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14.jpg" ContentType="image/jp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20.jpg" ContentType="image/jp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23.jpg" ContentType="image/jpg"/>
  <Override PartName="/ppt/notesSlides/notesSlide17.xml" ContentType="application/vnd.openxmlformats-officedocument.presentationml.notesSlide+xml"/>
  <Override PartName="/ppt/media/image24.jpg" ContentType="image/jpg"/>
  <Override PartName="/ppt/media/image25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media/image31.jpg" ContentType="image/jpg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306" r:id="rId2"/>
    <p:sldId id="257" r:id="rId3"/>
    <p:sldId id="265" r:id="rId4"/>
    <p:sldId id="259" r:id="rId5"/>
    <p:sldId id="258" r:id="rId6"/>
    <p:sldId id="260" r:id="rId7"/>
    <p:sldId id="261" r:id="rId8"/>
    <p:sldId id="262" r:id="rId9"/>
    <p:sldId id="290" r:id="rId10"/>
    <p:sldId id="263" r:id="rId11"/>
    <p:sldId id="291" r:id="rId12"/>
    <p:sldId id="264" r:id="rId13"/>
    <p:sldId id="292" r:id="rId14"/>
    <p:sldId id="297" r:id="rId15"/>
    <p:sldId id="293" r:id="rId16"/>
    <p:sldId id="267" r:id="rId17"/>
    <p:sldId id="294" r:id="rId18"/>
    <p:sldId id="268" r:id="rId19"/>
    <p:sldId id="295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99" r:id="rId28"/>
    <p:sldId id="302" r:id="rId29"/>
    <p:sldId id="278" r:id="rId30"/>
    <p:sldId id="279" r:id="rId31"/>
    <p:sldId id="282" r:id="rId32"/>
    <p:sldId id="283" r:id="rId33"/>
    <p:sldId id="284" r:id="rId34"/>
    <p:sldId id="300" r:id="rId35"/>
    <p:sldId id="281" r:id="rId36"/>
    <p:sldId id="285" r:id="rId37"/>
    <p:sldId id="304" r:id="rId3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2" d="100"/>
          <a:sy n="162" d="100"/>
        </p:scale>
        <p:origin x="14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59910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Signpost the four blocks of the presentation and set the expectation that they are interlinked.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four stages and note that the mature stage delivers the entire hazard set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24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physical baseline: the tropics are conditionally unstable by default, so convection is the norm and the forecast problem is one of timing, location and organisation.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1 divider: when and where tropical convection forms.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five factors, each on its own timescale, and stress that none of them acts alone: the forecast question is rarely whether convection will occur, but which of these will line up first, and 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the ITCZ is a migration, not a line - meridionally with the sun and zonally through interaction with the Congo air mass - and that the double crossing over equatorial East Africa is what creates the bimodal regime.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Contrast the bimodal equatorial regime with the single-peak monsoonal regime, and point out that the long rains are the season of most flood events.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key operational point: the diurnal maximum reverses over water, so the dangerous hours over the lake are the night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how a persistent breeze boundary organises scattered showers into a long-lived MCS.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mechanism concrete and current: the lake peaks at night while the land peaks in the afternoon, cold pools from the western highlands set up the night-time breeze, and the two wet seasons carry different wind hazards. Then land the cost: about 1,000 weather-related deaths a year, and five fishers lost off Siaya in December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Place the MJO as the two-to-three week risk signal, with phases 2 and 5-6 as the enhanced and suppressed phases over East Africa.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that tropical cyclones belong to the same framework - seasonality, genesis location and hazards all follow the migrating convergence zone.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2 divider: what these systems do to people, infrastructure and aircraft.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lead time: urban catchments respond in minutes to a few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flash rate and hail size are both signals of storm intensity, not just hazards in themselves.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hail and turbulence are encountered outside the visible core, so 'avoiding the black' is not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Wind shear and microbursts are the lethal hazard; the cost consequences (holding, diversion) follow from the safety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3 divider: the operational toolset and how it is combined.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range chart: each tool owns a band of lead time, and the forecaster blends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Satellite is the only system that sees the whole life cycle. On MTG the workhorses are the 10.5 micron infrared for cloud-top cooling, the Cloud Phase and Cloud Type RGBs for glaciation before the first flash, and the Lightning Imager. RDT still runs on MSG and automates the tracking a forecaster would otherwise do by eye.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Lightning Imager is the step change: an optical detector in geostationary orbit that sees intracloud as well as cloud-to-ground flashes, every 30 seconds, across the whole of Africa. Sell it as the flash-rate jump, not the strike map - and say plainly that it does not label which flash is which, so attribution still belongs to the ground 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limitation of extrapolation explicit: it forecasts what already exists and nothing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Convection-permitting models resolve rather than parameterise convection - and still cannot promise the first cell.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warning chain is the harvest of all the earlier slides; stress verification and feedback as part of the operational loop.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4 divider: the case study, framed nationally rather than as a single-city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event within the seasonal framework, show that the advisory came ten days ahead, and make the national footprint explicit: 30 counties, 112 deaths and more than 34,000 people displaced.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timeline from the 25 February advisory to the final toll on 3 April.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B6746-5B0A-370D-A3BF-5D90BB256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2AE0F-E403-EC9A-7FFA-1648EFBAF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35CBE-6776-9D29-2A56-CEC6C646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39711-8CC5-A549-A701-6DEBA21991AD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D0647-A9F7-7058-EFED-7E90EF0C1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D867F-7363-E43D-E882-0F4EC414A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13E37-A9BD-CC46-BAA9-FDE03B924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71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commons.wikimedia.org/wiki/File:Men_fishing_on_lake_Victoria_in_Uganda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atchers.news/2026/03/18/kenya-flood-death-toll-rises-to-71-as-forecasters-warn-of-renewed-heavy-rainfall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lobal-flood.emergency.copernicus.eu/news/239-floods-and-landslides-in-kenya-ethiopia-and-tanzania-march-2026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la2eNR3CnQ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hyperlink" Target="https://www.youtube.com/watch?v=tkRrsHhB8yA" TargetMode="External"/><Relationship Id="rId4" Type="http://schemas.openxmlformats.org/officeDocument/2006/relationships/hyperlink" Target="https://youtu.be/5HnH9lJ40Qk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sa/4.0/?utm_source=chatgpt.com" TargetMode="External"/><Relationship Id="rId4" Type="http://schemas.openxmlformats.org/officeDocument/2006/relationships/hyperlink" Target="https://commons.wikimedia.org/wiki/File:2022-07-18_19_01_26_View_across_a_field_towards_the_edge_of_a_thunderstorm_and_an_aircraft_on_approach_to_nearby_Dover_Air_Force_Base%2C_viewed_from_Delaware_State_Route_8_%28North_Little_Creek_Road%29_near_Quaker_Lane_in_Oak_Grove%2C_Kent_County%2C_Delaware.jp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commons.wikimedia.org/wiki/File:TACA_Tegucigalpa.jpg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ommons.wikimedia.org/wiki/File:Boat_at_Lake_Victoria_shoreline.jpg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2A4320-B274-1F89-18BF-22AEA5BA3D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685" r="1" b="714"/>
          <a:stretch>
            <a:fillRect/>
          </a:stretch>
        </p:blipFill>
        <p:spPr>
          <a:xfrm>
            <a:off x="-88117" y="-84525"/>
            <a:ext cx="9230974" cy="50955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4E2ED3-7C8E-98AA-DB1A-3E76BCC97F10}"/>
              </a:ext>
            </a:extLst>
          </p:cNvPr>
          <p:cNvSpPr txBox="1"/>
          <p:nvPr/>
        </p:nvSpPr>
        <p:spPr>
          <a:xfrm>
            <a:off x="824592" y="2761055"/>
            <a:ext cx="6063518" cy="58477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CONVECTION IN THE T</a:t>
            </a:r>
            <a:r>
              <a:rPr lang="hr-HR" sz="3200" b="1">
                <a:solidFill>
                  <a:schemeClr val="bg1"/>
                </a:solidFill>
              </a:rPr>
              <a:t>R</a:t>
            </a:r>
            <a:r>
              <a:rPr lang="en-US" sz="3200" b="1">
                <a:solidFill>
                  <a:schemeClr val="bg1"/>
                </a:solidFill>
              </a:rPr>
              <a:t>OPICS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DCE4F2-BE54-AE5F-22D7-D0DA800742CF}"/>
              </a:ext>
            </a:extLst>
          </p:cNvPr>
          <p:cNvSpPr txBox="1"/>
          <p:nvPr/>
        </p:nvSpPr>
        <p:spPr>
          <a:xfrm>
            <a:off x="384201" y="3565392"/>
            <a:ext cx="8145075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WEEK ON TROPICAL METEOROLOGY  ·  20 OCTOBER 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C7CA5F-1D47-A26F-DB6F-7AC8ABDFE1F6}"/>
              </a:ext>
            </a:extLst>
          </p:cNvPr>
          <p:cNvSpPr txBox="1"/>
          <p:nvPr/>
        </p:nvSpPr>
        <p:spPr>
          <a:xfrm>
            <a:off x="222837" y="4042000"/>
            <a:ext cx="8360229" cy="86177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9B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Mirriam Mwende Musyoka  ·  </a:t>
            </a:r>
          </a:p>
          <a:p>
            <a:r>
              <a:rPr lang="en-US" sz="1400" b="1" dirty="0">
                <a:solidFill>
                  <a:srgbClr val="A9B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Meteorologist, JKIA Met office and Trainer,  IMTR Regional Training Centre, Nairobi</a:t>
            </a:r>
            <a:endParaRPr lang="en-US" sz="1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375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549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moist convection is the principal producer of high-impact weather in the tropics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1120973"/>
            <a:ext cx="4051250" cy="1774775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457200" y="1140023"/>
            <a:ext cx="4051250" cy="0"/>
          </a:xfrm>
          <a:prstGeom prst="line">
            <a:avLst/>
          </a:prstGeom>
          <a:noFill/>
          <a:ln w="38100">
            <a:solidFill>
              <a:srgbClr val="E89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96801" y="1273373"/>
            <a:ext cx="384749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"/>
              </a:spcAft>
              <a:buNone/>
            </a:pPr>
            <a:r>
              <a:rPr lang="en-US" sz="1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6801" y="1495574"/>
            <a:ext cx="384749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</a:t>
            </a:r>
            <a:endParaRPr lang="en-US" sz="1030" dirty="0"/>
          </a:p>
        </p:txBody>
      </p:sp>
      <p:sp>
        <p:nvSpPr>
          <p:cNvPr id="9" name="Text 7"/>
          <p:cNvSpPr/>
          <p:nvPr/>
        </p:nvSpPr>
        <p:spPr>
          <a:xfrm>
            <a:off x="596801" y="1676549"/>
            <a:ext cx="3847490" cy="73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migrating ITCZ, the monsoonal and bimodal rainfall regimes of equatorial regions, the afternoon-to-evening convective maximum, land–water breeze interactions, the Madden–Julian Oscillation and the Indian Ocean cyclone season together decide when and where convection forms.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4635401" y="1120973"/>
            <a:ext cx="4051399" cy="1774775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635401" y="1140023"/>
            <a:ext cx="4051399" cy="0"/>
          </a:xfrm>
          <a:prstGeom prst="line">
            <a:avLst/>
          </a:prstGeom>
          <a:noFill/>
          <a:ln w="38100">
            <a:solidFill>
              <a:srgbClr val="E89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775002" y="1273373"/>
            <a:ext cx="3847642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"/>
              </a:spcAft>
              <a:buNone/>
            </a:pPr>
            <a:r>
              <a:rPr lang="en-US" sz="1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775002" y="1495574"/>
            <a:ext cx="384764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Hazards and impacts</a:t>
            </a:r>
            <a:endParaRPr lang="en-US" sz="1030" dirty="0"/>
          </a:p>
        </p:txBody>
      </p:sp>
      <p:sp>
        <p:nvSpPr>
          <p:cNvPr id="14" name="Text 12"/>
          <p:cNvSpPr/>
          <p:nvPr/>
        </p:nvSpPr>
        <p:spPr>
          <a:xfrm>
            <a:off x="4775002" y="1676549"/>
            <a:ext cx="3847642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Heavy rainfall and flash flooding, lightning, hail, damaging downdraughts and gust fronts, and visibility-reducing phenomena — for communities (loss of life, displacement, damage to infrastructure and agriculture, disruption of surface transport) and for aviation.</a:t>
            </a:r>
            <a:endParaRPr lang="en-US" sz="920" dirty="0"/>
          </a:p>
        </p:txBody>
      </p:sp>
      <p:sp>
        <p:nvSpPr>
          <p:cNvPr id="15" name="Text 13"/>
          <p:cNvSpPr/>
          <p:nvPr/>
        </p:nvSpPr>
        <p:spPr>
          <a:xfrm>
            <a:off x="457200" y="3022699"/>
            <a:ext cx="4051250" cy="1774775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57200" y="3041749"/>
            <a:ext cx="4051250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96801" y="3175099"/>
            <a:ext cx="384749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"/>
              </a:spcAft>
              <a:buNone/>
            </a:pPr>
            <a:r>
              <a:rPr lang="en-US" sz="1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96801" y="3397300"/>
            <a:ext cx="384749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Forecasting and nowcasting</a:t>
            </a:r>
            <a:endParaRPr lang="en-US" sz="1030" dirty="0"/>
          </a:p>
        </p:txBody>
      </p:sp>
      <p:sp>
        <p:nvSpPr>
          <p:cNvPr id="19" name="Text 17"/>
          <p:cNvSpPr/>
          <p:nvPr/>
        </p:nvSpPr>
        <p:spPr>
          <a:xfrm>
            <a:off x="596801" y="3578275"/>
            <a:ext cx="3847490" cy="73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Satellite imagery and derived products, lightning detection, rapidly developing convective systems, storm-cell tracking and extrapolation, convection-permitting NWP, ensemble guidance and post-processing, and observational monitoring from surface networks, radiosondes and AMDAR — and how they are integrated into warning services.</a:t>
            </a:r>
            <a:endParaRPr lang="en-US" sz="920" dirty="0"/>
          </a:p>
        </p:txBody>
      </p:sp>
      <p:sp>
        <p:nvSpPr>
          <p:cNvPr id="20" name="Text 18"/>
          <p:cNvSpPr/>
          <p:nvPr/>
        </p:nvSpPr>
        <p:spPr>
          <a:xfrm>
            <a:off x="4635401" y="3022699"/>
            <a:ext cx="4051399" cy="1774775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4635401" y="3041749"/>
            <a:ext cx="4051399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775002" y="3175099"/>
            <a:ext cx="3847642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"/>
              </a:spcAft>
              <a:buNone/>
            </a:pPr>
            <a:r>
              <a:rPr lang="en-US" sz="1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775002" y="3397300"/>
            <a:ext cx="384764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operational case study</a:t>
            </a:r>
            <a:endParaRPr lang="en-US" sz="1030" dirty="0"/>
          </a:p>
        </p:txBody>
      </p:sp>
      <p:sp>
        <p:nvSpPr>
          <p:cNvPr id="24" name="Text 22"/>
          <p:cNvSpPr/>
          <p:nvPr/>
        </p:nvSpPr>
        <p:spPr>
          <a:xfrm>
            <a:off x="4775002" y="3578275"/>
            <a:ext cx="3847642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6–7 March 2026 floods across East Africa: a high-impact convective episode with a documented forecast, warning, monitoring and impact chain spanning 30 counties in Kenya — and lessons for our own operations and for the warning service.</a:t>
            </a:r>
            <a:endParaRPr lang="en-US" sz="920" dirty="0"/>
          </a:p>
        </p:txBody>
      </p:sp>
      <p:sp>
        <p:nvSpPr>
          <p:cNvPr id="25" name="Text 23"/>
          <p:cNvSpPr/>
          <p:nvPr/>
        </p:nvSpPr>
        <p:spPr>
          <a:xfrm>
            <a:off x="457199" y="4930824"/>
            <a:ext cx="5541523" cy="136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26" name="Text 24"/>
          <p:cNvSpPr/>
          <p:nvPr/>
        </p:nvSpPr>
        <p:spPr>
          <a:xfrm>
            <a:off x="8631585" y="4886325"/>
            <a:ext cx="5632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Mesoscale convective systems: structure and lifecycle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337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MCSs are the dominant rain-producing and hazard-producing systems of the tropics. Their lifecycle is predictable in principle — and it is the basis of most severe-weather nowcasting.</a:t>
            </a:r>
            <a:endParaRPr lang="en-US" sz="1040" dirty="0"/>
          </a:p>
        </p:txBody>
      </p:sp>
      <p:pic>
        <p:nvPicPr>
          <p:cNvPr id="6" name="Image 0" descr="C:\Mirriam\Work\Tropical_Convection_Presentation\figures\fig_mcs_lifecy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60128"/>
            <a:ext cx="7111901" cy="23202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3669209"/>
            <a:ext cx="2658517" cy="1036439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457200" y="3688259"/>
            <a:ext cx="2658517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96801" y="3821609"/>
            <a:ext cx="242690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Initiation &amp; upscale growth</a:t>
            </a:r>
            <a:endParaRPr lang="en-US" sz="1030" dirty="0"/>
          </a:p>
        </p:txBody>
      </p:sp>
      <p:sp>
        <p:nvSpPr>
          <p:cNvPr id="10" name="Text 7"/>
          <p:cNvSpPr/>
          <p:nvPr/>
        </p:nvSpPr>
        <p:spPr>
          <a:xfrm>
            <a:off x="596801" y="4002584"/>
            <a:ext cx="2426902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Surface heating, terrain and convergence lines initiate cells. The cold pool spreads as a gust front, re-triggering new cells along its leading edge.</a:t>
            </a:r>
            <a:endParaRPr lang="en-US" sz="920" dirty="0"/>
          </a:p>
        </p:txBody>
      </p:sp>
      <p:sp>
        <p:nvSpPr>
          <p:cNvPr id="11" name="Text 8"/>
          <p:cNvSpPr/>
          <p:nvPr/>
        </p:nvSpPr>
        <p:spPr>
          <a:xfrm>
            <a:off x="3242667" y="3669209"/>
            <a:ext cx="2658666" cy="1036439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3242667" y="3688259"/>
            <a:ext cx="2658666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382268" y="3821609"/>
            <a:ext cx="242705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mature system</a:t>
            </a:r>
            <a:endParaRPr lang="en-US" sz="1030" dirty="0"/>
          </a:p>
        </p:txBody>
      </p:sp>
      <p:sp>
        <p:nvSpPr>
          <p:cNvPr id="14" name="Text 11"/>
          <p:cNvSpPr/>
          <p:nvPr/>
        </p:nvSpPr>
        <p:spPr>
          <a:xfrm>
            <a:off x="3382268" y="4002584"/>
            <a:ext cx="2427053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Leading convective line, trailing stratiform and a rear-inflow jet. This stage delivers the full hazard set: hail, lightning, torrential rain, damaging outflow.</a:t>
            </a:r>
            <a:endParaRPr lang="en-US" sz="920" dirty="0"/>
          </a:p>
        </p:txBody>
      </p:sp>
      <p:sp>
        <p:nvSpPr>
          <p:cNvPr id="15" name="Text 12"/>
          <p:cNvSpPr/>
          <p:nvPr/>
        </p:nvSpPr>
        <p:spPr>
          <a:xfrm>
            <a:off x="6028283" y="3669209"/>
            <a:ext cx="2658517" cy="1036439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6028283" y="3688259"/>
            <a:ext cx="2658517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167884" y="3821609"/>
            <a:ext cx="242690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Decay</a:t>
            </a:r>
            <a:endParaRPr lang="en-US" sz="1030" dirty="0"/>
          </a:p>
        </p:txBody>
      </p:sp>
      <p:sp>
        <p:nvSpPr>
          <p:cNvPr id="18" name="Text 15"/>
          <p:cNvSpPr/>
          <p:nvPr/>
        </p:nvSpPr>
        <p:spPr>
          <a:xfrm>
            <a:off x="6167884" y="4002584"/>
            <a:ext cx="2426902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cold pool outruns and undercuts the inflow; the system weakens to a stratiform shield, leaving an anvil that can persist for hours.</a:t>
            </a:r>
            <a:endParaRPr lang="en-US" sz="920" dirty="0"/>
          </a:p>
        </p:txBody>
      </p:sp>
      <p:sp>
        <p:nvSpPr>
          <p:cNvPr id="19" name="Text 16"/>
          <p:cNvSpPr/>
          <p:nvPr/>
        </p:nvSpPr>
        <p:spPr>
          <a:xfrm>
            <a:off x="457200" y="4794498"/>
            <a:ext cx="4114800" cy="205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20" name="Text 17"/>
          <p:cNvSpPr/>
          <p:nvPr/>
        </p:nvSpPr>
        <p:spPr>
          <a:xfrm>
            <a:off x="8576518" y="4794498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0" dirty="0"/>
          </a:p>
        </p:txBody>
      </p:sp>
    </p:spTree>
    <p:extLst>
      <p:ext uri="{BB962C8B-B14F-4D97-AF65-F5344CB8AC3E}">
        <p14:creationId xmlns:p14="http://schemas.microsoft.com/office/powerpoint/2010/main" val="509187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C:\Mirriam\Work\Tropical_Convection_Presentation\figures\fig_ingredients.png">
            <a:extLst>
              <a:ext uri="{FF2B5EF4-FFF2-40B4-BE49-F238E27FC236}">
                <a16:creationId xmlns:a16="http://schemas.microsoft.com/office/drawing/2014/main" id="{35E5D892-78D1-9313-D390-7D72E8AFE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415" y="1057425"/>
            <a:ext cx="4528889" cy="27259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E9A8F38-9FA7-D1E0-D192-C9C56CB82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501" y="3220171"/>
            <a:ext cx="1873213" cy="1923329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factors required for the development of deep convective systems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337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tropics absorb the bulk of the planet's solar energy, so deep convection is the default state — but it still needs five ingredients at the same time and in the same place.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260128"/>
            <a:ext cx="4063901" cy="2354677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Moisture.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deep, humid boundary layer at high equivalent potential temperature, kept supplied by monsoon flow and the low-level jet.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Instability.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Conditional instability: a steep lapse rate and large CAPE, built by strong surface heating over warm, moist low levels.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Lift.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trigger strong enough to release the instability — surface heating, breeze and gust fronts, high ground, ITCZ convergence.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Weak inhibition.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cap shallow enough for the day's heating, or for a passing boundary, to break.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· Organisation.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Vertical wind shear keeps the updraught and the downdraught apart, so the storm grows, organises and lasts into the night.</a:t>
            </a:r>
            <a:endParaRPr lang="en-US" sz="980" dirty="0"/>
          </a:p>
        </p:txBody>
      </p:sp>
      <p:sp>
        <p:nvSpPr>
          <p:cNvPr id="10" name="Text 6"/>
          <p:cNvSpPr/>
          <p:nvPr/>
        </p:nvSpPr>
        <p:spPr>
          <a:xfrm>
            <a:off x="4622901" y="4586138"/>
            <a:ext cx="4143403" cy="4049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five ingredients, and the large-scale setting that decides how often they coincide. Badge numbers match the list on the left.</a:t>
            </a:r>
            <a:endParaRPr lang="en-US" sz="780" dirty="0"/>
          </a:p>
        </p:txBody>
      </p:sp>
      <p:sp>
        <p:nvSpPr>
          <p:cNvPr id="11" name="Text 7"/>
          <p:cNvSpPr/>
          <p:nvPr/>
        </p:nvSpPr>
        <p:spPr>
          <a:xfrm>
            <a:off x="457199" y="4886325"/>
            <a:ext cx="5171873" cy="2074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12" name="Text 8"/>
          <p:cNvSpPr/>
          <p:nvPr/>
        </p:nvSpPr>
        <p:spPr>
          <a:xfrm>
            <a:off x="8631585" y="4886325"/>
            <a:ext cx="5632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618CA2-B183-72BF-A40B-8BAA7E3D7AE3}"/>
              </a:ext>
            </a:extLst>
          </p:cNvPr>
          <p:cNvSpPr txBox="1"/>
          <p:nvPr/>
        </p:nvSpPr>
        <p:spPr>
          <a:xfrm>
            <a:off x="2736714" y="4065899"/>
            <a:ext cx="1784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CB clouds over Nairobi, 9</a:t>
            </a:r>
            <a:r>
              <a:rPr lang="en-US" sz="900" baseline="30000" dirty="0"/>
              <a:t>th</a:t>
            </a:r>
            <a:r>
              <a:rPr lang="en-US" sz="900" dirty="0"/>
              <a:t> April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194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2692301" y="253901"/>
            <a:ext cx="558701" cy="50750"/>
          </a:xfrm>
          <a:prstGeom prst="rect">
            <a:avLst/>
          </a:prstGeom>
          <a:solidFill>
            <a:srgbClr val="2E9AA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692301" y="431602"/>
            <a:ext cx="6114389" cy="397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32"/>
              </a:lnSpc>
              <a:spcAft>
                <a:spcPts val="400"/>
              </a:spcAft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2692301" y="880170"/>
            <a:ext cx="611438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100"/>
              </a:spcAft>
              <a:buNone/>
            </a:pPr>
            <a:r>
              <a:rPr lang="en-US" sz="1150" dirty="0">
                <a:solidFill>
                  <a:srgbClr val="A9B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and where tropical convection forms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2692301" y="1191220"/>
            <a:ext cx="5994499" cy="1218902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 of the ITCZ — the monsoonal bimodal rainfall regime, meridional and zonal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Insolation as a trigger — the afternoon-to-evening convective maximum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and sea breeze activity and its role in creating deep convective systems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role of the MJO in the formation of deep convective systems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role of Indian Ocean tropical cyclones in deep convective storms</a:t>
            </a:r>
            <a:endParaRPr lang="en-US" sz="10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76136" y="482352"/>
            <a:ext cx="8475256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7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Factors that lead to development of deep convective systems in tropical regions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337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factors decide when and where deep convection develops over equatorial East Africa. They act on five different timescales — and each of them is separately forecastable.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260128"/>
            <a:ext cx="4182123" cy="2645122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Migration of the ITCZ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leading to the monsoonal bimodal rainfall regime — </a:t>
            </a: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meridional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(the seasonal north–south migration, with the belt crossing the equator twice each year) and </a:t>
            </a: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zonal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(east–west displacement through interaction with the </a:t>
            </a: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Congo air mass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).</a:t>
            </a:r>
            <a:endParaRPr lang="en-US" sz="110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Insolation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as a trigger for deep convective systems, leading to an afternoon-to-evening maximum over land.</a:t>
            </a:r>
            <a:endParaRPr lang="en-US" sz="110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Land and sea breeze activity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its role in creating and organising deep convective systems.</a:t>
            </a:r>
            <a:endParaRPr lang="en-US" sz="110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The MJO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its role in the formation of deep convective systems.</a:t>
            </a:r>
            <a:endParaRPr lang="en-US" sz="110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· Tropical cyclones in the Indian Ocean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their role in the development of deep convective storms.</a:t>
            </a:r>
            <a:endParaRPr lang="en-US" sz="1100" dirty="0"/>
          </a:p>
        </p:txBody>
      </p:sp>
      <p:pic>
        <p:nvPicPr>
          <p:cNvPr id="7" name="Image 0" descr="C:\Mirriam\Work\Tropical_Convection_Presentation\figures\fig_caus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323" y="1032261"/>
            <a:ext cx="4047477" cy="248588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63501" y="3688706"/>
            <a:ext cx="7898737" cy="394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120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five factors, and the timescale on which each one acts. Deep convection develops where and when several of them coincide.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7200" y="4331940"/>
            <a:ext cx="8229600" cy="465534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476250" y="4331940"/>
            <a:ext cx="0" cy="465534"/>
          </a:xfrm>
          <a:prstGeom prst="line">
            <a:avLst/>
          </a:prstGeom>
          <a:noFill/>
          <a:ln w="38100">
            <a:solidFill>
              <a:srgbClr val="E89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22250" y="4253509"/>
            <a:ext cx="8096351" cy="45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34"/>
              </a:lnSpc>
              <a:buNone/>
            </a:pP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Operationally this is the whole problem: because the factors act on different timescales, the forecast question is not </a:t>
            </a: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convection will occur, but </a:t>
            </a: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factors will line up first — and where.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57199" y="4886325"/>
            <a:ext cx="4743855" cy="120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8631585" y="4886325"/>
            <a:ext cx="5632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Migrating with the sun: the Intertropical Convergence Zone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337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ITCZ is the near-equatorial belt where the trade winds of the two hemispheres meet. It is where the largest share of tropical convection is organised — but it is a moving convergence zone, not a fixed line.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260128"/>
            <a:ext cx="3327350" cy="2002482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Meridional migration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follows the seasonal cycle of solar heating: the belt reaches its northernmost position (about 10–15°N over Africa) in July and its southernmost position in January.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Zonal (east–west) migration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through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interaction with the Congo air mass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and features such as the Congo Air Boundary — adds a second axis of variability over Africa; the double-ITCZ pattern is also visible over the Pacific.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equatorial East Africa the belt crosses the equator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twice each year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the basis of a bimodal rainfall regime.</a:t>
            </a:r>
            <a:endParaRPr lang="en-US" sz="980" dirty="0"/>
          </a:p>
        </p:txBody>
      </p:sp>
      <p:pic>
        <p:nvPicPr>
          <p:cNvPr id="7" name="Image 0" descr="C:\Mirriam\Work\Tropical_Convection_Presentation\assets\itcz_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62610"/>
            <a:ext cx="3048000" cy="15171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4817864"/>
            <a:ext cx="3393897" cy="122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Observed ITCZ position in January and July (Mats Halldin, public domain).</a:t>
            </a:r>
            <a:endParaRPr lang="en-US" sz="780" dirty="0"/>
          </a:p>
        </p:txBody>
      </p:sp>
      <p:pic>
        <p:nvPicPr>
          <p:cNvPr id="9" name="Image 1" descr="C:\Mirriam\Work\Tropical_Convection_Presentation\figures\fig_itcz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050" y="1260128"/>
            <a:ext cx="4317950" cy="229731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975050" y="3595539"/>
            <a:ext cx="4805985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Schematic of the meridional migration. Regional detail varies with the land–sea distribution and the monsoon systems.</a:t>
            </a:r>
            <a:endParaRPr lang="en-US" sz="780" dirty="0"/>
          </a:p>
        </p:txBody>
      </p:sp>
      <p:sp>
        <p:nvSpPr>
          <p:cNvPr id="11" name="Text 7"/>
          <p:cNvSpPr/>
          <p:nvPr/>
        </p:nvSpPr>
        <p:spPr>
          <a:xfrm>
            <a:off x="457200" y="4886325"/>
            <a:ext cx="4691974" cy="133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12" name="Text 8"/>
          <p:cNvSpPr/>
          <p:nvPr/>
        </p:nvSpPr>
        <p:spPr>
          <a:xfrm>
            <a:off x="8631585" y="4886325"/>
            <a:ext cx="5632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0" descr="C:\Mirriam\Work\Tropical_Convection_Presentation\figures\fig_bimod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556" y="930995"/>
            <a:ext cx="5599346" cy="2792757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monsoonal bimodal rainfall regime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2746147" cy="50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ITCZ crosses twice, the annual cycle is </a:t>
            </a:r>
            <a:r>
              <a:rPr lang="en-US" sz="104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bimodal</a:t>
            </a: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the long rains and the short rains, with dry seasons in between.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429048"/>
            <a:ext cx="2692301" cy="972741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76250" y="1429048"/>
            <a:ext cx="0" cy="972741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22250" y="1530548"/>
            <a:ext cx="244830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rains (MAM)</a:t>
            </a:r>
            <a:endParaRPr lang="en-US" sz="1030" dirty="0"/>
          </a:p>
        </p:txBody>
      </p:sp>
      <p:sp>
        <p:nvSpPr>
          <p:cNvPr id="9" name="Text 7"/>
          <p:cNvSpPr/>
          <p:nvPr/>
        </p:nvSpPr>
        <p:spPr>
          <a:xfrm>
            <a:off x="622250" y="1711523"/>
            <a:ext cx="2448306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passage of the belt northwards. The primary wet season over much of East Africa, and the season in which most of the March–May flood events occur.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457200" y="2490639"/>
            <a:ext cx="2692301" cy="82555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76250" y="2490639"/>
            <a:ext cx="0" cy="82555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22250" y="2592139"/>
            <a:ext cx="244830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rains (OND)</a:t>
            </a:r>
            <a:endParaRPr lang="en-US" sz="1030" dirty="0"/>
          </a:p>
        </p:txBody>
      </p:sp>
      <p:sp>
        <p:nvSpPr>
          <p:cNvPr id="13" name="Text 11"/>
          <p:cNvSpPr/>
          <p:nvPr/>
        </p:nvSpPr>
        <p:spPr>
          <a:xfrm>
            <a:off x="622250" y="2773114"/>
            <a:ext cx="2448306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second passage, southwards. Shorter but strongly modulated by the MJO and by Indian Ocean sea-surface temperatures.</a:t>
            </a:r>
            <a:endParaRPr lang="en-US" sz="920" dirty="0"/>
          </a:p>
        </p:txBody>
      </p:sp>
      <p:sp>
        <p:nvSpPr>
          <p:cNvPr id="14" name="Text 12"/>
          <p:cNvSpPr/>
          <p:nvPr/>
        </p:nvSpPr>
        <p:spPr>
          <a:xfrm>
            <a:off x="457200" y="3405039"/>
            <a:ext cx="2692301" cy="972741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76250" y="3405039"/>
            <a:ext cx="0" cy="972741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2250" y="3506539"/>
            <a:ext cx="244830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Monsoonal contrast</a:t>
            </a:r>
            <a:endParaRPr lang="en-US" sz="1030" dirty="0"/>
          </a:p>
        </p:txBody>
      </p:sp>
      <p:sp>
        <p:nvSpPr>
          <p:cNvPr id="17" name="Text 15"/>
          <p:cNvSpPr/>
          <p:nvPr/>
        </p:nvSpPr>
        <p:spPr>
          <a:xfrm>
            <a:off x="622250" y="3687514"/>
            <a:ext cx="2448306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seasonal reversal is strong — the Indian subcontinent, the West African monsoon — a single intense wet season replaces the bimodal pattern.</a:t>
            </a:r>
            <a:endParaRPr lang="en-US" sz="920" dirty="0"/>
          </a:p>
        </p:txBody>
      </p:sp>
      <p:sp>
        <p:nvSpPr>
          <p:cNvPr id="19" name="Text 16"/>
          <p:cNvSpPr/>
          <p:nvPr/>
        </p:nvSpPr>
        <p:spPr>
          <a:xfrm>
            <a:off x="3340001" y="3939032"/>
            <a:ext cx="5453735" cy="33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Nairobi (JKIA) and Kisumu monthly rainfall normals. Sources: Nairobi 1991–2020 normals (Deutscher Wetterdienst / Starlings Roost); Kisumu WMO normals.</a:t>
            </a:r>
            <a:endParaRPr lang="en-US" sz="780" dirty="0"/>
          </a:p>
        </p:txBody>
      </p:sp>
      <p:sp>
        <p:nvSpPr>
          <p:cNvPr id="20" name="Text 17"/>
          <p:cNvSpPr/>
          <p:nvPr/>
        </p:nvSpPr>
        <p:spPr>
          <a:xfrm>
            <a:off x="457200" y="4886325"/>
            <a:ext cx="4114800" cy="125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8631585" y="4886325"/>
            <a:ext cx="5632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999963" y="-1999641"/>
            <a:ext cx="51435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514317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737118" y="-1264380"/>
            <a:ext cx="3670923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06B2B5-C598-23FE-7E10-5960B55E86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52"/>
          <a:stretch>
            <a:fillRect/>
          </a:stretch>
        </p:blipFill>
        <p:spPr>
          <a:xfrm>
            <a:off x="135376" y="361545"/>
            <a:ext cx="8458200" cy="4457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8D9C10-28AD-9C09-E342-4A86BEEF1AE9}"/>
              </a:ext>
            </a:extLst>
          </p:cNvPr>
          <p:cNvSpPr txBox="1"/>
          <p:nvPr/>
        </p:nvSpPr>
        <p:spPr>
          <a:xfrm>
            <a:off x="3073940" y="324255"/>
            <a:ext cx="2243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23</a:t>
            </a:r>
            <a:r>
              <a:rPr lang="en-US" baseline="30000" dirty="0"/>
              <a:t>rd</a:t>
            </a:r>
            <a:r>
              <a:rPr lang="en-US" dirty="0"/>
              <a:t> March 2026 </a:t>
            </a:r>
          </a:p>
        </p:txBody>
      </p:sp>
    </p:spTree>
    <p:extLst>
      <p:ext uri="{BB962C8B-B14F-4D97-AF65-F5344CB8AC3E}">
        <p14:creationId xmlns:p14="http://schemas.microsoft.com/office/powerpoint/2010/main" val="4053120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Insolation as a trigger: the afternoon-to-evening maximum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3782517" cy="50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diurnal cycle is the single most predictable element of tropical convection — and the one most often missing from coarse forecast guidance.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429048"/>
            <a:ext cx="3708350" cy="2513261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Insolation is the trigger.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Daytime surface heating deepens the boundary layer and breaks the convective inhibition, so over land the maximum runs from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 into the early evening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as the CAPE built during the day is released.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 large water bodies the cycle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reverses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the maximum shifts into the night and early morning. A warm lake loses heat only slowly, so convection over it peaks when the surrounding land has cooled.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further mechanisms reinforce the night-time maximum: reduced entrainment of dry air into the updraughts at night, and long-lived mesoscale systems that initiate in the late afternoon and propagate through the night.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Operational consequence: the "quiet" evening and overnight hours are frequently the most dangerous, and the least well staffed.</a:t>
            </a:r>
            <a:endParaRPr lang="en-US" sz="980" dirty="0"/>
          </a:p>
        </p:txBody>
      </p:sp>
      <p:pic>
        <p:nvPicPr>
          <p:cNvPr id="7" name="Image 0" descr="C:\Mirriam\Work\Tropical_Convection_Presentation\figures\fig_diur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050" y="846088"/>
            <a:ext cx="4267200" cy="20700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356050" y="2954238"/>
            <a:ext cx="4417365" cy="122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Idealised diurnal cycle of convection over land compared with a large tropical water body.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457200" y="4886325"/>
            <a:ext cx="4698460" cy="2268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10" name="Text 7"/>
          <p:cNvSpPr/>
          <p:nvPr/>
        </p:nvSpPr>
        <p:spPr>
          <a:xfrm>
            <a:off x="8631585" y="4886325"/>
            <a:ext cx="5632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msAnimation_2026-10-18_06_00-2026-10-18_15_00">
            <a:hlinkClick r:id="" action="ppaction://media"/>
            <a:extLst>
              <a:ext uri="{FF2B5EF4-FFF2-40B4-BE49-F238E27FC236}">
                <a16:creationId xmlns:a16="http://schemas.microsoft.com/office/drawing/2014/main" id="{0B4E1DD1-3402-C730-098B-D8E9EE6B75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4325"/>
            <a:ext cx="91440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0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and sea breeze activity: how they create deep convective systems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3403550" cy="2356545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Differential heating between land and water drives a diurnal circulation: a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lake/sea breeze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by day and a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breeze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by night.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day the breeze converges over the heated land, triggering convection along a coastline-parallel line. By night the circulation reverses and converges over the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water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boundaries act as persistent low-level convergence lines: they organise scattered showers into long-lived mesoscale convective systems and repeatedly re-trigger cells along the same axis.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effect appears over lakes, along coasts and adjacent to any large water body — and it is strongest where the land–water thermal contrast is largest.</a:t>
            </a:r>
            <a:endParaRPr lang="en-US" sz="980" dirty="0"/>
          </a:p>
        </p:txBody>
      </p:sp>
      <p:pic>
        <p:nvPicPr>
          <p:cNvPr id="6" name="Image 0" descr="C:\Mirriam\Work\Tropical_Convection_Presentation\figures\fig_breez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250" y="846088"/>
            <a:ext cx="4546550" cy="24751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051250" y="3359348"/>
            <a:ext cx="4728261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(lake breeze, convergence over heated land) compared with night (land breeze, convergence over the warm lake).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457199" y="4886325"/>
            <a:ext cx="4471481" cy="17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8631585" y="4886325"/>
            <a:ext cx="5632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msAnimation_2026-10-12_12_00-2026-10-13_12_00">
            <a:hlinkClick r:id="" action="ppaction://media"/>
            <a:extLst>
              <a:ext uri="{FF2B5EF4-FFF2-40B4-BE49-F238E27FC236}">
                <a16:creationId xmlns:a16="http://schemas.microsoft.com/office/drawing/2014/main" id="{54801EEF-176B-8A0E-ADD5-B4FFC8C9A1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4325"/>
            <a:ext cx="91440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2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regional hotspot: nocturnal MCSs over Lake Victoria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clearest illustration of the breeze mechanism — and the deadliest convective hazard in our region.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091208"/>
            <a:ext cx="3124200" cy="3453557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Nocturnal, and over the water.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 the 2019 HIGHWAY campaign the organised systems formed and grew upscale overnight over the lake, while the surrounding land peaked in the afternoon (del Moral Méndez et al., 2025).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land sets up the night.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Cold pools from evening storms on the western highlands strengthen the land breeze; extreme nights differ from ordinary ones by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dynamical forcing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not by instability (Glazer et al., 2025).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modes carry the hazard.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March–May: steep low-level lapse rates give strong downdrafts and damaging straight-line winds. October–December: linear systems with dry mid-levels give severe gusts through evaporative cooling (del Moral Méndez et al., 2025).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toll stays extreme.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Drowning rates of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231 per 100,000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 Tanzanian and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502 per 100,000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 Ugandan lakeside communities, 81% while fishing (Whitworth et al., 2019). On 29 December 2025 five fishers drowned off Dho-Goye, Siaya.</a:t>
            </a:r>
            <a:endParaRPr lang="en-US" sz="980" dirty="0"/>
          </a:p>
        </p:txBody>
      </p:sp>
      <p:pic>
        <p:nvPicPr>
          <p:cNvPr id="7" name="Image 0" descr="C:\Mirriam\Work\Tropical_Convection_Presentation\assets\lake_fisherm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900" y="1091208"/>
            <a:ext cx="2133600" cy="284470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771900" y="3974008"/>
            <a:ext cx="3031236" cy="615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67"/>
              </a:lnSpc>
              <a:spcBef>
                <a:spcPts val="300"/>
              </a:spcBef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open boats on Lake Victoria, the only craft most fishers can afford. Photo: 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Geossegawa</a:t>
            </a:r>
            <a:r>
              <a:rPr lang="hr-HR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 / https://commons.wikimedia.org/wiki/File:Men_fishing_on_lake_Victoria_in_Uganda.jpg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CC BY 4.0.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6934200" y="1091208"/>
            <a:ext cx="1752600" cy="1047155"/>
          </a:xfrm>
          <a:prstGeom prst="rect">
            <a:avLst/>
          </a:prstGeom>
          <a:solidFill>
            <a:srgbClr val="E7EDF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048500" y="1180058"/>
            <a:ext cx="155448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~1,000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048500" y="1399133"/>
            <a:ext cx="1554480" cy="650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5"/>
              </a:lnSpc>
              <a:buNone/>
            </a:pPr>
            <a:r>
              <a:rPr lang="en-US" sz="8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Weather-related deaths a year on the lake — the baseline now used, replacing older 3,000–5,000 estimates (Watkiss et al., 2020; Glazer et al., 2025)</a:t>
            </a:r>
            <a:endParaRPr lang="en-US" sz="840" dirty="0"/>
          </a:p>
        </p:txBody>
      </p:sp>
      <p:sp>
        <p:nvSpPr>
          <p:cNvPr id="12" name="Text 9"/>
          <p:cNvSpPr/>
          <p:nvPr/>
        </p:nvSpPr>
        <p:spPr>
          <a:xfrm>
            <a:off x="6934200" y="2214563"/>
            <a:ext cx="1752600" cy="787003"/>
          </a:xfrm>
          <a:prstGeom prst="rect">
            <a:avLst/>
          </a:prstGeom>
          <a:solidFill>
            <a:srgbClr val="E7EDF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048500" y="2303413"/>
            <a:ext cx="155448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200,000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7048500" y="2522488"/>
            <a:ext cx="1554480" cy="390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5"/>
              </a:lnSpc>
              <a:buNone/>
            </a:pPr>
            <a:r>
              <a:rPr lang="en-US" sz="8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Fishers on the lake, in a fishery worth about US$350 million a year (LVFO, 2022)</a:t>
            </a:r>
            <a:endParaRPr lang="en-US" sz="840" dirty="0"/>
          </a:p>
        </p:txBody>
      </p:sp>
      <p:sp>
        <p:nvSpPr>
          <p:cNvPr id="15" name="Text 12"/>
          <p:cNvSpPr/>
          <p:nvPr/>
        </p:nvSpPr>
        <p:spPr>
          <a:xfrm>
            <a:off x="6934200" y="3077766"/>
            <a:ext cx="1752600" cy="1047155"/>
          </a:xfrm>
          <a:prstGeom prst="rect">
            <a:avLst/>
          </a:prstGeom>
          <a:solidFill>
            <a:srgbClr val="E7EDF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7048500" y="3166616"/>
            <a:ext cx="155448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&gt;30 m/s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048500" y="3385691"/>
            <a:ext cx="1554480" cy="650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5"/>
              </a:lnSpc>
              <a:buNone/>
            </a:pPr>
            <a:r>
              <a:rPr lang="en-US" sz="8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Projected severe wind gusts, with rain peaks above 50 mm/h: mean lake rainfall falls while extremes strengthen (Van de Walle et al., 2021)</a:t>
            </a:r>
            <a:endParaRPr lang="en-US" sz="840" dirty="0"/>
          </a:p>
        </p:txBody>
      </p:sp>
      <p:sp>
        <p:nvSpPr>
          <p:cNvPr id="18" name="Text 15"/>
          <p:cNvSpPr/>
          <p:nvPr/>
        </p:nvSpPr>
        <p:spPr>
          <a:xfrm>
            <a:off x="457200" y="4886325"/>
            <a:ext cx="245954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Mirriam Mwende Musyoka</a:t>
            </a:r>
            <a:endParaRPr lang="en-US" sz="780" dirty="0"/>
          </a:p>
        </p:txBody>
      </p:sp>
      <p:sp>
        <p:nvSpPr>
          <p:cNvPr id="19" name="Text 16"/>
          <p:cNvSpPr/>
          <p:nvPr/>
        </p:nvSpPr>
        <p:spPr>
          <a:xfrm>
            <a:off x="8583960" y="4886325"/>
            <a:ext cx="10489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msAnimation_2026-10-12_06_00-2026-10-12_15_00">
            <a:hlinkClick r:id="" action="ppaction://media"/>
            <a:extLst>
              <a:ext uri="{FF2B5EF4-FFF2-40B4-BE49-F238E27FC236}">
                <a16:creationId xmlns:a16="http://schemas.microsoft.com/office/drawing/2014/main" id="{34AB42F9-41A6-43C9-109E-6D62526EEB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4325"/>
            <a:ext cx="91440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0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9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role of the MJO in the formation of deep convective systems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3886200" cy="50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the diurnal cycle and the seasonal cycle sits the MJO — the dominant mode of intraseasonal variability, and our best source of convective </a:t>
            </a:r>
            <a:r>
              <a:rPr lang="en-US" sz="104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</a:t>
            </a: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guidance two to three weeks ahead.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429048"/>
            <a:ext cx="3810000" cy="2868364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2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coupled circulation–convection envelope propagating slowly eastwards, tracked operationally in the Wheeler and Hendon real-time multivariate (RMM) phase space, phases 1–8 with amplitude.</a:t>
            </a:r>
            <a:endParaRPr lang="en-US" sz="120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2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 African rainfall is strongly associated with the MJO, especially to the west of the region, around the Lake Victoria basin (Omeny et al., 2008).</a:t>
            </a:r>
            <a:endParaRPr lang="en-US" sz="120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2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</a:t>
            </a:r>
            <a:r>
              <a:rPr lang="en-US" sz="12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coincides with enhanced rainfall, strongly negative OLR anomalies and a westerly/easterly wind configuration at 700 and 200 hPa; </a:t>
            </a:r>
            <a:r>
              <a:rPr lang="en-US" sz="12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5 and 6</a:t>
            </a:r>
            <a:r>
              <a:rPr lang="en-US" sz="12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are associated with suppressed rainfall.</a:t>
            </a:r>
            <a:endParaRPr lang="en-US" sz="120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2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Skillful rainfall prediction at the intraseasonal scale is possible up to about </a:t>
            </a:r>
            <a:r>
              <a:rPr lang="en-US" sz="12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days</a:t>
            </a:r>
            <a:r>
              <a:rPr lang="en-US" sz="12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the MJO indices explain roughly </a:t>
            </a:r>
            <a:r>
              <a:rPr lang="en-US" sz="12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18%</a:t>
            </a:r>
            <a:r>
              <a:rPr lang="en-US" sz="12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of the variance over the Lake Victoria basin, and show little skill over the eastern parts of East Africa.</a:t>
            </a:r>
            <a:endParaRPr lang="en-US" sz="1200" dirty="0"/>
          </a:p>
        </p:txBody>
      </p:sp>
      <p:pic>
        <p:nvPicPr>
          <p:cNvPr id="7" name="Image 0" descr="C:\Mirriam\Work\Tropical_Convection_Presentation\figures\fig_mj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700" y="846088"/>
            <a:ext cx="4165550" cy="238750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457700" y="3271689"/>
            <a:ext cx="4313682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RMM phase space (after Wheeler and Hendon, 2004) and the East African rainfall response by MJO phase (after Omeny et al., 2008).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457200" y="4886325"/>
            <a:ext cx="4000500" cy="172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10" name="Text 7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D29A29-A3BF-3F45-613B-188A16CC0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6774" y="401012"/>
            <a:ext cx="9144000" cy="45100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2A8B54-F868-2309-6919-7047F85CD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239" y="548396"/>
            <a:ext cx="1945928" cy="271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54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DYNAMICS  ·  10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role of Indian Ocean tropical cyclones in deep convective storms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3810000" cy="2199829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Tropical cyclones are the high-amplitude end of the same spectrum: they form at the poleward edge of the monsoon trough, where low-level convergence, vorticity and warm sea-surface temperatures coincide.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South-west Indian Ocean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(RSMC La Réunion): the season runs broadly November to April, peaking in mid-summer. Genesis is concentrated in the monsoon trough over the warmest water.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 Indian Ocean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bimodal, with peaks before and after the south-west monsoon — the Bay of Bengal and the Arabian Sea.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landfall in East Africa is rare, but cyclones and their remnants modulate moisture flux, rainfall and maritime conditions over the region — and disrupt aviation and shipping well away from the storm centre.</a:t>
            </a:r>
            <a:endParaRPr lang="en-US" sz="980" dirty="0"/>
          </a:p>
        </p:txBody>
      </p:sp>
      <p:sp>
        <p:nvSpPr>
          <p:cNvPr id="6" name="Text 4"/>
          <p:cNvSpPr/>
          <p:nvPr/>
        </p:nvSpPr>
        <p:spPr>
          <a:xfrm>
            <a:off x="457200" y="3045916"/>
            <a:ext cx="3810000" cy="82555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76250" y="3045916"/>
            <a:ext cx="0" cy="82555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22250" y="3147417"/>
            <a:ext cx="358835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place TCs in the same framework?</a:t>
            </a:r>
            <a:endParaRPr lang="en-US" sz="1030" dirty="0"/>
          </a:p>
        </p:txBody>
      </p:sp>
      <p:sp>
        <p:nvSpPr>
          <p:cNvPr id="9" name="Text 7"/>
          <p:cNvSpPr/>
          <p:nvPr/>
        </p:nvSpPr>
        <p:spPr>
          <a:xfrm>
            <a:off x="622250" y="3328392"/>
            <a:ext cx="3588359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Seasonality, genesis location and the resulting hazard all follow from the seasonal migration of the convergence zone and the ocean heat content beneath it.</a:t>
            </a:r>
            <a:endParaRPr lang="en-US" sz="920" dirty="0"/>
          </a:p>
        </p:txBody>
      </p:sp>
      <p:pic>
        <p:nvPicPr>
          <p:cNvPr id="10" name="Image 0" descr="C:\Mirriam\Work\Tropical_Convection_Presentation\figures\fig_tc_seas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700" y="846088"/>
            <a:ext cx="4419600" cy="1614041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4457700" y="2498229"/>
            <a:ext cx="4313682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windows for tropical cyclone activity in the Indian Ocean, adapted from the regional TCAC material.</a:t>
            </a:r>
            <a:endParaRPr lang="en-US" sz="780" dirty="0"/>
          </a:p>
        </p:txBody>
      </p:sp>
      <p:pic>
        <p:nvPicPr>
          <p:cNvPr id="12" name="Image 1" descr="C:\Mirriam\Work\Tropical_Convection_Presentation\assets\tc_batsira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700" y="2743795"/>
            <a:ext cx="3098750" cy="17411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457700" y="4523036"/>
            <a:ext cx="4313682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Tropical Cyclone Batsirai approaching Madagascar, 2 February 2022 (NOAA-20). Public domain.</a:t>
            </a:r>
            <a:endParaRPr lang="en-US" sz="780" dirty="0"/>
          </a:p>
        </p:txBody>
      </p:sp>
      <p:sp>
        <p:nvSpPr>
          <p:cNvPr id="14" name="Text 10"/>
          <p:cNvSpPr/>
          <p:nvPr/>
        </p:nvSpPr>
        <p:spPr>
          <a:xfrm>
            <a:off x="457199" y="4886325"/>
            <a:ext cx="4743853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15" name="Text 11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msAnimation_2025-03-07_00_00-2025-03-13_00_00">
            <a:hlinkClick r:id="" action="ppaction://media"/>
            <a:extLst>
              <a:ext uri="{FF2B5EF4-FFF2-40B4-BE49-F238E27FC236}">
                <a16:creationId xmlns:a16="http://schemas.microsoft.com/office/drawing/2014/main" id="{6F4BEEBF-DE82-3F8D-6C78-C9A6047961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4325"/>
            <a:ext cx="9144000" cy="4514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92890F-0D0E-79E6-06BE-A2090169F9A5}"/>
              </a:ext>
            </a:extLst>
          </p:cNvPr>
          <p:cNvSpPr txBox="1"/>
          <p:nvPr/>
        </p:nvSpPr>
        <p:spPr>
          <a:xfrm>
            <a:off x="3482502" y="0"/>
            <a:ext cx="3547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TC JUDE 7-12 MARCH 2025</a:t>
            </a:r>
          </a:p>
        </p:txBody>
      </p:sp>
    </p:spTree>
    <p:extLst>
      <p:ext uri="{BB962C8B-B14F-4D97-AF65-F5344CB8AC3E}">
        <p14:creationId xmlns:p14="http://schemas.microsoft.com/office/powerpoint/2010/main" val="166969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1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194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2692301" y="253901"/>
            <a:ext cx="558701" cy="50750"/>
          </a:xfrm>
          <a:prstGeom prst="rect">
            <a:avLst/>
          </a:prstGeom>
          <a:solidFill>
            <a:srgbClr val="2E9AA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692301" y="431602"/>
            <a:ext cx="6114389" cy="397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32"/>
              </a:lnSpc>
              <a:spcAft>
                <a:spcPts val="400"/>
              </a:spcAft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Hazards and Impacts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2692301" y="880170"/>
            <a:ext cx="611438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100"/>
              </a:spcAft>
              <a:buNone/>
            </a:pPr>
            <a:r>
              <a:rPr lang="en-US" sz="1150" dirty="0">
                <a:solidFill>
                  <a:srgbClr val="A9B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these systems do to people, infrastructure and aircraft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2692301" y="1191220"/>
            <a:ext cx="5994499" cy="1823442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Heavy rainfall and flash flooding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Lightning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Hail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Damaging downdraughts and gust fronts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Visibility-reducing phenomena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Impacts: loss of life, displacement, damage to infrastructure and agriculture, disruption of surface transport — and, for aviation, turbulence, icing, hail, wind shear, microbursts, lightning risk to ground operations, holding, diversions and added operating cost</a:t>
            </a:r>
            <a:endParaRPr lang="en-US" sz="106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HAZARDS AND IMPACTS  ·  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Heavy rainfall and flash flooding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363171" y="2616301"/>
            <a:ext cx="2711687" cy="258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hlinkClick r:id="rId3"/>
              </a:rPr>
              <a:t>https://watchers.news/2026/03/18/kenya-flood-death-toll-rises-to-71-as-forecasters-warn-of-renewed-heavy-rainfall/</a:t>
            </a:r>
            <a:r>
              <a:rPr lang="en-US" sz="780" dirty="0"/>
              <a:t> </a:t>
            </a:r>
          </a:p>
        </p:txBody>
      </p:sp>
      <p:sp>
        <p:nvSpPr>
          <p:cNvPr id="8" name="Text 4"/>
          <p:cNvSpPr/>
          <p:nvPr/>
        </p:nvSpPr>
        <p:spPr>
          <a:xfrm>
            <a:off x="3242667" y="2613868"/>
            <a:ext cx="2711839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hlinkClick r:id="rId4"/>
              </a:rPr>
              <a:t>https://global-flood.emergency.copernicus.eu/news/239-floods-and-landslides-in-kenya-ethiopia-and-tanzania-march-2026</a:t>
            </a:r>
            <a:endParaRPr lang="en-US" sz="780" dirty="0"/>
          </a:p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endParaRPr lang="en-US" sz="780" dirty="0"/>
          </a:p>
        </p:txBody>
      </p:sp>
      <p:sp>
        <p:nvSpPr>
          <p:cNvPr id="10" name="Text 5"/>
          <p:cNvSpPr/>
          <p:nvPr/>
        </p:nvSpPr>
        <p:spPr>
          <a:xfrm>
            <a:off x="6028283" y="2613868"/>
            <a:ext cx="2711687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endParaRPr lang="en-US" sz="780" dirty="0"/>
          </a:p>
        </p:txBody>
      </p:sp>
      <p:sp>
        <p:nvSpPr>
          <p:cNvPr id="11" name="Text 6"/>
          <p:cNvSpPr/>
          <p:nvPr/>
        </p:nvSpPr>
        <p:spPr>
          <a:xfrm>
            <a:off x="457200" y="2960936"/>
            <a:ext cx="2658517" cy="1330821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7"/>
          <p:cNvSpPr/>
          <p:nvPr/>
        </p:nvSpPr>
        <p:spPr>
          <a:xfrm>
            <a:off x="457200" y="2979986"/>
            <a:ext cx="2658517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ext 8"/>
          <p:cNvSpPr/>
          <p:nvPr/>
        </p:nvSpPr>
        <p:spPr>
          <a:xfrm>
            <a:off x="596801" y="3113336"/>
            <a:ext cx="242690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water comes from</a:t>
            </a:r>
            <a:endParaRPr lang="en-US" sz="1030" dirty="0"/>
          </a:p>
        </p:txBody>
      </p:sp>
      <p:sp>
        <p:nvSpPr>
          <p:cNvPr id="14" name="Text 9"/>
          <p:cNvSpPr/>
          <p:nvPr/>
        </p:nvSpPr>
        <p:spPr>
          <a:xfrm>
            <a:off x="596801" y="3294311"/>
            <a:ext cx="2426902" cy="883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Organised convection — and especially slow-moving or repeatedly re-developing MCSs — produces rain rates that overwhelm drainage and hillslopes with lead times of minutes to a few hours. Urban catchments respond fastest.</a:t>
            </a:r>
            <a:endParaRPr lang="en-US" sz="920" dirty="0"/>
          </a:p>
        </p:txBody>
      </p:sp>
      <p:sp>
        <p:nvSpPr>
          <p:cNvPr id="15" name="Text 10"/>
          <p:cNvSpPr/>
          <p:nvPr/>
        </p:nvSpPr>
        <p:spPr>
          <a:xfrm>
            <a:off x="3242667" y="2960936"/>
            <a:ext cx="2658666" cy="1330821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3242667" y="2979986"/>
            <a:ext cx="2658666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2"/>
          <p:cNvSpPr/>
          <p:nvPr/>
        </p:nvSpPr>
        <p:spPr>
          <a:xfrm>
            <a:off x="3382268" y="3113336"/>
            <a:ext cx="242705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and social impacts</a:t>
            </a:r>
            <a:endParaRPr lang="en-US" sz="1030" dirty="0"/>
          </a:p>
        </p:txBody>
      </p:sp>
      <p:sp>
        <p:nvSpPr>
          <p:cNvPr id="18" name="Text 13"/>
          <p:cNvSpPr/>
          <p:nvPr/>
        </p:nvSpPr>
        <p:spPr>
          <a:xfrm>
            <a:off x="3382268" y="3294311"/>
            <a:ext cx="2427053" cy="883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 of life by drowning and electrocution; displacement of households; destruction of homes, schools and health facilities; loss of crops, livestock and topsoil; and the disease risk that follows standing, contaminated water.</a:t>
            </a:r>
            <a:endParaRPr lang="en-US" sz="920" dirty="0"/>
          </a:p>
        </p:txBody>
      </p:sp>
      <p:sp>
        <p:nvSpPr>
          <p:cNvPr id="19" name="Text 14"/>
          <p:cNvSpPr/>
          <p:nvPr/>
        </p:nvSpPr>
        <p:spPr>
          <a:xfrm>
            <a:off x="6028283" y="2960936"/>
            <a:ext cx="2658517" cy="1330821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Shape 15"/>
          <p:cNvSpPr/>
          <p:nvPr/>
        </p:nvSpPr>
        <p:spPr>
          <a:xfrm>
            <a:off x="6028283" y="2979986"/>
            <a:ext cx="2658517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6167884" y="3113336"/>
            <a:ext cx="242690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and infrastructure</a:t>
            </a:r>
            <a:endParaRPr lang="en-US" sz="1030" dirty="0"/>
          </a:p>
        </p:txBody>
      </p:sp>
      <p:sp>
        <p:nvSpPr>
          <p:cNvPr id="22" name="Text 17"/>
          <p:cNvSpPr/>
          <p:nvPr/>
        </p:nvSpPr>
        <p:spPr>
          <a:xfrm>
            <a:off x="6167884" y="3294311"/>
            <a:ext cx="2426902" cy="73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Flooded and washed-away roads, culverts and bridges, and landslides, isolate communities and delay relief. Runway and apron flooding stops aviation outright — as the case study will show.</a:t>
            </a:r>
            <a:endParaRPr lang="en-US" sz="920" dirty="0"/>
          </a:p>
        </p:txBody>
      </p:sp>
      <p:sp>
        <p:nvSpPr>
          <p:cNvPr id="23" name="Text 18"/>
          <p:cNvSpPr/>
          <p:nvPr/>
        </p:nvSpPr>
        <p:spPr>
          <a:xfrm>
            <a:off x="457199" y="4380608"/>
            <a:ext cx="3868367" cy="174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  <p:sp>
        <p:nvSpPr>
          <p:cNvPr id="24" name="Text 19"/>
          <p:cNvSpPr/>
          <p:nvPr/>
        </p:nvSpPr>
        <p:spPr>
          <a:xfrm>
            <a:off x="8576518" y="4380607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948235-E39E-8E95-58B4-3F76CC33E468}"/>
              </a:ext>
            </a:extLst>
          </p:cNvPr>
          <p:cNvSpPr/>
          <p:nvPr/>
        </p:nvSpPr>
        <p:spPr>
          <a:xfrm>
            <a:off x="457200" y="1054454"/>
            <a:ext cx="8119319" cy="117248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A5CEAD-4F35-902B-9F2D-8F5CB45C827D}"/>
              </a:ext>
            </a:extLst>
          </p:cNvPr>
          <p:cNvSpPr txBox="1"/>
          <p:nvPr/>
        </p:nvSpPr>
        <p:spPr>
          <a:xfrm>
            <a:off x="2391382" y="1524396"/>
            <a:ext cx="5734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 removed due to possible copyright issues.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HAZARDS AND IMPACTS  ·  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Lightning, hail, damaging outflow and visibility loss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57203" y="2776762"/>
            <a:ext cx="2711687" cy="122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67"/>
              </a:lnSpc>
              <a:spcBef>
                <a:spcPts val="300"/>
              </a:spcBef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/>
              </a:rPr>
              <a:t>https://youtu.be/Mla2eNR3CnQ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780" dirty="0"/>
          </a:p>
        </p:txBody>
      </p:sp>
      <p:sp>
        <p:nvSpPr>
          <p:cNvPr id="8" name="Text 4"/>
          <p:cNvSpPr/>
          <p:nvPr/>
        </p:nvSpPr>
        <p:spPr>
          <a:xfrm>
            <a:off x="3242667" y="2800051"/>
            <a:ext cx="2711839" cy="122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67"/>
              </a:lnSpc>
              <a:spcBef>
                <a:spcPts val="300"/>
              </a:spcBef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https://youtu.be/5HnH9lJ40Qk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.</a:t>
            </a:r>
            <a:endParaRPr lang="en-US" sz="780" dirty="0"/>
          </a:p>
        </p:txBody>
      </p:sp>
      <p:sp>
        <p:nvSpPr>
          <p:cNvPr id="10" name="Text 5"/>
          <p:cNvSpPr/>
          <p:nvPr/>
        </p:nvSpPr>
        <p:spPr>
          <a:xfrm>
            <a:off x="6028283" y="2806197"/>
            <a:ext cx="2838637" cy="148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/>
              </a:rPr>
              <a:t>https://www.youtube.com/watch?v=tkRrsHhB8yA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780" dirty="0"/>
          </a:p>
        </p:txBody>
      </p:sp>
      <p:sp>
        <p:nvSpPr>
          <p:cNvPr id="11" name="Text 6"/>
          <p:cNvSpPr/>
          <p:nvPr/>
        </p:nvSpPr>
        <p:spPr>
          <a:xfrm>
            <a:off x="457200" y="2960936"/>
            <a:ext cx="2658517" cy="1326505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7"/>
          <p:cNvSpPr/>
          <p:nvPr/>
        </p:nvSpPr>
        <p:spPr>
          <a:xfrm>
            <a:off x="457200" y="2979986"/>
            <a:ext cx="2658517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8"/>
          <p:cNvSpPr/>
          <p:nvPr/>
        </p:nvSpPr>
        <p:spPr>
          <a:xfrm>
            <a:off x="596801" y="3113336"/>
            <a:ext cx="242690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Lightning</a:t>
            </a:r>
            <a:endParaRPr lang="en-US" sz="1030" dirty="0"/>
          </a:p>
        </p:txBody>
      </p:sp>
      <p:sp>
        <p:nvSpPr>
          <p:cNvPr id="14" name="Text 9"/>
          <p:cNvSpPr/>
          <p:nvPr/>
        </p:nvSpPr>
        <p:spPr>
          <a:xfrm>
            <a:off x="596801" y="3294311"/>
            <a:ext cx="2426902" cy="878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strike hazard, electrocution and fire ignition; damage to power distribution and electronics. Flash rate is itself a nowcasting signal — a rapid jump often precedes severe weather at the ground.</a:t>
            </a:r>
            <a:endParaRPr lang="en-US" sz="920" dirty="0"/>
          </a:p>
        </p:txBody>
      </p:sp>
      <p:sp>
        <p:nvSpPr>
          <p:cNvPr id="15" name="Text 10"/>
          <p:cNvSpPr/>
          <p:nvPr/>
        </p:nvSpPr>
        <p:spPr>
          <a:xfrm>
            <a:off x="3242667" y="2960936"/>
            <a:ext cx="2658666" cy="1326505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3242667" y="2979986"/>
            <a:ext cx="2658666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2"/>
          <p:cNvSpPr/>
          <p:nvPr/>
        </p:nvSpPr>
        <p:spPr>
          <a:xfrm>
            <a:off x="3382268" y="3113336"/>
            <a:ext cx="2427053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Hail</a:t>
            </a:r>
            <a:endParaRPr lang="en-US" sz="1030" dirty="0"/>
          </a:p>
        </p:txBody>
      </p:sp>
      <p:sp>
        <p:nvSpPr>
          <p:cNvPr id="18" name="Text 13"/>
          <p:cNvSpPr/>
          <p:nvPr/>
        </p:nvSpPr>
        <p:spPr>
          <a:xfrm>
            <a:off x="3382268" y="3294311"/>
            <a:ext cx="2427053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Damages crops, roofs, vehicles and aircraft. Large stones require strong, sustained updraughts, so hail is a marker of the most intense systems.</a:t>
            </a:r>
            <a:endParaRPr lang="en-US" sz="920" dirty="0"/>
          </a:p>
        </p:txBody>
      </p:sp>
      <p:sp>
        <p:nvSpPr>
          <p:cNvPr id="19" name="Text 14"/>
          <p:cNvSpPr/>
          <p:nvPr/>
        </p:nvSpPr>
        <p:spPr>
          <a:xfrm>
            <a:off x="6028283" y="2960936"/>
            <a:ext cx="2658517" cy="1326505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Shape 15"/>
          <p:cNvSpPr/>
          <p:nvPr/>
        </p:nvSpPr>
        <p:spPr>
          <a:xfrm>
            <a:off x="6028283" y="2979986"/>
            <a:ext cx="2658517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6167884" y="3113336"/>
            <a:ext cx="2426902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Downdraughts, gust fronts and visibility</a:t>
            </a:r>
            <a:endParaRPr lang="en-US" sz="1030" dirty="0"/>
          </a:p>
        </p:txBody>
      </p:sp>
      <p:sp>
        <p:nvSpPr>
          <p:cNvPr id="22" name="Text 17"/>
          <p:cNvSpPr/>
          <p:nvPr/>
        </p:nvSpPr>
        <p:spPr>
          <a:xfrm>
            <a:off x="6167884" y="3437186"/>
            <a:ext cx="2426902" cy="73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Downbursts produce abrupt, damaging low-level outflow and wind shifts; gust fronts trigger new cells. Heavy rain, blowing dust and post-storm fog all cut visibility and disrupt surface transport.</a:t>
            </a:r>
            <a:endParaRPr lang="en-US" sz="920" dirty="0"/>
          </a:p>
        </p:txBody>
      </p:sp>
      <p:sp>
        <p:nvSpPr>
          <p:cNvPr id="24" name="Text 19"/>
          <p:cNvSpPr/>
          <p:nvPr/>
        </p:nvSpPr>
        <p:spPr>
          <a:xfrm>
            <a:off x="8576518" y="4376291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F5D489F-5AF0-2A27-7554-155C924876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035" y="4551410"/>
            <a:ext cx="3932261" cy="219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D5FF9B5-A899-680D-D708-ED18088CEA7F}"/>
              </a:ext>
            </a:extLst>
          </p:cNvPr>
          <p:cNvSpPr/>
          <p:nvPr/>
        </p:nvSpPr>
        <p:spPr>
          <a:xfrm>
            <a:off x="457200" y="1054454"/>
            <a:ext cx="8119319" cy="117248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F1B040-69A8-2460-541B-F87B1B9CDCEB}"/>
              </a:ext>
            </a:extLst>
          </p:cNvPr>
          <p:cNvSpPr txBox="1"/>
          <p:nvPr/>
        </p:nvSpPr>
        <p:spPr>
          <a:xfrm>
            <a:off x="2391382" y="1524396"/>
            <a:ext cx="5734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 removed due to possible copyright issues.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HAZARDS AND IMPACTS  ·  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Aviation: the en-route and terminal hazard set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4063901" cy="2240459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Convective turbulence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severe turbulence in and near towering cumulus and cumulonimbus, particularly at the freezing level and in anvil outflow.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Icing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supercooled water in the strong updraughts of tropical convective cloud, which can be severe at altitude even in the tropics.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Hail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encounterable well outside the visible storm core, carried downwind in the anvil and overhang, so "avoiding the black" is not sufficient.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Lightning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airframe strikes, and a serious risk to ground operations: apron personnel, fuelling and ramp equipment.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Visibility and runway state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heavy rain reduces visibility and braking action; standing water on runways and aprons halts operations.</a:t>
            </a:r>
            <a:endParaRPr lang="en-US" sz="980" dirty="0"/>
          </a:p>
        </p:txBody>
      </p:sp>
      <p:pic>
        <p:nvPicPr>
          <p:cNvPr id="6" name="Image 0" descr="C:\Mirriam\Work\Tropical_Convection_Presentation\assets\aviation_c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601" y="846088"/>
            <a:ext cx="3682901" cy="245477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711601" y="3345544"/>
            <a:ext cx="3682901" cy="823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300"/>
              </a:spcBef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aircraft on approach beside the edge of a thunderstorm. </a:t>
            </a:r>
            <a:r>
              <a:rPr lang="en-GB" sz="800" dirty="0"/>
              <a:t>Photo: </a:t>
            </a:r>
            <a:r>
              <a:rPr lang="en-GB" sz="800" dirty="0">
                <a:hlinkClick r:id="rId4"/>
              </a:rPr>
              <a:t>Famartin / https://commons.wikimedia.org/wiki/File:2022-07-18_19_01_26_View_across_a_field_towards_the_edge_of_a_thunderstorm_and_an_aircraft_on_approach_to_nearby_Dover_Air_Force_Base%2C_viewed_from_Delaware_State_Route_8_%28North_Little_Creek_Road%29_near_Quaker_Lane_in_Oak_Grove%2C_Kent_County%2C_Delaware.jpg</a:t>
            </a:r>
            <a:r>
              <a:rPr lang="en-GB" sz="800" dirty="0"/>
              <a:t>, </a:t>
            </a:r>
            <a:r>
              <a:rPr lang="en-GB" sz="800" dirty="0">
                <a:hlinkClick r:id="rId5"/>
              </a:rPr>
              <a:t>CC BY-SA 4.0</a:t>
            </a:r>
            <a:r>
              <a:rPr lang="en-GB" sz="800" dirty="0"/>
              <a:t>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4713806" y="4168676"/>
            <a:ext cx="3975199" cy="644575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4722768" y="4168676"/>
            <a:ext cx="0" cy="644575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4822974" y="4270178"/>
            <a:ext cx="3756862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Tropical convection is frequently </a:t>
            </a:r>
            <a:r>
              <a:rPr lang="en-US" sz="92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embedded, fast-growing and close to busy terminal areas</a:t>
            </a: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the combination that leaves the least room for tactical avoidance.</a:t>
            </a:r>
            <a:endParaRPr lang="en-US" sz="920" dirty="0"/>
          </a:p>
        </p:txBody>
      </p:sp>
      <p:sp>
        <p:nvSpPr>
          <p:cNvPr id="12" name="Text 9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0" dirty="0"/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4D861B79-DCAA-A0C2-9610-DFBB6EE306F2}"/>
              </a:ext>
            </a:extLst>
          </p:cNvPr>
          <p:cNvSpPr/>
          <p:nvPr/>
        </p:nvSpPr>
        <p:spPr>
          <a:xfrm>
            <a:off x="457200" y="4711751"/>
            <a:ext cx="3868367" cy="174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HAZARDS AND IMPACTS  ·  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Low-level wind shear, microbursts and the cost of consequence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3810000" cy="972741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476250" y="846088"/>
            <a:ext cx="0" cy="972741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22250" y="947589"/>
            <a:ext cx="358835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approach and departure</a:t>
            </a:r>
            <a:endParaRPr lang="en-US" sz="1030" dirty="0"/>
          </a:p>
        </p:txBody>
      </p:sp>
      <p:sp>
        <p:nvSpPr>
          <p:cNvPr id="8" name="Text 6"/>
          <p:cNvSpPr/>
          <p:nvPr/>
        </p:nvSpPr>
        <p:spPr>
          <a:xfrm>
            <a:off x="622250" y="1128564"/>
            <a:ext cx="3588359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Low-level wind shear and microbursts are the most lethal convective hazard to aviation. A downburst produces an abrupt headwind-to-downdraught-to-tailwind sequence at low level, exactly where there is no height to recover.</a:t>
            </a:r>
            <a:endParaRPr lang="en-US" sz="920" dirty="0"/>
          </a:p>
        </p:txBody>
      </p:sp>
      <p:sp>
        <p:nvSpPr>
          <p:cNvPr id="9" name="Text 7"/>
          <p:cNvSpPr/>
          <p:nvPr/>
        </p:nvSpPr>
        <p:spPr>
          <a:xfrm>
            <a:off x="457200" y="1907679"/>
            <a:ext cx="3810000" cy="82555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76250" y="1907679"/>
            <a:ext cx="0" cy="82555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2250" y="2009180"/>
            <a:ext cx="358835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ground</a:t>
            </a:r>
            <a:endParaRPr lang="en-US" sz="1030" dirty="0"/>
          </a:p>
        </p:txBody>
      </p:sp>
      <p:sp>
        <p:nvSpPr>
          <p:cNvPr id="12" name="Text 10"/>
          <p:cNvSpPr/>
          <p:nvPr/>
        </p:nvSpPr>
        <p:spPr>
          <a:xfrm>
            <a:off x="622250" y="2190155"/>
            <a:ext cx="3588359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Lightning risk suspends fuelling and apron work; heavy rain degrades braking action; flooding closes runways, taxiways and access roads.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457200" y="2822079"/>
            <a:ext cx="3810000" cy="82555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76250" y="2822079"/>
            <a:ext cx="0" cy="82555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22250" y="2923580"/>
            <a:ext cx="3588359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En-route and the cost</a:t>
            </a:r>
            <a:endParaRPr lang="en-US" sz="1030" dirty="0"/>
          </a:p>
        </p:txBody>
      </p:sp>
      <p:sp>
        <p:nvSpPr>
          <p:cNvPr id="16" name="Text 14"/>
          <p:cNvSpPr/>
          <p:nvPr/>
        </p:nvSpPr>
        <p:spPr>
          <a:xfrm>
            <a:off x="622250" y="3104555"/>
            <a:ext cx="3588359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offsets and altitude changes add mileage and fuel. The downstream cost appears as holding, diversions, cancellations, crew duty-time pressure and network-wide knock-on delay.</a:t>
            </a:r>
            <a:endParaRPr lang="en-US" sz="920" dirty="0"/>
          </a:p>
        </p:txBody>
      </p:sp>
      <p:pic>
        <p:nvPicPr>
          <p:cNvPr id="17" name="Image 0" descr="C:\Mirriam\Work\Tropical_Convection_Presentation\assets\airliner_approa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700" y="846088"/>
            <a:ext cx="2667000" cy="177671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4457700" y="2660898"/>
            <a:ext cx="2667000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300"/>
              </a:spcBef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airliner on approach. TACA Tegucigalpa</a:t>
            </a:r>
            <a:r>
              <a:rPr lang="hr-HR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GB" sz="800" dirty="0"/>
              <a:t>Photo</a:t>
            </a:r>
            <a:r>
              <a:rPr lang="en-GB" sz="800" dirty="0">
                <a:hlinkClick r:id="rId4"/>
              </a:rPr>
              <a:t>: Jim </a:t>
            </a:r>
            <a:r>
              <a:rPr lang="en-GB" sz="800" dirty="0" err="1">
                <a:hlinkClick r:id="rId4"/>
              </a:rPr>
              <a:t>Drebert</a:t>
            </a:r>
            <a:r>
              <a:rPr lang="en-GB" sz="800" dirty="0">
                <a:hlinkClick r:id="rId4"/>
              </a:rPr>
              <a:t> / https://commons.wikimedia.org/wiki/File:TACA_Tegucigalpa.jpg</a:t>
            </a:r>
            <a:r>
              <a:rPr lang="en-GB" sz="800" dirty="0"/>
              <a:t>, </a:t>
            </a:r>
            <a:r>
              <a:rPr lang="en-GB" sz="800" dirty="0">
                <a:hlinkClick r:id="rId5"/>
              </a:rPr>
              <a:t>CC BY-SA 3.0</a:t>
            </a:r>
            <a:r>
              <a:rPr lang="en-GB" sz="800" dirty="0"/>
              <a:t>.</a:t>
            </a:r>
            <a:endParaRPr lang="en-US" sz="780" dirty="0"/>
          </a:p>
        </p:txBody>
      </p:sp>
      <p:pic>
        <p:nvPicPr>
          <p:cNvPr id="19" name="Image 1" descr="C:\Mirriam\Work\Tropical_Convection_Presentation\assets\wind_da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846088"/>
            <a:ext cx="1498550" cy="1997571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7315200" y="2881759"/>
            <a:ext cx="1399032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damage from a downburst. CC0.</a:t>
            </a:r>
            <a:endParaRPr lang="en-US" sz="780" dirty="0"/>
          </a:p>
        </p:txBody>
      </p:sp>
      <p:sp>
        <p:nvSpPr>
          <p:cNvPr id="21" name="Text 17"/>
          <p:cNvSpPr/>
          <p:nvPr/>
        </p:nvSpPr>
        <p:spPr>
          <a:xfrm>
            <a:off x="7315200" y="3203525"/>
            <a:ext cx="1371600" cy="138053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Shape 18"/>
          <p:cNvSpPr/>
          <p:nvPr/>
        </p:nvSpPr>
        <p:spPr>
          <a:xfrm>
            <a:off x="7334250" y="3203525"/>
            <a:ext cx="0" cy="138053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/>
          <p:nvPr/>
        </p:nvSpPr>
        <p:spPr>
          <a:xfrm>
            <a:off x="7480250" y="3305026"/>
            <a:ext cx="1101191" cy="1177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JKIA, cells developing over the Nairobi highlands or along the Rift can sit across the approach and departure paths within a single satellite scan.</a:t>
            </a:r>
            <a:endParaRPr lang="en-US" sz="920" dirty="0"/>
          </a:p>
        </p:txBody>
      </p:sp>
      <p:sp>
        <p:nvSpPr>
          <p:cNvPr id="25" name="Text 21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0" dirty="0"/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F6FCEAAC-A6C0-B305-3A05-306AB1B4376A}"/>
              </a:ext>
            </a:extLst>
          </p:cNvPr>
          <p:cNvSpPr/>
          <p:nvPr/>
        </p:nvSpPr>
        <p:spPr>
          <a:xfrm>
            <a:off x="457200" y="4584055"/>
            <a:ext cx="3868367" cy="174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E1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194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2692301" y="253901"/>
            <a:ext cx="558701" cy="50750"/>
          </a:xfrm>
          <a:prstGeom prst="rect">
            <a:avLst/>
          </a:prstGeom>
          <a:solidFill>
            <a:srgbClr val="2E9AA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692301" y="431602"/>
            <a:ext cx="6114389" cy="397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32"/>
              </a:lnSpc>
              <a:spcAft>
                <a:spcPts val="400"/>
              </a:spcAft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Forecasting and Nowcasting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2692301" y="880170"/>
            <a:ext cx="611438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100"/>
              </a:spcAft>
              <a:buNone/>
            </a:pPr>
            <a:r>
              <a:rPr lang="en-US" sz="1150" dirty="0">
                <a:solidFill>
                  <a:srgbClr val="A9B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operational toolset, what each tool can and cannot do, and how the tools are combined into warnings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2692301" y="1362670"/>
            <a:ext cx="5994499" cy="1760041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Satellite imagery and products for convective initiation, growth and overshooting tops, and lightning detection for rapidly developing systems — including the EUMETSAT MTG era of 10-minute full-disc and 2.5-minute rapid-scan imagery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Storm-cell tracking and extrapolation nowcasts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High-resolution convection-permitting NWP, ensemble guidance and post-processing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Observational monitoring: surface networks, radiosondes and AMDAR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into early warning services — SIGMET, aerodrome warnings and multi-hazard systems</a:t>
            </a:r>
            <a:endParaRPr lang="en-US" sz="106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FORECASTING AND NOWCASTING  ·  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Matching the tool to the forecast range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337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single tool covers all lead times. Nowcasting is the only approach that resolves the storm itself; numerical guidance supplies the </a:t>
            </a:r>
            <a:r>
              <a:rPr lang="en-US" sz="104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</a:t>
            </a: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 which it will form.</a:t>
            </a:r>
            <a:endParaRPr lang="en-US" sz="1040" dirty="0"/>
          </a:p>
        </p:txBody>
      </p:sp>
      <p:pic>
        <p:nvPicPr>
          <p:cNvPr id="6" name="Image 0" descr="C:\Mirriam\Work\Tropical_Convection_Presentation\figures\fig_predictabil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60128"/>
            <a:ext cx="7975550" cy="26998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3998119"/>
            <a:ext cx="8394192" cy="122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Range chart of operational tools against lead time, from minutes to months. After WMO guidance on nowcasting and very short-range forecasting.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457200" y="4209752"/>
            <a:ext cx="4051250" cy="708273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457200" y="4228802"/>
            <a:ext cx="4051250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96801" y="4362152"/>
            <a:ext cx="3847490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forecaster's job is to </a:t>
            </a:r>
            <a:r>
              <a:rPr lang="en-US" sz="92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</a:t>
            </a: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these ranges, not choose between them: a warning issued on an NWP signal is updated by satellite and lightning observations as the event approaches.</a:t>
            </a:r>
            <a:endParaRPr lang="en-US" sz="920" dirty="0"/>
          </a:p>
        </p:txBody>
      </p:sp>
      <p:sp>
        <p:nvSpPr>
          <p:cNvPr id="11" name="Text 8"/>
          <p:cNvSpPr/>
          <p:nvPr/>
        </p:nvSpPr>
        <p:spPr>
          <a:xfrm>
            <a:off x="4635401" y="4209752"/>
            <a:ext cx="4051399" cy="708273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4635401" y="4228802"/>
            <a:ext cx="4051399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775002" y="4362152"/>
            <a:ext cx="3847642" cy="2943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step up in range costs accuracy: NWP gives the environment and a probability, nowcasting gives the storm — but only once it exists.</a:t>
            </a:r>
            <a:endParaRPr lang="en-US" sz="920" dirty="0"/>
          </a:p>
        </p:txBody>
      </p:sp>
      <p:sp>
        <p:nvSpPr>
          <p:cNvPr id="15" name="Text 12"/>
          <p:cNvSpPr/>
          <p:nvPr/>
        </p:nvSpPr>
        <p:spPr>
          <a:xfrm>
            <a:off x="8576518" y="5006876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780" dirty="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BA7DEB19-99B5-A5FC-DC3D-947C5C6CC67E}"/>
              </a:ext>
            </a:extLst>
          </p:cNvPr>
          <p:cNvSpPr/>
          <p:nvPr/>
        </p:nvSpPr>
        <p:spPr>
          <a:xfrm>
            <a:off x="532642" y="4941986"/>
            <a:ext cx="3792924" cy="117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FORECASTING AND NOWCASTING  ·  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Satellite imagery: seeing convection initiate, grow and overshoot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337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Geostationary imagery is the foundation of tropical nowcasting — and Meteosat-12 now returns sixteen channels every ten minutes, day and night.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260128"/>
            <a:ext cx="3810000" cy="2159198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Sixteen channels, every 10 minutes.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FCI spans 0.4–13.3 µm at 0.5 km (visible) and 1 km (infrared): 0.6–2.2 µm for cloud microphysics, 3.8 for fog and fire, 6.3/7.3 for water vapour, 8.7–13.3 for cloud-top temperature.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infrared is still the nowcasting signal.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The 10.5 µm brightness temperature, and the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at which it falls, marks cloud-top cooling, the first cold pixels and the overshooting top; 0.9 µm shows the low-level moisture feeding it.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RGBs: phase and glaciation.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Cloud Phase and Cloud Type separate water from ice and flag glaciation before the first flash; Day, Night and 24-hour Microphysics carry the analysis around the clock, HRV Clouds the fine detail. The Lightning Imager adds total lightning every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s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 a 2 km grid.</a:t>
            </a:r>
            <a:endParaRPr lang="en-US" sz="980" dirty="0"/>
          </a:p>
        </p:txBody>
      </p:sp>
      <p:sp>
        <p:nvSpPr>
          <p:cNvPr id="8" name="Text 5"/>
          <p:cNvSpPr/>
          <p:nvPr/>
        </p:nvSpPr>
        <p:spPr>
          <a:xfrm>
            <a:off x="4572000" y="3309789"/>
            <a:ext cx="4313682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MTG FCI Cloud Phase RGB, 20 Oct 10:50 UTC : Source: EUMETSAT.</a:t>
            </a:r>
            <a:endParaRPr lang="en-US" sz="780" dirty="0"/>
          </a:p>
        </p:txBody>
      </p:sp>
      <p:sp>
        <p:nvSpPr>
          <p:cNvPr id="9" name="Text 6"/>
          <p:cNvSpPr/>
          <p:nvPr/>
        </p:nvSpPr>
        <p:spPr>
          <a:xfrm>
            <a:off x="457200" y="3613845"/>
            <a:ext cx="4051250" cy="118363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457200" y="3632895"/>
            <a:ext cx="4051250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96801" y="3766245"/>
            <a:ext cx="384749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RDT — rapidly developing thunderstorms (MSG)</a:t>
            </a:r>
            <a:endParaRPr lang="en-US" sz="1030" dirty="0"/>
          </a:p>
        </p:txBody>
      </p:sp>
      <p:sp>
        <p:nvSpPr>
          <p:cNvPr id="12" name="Text 9"/>
          <p:cNvSpPr/>
          <p:nvPr/>
        </p:nvSpPr>
        <p:spPr>
          <a:xfrm>
            <a:off x="596801" y="3947220"/>
            <a:ext cx="3847490" cy="73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Detects, tracks, characterises and forecasts convective cells from SEVIRI. It needs input refreshed </a:t>
            </a:r>
            <a:r>
              <a:rPr lang="en-US" sz="92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every 30 minutes</a:t>
            </a: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issues a one-hour forecast in 15-minute steps. It cannot create, dissipate or re-route a cell, and performs better with organised storms than with scattered ones.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635401" y="3613845"/>
            <a:ext cx="4051399" cy="118363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4635401" y="3632895"/>
            <a:ext cx="4051399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775002" y="3766245"/>
            <a:ext cx="3847642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Meteosat-12: the step change</a:t>
            </a:r>
            <a:endParaRPr lang="en-US" sz="1030" dirty="0"/>
          </a:p>
        </p:txBody>
      </p:sp>
      <p:sp>
        <p:nvSpPr>
          <p:cNvPr id="16" name="Text 13"/>
          <p:cNvSpPr/>
          <p:nvPr/>
        </p:nvSpPr>
        <p:spPr>
          <a:xfrm>
            <a:off x="4775002" y="3947220"/>
            <a:ext cx="3847642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FCI channels instead of 12, a full disc every </a:t>
            </a:r>
            <a:r>
              <a:rPr lang="en-US" sz="92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minutes</a:t>
            </a: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instead of 15, 0.5–1 km sampling, and the Lightning Imager operational since </a:t>
            </a:r>
            <a:r>
              <a:rPr lang="en-US" sz="92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October 2024</a:t>
            </a: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MTG-I2 followed on 27 August 2026.</a:t>
            </a:r>
            <a:endParaRPr lang="en-US" sz="920" dirty="0"/>
          </a:p>
        </p:txBody>
      </p:sp>
      <p:sp>
        <p:nvSpPr>
          <p:cNvPr id="17" name="Text 14"/>
          <p:cNvSpPr/>
          <p:nvPr/>
        </p:nvSpPr>
        <p:spPr>
          <a:xfrm>
            <a:off x="457200" y="4886325"/>
            <a:ext cx="245954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Mirriam Mwende Musyoka</a:t>
            </a:r>
            <a:endParaRPr lang="en-US" sz="780" dirty="0"/>
          </a:p>
        </p:txBody>
      </p:sp>
      <p:sp>
        <p:nvSpPr>
          <p:cNvPr id="18" name="Text 15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78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78239E6-146C-AB43-4880-03374E759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89921"/>
            <a:ext cx="3453004" cy="228176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EAC8A56-5552-A507-911E-B8F7035F2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338" y="678706"/>
            <a:ext cx="3345871" cy="2685554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FORECASTING AND NOWCASTING  ·  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MTG Lightning Imager: every flash, cloud and ground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381506" y="846088"/>
            <a:ext cx="4330095" cy="2702272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instrument.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Europe's first geostationary optical lightning detector: a wide-band sensor behind four cameras, 1000 frames a second, full disc every 10 minutes. Level 2 gives accumulated flash area, flash count and flash radiance on a 2 km grid in 10–30 s chunks, on EUMETCAST within about a minute.</a:t>
            </a:r>
            <a:endParaRPr lang="en-US" sz="110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lightning, not just ground strikes.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It records the light each flash leaves at cloud top, so it counts the intracloud discharge that ground networks miss — more than three quarters of all lightning. A jump in flash rate typically precedes hail and damaging wind by 10–20 minutes.</a:t>
            </a:r>
            <a:endParaRPr lang="en-US" sz="110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110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honest limit.</a:t>
            </a:r>
            <a:r>
              <a:rPr lang="en-US" sz="11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Cloud and ground flashes are counted together, never labelled: about 70% detection by day, 95% at night. Attribution and peak current stay with the ground network, so a ramp stand-down still needs both — but LI fills the gaps over the lake and the interior where coverage is thin.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11601" y="3419623"/>
            <a:ext cx="4050893" cy="319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MTG LI flash groups (pale yellow to red) over the FCI cloud image, https://view.eumetsat.int/productviewer?v=default 6 March 2026 15 UTC </a:t>
            </a:r>
          </a:p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457200" y="3719810"/>
            <a:ext cx="2658517" cy="1077664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457200" y="3738860"/>
            <a:ext cx="2658517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96801" y="3872210"/>
            <a:ext cx="2426902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"/>
              </a:spcAft>
              <a:buNone/>
            </a:pPr>
            <a:r>
              <a:rPr lang="en-US" sz="1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608 million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96801" y="4094411"/>
            <a:ext cx="2426902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flashes across the field of view in 2025, the instrument's first full operational year — more than 30 million of them over Europe.</a:t>
            </a:r>
            <a:endParaRPr lang="en-US" sz="920" dirty="0"/>
          </a:p>
        </p:txBody>
      </p:sp>
      <p:sp>
        <p:nvSpPr>
          <p:cNvPr id="12" name="Text 9"/>
          <p:cNvSpPr/>
          <p:nvPr/>
        </p:nvSpPr>
        <p:spPr>
          <a:xfrm>
            <a:off x="3242667" y="3719810"/>
            <a:ext cx="2658666" cy="1077664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3242667" y="3738860"/>
            <a:ext cx="2658666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382268" y="3872210"/>
            <a:ext cx="242705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"/>
              </a:spcAft>
              <a:buNone/>
            </a:pPr>
            <a:r>
              <a:rPr lang="en-US" sz="1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&gt;30%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382268" y="4094411"/>
            <a:ext cx="2427053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that total fell over the Congo Basin, the brightest region in the field of view and probably the most intense lightning hotspot on Earth.</a:t>
            </a:r>
            <a:endParaRPr lang="en-US" sz="920" dirty="0"/>
          </a:p>
        </p:txBody>
      </p:sp>
      <p:sp>
        <p:nvSpPr>
          <p:cNvPr id="16" name="Text 13"/>
          <p:cNvSpPr/>
          <p:nvPr/>
        </p:nvSpPr>
        <p:spPr>
          <a:xfrm>
            <a:off x="6028283" y="3719810"/>
            <a:ext cx="2658517" cy="1077664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6028283" y="3738860"/>
            <a:ext cx="2658517" cy="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167884" y="3872210"/>
            <a:ext cx="2426902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00"/>
              </a:spcAft>
              <a:buNone/>
            </a:pPr>
            <a:r>
              <a:rPr lang="en-US" sz="1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 peak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167884" y="4094411"/>
            <a:ext cx="2426902" cy="588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Lightning over Lake Victoria peaks at night while the surrounding shores peak in the afternoon — a diurnal rhythm the forecaster can anticipate, not only observe.</a:t>
            </a:r>
            <a:endParaRPr lang="en-US" sz="920" dirty="0"/>
          </a:p>
        </p:txBody>
      </p:sp>
      <p:sp>
        <p:nvSpPr>
          <p:cNvPr id="20" name="Text 17"/>
          <p:cNvSpPr/>
          <p:nvPr/>
        </p:nvSpPr>
        <p:spPr>
          <a:xfrm>
            <a:off x="457200" y="4886325"/>
            <a:ext cx="245954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Mirriam Mwende Musyoka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78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FORECASTING AND NOWCASTING  ·  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Storm-cell tracking and extrapolation nowcasts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Extrapolation is the workhorse of 0–2 hour nowcasting: simple, fast, and effective for as long as the system behaves predictably.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091208"/>
            <a:ext cx="3835301" cy="2356545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successive analyses give a motion vector for each cell, or for the whole cloud field. Displacing the latest analysis along that vector produces the forecast field.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 is highest for mature, well-organised, fast-moving systems. It decays quickly beyond about two hours, and is zero for a cell that does not yet exist.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Cell-based tracking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adds the trends that pure advection ignores — area, cloud-top height and the temperature of the coldest tops — while optical-flow methods estimate a spatially varying motion field rather than one vector for everything.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Blending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completes the range: beyond roughly 2–6 hours the nowcast is handed over to the convection-permitting model, and machine-learning nowcasting can now learn growth and decay as well as displacement.</a:t>
            </a:r>
            <a:endParaRPr lang="en-US" sz="980" dirty="0"/>
          </a:p>
        </p:txBody>
      </p:sp>
      <p:sp>
        <p:nvSpPr>
          <p:cNvPr id="7" name="Text 5"/>
          <p:cNvSpPr/>
          <p:nvPr/>
        </p:nvSpPr>
        <p:spPr>
          <a:xfrm>
            <a:off x="457200" y="3523952"/>
            <a:ext cx="3835301" cy="465534"/>
          </a:xfrm>
          <a:prstGeom prst="rect">
            <a:avLst/>
          </a:prstGeom>
          <a:solidFill>
            <a:srgbClr val="FCF1E4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76250" y="3523952"/>
            <a:ext cx="0" cy="465534"/>
          </a:xfrm>
          <a:prstGeom prst="line">
            <a:avLst/>
          </a:prstGeom>
          <a:noFill/>
          <a:ln w="38100">
            <a:solidFill>
              <a:srgbClr val="C744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22250" y="3612803"/>
            <a:ext cx="3614166" cy="287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34"/>
              </a:lnSpc>
              <a:buNone/>
            </a:pPr>
            <a:r>
              <a:rPr lang="en-US" sz="9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limitation is structural, not a matter of tuning. A warning built only on extrapolation is a warning about what has already happened.</a:t>
            </a:r>
            <a:endParaRPr lang="en-US" sz="900" dirty="0"/>
          </a:p>
        </p:txBody>
      </p:sp>
      <p:pic>
        <p:nvPicPr>
          <p:cNvPr id="10" name="Image 0" descr="C:\Mirriam\Work\Tropical_Convection_Presentation\figures\fig_extrapol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001" y="1091208"/>
            <a:ext cx="4343400" cy="24916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4483001" y="3620988"/>
            <a:ext cx="4287875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Displacement of existing cells along a constant motion vector, with the forecast uncertainty envelope growing with lead time.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780" dirty="0"/>
          </a:p>
        </p:txBody>
      </p:sp>
      <p:sp>
        <p:nvSpPr>
          <p:cNvPr id="15" name="Text 18">
            <a:extLst>
              <a:ext uri="{FF2B5EF4-FFF2-40B4-BE49-F238E27FC236}">
                <a16:creationId xmlns:a16="http://schemas.microsoft.com/office/drawing/2014/main" id="{EB0AD6BC-507F-C1F2-813E-1D78F2C39492}"/>
              </a:ext>
            </a:extLst>
          </p:cNvPr>
          <p:cNvSpPr/>
          <p:nvPr/>
        </p:nvSpPr>
        <p:spPr>
          <a:xfrm>
            <a:off x="532642" y="4941986"/>
            <a:ext cx="3792924" cy="117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FORECASTING AND NOWCASTING  ·  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Convection-permitting numerical weather prediction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337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Grid spacings of roughly 1–4 km turn convection from a parameterisation into a resolved process — and that changes what the model can say.</a:t>
            </a:r>
            <a:endParaRPr lang="en-US" sz="1040" dirty="0"/>
          </a:p>
        </p:txBody>
      </p:sp>
      <p:sp>
        <p:nvSpPr>
          <p:cNvPr id="6" name="Text 4"/>
          <p:cNvSpPr/>
          <p:nvPr/>
        </p:nvSpPr>
        <p:spPr>
          <a:xfrm>
            <a:off x="457200" y="1260128"/>
            <a:ext cx="4267200" cy="3024039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is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resolved explicitly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by the model dynamics instead of being estimated by a parameterisation scheme. That removes a large part of the uncertainty in the timing, intensity and amount of rainfall.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adds: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initiation tied to surface heating, terrain and boundary-layer convergence; cold pools and gust fronts; upscale growth into organised systems and their propagation through the night; and a far more realistic distribution of rainfall intensity.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demands: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 accurate initial state (satellite, lightning and aircraft data assimilated into the analysis), a realistic land surface and land–water contrast, boundary conditions from a global model, and the computing to run the domain.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still cannot do: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guarantee the timing and location of the first convective cell. Double penalties, displacement and phase errors remain — expect the environment to be right and the storm to be late or in the wrong place.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Operational examples include ICON-D2, AROME and the UK 1–2 km configurations; comparable setups run in research and pre-operational mode over Africa.</a:t>
            </a:r>
            <a:endParaRPr lang="en-US" sz="980" dirty="0"/>
          </a:p>
        </p:txBody>
      </p:sp>
      <p:sp>
        <p:nvSpPr>
          <p:cNvPr id="7" name="Text 5"/>
          <p:cNvSpPr/>
          <p:nvPr/>
        </p:nvSpPr>
        <p:spPr>
          <a:xfrm>
            <a:off x="4914900" y="1260128"/>
            <a:ext cx="3771900" cy="82555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933950" y="1260128"/>
            <a:ext cx="0" cy="82555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79950" y="1361629"/>
            <a:ext cx="354949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Resolved, not parameterised</a:t>
            </a:r>
            <a:endParaRPr lang="en-US" sz="1030" dirty="0"/>
          </a:p>
        </p:txBody>
      </p:sp>
      <p:sp>
        <p:nvSpPr>
          <p:cNvPr id="10" name="Text 8"/>
          <p:cNvSpPr/>
          <p:nvPr/>
        </p:nvSpPr>
        <p:spPr>
          <a:xfrm>
            <a:off x="5079950" y="1542604"/>
            <a:ext cx="3549497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cloud in the forecast is produced by the model's own equations of motion — not by a statistical scheme that describes the average of a grid box.</a:t>
            </a:r>
            <a:endParaRPr lang="en-US" sz="920" dirty="0"/>
          </a:p>
        </p:txBody>
      </p:sp>
      <p:sp>
        <p:nvSpPr>
          <p:cNvPr id="11" name="Text 9"/>
          <p:cNvSpPr/>
          <p:nvPr/>
        </p:nvSpPr>
        <p:spPr>
          <a:xfrm>
            <a:off x="4914900" y="2174528"/>
            <a:ext cx="3771900" cy="82555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4933950" y="2174528"/>
            <a:ext cx="0" cy="82555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79950" y="2276029"/>
            <a:ext cx="354949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diurnal cycle appears</a:t>
            </a:r>
            <a:endParaRPr lang="en-US" sz="1030" dirty="0"/>
          </a:p>
        </p:txBody>
      </p:sp>
      <p:sp>
        <p:nvSpPr>
          <p:cNvPr id="14" name="Text 12"/>
          <p:cNvSpPr/>
          <p:nvPr/>
        </p:nvSpPr>
        <p:spPr>
          <a:xfrm>
            <a:off x="5079950" y="2457004"/>
            <a:ext cx="3549497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Convection-permitting models reproduce the afternoon-to-evening maximum over land and the nocturnal maximum over water — the two features a coarse model smooths away.</a:t>
            </a:r>
            <a:endParaRPr lang="en-US" sz="920" dirty="0"/>
          </a:p>
        </p:txBody>
      </p:sp>
      <p:sp>
        <p:nvSpPr>
          <p:cNvPr id="15" name="Text 13"/>
          <p:cNvSpPr/>
          <p:nvPr/>
        </p:nvSpPr>
        <p:spPr>
          <a:xfrm>
            <a:off x="4914900" y="3088928"/>
            <a:ext cx="3771900" cy="825550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933950" y="3088928"/>
            <a:ext cx="0" cy="825550"/>
          </a:xfrm>
          <a:prstGeom prst="line">
            <a:avLst/>
          </a:prstGeom>
          <a:noFill/>
          <a:ln w="38100">
            <a:solidFill>
              <a:srgbClr val="2E9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79950" y="3190429"/>
            <a:ext cx="3549497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300"/>
              </a:spcAft>
              <a:buNone/>
            </a:pPr>
            <a:r>
              <a:rPr lang="en-US" sz="103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and spin-up</a:t>
            </a:r>
            <a:endParaRPr lang="en-US" sz="1030" dirty="0"/>
          </a:p>
        </p:txBody>
      </p:sp>
      <p:sp>
        <p:nvSpPr>
          <p:cNvPr id="18" name="Text 16"/>
          <p:cNvSpPr/>
          <p:nvPr/>
        </p:nvSpPr>
        <p:spPr>
          <a:xfrm>
            <a:off x="5079950" y="3371404"/>
            <a:ext cx="3549497" cy="44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9"/>
              </a:lnSpc>
              <a:buNone/>
            </a:pPr>
            <a:r>
              <a:rPr lang="en-US" sz="92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limited-area model needs boundary conditions and spin-up time; running it frequently enough for a warning service is a resourcing decision, not a scientific one.</a:t>
            </a:r>
            <a:endParaRPr lang="en-US" sz="920" dirty="0"/>
          </a:p>
        </p:txBody>
      </p:sp>
      <p:sp>
        <p:nvSpPr>
          <p:cNvPr id="20" name="Text 18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78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3460B8A9-7EA8-C34C-FF2C-51C1996AC345}"/>
              </a:ext>
            </a:extLst>
          </p:cNvPr>
          <p:cNvSpPr/>
          <p:nvPr/>
        </p:nvSpPr>
        <p:spPr>
          <a:xfrm>
            <a:off x="532642" y="4941986"/>
            <a:ext cx="3792924" cy="117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FORECASTING AND NOWCASTING  ·  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observation to action: integrating the tools into warning services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8394192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31"/>
              </a:lnSpc>
              <a:spcAft>
                <a:spcPts val="600"/>
              </a:spcAft>
              <a:buNone/>
            </a:pPr>
            <a:r>
              <a:rPr lang="en-US" sz="10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tools are only useful if they terminate in a warning a user can act on — and in a verification loop that improves the next one.</a:t>
            </a:r>
            <a:endParaRPr lang="en-US" sz="1040" dirty="0"/>
          </a:p>
        </p:txBody>
      </p:sp>
      <p:pic>
        <p:nvPicPr>
          <p:cNvPr id="6" name="Image 0" descr="C:\Mirriam\Work\Tropical_Convection_Presentation\figures\fig_warning_ch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1208"/>
            <a:ext cx="3810000" cy="117083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57200" y="2300139"/>
            <a:ext cx="3886200" cy="24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operational warning chain. Every link must work, and the loop is closed by verification and feedback.</a:t>
            </a:r>
            <a:endParaRPr lang="en-US" sz="780" dirty="0"/>
          </a:p>
        </p:txBody>
      </p:sp>
      <p:sp>
        <p:nvSpPr>
          <p:cNvPr id="8" name="Text 5"/>
          <p:cNvSpPr/>
          <p:nvPr/>
        </p:nvSpPr>
        <p:spPr>
          <a:xfrm>
            <a:off x="457200" y="2621905"/>
            <a:ext cx="3810000" cy="609451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476250" y="2621905"/>
            <a:ext cx="0" cy="609451"/>
          </a:xfrm>
          <a:prstGeom prst="line">
            <a:avLst/>
          </a:prstGeom>
          <a:noFill/>
          <a:ln w="38100">
            <a:solidFill>
              <a:srgbClr val="E89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622250" y="2710755"/>
            <a:ext cx="3588359" cy="431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34"/>
              </a:lnSpc>
              <a:buNone/>
            </a:pPr>
            <a:r>
              <a:rPr lang="en-US" sz="9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warning that is never verified cannot be improved. Record the impact data alongside the warning, and use both to improve the next forecast.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457700" y="1091208"/>
            <a:ext cx="4229100" cy="3180755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Aviation products.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SIGMET for en-route thunderstorms, severe turbulence, icing and volcanic ash; aerodrome warnings for thunderstorms, squalls, hail, wind shear and heavy precipitation; aerodrome forecasts with TEMPO and PROB groups; and low-level wind shear warnings — all issued within the ICAO Annex 3 and PANS-MET (Doc 10157) framework.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warnings.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Colour-coded advisories and warnings issued against agreed rainfall thresholds, with a defined lead time and a confidence statement.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Multi-hazard integration.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Rainfall warnings linked to hydrological and flash-flood alerts, and shared with disaster management, health and transport authorities so that one forecast reaches every user who needs it.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Dissemination.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single authoritative channel, consistent terminology and a clear statement of uncertainty — duplicated or contradictory messages destroy credibility.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Verification and feedback.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Every warning checked against what actually happened, with the impact data recorded. This is the only step that makes the service better.</a:t>
            </a:r>
            <a:endParaRPr lang="en-US" sz="980" dirty="0"/>
          </a:p>
        </p:txBody>
      </p:sp>
      <p:sp>
        <p:nvSpPr>
          <p:cNvPr id="13" name="Text 10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780" dirty="0"/>
          </a:p>
        </p:txBody>
      </p:sp>
      <p:sp>
        <p:nvSpPr>
          <p:cNvPr id="15" name="Text 18">
            <a:extLst>
              <a:ext uri="{FF2B5EF4-FFF2-40B4-BE49-F238E27FC236}">
                <a16:creationId xmlns:a16="http://schemas.microsoft.com/office/drawing/2014/main" id="{E810A8B4-C03E-744E-4FBE-642A4A750328}"/>
              </a:ext>
            </a:extLst>
          </p:cNvPr>
          <p:cNvSpPr/>
          <p:nvPr/>
        </p:nvSpPr>
        <p:spPr>
          <a:xfrm>
            <a:off x="532642" y="4941986"/>
            <a:ext cx="3792924" cy="117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E1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194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E89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2692301" y="253901"/>
            <a:ext cx="558701" cy="50750"/>
          </a:xfrm>
          <a:prstGeom prst="rect">
            <a:avLst/>
          </a:prstGeom>
          <a:solidFill>
            <a:srgbClr val="2E9AA8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692301" y="431602"/>
            <a:ext cx="6114389" cy="397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32"/>
              </a:lnSpc>
              <a:spcAft>
                <a:spcPts val="400"/>
              </a:spcAft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Operational Case Study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2692301" y="880170"/>
            <a:ext cx="6114389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100"/>
              </a:spcAft>
              <a:buNone/>
            </a:pPr>
            <a:r>
              <a:rPr lang="en-US" sz="1150" dirty="0">
                <a:solidFill>
                  <a:srgbClr val="A9B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6–7 March 2026 floods across East Africa — forecast, warning, monitoring and impact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2692301" y="1191220"/>
            <a:ext cx="5994499" cy="1462683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setting: the long rains and the northward passage of the ITCZ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event: a national episode, from the central highlands and Nairobi to the Lake Victoria basin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 and warning: KMD advisories from 25 February to 3 April 2026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Monitoring: satellite, lightning, surface networks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Impacts across Kenya: loss of life, displacement, transport, agriculture and aviation</a:t>
            </a:r>
            <a:endParaRPr lang="en-US" sz="1060" dirty="0"/>
          </a:p>
          <a:p>
            <a:pPr marL="82550" indent="-82550" algn="l">
              <a:lnSpc>
                <a:spcPts val="1420"/>
              </a:lnSpc>
              <a:spcAft>
                <a:spcPts val="500"/>
              </a:spcAft>
              <a:buSzPct val="100000"/>
              <a:buChar char="•"/>
            </a:pPr>
            <a:r>
              <a:rPr lang="en-US" sz="1060" dirty="0">
                <a:solidFill>
                  <a:srgbClr val="DCE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Lessons for operations and for the warning service</a:t>
            </a:r>
            <a:endParaRPr lang="en-US" sz="106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 ·  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event: 6–7 March 2026, East Africa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" y="846088"/>
            <a:ext cx="4267200" cy="3337471"/>
          </a:xfrm>
          <a:prstGeom prst="rect">
            <a:avLst/>
          </a:prstGeom>
          <a:noFill/>
          <a:ln/>
        </p:spPr>
        <p:txBody>
          <a:bodyPr wrap="square" lIns="82550" tIns="0" rIns="0" bIns="0" rtlCol="0" anchor="t"/>
          <a:lstStyle/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setting.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The event fell within the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rains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(March–May), as the ITCZ makes its northward passage — the primary wet season over Kenya, and the season in which most of the March–May flood events occur.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Antecedent warning.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From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February 2026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the Kenya Meteorological Department advised that rainfall exceeding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mm within 24 hours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was expected in some areas — naming the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highlands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the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 Victoria basin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with flash-flood and reduced-visibility risk; on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March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it warned that heavy rains would persist.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trigger day.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Heavy rainfall on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March 2026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over the central highlands, the Nairobi area and the Lake Victoria basin.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event.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During the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 of 6–7 March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the Nairobi River burst its banks and floodwaters inundated roads across the city — an overnight urban flash flood, while the same regime was producing flooding in the lake basin and across the highlands.</a:t>
            </a:r>
            <a:endParaRPr lang="en-US" sz="980" dirty="0"/>
          </a:p>
          <a:p>
            <a:pPr marL="82550" indent="-82550" algn="l">
              <a:lnSpc>
                <a:spcPts val="1235"/>
              </a:lnSpc>
              <a:spcAft>
                <a:spcPts val="320"/>
              </a:spcAft>
              <a:buSzPct val="100000"/>
              <a:buChar char="•"/>
            </a:pP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national episode, not a city one.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Twenty-three deaths were recorded in Nairobi on 7 March, and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 vehicles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were swept away there; JKIA flights were diverted to Mombasa. By early April the episode had affected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counties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with at least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deaths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at least </a:t>
            </a:r>
            <a:r>
              <a:rPr lang="en-US" sz="980" b="1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34,765 people displaced</a:t>
            </a:r>
            <a:r>
              <a:rPr lang="en-US" sz="98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nationwide.</a:t>
            </a:r>
            <a:endParaRPr lang="en-US" sz="980" dirty="0"/>
          </a:p>
        </p:txBody>
      </p:sp>
      <p:sp>
        <p:nvSpPr>
          <p:cNvPr id="6" name="Text 4"/>
          <p:cNvSpPr/>
          <p:nvPr/>
        </p:nvSpPr>
        <p:spPr>
          <a:xfrm>
            <a:off x="4914900" y="846088"/>
            <a:ext cx="1905000" cy="917079"/>
          </a:xfrm>
          <a:prstGeom prst="rect">
            <a:avLst/>
          </a:prstGeom>
          <a:solidFill>
            <a:srgbClr val="E7EDF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029200" y="934938"/>
            <a:ext cx="1709928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Feb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029200" y="1154013"/>
            <a:ext cx="1709928" cy="520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5"/>
              </a:lnSpc>
              <a:buNone/>
            </a:pPr>
            <a:r>
              <a:rPr lang="en-US" sz="8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KMD advisory: more than 20 mm in 24 hours expected in some areas, with flash-flood and reduced-visibility risk</a:t>
            </a:r>
            <a:endParaRPr lang="en-US" sz="840" dirty="0"/>
          </a:p>
        </p:txBody>
      </p:sp>
      <p:sp>
        <p:nvSpPr>
          <p:cNvPr id="9" name="Text 7"/>
          <p:cNvSpPr/>
          <p:nvPr/>
        </p:nvSpPr>
        <p:spPr>
          <a:xfrm>
            <a:off x="4914900" y="1839367"/>
            <a:ext cx="1905000" cy="787003"/>
          </a:xfrm>
          <a:prstGeom prst="rect">
            <a:avLst/>
          </a:prstGeom>
          <a:solidFill>
            <a:srgbClr val="E7EDF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029200" y="1928217"/>
            <a:ext cx="1709928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6–7 Mar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029200" y="2147292"/>
            <a:ext cx="1709928" cy="390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5"/>
              </a:lnSpc>
              <a:buNone/>
            </a:pPr>
            <a:r>
              <a:rPr lang="en-US" sz="8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night the Nairobi River burst its banks and roads across the city were inundated</a:t>
            </a:r>
            <a:endParaRPr lang="en-US" sz="840" dirty="0"/>
          </a:p>
        </p:txBody>
      </p:sp>
      <p:sp>
        <p:nvSpPr>
          <p:cNvPr id="12" name="Text 10"/>
          <p:cNvSpPr/>
          <p:nvPr/>
        </p:nvSpPr>
        <p:spPr>
          <a:xfrm>
            <a:off x="4914900" y="2702570"/>
            <a:ext cx="1905000" cy="787003"/>
          </a:xfrm>
          <a:prstGeom prst="rect">
            <a:avLst/>
          </a:prstGeom>
          <a:solidFill>
            <a:srgbClr val="E7EDF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29200" y="2791420"/>
            <a:ext cx="1709928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029200" y="3010495"/>
            <a:ext cx="1709928" cy="390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5"/>
              </a:lnSpc>
              <a:buNone/>
            </a:pPr>
            <a:r>
              <a:rPr lang="en-US" sz="8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counties affected by the same episode, from the highlands to the lake basin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4914900" y="3565773"/>
            <a:ext cx="1905000" cy="787003"/>
          </a:xfrm>
          <a:prstGeom prst="rect">
            <a:avLst/>
          </a:prstGeom>
          <a:solidFill>
            <a:srgbClr val="E7EDF3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029200" y="3654623"/>
            <a:ext cx="1709928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029200" y="3873698"/>
            <a:ext cx="1709928" cy="390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5"/>
              </a:lnSpc>
              <a:buNone/>
            </a:pPr>
            <a:r>
              <a:rPr lang="en-US" sz="84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deaths confirmed nationwide by 3 April 2026, with at least 34,765 people displaced</a:t>
            </a:r>
            <a:endParaRPr lang="en-US" sz="840" dirty="0"/>
          </a:p>
        </p:txBody>
      </p:sp>
      <p:pic>
        <p:nvPicPr>
          <p:cNvPr id="18" name="Image 0" descr="C:\Mirriam\Work\Tropical_Convection_Presentation\assets\lake_bo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846088"/>
            <a:ext cx="1752600" cy="1167110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7010400" y="2051298"/>
            <a:ext cx="1709928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67"/>
              </a:lnSpc>
              <a:spcBef>
                <a:spcPts val="300"/>
              </a:spcBef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Lake Victoria. 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Bett Duncan</a:t>
            </a:r>
            <a:r>
              <a:rPr lang="hr-HR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/>
              </a:rPr>
              <a:t> / https://commons.wikimedia.org/wiki/File:Boat_at_Lake_Victoria_shoreline.jpg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CC BY-SA 4.0.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8576518" y="4886325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780" dirty="0"/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5B2C0589-6B19-71DE-606D-EFF927377F94}"/>
              </a:ext>
            </a:extLst>
          </p:cNvPr>
          <p:cNvSpPr/>
          <p:nvPr/>
        </p:nvSpPr>
        <p:spPr>
          <a:xfrm>
            <a:off x="532642" y="4941986"/>
            <a:ext cx="3792924" cy="117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msAnimation_2026-03-06_09_00-2026-03-07_00_00">
            <a:hlinkClick r:id="" action="ppaction://media"/>
            <a:extLst>
              <a:ext uri="{FF2B5EF4-FFF2-40B4-BE49-F238E27FC236}">
                <a16:creationId xmlns:a16="http://schemas.microsoft.com/office/drawing/2014/main" id="{BAA58198-72AB-1462-2CD9-583AFCBA2C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4325"/>
            <a:ext cx="91440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6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8FC825-142F-AC9C-353E-459D5367F8CC}"/>
              </a:ext>
            </a:extLst>
          </p:cNvPr>
          <p:cNvSpPr/>
          <p:nvPr/>
        </p:nvSpPr>
        <p:spPr>
          <a:xfrm>
            <a:off x="512340" y="460150"/>
            <a:ext cx="8119319" cy="417084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7C14FD-8536-AA76-CE1A-01ED8A196A77}"/>
              </a:ext>
            </a:extLst>
          </p:cNvPr>
          <p:cNvSpPr txBox="1"/>
          <p:nvPr/>
        </p:nvSpPr>
        <p:spPr>
          <a:xfrm>
            <a:off x="2538866" y="2275337"/>
            <a:ext cx="5734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emoved due to possible copyright issues.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8820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3901"/>
            <a:ext cx="406301" cy="38100"/>
          </a:xfrm>
          <a:prstGeom prst="rect">
            <a:avLst/>
          </a:prstGeom>
          <a:solidFill>
            <a:srgbClr val="E8963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342751"/>
            <a:ext cx="8394192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800" b="1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 ·  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7200" y="482352"/>
            <a:ext cx="8394192" cy="274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66"/>
              </a:lnSpc>
              <a:buNone/>
            </a:pPr>
            <a:r>
              <a:rPr lang="en-US" sz="1900" b="1" dirty="0">
                <a:solidFill>
                  <a:srgbClr val="0E1A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forecast and warning timeline</a:t>
            </a:r>
            <a:endParaRPr lang="en-US" sz="1900" dirty="0"/>
          </a:p>
        </p:txBody>
      </p:sp>
      <p:pic>
        <p:nvPicPr>
          <p:cNvPr id="5" name="Image 0" descr="C:\Mirriam\Work\Tropical_Convection_Presentation\figures\fig_case_time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46088"/>
            <a:ext cx="8077200" cy="29844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3868638"/>
            <a:ext cx="8394192" cy="122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67"/>
              </a:lnSpc>
              <a:spcBef>
                <a:spcPts val="300"/>
              </a:spcBef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Forecast, warning and impact timeline for the 6–7 March 2026 floods across Kenya. Sources: KMD advisories as reported in the press, and agency reporting from 7 March to 3 April 2026.</a:t>
            </a:r>
            <a:endParaRPr lang="en-US" sz="780" dirty="0"/>
          </a:p>
        </p:txBody>
      </p:sp>
      <p:sp>
        <p:nvSpPr>
          <p:cNvPr id="7" name="Text 4"/>
          <p:cNvSpPr/>
          <p:nvPr/>
        </p:nvSpPr>
        <p:spPr>
          <a:xfrm>
            <a:off x="457200" y="4080272"/>
            <a:ext cx="8229600" cy="465534"/>
          </a:xfrm>
          <a:prstGeom prst="rect">
            <a:avLst/>
          </a:prstGeom>
          <a:solidFill>
            <a:srgbClr val="F7F9FB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476250" y="4080272"/>
            <a:ext cx="0" cy="465534"/>
          </a:xfrm>
          <a:prstGeom prst="line">
            <a:avLst/>
          </a:prstGeom>
          <a:noFill/>
          <a:ln w="38100">
            <a:solidFill>
              <a:srgbClr val="E896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22250" y="4169122"/>
            <a:ext cx="8096351" cy="287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34"/>
              </a:lnSpc>
              <a:buNone/>
            </a:pPr>
            <a:r>
              <a:rPr lang="en-US" sz="900" dirty="0">
                <a:solidFill>
                  <a:srgbClr val="2440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link of the chain is visible in this event: a seasonal-scale advisory ten days ahead, a persistence forecast three days ahead, the impact during the night of 6–7 March, and the impact reporting that followed for the next four weeks.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76518" y="4634657"/>
            <a:ext cx="1124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780" dirty="0"/>
          </a:p>
        </p:txBody>
      </p:sp>
      <p:sp>
        <p:nvSpPr>
          <p:cNvPr id="13" name="Text 18">
            <a:extLst>
              <a:ext uri="{FF2B5EF4-FFF2-40B4-BE49-F238E27FC236}">
                <a16:creationId xmlns:a16="http://schemas.microsoft.com/office/drawing/2014/main" id="{207BAA0D-E6B7-6119-8BB9-9916B769E3A7}"/>
              </a:ext>
            </a:extLst>
          </p:cNvPr>
          <p:cNvSpPr/>
          <p:nvPr/>
        </p:nvSpPr>
        <p:spPr>
          <a:xfrm>
            <a:off x="532642" y="4941986"/>
            <a:ext cx="3792924" cy="117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Convection in the Tropics  ·  </a:t>
            </a:r>
            <a:r>
              <a:rPr lang="en-US" sz="780" dirty="0" err="1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EUMeTrain</a:t>
            </a:r>
            <a:r>
              <a:rPr lang="en-US" sz="780" dirty="0">
                <a:solidFill>
                  <a:srgbClr val="6B81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Week on Tropical Meteorology 2026</a:t>
            </a:r>
            <a:endParaRPr lang="en-US" sz="78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FCFBE7-7AF0-1CC8-E38C-6BA090AB04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05" b="9825"/>
          <a:stretch>
            <a:fillRect/>
          </a:stretch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70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6342</Words>
  <Application>Microsoft Office PowerPoint</Application>
  <PresentationFormat>On-screen Show (16:9)</PresentationFormat>
  <Paragraphs>374</Paragraphs>
  <Slides>37</Slides>
  <Notes>27</Notes>
  <HiddenSlides>0</HiddenSlides>
  <MMClips>5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Convection in the Tropics: Seasonal Dynamics, Hazards and Impacts, and Operational Forecasting and Nowcasting</dc:title>
  <dc:subject>Event Week on Tropical Meteorology, 20 October 2026</dc:subject>
  <dc:creator>Mirriam Mwende Musyoka</dc:creator>
  <cp:lastModifiedBy>projekt EUMeTrain</cp:lastModifiedBy>
  <cp:revision>17</cp:revision>
  <dcterms:created xsi:type="dcterms:W3CDTF">2026-10-15T08:39:52Z</dcterms:created>
  <dcterms:modified xsi:type="dcterms:W3CDTF">2026-11-06T09:29:38Z</dcterms:modified>
</cp:coreProperties>
</file>