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 id="2147483651" r:id="rId2"/>
    <p:sldMasterId id="2147483653" r:id="rId3"/>
  </p:sldMasterIdLst>
  <p:notesMasterIdLst>
    <p:notesMasterId r:id="rId21"/>
  </p:notesMasterIdLst>
  <p:sldIdLst>
    <p:sldId id="256" r:id="rId4"/>
    <p:sldId id="5402" r:id="rId5"/>
    <p:sldId id="258" r:id="rId6"/>
    <p:sldId id="5403" r:id="rId7"/>
    <p:sldId id="5404" r:id="rId8"/>
    <p:sldId id="259" r:id="rId9"/>
    <p:sldId id="260" r:id="rId10"/>
    <p:sldId id="261" r:id="rId11"/>
    <p:sldId id="262" r:id="rId12"/>
    <p:sldId id="5405" r:id="rId13"/>
    <p:sldId id="264" r:id="rId14"/>
    <p:sldId id="265" r:id="rId15"/>
    <p:sldId id="266" r:id="rId16"/>
    <p:sldId id="267" r:id="rId17"/>
    <p:sldId id="268" r:id="rId18"/>
    <p:sldId id="269" r:id="rId19"/>
    <p:sldId id="270" r:id="rId20"/>
  </p:sldIdLst>
  <p:sldSz cx="12192000" cy="6858000"/>
  <p:notesSz cx="6858000" cy="12192000"/>
  <p:embeddedFontLst>
    <p:embeddedFont>
      <p:font typeface="IBM Plex Sans" panose="020B0503050203000203" pitchFamily="34" charset="0"/>
      <p:regular r:id="rId22"/>
      <p:bold r:id="rId23"/>
      <p:italic r:id="rId24"/>
      <p:boldItalic r:id="rId25"/>
    </p:embeddedFont>
    <p:embeddedFont>
      <p:font typeface="Rubik" panose="020B0604020202020204" charset="0"/>
      <p:regular r:id="rId26"/>
      <p:bold r:id="rId27"/>
    </p:embeddedFont>
    <p:embeddedFont>
      <p:font typeface="Space Grotesk" panose="020B0604020202020204" charset="0"/>
      <p:regular r:id="rId28"/>
      <p:bold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E5DDCE"/>
    <a:srgbClr val="1F6E9C"/>
    <a:srgbClr val="B9D7E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2869" autoAdjust="0"/>
  </p:normalViewPr>
  <p:slideViewPr>
    <p:cSldViewPr snapToGrid="0" snapToObjects="1">
      <p:cViewPr varScale="1">
        <p:scale>
          <a:sx n="79" d="100"/>
          <a:sy n="79" d="100"/>
        </p:scale>
        <p:origin x="821"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font" Target="fonts/font5.fntdata"/><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font" Target="fonts/font4.fntdata"/><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3.fntdata"/><Relationship Id="rId32"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2.fntdata"/><Relationship Id="rId28" Type="http://schemas.openxmlformats.org/officeDocument/2006/relationships/font" Target="fonts/font7.fntdata"/><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presProps" Target="presProps.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822306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2C1A23-5021-1D27-CCED-0008E6DAF8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1B8210-6837-882F-C3EC-06662A7D56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D25550-7296-1CEB-0712-F36C44362C5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A43BD47-D7A7-DF41-B383-59438A271A64}"/>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93539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9340D9-090E-267D-D05F-499A53C1B8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9649F6-8B33-BC75-52F1-08F7185573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220E93-2148-79D4-5852-57DA9920EDB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5E39B1E-D04D-81A2-2434-3AF1A52C72BB}"/>
              </a:ext>
            </a:extLst>
          </p:cNvPr>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39617501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B0F8CB-CCA1-09C1-5EBB-69D667B617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9F7B54-FE12-506B-3257-52535B5F74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A3A6A4-23C0-911C-8F18-7A1086B28F82}"/>
              </a:ext>
            </a:extLst>
          </p:cNvPr>
          <p:cNvSpPr>
            <a:spLocks noGrp="1"/>
          </p:cNvSpPr>
          <p:nvPr>
            <p:ph type="body" idx="1"/>
          </p:nvPr>
        </p:nvSpPr>
        <p:spPr/>
        <p:txBody>
          <a:bodyPr/>
          <a:lstStyle/>
          <a:p>
            <a:pPr rtl="0"/>
            <a:endParaRPr lang="en-US" b="0" dirty="0">
              <a:effectLst/>
            </a:endParaRPr>
          </a:p>
        </p:txBody>
      </p:sp>
      <p:sp>
        <p:nvSpPr>
          <p:cNvPr id="4" name="Slide Number Placeholder 3">
            <a:extLst>
              <a:ext uri="{FF2B5EF4-FFF2-40B4-BE49-F238E27FC236}">
                <a16:creationId xmlns:a16="http://schemas.microsoft.com/office/drawing/2014/main" id="{6E82F3ED-78A1-2DF5-A242-6CD3183925C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11E17B-3741-4834-9802-985AB2DC15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82642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1.5 minutes. The three ABI water vapor bands peak in different layers, so comparing them gives a rough vertical picture. Our own analyses show the subtropical jet 20–30 kt stronger than normal over South America since July, and the CFSv2 forecasts the strongest anomalies over Mexico, the Gulf and the western Atlantic in January–April 2027. In water vapor imagery look for sharp dry–moist boundaries along the jet, transverse banding and gravity waves, which often go with turbulence reports. The Air Mass RGB combines these bands and is another good option.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7A6E64-BF52-4924-39D3-B0BCD81B5F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A850D1-F5B4-A067-2E43-34CFD0075F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79A156-E7F5-70EF-9DD0-EAD89CF9A035}"/>
              </a:ext>
            </a:extLst>
          </p:cNvPr>
          <p:cNvSpPr>
            <a:spLocks noGrp="1"/>
          </p:cNvSpPr>
          <p:nvPr>
            <p:ph type="body" idx="1"/>
          </p:nvPr>
        </p:nvSpPr>
        <p:spPr/>
        <p:txBody>
          <a:bodyPr/>
          <a:lstStyle/>
          <a:p>
            <a:r>
              <a:rPr lang="en-US" dirty="0"/>
              <a:t>table with a three-panel screenshot of the same storm if you prefer.</a:t>
            </a:r>
          </a:p>
        </p:txBody>
      </p:sp>
      <p:sp>
        <p:nvSpPr>
          <p:cNvPr id="4" name="Slide Number Placeholder 3">
            <a:extLst>
              <a:ext uri="{FF2B5EF4-FFF2-40B4-BE49-F238E27FC236}">
                <a16:creationId xmlns:a16="http://schemas.microsoft.com/office/drawing/2014/main" id="{25AB85F7-5F87-469C-2F0F-315C48AA0C97}"/>
              </a:ext>
            </a:extLst>
          </p:cNvPr>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39236450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1 minute. Every link is clickable in the web version of the deck; share the deck or a PDF export as a handout. Full addresses: CPC ENSO discussion https://www.cpc.ncep.noaa.gov/products/analysis_monitoring/enso_advisory/ensodisc.shtml ; Coral Reef Watch SST anomaly https://coralreefwatch.noaa.gov/product/5km/index_5km_ssta.php ; Blended TPW https://ospo.noaa.gov/products/bTPW/ ; MIMIC-TPW2 https://tropic.ssec.wisc.edu/real-time/mtpw2/ ; ALPW https://rammb2.cira.colostate.edu/?p=4183 ; SLIDER https://rammb-slider.cira.colostate.edu/ ; GOES Image Viewer https://www.star.nesdis.noaa.gov/goes/ ; Day Cloud Phase Distinction quick guide https://ramsdis.cira.colostate.edu/rammb/training/visit/quick_guides/QuickGuide_DayCloudPhaseDistinction_final_v2.pdf ; JMA RGB quick guides https://www.jma.go.jp/jma/jma-eng/satellite/VLab/RGB_QG.html ; GDI https://www.wpc.ncep.noaa.gov/international/gdi/ ; Vegetation Health https://www.star.nesdis.noaa.gov/smcd/emb/vci/VH/index.php ; FIRMS https://firms.modaps.eosdis.nasa.gov/map/ ; HMS https://www.ospo.noaa.gov/products/land/hms.html ; VIIRS flood mapping https://vlab.noaa.gov/web/towr-s/viirs-flood-mapping ; Copernicus GFM https://global-flood.emergency.copernicus.eu/ . Check each link before presenting.</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2 minutes including the start of questions. Close with the three messages and invite questions. Remind the audience that every tool shown is free and online, and that the links slide works as a handout.</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3F5F7"/>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280120"/>
            <a:ext cx="10566400" cy="447014"/>
          </a:xfrm>
          <a:prstGeom prst="rect">
            <a:avLst/>
          </a:prstGeom>
          <a:noFill/>
          <a:ln/>
        </p:spPr>
        <p:txBody>
          <a:bodyPr wrap="square" lIns="0" tIns="0" rIns="0" bIns="0" rtlCol="0" anchor="t"/>
          <a:lstStyle>
            <a:lvl1pPr marL="0" indent="0" algn="l">
              <a:lnSpc>
                <a:spcPct val="115000"/>
              </a:lnSpc>
              <a:buNone/>
              <a:defRPr lang="en-US" sz="3200" dirty="0">
                <a:solidFill>
                  <a:srgbClr val="0B1A2B"/>
                </a:solidFill>
                <a:latin typeface="Space Grotesk" pitchFamily="34" charset="0"/>
                <a:ea typeface="Space Grotesk" pitchFamily="34" charset="-122"/>
                <a:cs typeface="Space Grotesk" pitchFamily="34" charset="-120"/>
              </a:defRPr>
            </a:lvl1pPr>
          </a:lstStyle>
          <a:p>
            <a:pPr marL="0" indent="0" algn="l">
              <a:lnSpc>
                <a:spcPct val="115000"/>
              </a:lnSpc>
              <a:buNone/>
            </a:pPr>
            <a:endParaRPr lang="en-US" sz="3200" dirty="0"/>
          </a:p>
        </p:txBody>
      </p:sp>
      <p:sp>
        <p:nvSpPr>
          <p:cNvPr id="3" name="Text Placeholder 2"/>
          <p:cNvSpPr>
            <a:spLocks noGrp="1"/>
          </p:cNvSpPr>
          <p:nvPr>
            <p:ph type="body" idx="101"/>
          </p:nvPr>
        </p:nvSpPr>
        <p:spPr>
          <a:xfrm>
            <a:off x="812800" y="2031934"/>
            <a:ext cx="10566400" cy="4013266"/>
          </a:xfrm>
          <a:prstGeom prst="rect">
            <a:avLst/>
          </a:prstGeom>
          <a:noFill/>
          <a:ln/>
        </p:spPr>
        <p:txBody>
          <a:bodyPr wrap="square" lIns="0" tIns="0" rIns="0" bIns="0" rtlCol="0" anchor="t"/>
          <a:lstStyle>
            <a:lvl1pPr marL="0" indent="0" algn="l">
              <a:lnSpc>
                <a:spcPct val="140000"/>
              </a:lnSpc>
              <a:buNone/>
              <a:defRPr lang="en-US" sz="1600" dirty="0">
                <a:solidFill>
                  <a:srgbClr val="0B1A2B"/>
                </a:solidFill>
                <a:latin typeface="IBM Plex Sans" pitchFamily="34" charset="0"/>
                <a:ea typeface="IBM Plex Sans" pitchFamily="34" charset="-122"/>
                <a:cs typeface="IBM Plex Sans" pitchFamily="34" charset="-120"/>
              </a:defRPr>
            </a:lvl1pPr>
          </a:lstStyle>
          <a:p>
            <a:pPr marL="0" indent="0" algn="l">
              <a:lnSpc>
                <a:spcPct val="140000"/>
              </a:lnSpc>
              <a:buNone/>
            </a:pPr>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body">
    <p:bg>
      <p:bgPr>
        <a:solidFill>
          <a:srgbClr val="F6F3EE"/>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280120"/>
            <a:ext cx="10566400" cy="447014"/>
          </a:xfrm>
          <a:prstGeom prst="rect">
            <a:avLst/>
          </a:prstGeom>
          <a:noFill/>
          <a:ln/>
        </p:spPr>
        <p:txBody>
          <a:bodyPr wrap="square" lIns="0" tIns="0" rIns="0" bIns="0" rtlCol="0" anchor="t"/>
          <a:lstStyle>
            <a:lvl1pPr marL="0" indent="0" algn="l">
              <a:lnSpc>
                <a:spcPct val="115000"/>
              </a:lnSpc>
              <a:buNone/>
              <a:defRPr lang="en-US" sz="3200" dirty="0">
                <a:solidFill>
                  <a:srgbClr val="0E2238"/>
                </a:solidFill>
                <a:latin typeface="Rubik" pitchFamily="34" charset="0"/>
                <a:ea typeface="Rubik" pitchFamily="34" charset="-122"/>
                <a:cs typeface="Rubik" pitchFamily="34" charset="-120"/>
              </a:defRPr>
            </a:lvl1pPr>
          </a:lstStyle>
          <a:p>
            <a:pPr marL="0" indent="0" algn="l">
              <a:lnSpc>
                <a:spcPct val="115000"/>
              </a:lnSpc>
              <a:buNone/>
            </a:pPr>
            <a:endParaRPr lang="en-US" sz="3200" dirty="0"/>
          </a:p>
        </p:txBody>
      </p:sp>
      <p:sp>
        <p:nvSpPr>
          <p:cNvPr id="3" name="Text Placeholder 2"/>
          <p:cNvSpPr>
            <a:spLocks noGrp="1"/>
          </p:cNvSpPr>
          <p:nvPr>
            <p:ph type="body" idx="101"/>
          </p:nvPr>
        </p:nvSpPr>
        <p:spPr>
          <a:xfrm>
            <a:off x="812800" y="2031934"/>
            <a:ext cx="10566400" cy="4013266"/>
          </a:xfrm>
          <a:prstGeom prst="rect">
            <a:avLst/>
          </a:prstGeom>
          <a:noFill/>
          <a:ln/>
        </p:spPr>
        <p:txBody>
          <a:bodyPr wrap="square" lIns="0" tIns="0" rIns="0" bIns="0" rtlCol="0" anchor="t"/>
          <a:lstStyle>
            <a:lvl1pPr marL="0" indent="0" algn="l">
              <a:lnSpc>
                <a:spcPct val="140000"/>
              </a:lnSpc>
              <a:buNone/>
              <a:defRPr lang="en-US" sz="1600" dirty="0">
                <a:solidFill>
                  <a:srgbClr val="0E2238"/>
                </a:solidFill>
                <a:latin typeface="IBM Plex Sans" pitchFamily="34" charset="0"/>
                <a:ea typeface="IBM Plex Sans" pitchFamily="34" charset="-122"/>
                <a:cs typeface="IBM Plex Sans" pitchFamily="34" charset="-120"/>
              </a:defRPr>
            </a:lvl1pPr>
          </a:lstStyle>
          <a:p>
            <a:pPr marL="0" indent="0" algn="l">
              <a:lnSpc>
                <a:spcPct val="140000"/>
              </a:lnSpc>
              <a:buNone/>
            </a:pPr>
            <a:endParaRPr lang="en-US" sz="1600" dirty="0"/>
          </a:p>
        </p:txBody>
      </p:sp>
    </p:spTree>
    <p:extLst>
      <p:ext uri="{BB962C8B-B14F-4D97-AF65-F5344CB8AC3E}">
        <p14:creationId xmlns:p14="http://schemas.microsoft.com/office/powerpoint/2010/main" val="4129002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52FD9-9FDD-9C7A-AA0E-271F8C8277D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0C5C64C-AFE5-EAC7-AFA3-9EDCF96C7FF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D9C9363-E90F-5E44-CFAA-E07C700BE5DB}"/>
              </a:ext>
            </a:extLst>
          </p:cNvPr>
          <p:cNvSpPr>
            <a:spLocks noGrp="1"/>
          </p:cNvSpPr>
          <p:nvPr>
            <p:ph type="dt" sz="half" idx="10"/>
          </p:nvPr>
        </p:nvSpPr>
        <p:spPr/>
        <p:txBody>
          <a:bodyPr/>
          <a:lstStyle/>
          <a:p>
            <a:fld id="{A54698D2-7DC0-4510-BCF1-FFD3B354087E}" type="datetimeFigureOut">
              <a:rPr lang="en-US" smtClean="0"/>
              <a:t>11/3/2026</a:t>
            </a:fld>
            <a:endParaRPr lang="en-US"/>
          </a:p>
        </p:txBody>
      </p:sp>
      <p:sp>
        <p:nvSpPr>
          <p:cNvPr id="5" name="Footer Placeholder 4">
            <a:extLst>
              <a:ext uri="{FF2B5EF4-FFF2-40B4-BE49-F238E27FC236}">
                <a16:creationId xmlns:a16="http://schemas.microsoft.com/office/drawing/2014/main" id="{77EF45B0-F4B7-E8F3-BB34-D3F9B2E48B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FCB5EF-0359-5DA3-96C3-F6013A0B2995}"/>
              </a:ext>
            </a:extLst>
          </p:cNvPr>
          <p:cNvSpPr>
            <a:spLocks noGrp="1"/>
          </p:cNvSpPr>
          <p:nvPr>
            <p:ph type="sldNum" sz="quarter" idx="12"/>
          </p:nvPr>
        </p:nvSpPr>
        <p:spPr/>
        <p:txBody>
          <a:bodyPr/>
          <a:lstStyle/>
          <a:p>
            <a:fld id="{E87EDDE2-14D2-4023-AFCB-578F9CD6B020}" type="slidenum">
              <a:rPr lang="en-US" smtClean="0"/>
              <a:t>‹#›</a:t>
            </a:fld>
            <a:endParaRPr lang="en-US"/>
          </a:p>
        </p:txBody>
      </p:sp>
    </p:spTree>
    <p:extLst>
      <p:ext uri="{BB962C8B-B14F-4D97-AF65-F5344CB8AC3E}">
        <p14:creationId xmlns:p14="http://schemas.microsoft.com/office/powerpoint/2010/main" val="201760457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3.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3F5F7"/>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280120"/>
            <a:ext cx="10566400" cy="447014"/>
          </a:xfrm>
          <a:prstGeom prst="rect">
            <a:avLst/>
          </a:prstGeom>
          <a:noFill/>
          <a:ln/>
        </p:spPr>
        <p:txBody>
          <a:bodyPr wrap="square" lIns="0" tIns="0" rIns="0" bIns="0" rtlCol="0" anchor="t"/>
          <a:lstStyle>
            <a:lvl1pPr marL="0" indent="0" algn="l">
              <a:lnSpc>
                <a:spcPct val="115000"/>
              </a:lnSpc>
              <a:buNone/>
              <a:defRPr lang="en-US" sz="3200" dirty="0">
                <a:solidFill>
                  <a:srgbClr val="0B1A2B"/>
                </a:solidFill>
                <a:latin typeface="Space Grotesk" pitchFamily="34" charset="0"/>
                <a:ea typeface="Space Grotesk" pitchFamily="34" charset="-122"/>
                <a:cs typeface="Space Grotesk" pitchFamily="34" charset="-120"/>
              </a:defRPr>
            </a:lvl1pPr>
          </a:lstStyle>
          <a:p>
            <a:pPr marL="0" indent="0" algn="l">
              <a:lnSpc>
                <a:spcPct val="115000"/>
              </a:lnSpc>
              <a:buNone/>
            </a:pPr>
            <a:endParaRPr lang="en-US" sz="3200" dirty="0"/>
          </a:p>
        </p:txBody>
      </p:sp>
      <p:sp>
        <p:nvSpPr>
          <p:cNvPr id="3" name="Text Placeholder 2"/>
          <p:cNvSpPr>
            <a:spLocks noGrp="1"/>
          </p:cNvSpPr>
          <p:nvPr>
            <p:ph type="body" idx="101"/>
          </p:nvPr>
        </p:nvSpPr>
        <p:spPr>
          <a:xfrm>
            <a:off x="812800" y="2031934"/>
            <a:ext cx="10566400" cy="4013266"/>
          </a:xfrm>
          <a:prstGeom prst="rect">
            <a:avLst/>
          </a:prstGeom>
          <a:noFill/>
          <a:ln/>
        </p:spPr>
        <p:txBody>
          <a:bodyPr wrap="square" lIns="0" tIns="0" rIns="0" bIns="0" rtlCol="0" anchor="t"/>
          <a:lstStyle>
            <a:lvl1pPr marL="0" indent="0" algn="l">
              <a:lnSpc>
                <a:spcPct val="140000"/>
              </a:lnSpc>
              <a:buNone/>
              <a:defRPr lang="en-US" sz="1600" dirty="0">
                <a:solidFill>
                  <a:srgbClr val="0B1A2B"/>
                </a:solidFill>
                <a:latin typeface="IBM Plex Sans" pitchFamily="34" charset="0"/>
                <a:ea typeface="IBM Plex Sans" pitchFamily="34" charset="-122"/>
                <a:cs typeface="IBM Plex Sans" pitchFamily="34" charset="-120"/>
              </a:defRPr>
            </a:lvl1pPr>
          </a:lstStyle>
          <a:p>
            <a:pPr marL="0" indent="0" algn="l">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6F3EE"/>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280120"/>
            <a:ext cx="10566400" cy="447014"/>
          </a:xfrm>
          <a:prstGeom prst="rect">
            <a:avLst/>
          </a:prstGeom>
          <a:noFill/>
          <a:ln/>
        </p:spPr>
        <p:txBody>
          <a:bodyPr wrap="square" lIns="0" tIns="0" rIns="0" bIns="0" rtlCol="0" anchor="t"/>
          <a:lstStyle>
            <a:lvl1pPr marL="0" indent="0" algn="l">
              <a:lnSpc>
                <a:spcPct val="115000"/>
              </a:lnSpc>
              <a:buNone/>
              <a:defRPr lang="en-US" sz="3200" dirty="0">
                <a:solidFill>
                  <a:srgbClr val="0E2238"/>
                </a:solidFill>
                <a:latin typeface="Rubik" pitchFamily="34" charset="0"/>
                <a:ea typeface="Rubik" pitchFamily="34" charset="-122"/>
                <a:cs typeface="Rubik" pitchFamily="34" charset="-120"/>
              </a:defRPr>
            </a:lvl1pPr>
          </a:lstStyle>
          <a:p>
            <a:pPr marL="0" indent="0" algn="l">
              <a:lnSpc>
                <a:spcPct val="115000"/>
              </a:lnSpc>
              <a:buNone/>
            </a:pPr>
            <a:endParaRPr lang="en-US" sz="3200" dirty="0"/>
          </a:p>
        </p:txBody>
      </p:sp>
      <p:sp>
        <p:nvSpPr>
          <p:cNvPr id="3" name="Text Placeholder 2"/>
          <p:cNvSpPr>
            <a:spLocks noGrp="1"/>
          </p:cNvSpPr>
          <p:nvPr>
            <p:ph type="body" idx="101"/>
          </p:nvPr>
        </p:nvSpPr>
        <p:spPr>
          <a:xfrm>
            <a:off x="812800" y="2031934"/>
            <a:ext cx="10566400" cy="4013266"/>
          </a:xfrm>
          <a:prstGeom prst="rect">
            <a:avLst/>
          </a:prstGeom>
          <a:noFill/>
          <a:ln/>
        </p:spPr>
        <p:txBody>
          <a:bodyPr wrap="square" lIns="0" tIns="0" rIns="0" bIns="0" rtlCol="0" anchor="t"/>
          <a:lstStyle>
            <a:lvl1pPr marL="0" indent="0" algn="l">
              <a:lnSpc>
                <a:spcPct val="140000"/>
              </a:lnSpc>
              <a:buNone/>
              <a:defRPr lang="en-US" sz="1600" dirty="0">
                <a:solidFill>
                  <a:srgbClr val="0E2238"/>
                </a:solidFill>
                <a:latin typeface="IBM Plex Sans" pitchFamily="34" charset="0"/>
                <a:ea typeface="IBM Plex Sans" pitchFamily="34" charset="-122"/>
                <a:cs typeface="IBM Plex Sans" pitchFamily="34" charset="-120"/>
              </a:defRPr>
            </a:lvl1pPr>
          </a:lstStyle>
          <a:p>
            <a:pPr marL="0" indent="0" algn="l">
              <a:lnSpc>
                <a:spcPct val="140000"/>
              </a:lnSpc>
              <a:buNone/>
            </a:pPr>
            <a:endParaRPr lang="en-US" sz="1600" dirty="0"/>
          </a:p>
        </p:txBody>
      </p:sp>
    </p:spTree>
    <p:extLst>
      <p:ext uri="{BB962C8B-B14F-4D97-AF65-F5344CB8AC3E}">
        <p14:creationId xmlns:p14="http://schemas.microsoft.com/office/powerpoint/2010/main" val="3958009786"/>
      </p:ext>
    </p:extLst>
  </p:cSld>
  <p:clrMap bg1="lt1" tx1="dk1" bg2="lt2" tx2="dk2" accent1="accent1" accent2="accent2" accent3="accent3" accent4="accent4" accent5="accent5" accent6="accent6" hlink="hlink" folHlink="folHlink"/>
  <p:sldLayoutIdLst>
    <p:sldLayoutId id="2147483652"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E7B723-F6D2-FFDC-CE9D-9B39AC68AB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CEF3974-8165-2AE9-8D98-CCBC6BB8E37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D0C83B-BAAB-7916-C81A-B2A9198529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4698D2-7DC0-4510-BCF1-FFD3B354087E}" type="datetimeFigureOut">
              <a:rPr lang="en-US" smtClean="0"/>
              <a:t>11/3/2026</a:t>
            </a:fld>
            <a:endParaRPr lang="en-US"/>
          </a:p>
        </p:txBody>
      </p:sp>
      <p:sp>
        <p:nvSpPr>
          <p:cNvPr id="5" name="Footer Placeholder 4">
            <a:extLst>
              <a:ext uri="{FF2B5EF4-FFF2-40B4-BE49-F238E27FC236}">
                <a16:creationId xmlns:a16="http://schemas.microsoft.com/office/drawing/2014/main" id="{8F29354D-1694-1098-96B4-7A016D59DB8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B7C9751-95B4-AAD3-BD63-7CD8F567558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7EDDE2-14D2-4023-AFCB-578F9CD6B020}" type="slidenum">
              <a:rPr lang="en-US" smtClean="0"/>
              <a:t>‹#›</a:t>
            </a:fld>
            <a:endParaRPr lang="en-US"/>
          </a:p>
        </p:txBody>
      </p:sp>
    </p:spTree>
    <p:extLst>
      <p:ext uri="{BB962C8B-B14F-4D97-AF65-F5344CB8AC3E}">
        <p14:creationId xmlns:p14="http://schemas.microsoft.com/office/powerpoint/2010/main" val="918181706"/>
      </p:ext>
    </p:extLst>
  </p:cSld>
  <p:clrMap bg1="lt1" tx1="dk1" bg2="lt2" tx2="dk2" accent1="accent1" accent2="accent2" accent3="accent3" accent4="accent4" accent5="accent5" accent6="accent6" hlink="hlink" folHlink="folHlink"/>
  <p:sldLayoutIdLst>
    <p:sldLayoutId id="214748365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5.gif"/><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2.gif"/></Relationships>
</file>

<file path=ppt/slides/_rels/slide7.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4.gif"/></Relationships>
</file>

<file path=ppt/slides/_rels/slide8.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7.gif"/></Relationships>
</file>

<file path=ppt/slides/_rels/slide10.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hyperlink" Target="https://www.jma.go.jp/jma/jma-eng/satellite/VLab/RGB_QG.html" TargetMode="External"/><Relationship Id="rId13" Type="http://schemas.openxmlformats.org/officeDocument/2006/relationships/hyperlink" Target="https://vlab.noaa.gov/web/towr-s/viirs-flood-mapping" TargetMode="External"/><Relationship Id="rId3" Type="http://schemas.openxmlformats.org/officeDocument/2006/relationships/hyperlink" Target="https://coralreefwatch.noaa.gov/product/5km/index_5km_ssta.php" TargetMode="External"/><Relationship Id="rId7" Type="http://schemas.openxmlformats.org/officeDocument/2006/relationships/hyperlink" Target="https://ramsdis.cira.colostate.edu/rammb/training/visit/quick_guides/QuickGuide_DayCloudPhaseDistinction_final_v2.pdf" TargetMode="External"/><Relationship Id="rId12" Type="http://schemas.openxmlformats.org/officeDocument/2006/relationships/hyperlink" Target="https://www.ospo.noaa.gov/products/land/hms.html"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https://www.star.nesdis.noaa.gov/goes/" TargetMode="External"/><Relationship Id="rId11" Type="http://schemas.openxmlformats.org/officeDocument/2006/relationships/hyperlink" Target="https://firms.modaps.eosdis.nasa.gov/map/" TargetMode="External"/><Relationship Id="rId5" Type="http://schemas.openxmlformats.org/officeDocument/2006/relationships/hyperlink" Target="https://rammb-slider.cira.colostate.edu/" TargetMode="External"/><Relationship Id="rId10" Type="http://schemas.openxmlformats.org/officeDocument/2006/relationships/hyperlink" Target="https://www.star.nesdis.noaa.gov/smcd/emb/vci/VH/index.php" TargetMode="External"/><Relationship Id="rId4" Type="http://schemas.openxmlformats.org/officeDocument/2006/relationships/hyperlink" Target="https://tropic.ssec.wisc.edu/real-time/mtpw2/" TargetMode="External"/><Relationship Id="rId9" Type="http://schemas.openxmlformats.org/officeDocument/2006/relationships/hyperlink" Target="https://www.wpc.ncep.noaa.gov/international/gdi/" TargetMode="External"/><Relationship Id="rId14" Type="http://schemas.openxmlformats.org/officeDocument/2006/relationships/hyperlink" Target="https://global-flood.emergency.copernicus.eu/"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1A2B"/>
        </a:solidFill>
        <a:effectLst/>
      </p:bgPr>
    </p:bg>
    <p:spTree>
      <p:nvGrpSpPr>
        <p:cNvPr id="1" name=""/>
        <p:cNvGrpSpPr/>
        <p:nvPr/>
      </p:nvGrpSpPr>
      <p:grpSpPr>
        <a:xfrm>
          <a:off x="0" y="0"/>
          <a:ext cx="0" cy="0"/>
          <a:chOff x="0" y="0"/>
          <a:chExt cx="0" cy="0"/>
        </a:xfrm>
      </p:grpSpPr>
      <p:pic>
        <p:nvPicPr>
          <p:cNvPr id="2" name="Image 0"/>
          <p:cNvPicPr>
            <a:picLocks noChangeAspect="1"/>
          </p:cNvPicPr>
          <p:nvPr/>
        </p:nvPicPr>
        <p:blipFill>
          <a:blip r:embed="rId3"/>
          <a:srcRect t="-10" b="-10"/>
          <a:stretch/>
        </p:blipFill>
        <p:spPr>
          <a:xfrm>
            <a:off x="6477000" y="0"/>
            <a:ext cx="5715000" cy="6858000"/>
          </a:xfrm>
          <a:prstGeom prst="rect">
            <a:avLst/>
          </a:prstGeom>
        </p:spPr>
      </p:pic>
      <p:sp>
        <p:nvSpPr>
          <p:cNvPr id="4" name="Text 1"/>
          <p:cNvSpPr>
            <a:spLocks noGrp="1"/>
          </p:cNvSpPr>
          <p:nvPr>
            <p:ph type="title"/>
          </p:nvPr>
        </p:nvSpPr>
        <p:spPr>
          <a:xfrm>
            <a:off x="812800" y="933573"/>
            <a:ext cx="5508487" cy="2363631"/>
          </a:xfrm>
          <a:prstGeom prst="rect">
            <a:avLst/>
          </a:prstGeom>
          <a:noFill/>
          <a:ln/>
        </p:spPr>
        <p:txBody>
          <a:bodyPr wrap="square" lIns="0" tIns="0" rIns="0" bIns="0" rtlCol="0" anchor="t">
            <a:noAutofit/>
          </a:bodyPr>
          <a:lstStyle/>
          <a:p>
            <a:pPr marL="0" indent="0" algn="l">
              <a:lnSpc>
                <a:spcPct val="100000"/>
              </a:lnSpc>
              <a:buNone/>
            </a:pPr>
            <a:r>
              <a:rPr lang="en-US" sz="4000" b="1" i="0" dirty="0">
                <a:solidFill>
                  <a:srgbClr val="F3F5F7"/>
                </a:solidFill>
                <a:latin typeface="Rubik" panose="020B0604020202020204" charset="-79"/>
                <a:cs typeface="Rubik" panose="020B0604020202020204" charset="-79"/>
              </a:rPr>
              <a:t>Monitoring El Niño and its impacts on weather and climate using satellite tools</a:t>
            </a:r>
            <a:endParaRPr lang="en-US" sz="4000" dirty="0">
              <a:latin typeface="Rubik" panose="020B0604020202020204" charset="-79"/>
              <a:cs typeface="Rubik" panose="020B0604020202020204" charset="-79"/>
            </a:endParaRPr>
          </a:p>
        </p:txBody>
      </p:sp>
      <p:sp>
        <p:nvSpPr>
          <p:cNvPr id="5" name="Text 2"/>
          <p:cNvSpPr/>
          <p:nvPr/>
        </p:nvSpPr>
        <p:spPr>
          <a:xfrm>
            <a:off x="812800" y="3959820"/>
            <a:ext cx="6540500" cy="711200"/>
          </a:xfrm>
          <a:prstGeom prst="rect">
            <a:avLst/>
          </a:prstGeom>
          <a:noFill/>
          <a:ln/>
        </p:spPr>
        <p:txBody>
          <a:bodyPr wrap="square" lIns="0" tIns="0" rIns="0" bIns="0" rtlCol="0" anchor="t">
            <a:normAutofit/>
          </a:bodyPr>
          <a:lstStyle/>
          <a:p>
            <a:pPr>
              <a:lnSpc>
                <a:spcPts val="2700"/>
              </a:lnSpc>
            </a:pPr>
            <a:r>
              <a:rPr lang="en-US" sz="3200" dirty="0">
                <a:solidFill>
                  <a:schemeClr val="accent4">
                    <a:lumMod val="60000"/>
                    <a:lumOff val="40000"/>
                  </a:schemeClr>
                </a:solidFill>
                <a:latin typeface="IBM Plex Sans" pitchFamily="34" charset="0"/>
                <a:ea typeface="IBM Plex Sans" pitchFamily="34" charset="-122"/>
                <a:cs typeface="IBM Plex Sans" pitchFamily="34" charset="-120"/>
              </a:rPr>
              <a:t>José Manuel Gálvez</a:t>
            </a:r>
            <a:endParaRPr lang="en-US" sz="3200" dirty="0">
              <a:solidFill>
                <a:schemeClr val="accent4">
                  <a:lumMod val="60000"/>
                  <a:lumOff val="40000"/>
                </a:schemeClr>
              </a:solidFill>
            </a:endParaRPr>
          </a:p>
        </p:txBody>
      </p:sp>
      <p:sp>
        <p:nvSpPr>
          <p:cNvPr id="6" name="Text 3"/>
          <p:cNvSpPr/>
          <p:nvPr/>
        </p:nvSpPr>
        <p:spPr>
          <a:xfrm>
            <a:off x="812800" y="4422183"/>
            <a:ext cx="3496807" cy="626895"/>
          </a:xfrm>
          <a:prstGeom prst="rect">
            <a:avLst/>
          </a:prstGeom>
          <a:noFill/>
          <a:ln/>
        </p:spPr>
        <p:txBody>
          <a:bodyPr wrap="square" lIns="0" tIns="0" rIns="0" bIns="0" rtlCol="0" anchor="t">
            <a:normAutofit/>
          </a:bodyPr>
          <a:lstStyle/>
          <a:p>
            <a:pPr marL="0" indent="0" algn="l">
              <a:lnSpc>
                <a:spcPts val="1960"/>
              </a:lnSpc>
              <a:buNone/>
            </a:pPr>
            <a:r>
              <a:rPr lang="en-US" dirty="0">
                <a:solidFill>
                  <a:schemeClr val="accent4">
                    <a:lumMod val="60000"/>
                    <a:lumOff val="40000"/>
                  </a:schemeClr>
                </a:solidFill>
                <a:latin typeface="IBM Plex Sans" pitchFamily="34" charset="0"/>
                <a:ea typeface="IBM Plex Sans" pitchFamily="34" charset="-122"/>
                <a:cs typeface="IBM Plex Sans" pitchFamily="34" charset="-120"/>
              </a:rPr>
              <a:t>CIRA/Colorado State University · 22 October 2026</a:t>
            </a:r>
            <a:endParaRPr lang="en-US" dirty="0">
              <a:solidFill>
                <a:schemeClr val="accent4">
                  <a:lumMod val="60000"/>
                  <a:lumOff val="40000"/>
                </a:schemeClr>
              </a:solidFill>
            </a:endParaRPr>
          </a:p>
        </p:txBody>
      </p:sp>
      <p:sp>
        <p:nvSpPr>
          <p:cNvPr id="8" name="Text 3">
            <a:extLst>
              <a:ext uri="{FF2B5EF4-FFF2-40B4-BE49-F238E27FC236}">
                <a16:creationId xmlns:a16="http://schemas.microsoft.com/office/drawing/2014/main" id="{DD6C4912-AA0E-3535-9B36-763E0ADCD880}"/>
              </a:ext>
            </a:extLst>
          </p:cNvPr>
          <p:cNvSpPr/>
          <p:nvPr/>
        </p:nvSpPr>
        <p:spPr>
          <a:xfrm>
            <a:off x="750515" y="6021721"/>
            <a:ext cx="10883392" cy="274307"/>
          </a:xfrm>
          <a:prstGeom prst="rect">
            <a:avLst/>
          </a:prstGeom>
          <a:noFill/>
          <a:ln/>
        </p:spPr>
        <p:txBody>
          <a:bodyPr wrap="square" lIns="0" tIns="0" rIns="0" bIns="0" rtlCol="0" anchor="t">
            <a:normAutofit/>
          </a:bodyPr>
          <a:lstStyle/>
          <a:p>
            <a:pPr marL="0" indent="0" algn="l">
              <a:lnSpc>
                <a:spcPts val="1960"/>
              </a:lnSpc>
              <a:buNone/>
            </a:pPr>
            <a:r>
              <a:rPr lang="en-US" b="1" dirty="0" err="1">
                <a:solidFill>
                  <a:schemeClr val="accent4"/>
                </a:solidFill>
                <a:latin typeface="Rubik" panose="020B0604020202020204" charset="-79"/>
                <a:ea typeface="IBM Plex Sans" pitchFamily="34" charset="-122"/>
                <a:cs typeface="Rubik" panose="020B0604020202020204" charset="-79"/>
              </a:rPr>
              <a:t>EUMeTrain</a:t>
            </a:r>
            <a:r>
              <a:rPr lang="en-US" b="1" dirty="0">
                <a:solidFill>
                  <a:schemeClr val="accent4"/>
                </a:solidFill>
                <a:latin typeface="Rubik" panose="020B0604020202020204" charset="-79"/>
                <a:ea typeface="IBM Plex Sans" pitchFamily="34" charset="-122"/>
                <a:cs typeface="Rubik" panose="020B0604020202020204" charset="-79"/>
              </a:rPr>
              <a:t> Event Week on Tropical Meteorology, online, 20 - 22 October, 8 - 9 UTC &amp; 13 - 14 UTC</a:t>
            </a:r>
          </a:p>
        </p:txBody>
      </p:sp>
      <p:pic>
        <p:nvPicPr>
          <p:cNvPr id="10" name="Picture 9">
            <a:extLst>
              <a:ext uri="{FF2B5EF4-FFF2-40B4-BE49-F238E27FC236}">
                <a16:creationId xmlns:a16="http://schemas.microsoft.com/office/drawing/2014/main" id="{00055F44-16DD-4BEB-A11C-92BADC767327}"/>
              </a:ext>
            </a:extLst>
          </p:cNvPr>
          <p:cNvPicPr>
            <a:picLocks noChangeAspect="1"/>
          </p:cNvPicPr>
          <p:nvPr/>
        </p:nvPicPr>
        <p:blipFill>
          <a:blip r:embed="rId4"/>
          <a:stretch>
            <a:fillRect/>
          </a:stretch>
        </p:blipFill>
        <p:spPr>
          <a:xfrm>
            <a:off x="6187605" y="998726"/>
            <a:ext cx="5714999" cy="346993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90000"/>
          </a:schemeClr>
        </a:solidFill>
        <a:effectLst/>
      </p:bgPr>
    </p:bg>
    <p:spTree>
      <p:nvGrpSpPr>
        <p:cNvPr id="1" name="">
          <a:extLst>
            <a:ext uri="{FF2B5EF4-FFF2-40B4-BE49-F238E27FC236}">
              <a16:creationId xmlns:a16="http://schemas.microsoft.com/office/drawing/2014/main" id="{5BCFF6D6-0DA3-B5F4-1270-4FA53320C8DC}"/>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B618C860-C030-FFBC-16FB-D729B10D78F7}"/>
              </a:ext>
            </a:extLst>
          </p:cNvPr>
          <p:cNvSpPr>
            <a:spLocks noGrp="1"/>
          </p:cNvSpPr>
          <p:nvPr>
            <p:ph type="title"/>
          </p:nvPr>
        </p:nvSpPr>
        <p:spPr>
          <a:xfrm>
            <a:off x="574907" y="551574"/>
            <a:ext cx="10883392" cy="472414"/>
          </a:xfrm>
          <a:prstGeom prst="rect">
            <a:avLst/>
          </a:prstGeom>
          <a:noFill/>
          <a:ln/>
        </p:spPr>
        <p:txBody>
          <a:bodyPr wrap="square" lIns="0" tIns="0" rIns="0" bIns="0" rtlCol="0" anchor="t">
            <a:normAutofit/>
          </a:bodyPr>
          <a:lstStyle/>
          <a:p>
            <a:pPr marL="0" indent="0" algn="l">
              <a:lnSpc>
                <a:spcPts val="3520"/>
              </a:lnSpc>
              <a:buNone/>
            </a:pPr>
            <a:r>
              <a:rPr lang="en-US" sz="3600" b="1" i="0" dirty="0">
                <a:solidFill>
                  <a:srgbClr val="0E2238"/>
                </a:solidFill>
                <a:latin typeface="Rubik" pitchFamily="34" charset="0"/>
                <a:ea typeface="Rubik" pitchFamily="34" charset="-122"/>
                <a:cs typeface="Rubik" pitchFamily="34" charset="-120"/>
              </a:rPr>
              <a:t>What is El Niño?</a:t>
            </a:r>
            <a:endParaRPr lang="en-US" sz="3600" dirty="0"/>
          </a:p>
        </p:txBody>
      </p:sp>
      <p:pic>
        <p:nvPicPr>
          <p:cNvPr id="18" name="Picture 17">
            <a:extLst>
              <a:ext uri="{FF2B5EF4-FFF2-40B4-BE49-F238E27FC236}">
                <a16:creationId xmlns:a16="http://schemas.microsoft.com/office/drawing/2014/main" id="{13422ED1-30C9-237F-A2BB-376F6E951166}"/>
              </a:ext>
            </a:extLst>
          </p:cNvPr>
          <p:cNvPicPr>
            <a:picLocks noChangeAspect="1"/>
          </p:cNvPicPr>
          <p:nvPr/>
        </p:nvPicPr>
        <p:blipFill>
          <a:blip r:embed="rId3"/>
          <a:stretch>
            <a:fillRect/>
          </a:stretch>
        </p:blipFill>
        <p:spPr>
          <a:xfrm>
            <a:off x="6353255" y="497437"/>
            <a:ext cx="5263837" cy="2931563"/>
          </a:xfrm>
          <a:prstGeom prst="rect">
            <a:avLst/>
          </a:prstGeom>
        </p:spPr>
      </p:pic>
      <p:pic>
        <p:nvPicPr>
          <p:cNvPr id="20" name="Picture 19">
            <a:extLst>
              <a:ext uri="{FF2B5EF4-FFF2-40B4-BE49-F238E27FC236}">
                <a16:creationId xmlns:a16="http://schemas.microsoft.com/office/drawing/2014/main" id="{85A0E0D0-C72B-868E-417F-C6194E7E307D}"/>
              </a:ext>
            </a:extLst>
          </p:cNvPr>
          <p:cNvPicPr>
            <a:picLocks noChangeAspect="1"/>
          </p:cNvPicPr>
          <p:nvPr/>
        </p:nvPicPr>
        <p:blipFill>
          <a:blip r:embed="rId4"/>
          <a:stretch>
            <a:fillRect/>
          </a:stretch>
        </p:blipFill>
        <p:spPr>
          <a:xfrm>
            <a:off x="6353256" y="3588517"/>
            <a:ext cx="5263837" cy="2903776"/>
          </a:xfrm>
          <a:prstGeom prst="rect">
            <a:avLst/>
          </a:prstGeom>
        </p:spPr>
      </p:pic>
      <p:sp>
        <p:nvSpPr>
          <p:cNvPr id="22" name="Marcador de contenido 1">
            <a:extLst>
              <a:ext uri="{FF2B5EF4-FFF2-40B4-BE49-F238E27FC236}">
                <a16:creationId xmlns:a16="http://schemas.microsoft.com/office/drawing/2014/main" id="{970BFBCD-EA8D-9A5C-2FD5-18247027E403}"/>
              </a:ext>
            </a:extLst>
          </p:cNvPr>
          <p:cNvSpPr txBox="1">
            <a:spLocks/>
          </p:cNvSpPr>
          <p:nvPr/>
        </p:nvSpPr>
        <p:spPr>
          <a:xfrm>
            <a:off x="574907" y="1132770"/>
            <a:ext cx="5343351" cy="2016204"/>
          </a:xfrm>
          <a:prstGeom prst="rect">
            <a:avLst/>
          </a:prstGeom>
        </p:spPr>
        <p:txBody>
          <a:bodyPr>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10000"/>
              </a:lnSpc>
              <a:spcBef>
                <a:spcPts val="0"/>
              </a:spcBef>
              <a:spcAft>
                <a:spcPts val="2400"/>
              </a:spcAft>
              <a:buClrTx/>
              <a:buSzTx/>
              <a:buFont typeface="Arial"/>
              <a:buNone/>
              <a:tabLst/>
              <a:defRPr/>
            </a:pPr>
            <a:r>
              <a:rPr kumimoji="0" lang="es-ES_tradnl" sz="2000" b="0" i="0" u="none" strike="noStrike" kern="1200" cap="none" spc="0" normalizeH="0" baseline="0" noProof="0" dirty="0">
                <a:ln>
                  <a:noFill/>
                </a:ln>
                <a:solidFill>
                  <a:srgbClr val="DFDEDC">
                    <a:lumMod val="25000"/>
                  </a:srgbClr>
                </a:solidFill>
                <a:effectLst/>
                <a:uLnTx/>
                <a:uFillTx/>
                <a:latin typeface="Rubik"/>
                <a:ea typeface="+mn-ea"/>
                <a:cs typeface="+mn-cs"/>
              </a:rPr>
              <a:t>El Niño </a:t>
            </a:r>
            <a:r>
              <a:rPr kumimoji="0" lang="es-ES_tradnl" sz="2000" b="0" i="0" u="none" strike="noStrike" kern="1200" cap="none" spc="0" normalizeH="0" baseline="0" noProof="0" dirty="0" err="1">
                <a:ln>
                  <a:noFill/>
                </a:ln>
                <a:solidFill>
                  <a:srgbClr val="DFDEDC">
                    <a:lumMod val="25000"/>
                  </a:srgbClr>
                </a:solidFill>
                <a:effectLst/>
                <a:uLnTx/>
                <a:uFillTx/>
                <a:latin typeface="Rubik"/>
                <a:ea typeface="+mn-ea"/>
                <a:cs typeface="+mn-cs"/>
              </a:rPr>
              <a:t>is</a:t>
            </a:r>
            <a:r>
              <a:rPr kumimoji="0" lang="es-ES_tradnl" sz="2000" b="0" i="0" u="none" strike="noStrike" kern="1200" cap="none" spc="0" normalizeH="0" baseline="0" noProof="0" dirty="0">
                <a:ln>
                  <a:noFill/>
                </a:ln>
                <a:solidFill>
                  <a:srgbClr val="DFDEDC">
                    <a:lumMod val="25000"/>
                  </a:srgbClr>
                </a:solidFill>
                <a:effectLst/>
                <a:uLnTx/>
                <a:uFillTx/>
                <a:latin typeface="Rubik"/>
                <a:ea typeface="+mn-ea"/>
                <a:cs typeface="+mn-cs"/>
              </a:rPr>
              <a:t> a </a:t>
            </a:r>
            <a:r>
              <a:rPr kumimoji="0" lang="es-ES_tradnl" sz="2000" b="0" i="0" u="none" strike="noStrike" kern="1200" cap="none" spc="0" normalizeH="0" baseline="0" noProof="0" dirty="0" err="1">
                <a:ln>
                  <a:noFill/>
                </a:ln>
                <a:solidFill>
                  <a:srgbClr val="DFDEDC">
                    <a:lumMod val="25000"/>
                  </a:srgbClr>
                </a:solidFill>
                <a:effectLst/>
                <a:uLnTx/>
                <a:uFillTx/>
                <a:latin typeface="Rubik"/>
                <a:ea typeface="+mn-ea"/>
                <a:cs typeface="+mn-cs"/>
              </a:rPr>
              <a:t>warming</a:t>
            </a:r>
            <a:r>
              <a:rPr kumimoji="0" lang="es-ES_tradnl" sz="2000" b="0" i="0" u="none" strike="noStrike" kern="1200" cap="none" spc="0" normalizeH="0" baseline="0" noProof="0" dirty="0">
                <a:ln>
                  <a:noFill/>
                </a:ln>
                <a:solidFill>
                  <a:srgbClr val="DFDEDC">
                    <a:lumMod val="25000"/>
                  </a:srgbClr>
                </a:solidFill>
                <a:effectLst/>
                <a:uLnTx/>
                <a:uFillTx/>
                <a:latin typeface="Rubik"/>
                <a:ea typeface="+mn-ea"/>
                <a:cs typeface="+mn-cs"/>
              </a:rPr>
              <a:t> </a:t>
            </a:r>
            <a:r>
              <a:rPr kumimoji="0" lang="es-ES_tradnl" sz="2000" b="0" i="0" u="none" strike="noStrike" kern="1200" cap="none" spc="0" normalizeH="0" baseline="0" noProof="0" dirty="0" err="1">
                <a:ln>
                  <a:noFill/>
                </a:ln>
                <a:solidFill>
                  <a:srgbClr val="DFDEDC">
                    <a:lumMod val="25000"/>
                  </a:srgbClr>
                </a:solidFill>
                <a:effectLst/>
                <a:uLnTx/>
                <a:uFillTx/>
                <a:latin typeface="Rubik"/>
                <a:ea typeface="+mn-ea"/>
                <a:cs typeface="+mn-cs"/>
              </a:rPr>
              <a:t>that</a:t>
            </a:r>
            <a:r>
              <a:rPr kumimoji="0" lang="es-ES_tradnl" sz="2000" b="0" i="0" u="none" strike="noStrike" kern="1200" cap="none" spc="0" normalizeH="0" baseline="0" noProof="0" dirty="0">
                <a:ln>
                  <a:noFill/>
                </a:ln>
                <a:solidFill>
                  <a:srgbClr val="DFDEDC">
                    <a:lumMod val="25000"/>
                  </a:srgbClr>
                </a:solidFill>
                <a:effectLst/>
                <a:uLnTx/>
                <a:uFillTx/>
                <a:latin typeface="Rubik"/>
                <a:ea typeface="+mn-ea"/>
                <a:cs typeface="+mn-cs"/>
              </a:rPr>
              <a:t> </a:t>
            </a:r>
            <a:r>
              <a:rPr kumimoji="0" lang="es-ES_tradnl" sz="2000" b="0" i="0" u="none" strike="noStrike" kern="1200" cap="none" spc="0" normalizeH="0" baseline="0" noProof="0" dirty="0" err="1">
                <a:ln>
                  <a:noFill/>
                </a:ln>
                <a:solidFill>
                  <a:srgbClr val="DFDEDC">
                    <a:lumMod val="25000"/>
                  </a:srgbClr>
                </a:solidFill>
                <a:effectLst/>
                <a:uLnTx/>
                <a:uFillTx/>
                <a:latin typeface="Rubik"/>
                <a:ea typeface="+mn-ea"/>
                <a:cs typeface="+mn-cs"/>
              </a:rPr>
              <a:t>develops</a:t>
            </a:r>
            <a:r>
              <a:rPr kumimoji="0" lang="es-ES_tradnl" sz="2000" b="0" i="0" u="none" strike="noStrike" kern="1200" cap="none" spc="0" normalizeH="0" baseline="0" noProof="0" dirty="0">
                <a:ln>
                  <a:noFill/>
                </a:ln>
                <a:solidFill>
                  <a:srgbClr val="DFDEDC">
                    <a:lumMod val="25000"/>
                  </a:srgbClr>
                </a:solidFill>
                <a:effectLst/>
                <a:uLnTx/>
                <a:uFillTx/>
                <a:latin typeface="Rubik"/>
                <a:ea typeface="+mn-ea"/>
                <a:cs typeface="+mn-cs"/>
              </a:rPr>
              <a:t> in the Central Pacific (Niño 3.4 </a:t>
            </a:r>
            <a:r>
              <a:rPr kumimoji="0" lang="es-ES_tradnl" sz="2000" b="0" i="0" u="none" strike="noStrike" kern="1200" cap="none" spc="0" normalizeH="0" baseline="0" noProof="0" dirty="0" err="1">
                <a:ln>
                  <a:noFill/>
                </a:ln>
                <a:solidFill>
                  <a:srgbClr val="DFDEDC">
                    <a:lumMod val="25000"/>
                  </a:srgbClr>
                </a:solidFill>
                <a:effectLst/>
                <a:uLnTx/>
                <a:uFillTx/>
                <a:latin typeface="Rubik"/>
                <a:ea typeface="+mn-ea"/>
                <a:cs typeface="+mn-cs"/>
              </a:rPr>
              <a:t>Region</a:t>
            </a:r>
            <a:r>
              <a:rPr kumimoji="0" lang="es-ES_tradnl" sz="2000" b="0" i="0" u="none" strike="noStrike" kern="1200" cap="none" spc="0" normalizeH="0" baseline="0" noProof="0" dirty="0">
                <a:ln>
                  <a:noFill/>
                </a:ln>
                <a:solidFill>
                  <a:srgbClr val="DFDEDC">
                    <a:lumMod val="25000"/>
                  </a:srgbClr>
                </a:solidFill>
                <a:effectLst/>
                <a:uLnTx/>
                <a:uFillTx/>
                <a:latin typeface="Rubik"/>
                <a:ea typeface="+mn-ea"/>
                <a:cs typeface="+mn-cs"/>
              </a:rPr>
              <a:t>). </a:t>
            </a:r>
            <a:r>
              <a:rPr kumimoji="0" lang="es-ES_tradnl" sz="2000" b="0" i="0" u="none" strike="noStrike" kern="1200" cap="none" spc="0" normalizeH="0" baseline="0" noProof="0" dirty="0" err="1">
                <a:ln>
                  <a:noFill/>
                </a:ln>
                <a:solidFill>
                  <a:srgbClr val="DFDEDC">
                    <a:lumMod val="25000"/>
                  </a:srgbClr>
                </a:solidFill>
                <a:effectLst/>
                <a:uLnTx/>
                <a:uFillTx/>
                <a:latin typeface="Rubik"/>
                <a:ea typeface="+mn-ea"/>
                <a:cs typeface="+mn-cs"/>
              </a:rPr>
              <a:t>It</a:t>
            </a:r>
            <a:r>
              <a:rPr kumimoji="0" lang="es-ES_tradnl" sz="2000" b="0" i="0" u="none" strike="noStrike" kern="1200" cap="none" spc="0" normalizeH="0" baseline="0" noProof="0" dirty="0">
                <a:ln>
                  <a:noFill/>
                </a:ln>
                <a:solidFill>
                  <a:srgbClr val="DFDEDC">
                    <a:lumMod val="25000"/>
                  </a:srgbClr>
                </a:solidFill>
                <a:effectLst/>
                <a:uLnTx/>
                <a:uFillTx/>
                <a:latin typeface="Rubik"/>
                <a:ea typeface="+mn-ea"/>
                <a:cs typeface="+mn-cs"/>
              </a:rPr>
              <a:t> </a:t>
            </a:r>
            <a:r>
              <a:rPr kumimoji="0" lang="es-ES_tradnl" sz="2000" b="0" i="0" u="none" strike="noStrike" kern="1200" cap="none" spc="0" normalizeH="0" baseline="0" noProof="0" dirty="0" err="1">
                <a:ln>
                  <a:noFill/>
                </a:ln>
                <a:solidFill>
                  <a:srgbClr val="DFDEDC">
                    <a:lumMod val="25000"/>
                  </a:srgbClr>
                </a:solidFill>
                <a:effectLst/>
                <a:uLnTx/>
                <a:uFillTx/>
                <a:latin typeface="Rubik"/>
                <a:ea typeface="+mn-ea"/>
                <a:cs typeface="+mn-cs"/>
              </a:rPr>
              <a:t>occurs</a:t>
            </a:r>
            <a:r>
              <a:rPr kumimoji="0" lang="es-ES_tradnl" sz="2000" b="0" i="0" u="none" strike="noStrike" kern="1200" cap="none" spc="0" normalizeH="0" baseline="0" noProof="0" dirty="0">
                <a:ln>
                  <a:noFill/>
                </a:ln>
                <a:solidFill>
                  <a:srgbClr val="DFDEDC">
                    <a:lumMod val="25000"/>
                  </a:srgbClr>
                </a:solidFill>
                <a:effectLst/>
                <a:uLnTx/>
                <a:uFillTx/>
                <a:latin typeface="Rubik"/>
                <a:ea typeface="+mn-ea"/>
                <a:cs typeface="+mn-cs"/>
              </a:rPr>
              <a:t> </a:t>
            </a:r>
            <a:r>
              <a:rPr kumimoji="0" lang="es-ES_tradnl" sz="2000" b="0" i="0" u="none" strike="noStrike" kern="1200" cap="none" spc="0" normalizeH="0" baseline="0" noProof="0" dirty="0" err="1">
                <a:ln>
                  <a:noFill/>
                </a:ln>
                <a:solidFill>
                  <a:srgbClr val="DFDEDC">
                    <a:lumMod val="25000"/>
                  </a:srgbClr>
                </a:solidFill>
                <a:effectLst/>
                <a:uLnTx/>
                <a:uFillTx/>
                <a:latin typeface="Rubik"/>
                <a:ea typeface="+mn-ea"/>
                <a:cs typeface="+mn-cs"/>
              </a:rPr>
              <a:t>together</a:t>
            </a:r>
            <a:r>
              <a:rPr kumimoji="0" lang="es-ES_tradnl" sz="2000" b="0" i="0" u="none" strike="noStrike" kern="1200" cap="none" spc="0" normalizeH="0" baseline="0" noProof="0" dirty="0">
                <a:ln>
                  <a:noFill/>
                </a:ln>
                <a:solidFill>
                  <a:srgbClr val="DFDEDC">
                    <a:lumMod val="25000"/>
                  </a:srgbClr>
                </a:solidFill>
                <a:effectLst/>
                <a:uLnTx/>
                <a:uFillTx/>
                <a:latin typeface="Rubik"/>
                <a:ea typeface="+mn-ea"/>
                <a:cs typeface="+mn-cs"/>
              </a:rPr>
              <a:t> </a:t>
            </a:r>
            <a:r>
              <a:rPr kumimoji="0" lang="es-ES_tradnl" sz="2000" b="0" i="0" u="none" strike="noStrike" kern="1200" cap="none" spc="0" normalizeH="0" baseline="0" noProof="0" dirty="0" err="1">
                <a:ln>
                  <a:noFill/>
                </a:ln>
                <a:solidFill>
                  <a:srgbClr val="DFDEDC">
                    <a:lumMod val="25000"/>
                  </a:srgbClr>
                </a:solidFill>
                <a:effectLst/>
                <a:uLnTx/>
                <a:uFillTx/>
                <a:latin typeface="Rubik"/>
                <a:ea typeface="+mn-ea"/>
                <a:cs typeface="+mn-cs"/>
              </a:rPr>
              <a:t>with</a:t>
            </a:r>
            <a:r>
              <a:rPr kumimoji="0" lang="es-ES_tradnl" sz="2000" b="0" i="0" u="none" strike="noStrike" kern="1200" cap="none" spc="0" normalizeH="0" baseline="0" noProof="0" dirty="0">
                <a:ln>
                  <a:noFill/>
                </a:ln>
                <a:solidFill>
                  <a:srgbClr val="DFDEDC">
                    <a:lumMod val="25000"/>
                  </a:srgbClr>
                </a:solidFill>
                <a:effectLst/>
                <a:uLnTx/>
                <a:uFillTx/>
                <a:latin typeface="Rubik"/>
                <a:ea typeface="+mn-ea"/>
                <a:cs typeface="+mn-cs"/>
              </a:rPr>
              <a:t> </a:t>
            </a:r>
            <a:r>
              <a:rPr kumimoji="0" lang="es-ES_tradnl" sz="2000" b="0" i="0" u="none" strike="noStrike" kern="1200" cap="none" spc="0" normalizeH="0" baseline="0" noProof="0" dirty="0" err="1">
                <a:ln>
                  <a:noFill/>
                </a:ln>
                <a:solidFill>
                  <a:srgbClr val="DFDEDC">
                    <a:lumMod val="25000"/>
                  </a:srgbClr>
                </a:solidFill>
                <a:effectLst/>
                <a:uLnTx/>
                <a:uFillTx/>
                <a:latin typeface="Rubik"/>
                <a:ea typeface="+mn-ea"/>
                <a:cs typeface="+mn-cs"/>
              </a:rPr>
              <a:t>changes</a:t>
            </a:r>
            <a:r>
              <a:rPr kumimoji="0" lang="es-ES_tradnl" sz="2000" b="0" i="0" u="none" strike="noStrike" kern="1200" cap="none" spc="0" normalizeH="0" baseline="0" noProof="0" dirty="0">
                <a:ln>
                  <a:noFill/>
                </a:ln>
                <a:solidFill>
                  <a:srgbClr val="DFDEDC">
                    <a:lumMod val="25000"/>
                  </a:srgbClr>
                </a:solidFill>
                <a:effectLst/>
                <a:uLnTx/>
                <a:uFillTx/>
                <a:latin typeface="Rubik"/>
                <a:ea typeface="+mn-ea"/>
                <a:cs typeface="+mn-cs"/>
              </a:rPr>
              <a:t> in </a:t>
            </a:r>
            <a:r>
              <a:rPr kumimoji="0" lang="es-ES_tradnl" sz="2000" b="0" i="0" u="none" strike="noStrike" kern="1200" cap="none" spc="0" normalizeH="0" baseline="0" noProof="0" dirty="0" err="1">
                <a:ln>
                  <a:noFill/>
                </a:ln>
                <a:solidFill>
                  <a:srgbClr val="DFDEDC">
                    <a:lumMod val="25000"/>
                  </a:srgbClr>
                </a:solidFill>
                <a:effectLst/>
                <a:uLnTx/>
                <a:uFillTx/>
                <a:latin typeface="Rubik"/>
                <a:ea typeface="+mn-ea"/>
                <a:cs typeface="+mn-cs"/>
              </a:rPr>
              <a:t>surface</a:t>
            </a:r>
            <a:r>
              <a:rPr kumimoji="0" lang="es-ES_tradnl" sz="2000" b="0" i="0" u="none" strike="noStrike" kern="1200" cap="none" spc="0" normalizeH="0" baseline="0" noProof="0" dirty="0">
                <a:ln>
                  <a:noFill/>
                </a:ln>
                <a:solidFill>
                  <a:srgbClr val="DFDEDC">
                    <a:lumMod val="25000"/>
                  </a:srgbClr>
                </a:solidFill>
                <a:effectLst/>
                <a:uLnTx/>
                <a:uFillTx/>
                <a:latin typeface="Rubik"/>
                <a:ea typeface="+mn-ea"/>
                <a:cs typeface="+mn-cs"/>
              </a:rPr>
              <a:t> </a:t>
            </a:r>
            <a:r>
              <a:rPr kumimoji="0" lang="es-ES_tradnl" sz="2000" b="0" i="0" u="none" strike="noStrike" kern="1200" cap="none" spc="0" normalizeH="0" baseline="0" noProof="0" dirty="0" err="1">
                <a:ln>
                  <a:noFill/>
                </a:ln>
                <a:solidFill>
                  <a:srgbClr val="DFDEDC">
                    <a:lumMod val="25000"/>
                  </a:srgbClr>
                </a:solidFill>
                <a:effectLst/>
                <a:uLnTx/>
                <a:uFillTx/>
                <a:latin typeface="Rubik"/>
                <a:ea typeface="+mn-ea"/>
                <a:cs typeface="+mn-cs"/>
              </a:rPr>
              <a:t>pressures</a:t>
            </a:r>
            <a:r>
              <a:rPr kumimoji="0" lang="es-ES_tradnl" sz="2000" b="0" i="0" u="none" strike="noStrike" kern="1200" cap="none" spc="0" normalizeH="0" baseline="0" noProof="0" dirty="0">
                <a:ln>
                  <a:noFill/>
                </a:ln>
                <a:solidFill>
                  <a:srgbClr val="DFDEDC">
                    <a:lumMod val="25000"/>
                  </a:srgbClr>
                </a:solidFill>
                <a:effectLst/>
                <a:uLnTx/>
                <a:uFillTx/>
                <a:latin typeface="Rubik"/>
                <a:ea typeface="+mn-ea"/>
                <a:cs typeface="+mn-cs"/>
              </a:rPr>
              <a:t>, </a:t>
            </a:r>
            <a:r>
              <a:rPr kumimoji="0" lang="es-ES_tradnl" sz="2000" b="0" i="0" u="none" strike="noStrike" kern="1200" cap="none" spc="0" normalizeH="0" baseline="0" noProof="0" dirty="0" err="1">
                <a:ln>
                  <a:noFill/>
                </a:ln>
                <a:solidFill>
                  <a:srgbClr val="DFDEDC">
                    <a:lumMod val="25000"/>
                  </a:srgbClr>
                </a:solidFill>
                <a:effectLst/>
                <a:uLnTx/>
                <a:uFillTx/>
                <a:latin typeface="Rubik"/>
                <a:ea typeface="+mn-ea"/>
                <a:cs typeface="+mn-cs"/>
              </a:rPr>
              <a:t>winds</a:t>
            </a:r>
            <a:r>
              <a:rPr kumimoji="0" lang="es-ES_tradnl" sz="2000" b="0" i="0" u="none" strike="noStrike" kern="1200" cap="none" spc="0" normalizeH="0" baseline="0" noProof="0" dirty="0">
                <a:ln>
                  <a:noFill/>
                </a:ln>
                <a:solidFill>
                  <a:srgbClr val="DFDEDC">
                    <a:lumMod val="25000"/>
                  </a:srgbClr>
                </a:solidFill>
                <a:effectLst/>
                <a:uLnTx/>
                <a:uFillTx/>
                <a:latin typeface="Rubik"/>
                <a:ea typeface="+mn-ea"/>
                <a:cs typeface="+mn-cs"/>
              </a:rPr>
              <a:t> and </a:t>
            </a:r>
            <a:r>
              <a:rPr kumimoji="0" lang="es-ES_tradnl" sz="2000" b="0" i="0" u="none" strike="noStrike" kern="1200" cap="none" spc="0" normalizeH="0" baseline="0" noProof="0" dirty="0" err="1">
                <a:ln>
                  <a:noFill/>
                </a:ln>
                <a:solidFill>
                  <a:srgbClr val="DFDEDC">
                    <a:lumMod val="25000"/>
                  </a:srgbClr>
                </a:solidFill>
                <a:effectLst/>
                <a:uLnTx/>
                <a:uFillTx/>
                <a:latin typeface="Rubik"/>
                <a:ea typeface="+mn-ea"/>
                <a:cs typeface="+mn-cs"/>
              </a:rPr>
              <a:t>cloud</a:t>
            </a:r>
            <a:r>
              <a:rPr kumimoji="0" lang="es-ES_tradnl" sz="2000" b="0" i="0" u="none" strike="noStrike" kern="1200" cap="none" spc="0" normalizeH="0" baseline="0" noProof="0" dirty="0">
                <a:ln>
                  <a:noFill/>
                </a:ln>
                <a:solidFill>
                  <a:srgbClr val="DFDEDC">
                    <a:lumMod val="25000"/>
                  </a:srgbClr>
                </a:solidFill>
                <a:effectLst/>
                <a:uLnTx/>
                <a:uFillTx/>
                <a:latin typeface="Rubik"/>
                <a:ea typeface="+mn-ea"/>
                <a:cs typeface="+mn-cs"/>
              </a:rPr>
              <a:t> and </a:t>
            </a:r>
            <a:r>
              <a:rPr kumimoji="0" lang="es-ES_tradnl" sz="2000" b="0" i="0" u="none" strike="noStrike" kern="1200" cap="none" spc="0" normalizeH="0" baseline="0" noProof="0" dirty="0" err="1">
                <a:ln>
                  <a:noFill/>
                </a:ln>
                <a:solidFill>
                  <a:srgbClr val="DFDEDC">
                    <a:lumMod val="25000"/>
                  </a:srgbClr>
                </a:solidFill>
                <a:effectLst/>
                <a:uLnTx/>
                <a:uFillTx/>
                <a:latin typeface="Rubik"/>
                <a:ea typeface="+mn-ea"/>
                <a:cs typeface="+mn-cs"/>
              </a:rPr>
              <a:t>rainfall</a:t>
            </a:r>
            <a:r>
              <a:rPr kumimoji="0" lang="es-ES_tradnl" sz="2000" b="0" i="0" u="none" strike="noStrike" kern="1200" cap="none" spc="0" normalizeH="0" baseline="0" noProof="0" dirty="0">
                <a:ln>
                  <a:noFill/>
                </a:ln>
                <a:solidFill>
                  <a:srgbClr val="DFDEDC">
                    <a:lumMod val="25000"/>
                  </a:srgbClr>
                </a:solidFill>
                <a:effectLst/>
                <a:uLnTx/>
                <a:uFillTx/>
                <a:latin typeface="Rubik"/>
                <a:ea typeface="+mn-ea"/>
                <a:cs typeface="+mn-cs"/>
              </a:rPr>
              <a:t> </a:t>
            </a:r>
            <a:r>
              <a:rPr kumimoji="0" lang="es-ES_tradnl" sz="2000" b="0" i="0" u="none" strike="noStrike" kern="1200" cap="none" spc="0" normalizeH="0" baseline="0" noProof="0" dirty="0" err="1">
                <a:ln>
                  <a:noFill/>
                </a:ln>
                <a:solidFill>
                  <a:srgbClr val="DFDEDC">
                    <a:lumMod val="25000"/>
                  </a:srgbClr>
                </a:solidFill>
                <a:effectLst/>
                <a:uLnTx/>
                <a:uFillTx/>
                <a:latin typeface="Rubik"/>
                <a:ea typeface="+mn-ea"/>
                <a:cs typeface="+mn-cs"/>
              </a:rPr>
              <a:t>patterns</a:t>
            </a:r>
            <a:r>
              <a:rPr kumimoji="0" lang="es-ES_tradnl" sz="2000" b="0" i="0" u="none" strike="noStrike" kern="1200" cap="none" spc="0" normalizeH="0" baseline="0" noProof="0" dirty="0">
                <a:ln>
                  <a:noFill/>
                </a:ln>
                <a:solidFill>
                  <a:srgbClr val="DFDEDC">
                    <a:lumMod val="25000"/>
                  </a:srgbClr>
                </a:solidFill>
                <a:effectLst/>
                <a:uLnTx/>
                <a:uFillTx/>
                <a:latin typeface="Rubik"/>
                <a:ea typeface="+mn-ea"/>
                <a:cs typeface="+mn-cs"/>
              </a:rPr>
              <a:t>. The </a:t>
            </a:r>
            <a:r>
              <a:rPr kumimoji="0" lang="es-ES_tradnl" sz="2000" b="0" i="0" u="none" strike="noStrike" kern="1200" cap="none" spc="0" normalizeH="0" baseline="0" noProof="0" dirty="0" err="1">
                <a:ln>
                  <a:noFill/>
                </a:ln>
                <a:solidFill>
                  <a:srgbClr val="DFDEDC">
                    <a:lumMod val="25000"/>
                  </a:srgbClr>
                </a:solidFill>
                <a:effectLst/>
                <a:uLnTx/>
                <a:uFillTx/>
                <a:latin typeface="Rubik"/>
                <a:ea typeface="+mn-ea"/>
                <a:cs typeface="+mn-cs"/>
              </a:rPr>
              <a:t>changes</a:t>
            </a:r>
            <a:r>
              <a:rPr kumimoji="0" lang="es-ES_tradnl" sz="2000" b="0" i="0" u="none" strike="noStrike" kern="1200" cap="none" spc="0" normalizeH="0" baseline="0" noProof="0" dirty="0">
                <a:ln>
                  <a:noFill/>
                </a:ln>
                <a:solidFill>
                  <a:srgbClr val="DFDEDC">
                    <a:lumMod val="25000"/>
                  </a:srgbClr>
                </a:solidFill>
                <a:effectLst/>
                <a:uLnTx/>
                <a:uFillTx/>
                <a:latin typeface="Rubik"/>
                <a:ea typeface="+mn-ea"/>
                <a:cs typeface="+mn-cs"/>
              </a:rPr>
              <a:t> in </a:t>
            </a:r>
            <a:r>
              <a:rPr kumimoji="0" lang="es-ES_tradnl" sz="2000" b="0" i="0" u="none" strike="noStrike" kern="1200" cap="none" spc="0" normalizeH="0" baseline="0" noProof="0" dirty="0" err="1">
                <a:ln>
                  <a:noFill/>
                </a:ln>
                <a:solidFill>
                  <a:srgbClr val="DFDEDC">
                    <a:lumMod val="25000"/>
                  </a:srgbClr>
                </a:solidFill>
                <a:effectLst/>
                <a:uLnTx/>
                <a:uFillTx/>
                <a:latin typeface="Rubik"/>
                <a:ea typeface="+mn-ea"/>
                <a:cs typeface="+mn-cs"/>
              </a:rPr>
              <a:t>these</a:t>
            </a:r>
            <a:r>
              <a:rPr kumimoji="0" lang="es-ES_tradnl" sz="2000" b="0" i="0" u="none" strike="noStrike" kern="1200" cap="none" spc="0" normalizeH="0" baseline="0" noProof="0" dirty="0">
                <a:ln>
                  <a:noFill/>
                </a:ln>
                <a:solidFill>
                  <a:srgbClr val="DFDEDC">
                    <a:lumMod val="25000"/>
                  </a:srgbClr>
                </a:solidFill>
                <a:effectLst/>
                <a:uLnTx/>
                <a:uFillTx/>
                <a:latin typeface="Rubik"/>
                <a:ea typeface="+mn-ea"/>
                <a:cs typeface="+mn-cs"/>
              </a:rPr>
              <a:t> variables </a:t>
            </a:r>
            <a:r>
              <a:rPr kumimoji="0" lang="es-ES_tradnl" sz="2000" b="0" i="0" u="none" strike="noStrike" kern="1200" cap="none" spc="0" normalizeH="0" baseline="0" noProof="0" dirty="0" err="1">
                <a:ln>
                  <a:noFill/>
                </a:ln>
                <a:solidFill>
                  <a:srgbClr val="DFDEDC">
                    <a:lumMod val="25000"/>
                  </a:srgbClr>
                </a:solidFill>
                <a:effectLst/>
                <a:uLnTx/>
                <a:uFillTx/>
                <a:latin typeface="Rubik"/>
                <a:ea typeface="+mn-ea"/>
                <a:cs typeface="+mn-cs"/>
              </a:rPr>
              <a:t>affect</a:t>
            </a:r>
            <a:r>
              <a:rPr kumimoji="0" lang="es-ES_tradnl" sz="2000" b="0" i="0" u="none" strike="noStrike" kern="1200" cap="none" spc="0" normalizeH="0" baseline="0" noProof="0" dirty="0">
                <a:ln>
                  <a:noFill/>
                </a:ln>
                <a:solidFill>
                  <a:srgbClr val="DFDEDC">
                    <a:lumMod val="25000"/>
                  </a:srgbClr>
                </a:solidFill>
                <a:effectLst/>
                <a:uLnTx/>
                <a:uFillTx/>
                <a:latin typeface="Rubik"/>
                <a:ea typeface="+mn-ea"/>
                <a:cs typeface="+mn-cs"/>
              </a:rPr>
              <a:t> El Niño and cause </a:t>
            </a:r>
            <a:r>
              <a:rPr kumimoji="0" lang="es-ES_tradnl" sz="2000" b="0" i="0" u="none" strike="noStrike" kern="1200" cap="none" spc="0" normalizeH="0" baseline="0" noProof="0" dirty="0" err="1">
                <a:ln>
                  <a:noFill/>
                </a:ln>
                <a:solidFill>
                  <a:srgbClr val="DFDEDC">
                    <a:lumMod val="25000"/>
                  </a:srgbClr>
                </a:solidFill>
                <a:effectLst/>
                <a:uLnTx/>
                <a:uFillTx/>
                <a:latin typeface="Rubik"/>
                <a:ea typeface="+mn-ea"/>
                <a:cs typeface="+mn-cs"/>
              </a:rPr>
              <a:t>it</a:t>
            </a:r>
            <a:r>
              <a:rPr kumimoji="0" lang="es-ES_tradnl" sz="2000" b="0" i="0" u="none" strike="noStrike" kern="1200" cap="none" spc="0" normalizeH="0" baseline="0" noProof="0" dirty="0">
                <a:ln>
                  <a:noFill/>
                </a:ln>
                <a:solidFill>
                  <a:srgbClr val="DFDEDC">
                    <a:lumMod val="25000"/>
                  </a:srgbClr>
                </a:solidFill>
                <a:effectLst/>
                <a:uLnTx/>
                <a:uFillTx/>
                <a:latin typeface="Rubik"/>
                <a:ea typeface="+mn-ea"/>
                <a:cs typeface="+mn-cs"/>
              </a:rPr>
              <a:t> to </a:t>
            </a:r>
            <a:r>
              <a:rPr kumimoji="0" lang="es-ES_tradnl" sz="2000" b="0" i="0" u="none" strike="noStrike" kern="1200" cap="none" spc="0" normalizeH="0" baseline="0" noProof="0" dirty="0" err="1">
                <a:ln>
                  <a:noFill/>
                </a:ln>
                <a:solidFill>
                  <a:srgbClr val="DFDEDC">
                    <a:lumMod val="25000"/>
                  </a:srgbClr>
                </a:solidFill>
                <a:effectLst/>
                <a:uLnTx/>
                <a:uFillTx/>
                <a:latin typeface="Rubik"/>
                <a:ea typeface="+mn-ea"/>
                <a:cs typeface="+mn-cs"/>
              </a:rPr>
              <a:t>persist</a:t>
            </a:r>
            <a:r>
              <a:rPr kumimoji="0" lang="es-ES_tradnl" sz="2000" b="0" i="0" u="none" strike="noStrike" kern="1200" cap="none" spc="0" normalizeH="0" baseline="0" noProof="0" dirty="0">
                <a:ln>
                  <a:noFill/>
                </a:ln>
                <a:solidFill>
                  <a:srgbClr val="DFDEDC">
                    <a:lumMod val="25000"/>
                  </a:srgbClr>
                </a:solidFill>
                <a:effectLst/>
                <a:uLnTx/>
                <a:uFillTx/>
                <a:latin typeface="Rubik"/>
                <a:ea typeface="+mn-ea"/>
                <a:cs typeface="+mn-cs"/>
              </a:rPr>
              <a:t> </a:t>
            </a:r>
            <a:r>
              <a:rPr kumimoji="0" lang="es-ES_tradnl" sz="2000" b="0" i="0" u="none" strike="noStrike" kern="1200" cap="none" spc="0" normalizeH="0" baseline="0" noProof="0" dirty="0" err="1">
                <a:ln>
                  <a:noFill/>
                </a:ln>
                <a:solidFill>
                  <a:srgbClr val="DFDEDC">
                    <a:lumMod val="25000"/>
                  </a:srgbClr>
                </a:solidFill>
                <a:effectLst/>
                <a:uLnTx/>
                <a:uFillTx/>
                <a:latin typeface="Rubik"/>
                <a:ea typeface="+mn-ea"/>
                <a:cs typeface="+mn-cs"/>
              </a:rPr>
              <a:t>over</a:t>
            </a:r>
            <a:r>
              <a:rPr kumimoji="0" lang="es-ES_tradnl" sz="2000" b="0" i="0" u="none" strike="noStrike" kern="1200" cap="none" spc="0" normalizeH="0" baseline="0" noProof="0" dirty="0">
                <a:ln>
                  <a:noFill/>
                </a:ln>
                <a:solidFill>
                  <a:srgbClr val="DFDEDC">
                    <a:lumMod val="25000"/>
                  </a:srgbClr>
                </a:solidFill>
                <a:effectLst/>
                <a:uLnTx/>
                <a:uFillTx/>
                <a:latin typeface="Rubik"/>
                <a:ea typeface="+mn-ea"/>
                <a:cs typeface="+mn-cs"/>
              </a:rPr>
              <a:t> </a:t>
            </a:r>
            <a:r>
              <a:rPr kumimoji="0" lang="es-ES_tradnl" sz="2000" b="0" i="0" u="none" strike="noStrike" kern="1200" cap="none" spc="0" normalizeH="0" baseline="0" noProof="0" dirty="0" err="1">
                <a:ln>
                  <a:noFill/>
                </a:ln>
                <a:solidFill>
                  <a:srgbClr val="DFDEDC">
                    <a:lumMod val="25000"/>
                  </a:srgbClr>
                </a:solidFill>
                <a:effectLst/>
                <a:uLnTx/>
                <a:uFillTx/>
                <a:latin typeface="Rubik"/>
                <a:ea typeface="+mn-ea"/>
                <a:cs typeface="+mn-cs"/>
              </a:rPr>
              <a:t>several</a:t>
            </a:r>
            <a:r>
              <a:rPr kumimoji="0" lang="es-ES_tradnl" sz="2000" b="0" i="0" u="none" strike="noStrike" kern="1200" cap="none" spc="0" normalizeH="0" baseline="0" noProof="0" dirty="0">
                <a:ln>
                  <a:noFill/>
                </a:ln>
                <a:solidFill>
                  <a:srgbClr val="DFDEDC">
                    <a:lumMod val="25000"/>
                  </a:srgbClr>
                </a:solidFill>
                <a:effectLst/>
                <a:uLnTx/>
                <a:uFillTx/>
                <a:latin typeface="Rubik"/>
                <a:ea typeface="+mn-ea"/>
                <a:cs typeface="+mn-cs"/>
              </a:rPr>
              <a:t> </a:t>
            </a:r>
            <a:r>
              <a:rPr kumimoji="0" lang="es-ES_tradnl" sz="2000" b="0" i="0" u="none" strike="noStrike" kern="1200" cap="none" spc="0" normalizeH="0" baseline="0" noProof="0" dirty="0" err="1">
                <a:ln>
                  <a:noFill/>
                </a:ln>
                <a:solidFill>
                  <a:srgbClr val="DFDEDC">
                    <a:lumMod val="25000"/>
                  </a:srgbClr>
                </a:solidFill>
                <a:effectLst/>
                <a:uLnTx/>
                <a:uFillTx/>
                <a:latin typeface="Rubik"/>
                <a:ea typeface="+mn-ea"/>
                <a:cs typeface="+mn-cs"/>
              </a:rPr>
              <a:t>months</a:t>
            </a:r>
            <a:r>
              <a:rPr kumimoji="0" lang="es-ES_tradnl" sz="2000" b="0" i="0" u="none" strike="noStrike" kern="1200" cap="none" spc="0" normalizeH="0" baseline="0" noProof="0" dirty="0">
                <a:ln>
                  <a:noFill/>
                </a:ln>
                <a:solidFill>
                  <a:srgbClr val="DFDEDC">
                    <a:lumMod val="25000"/>
                  </a:srgbClr>
                </a:solidFill>
                <a:effectLst/>
                <a:uLnTx/>
                <a:uFillTx/>
                <a:latin typeface="Rubik"/>
                <a:ea typeface="+mn-ea"/>
                <a:cs typeface="+mn-cs"/>
              </a:rPr>
              <a:t> (</a:t>
            </a:r>
            <a:r>
              <a:rPr kumimoji="0" lang="es-ES_tradnl" sz="2000" b="0" i="0" u="none" strike="noStrike" kern="1200" cap="none" spc="0" normalizeH="0" baseline="0" noProof="0" dirty="0" err="1">
                <a:ln>
                  <a:noFill/>
                </a:ln>
                <a:solidFill>
                  <a:srgbClr val="DFDEDC">
                    <a:lumMod val="25000"/>
                  </a:srgbClr>
                </a:solidFill>
                <a:effectLst/>
                <a:uLnTx/>
                <a:uFillTx/>
                <a:latin typeface="Rubik"/>
                <a:ea typeface="+mn-ea"/>
                <a:cs typeface="+mn-cs"/>
              </a:rPr>
              <a:t>an</a:t>
            </a:r>
            <a:r>
              <a:rPr kumimoji="0" lang="es-ES_tradnl" sz="2000" b="0" i="0" u="none" strike="noStrike" kern="1200" cap="none" spc="0" normalizeH="0" baseline="0" noProof="0" dirty="0">
                <a:ln>
                  <a:noFill/>
                </a:ln>
                <a:solidFill>
                  <a:srgbClr val="DFDEDC">
                    <a:lumMod val="25000"/>
                  </a:srgbClr>
                </a:solidFill>
                <a:effectLst/>
                <a:uLnTx/>
                <a:uFillTx/>
                <a:latin typeface="Rubik"/>
                <a:ea typeface="+mn-ea"/>
                <a:cs typeface="+mn-cs"/>
              </a:rPr>
              <a:t> El Niño </a:t>
            </a:r>
            <a:r>
              <a:rPr kumimoji="0" lang="es-ES_tradnl" sz="2000" b="0" i="0" u="none" strike="noStrike" kern="1200" cap="none" spc="0" normalizeH="0" baseline="0" noProof="0" dirty="0" err="1">
                <a:ln>
                  <a:noFill/>
                </a:ln>
                <a:solidFill>
                  <a:srgbClr val="DFDEDC">
                    <a:lumMod val="25000"/>
                  </a:srgbClr>
                </a:solidFill>
                <a:effectLst/>
                <a:uLnTx/>
                <a:uFillTx/>
                <a:latin typeface="Rubik"/>
                <a:ea typeface="+mn-ea"/>
                <a:cs typeface="+mn-cs"/>
              </a:rPr>
              <a:t>typically</a:t>
            </a:r>
            <a:r>
              <a:rPr kumimoji="0" lang="es-ES_tradnl" sz="2000" b="0" i="0" u="none" strike="noStrike" kern="1200" cap="none" spc="0" normalizeH="0" baseline="0" noProof="0" dirty="0">
                <a:ln>
                  <a:noFill/>
                </a:ln>
                <a:solidFill>
                  <a:srgbClr val="DFDEDC">
                    <a:lumMod val="25000"/>
                  </a:srgbClr>
                </a:solidFill>
                <a:effectLst/>
                <a:uLnTx/>
                <a:uFillTx/>
                <a:latin typeface="Rubik"/>
                <a:ea typeface="+mn-ea"/>
                <a:cs typeface="+mn-cs"/>
              </a:rPr>
              <a:t> </a:t>
            </a:r>
            <a:r>
              <a:rPr kumimoji="0" lang="es-ES_tradnl" sz="2000" b="0" i="0" u="none" strike="noStrike" kern="1200" cap="none" spc="0" normalizeH="0" baseline="0" noProof="0" dirty="0" err="1">
                <a:ln>
                  <a:noFill/>
                </a:ln>
                <a:solidFill>
                  <a:srgbClr val="DFDEDC">
                    <a:lumMod val="25000"/>
                  </a:srgbClr>
                </a:solidFill>
                <a:effectLst/>
                <a:uLnTx/>
                <a:uFillTx/>
                <a:latin typeface="Rubik"/>
                <a:ea typeface="+mn-ea"/>
                <a:cs typeface="+mn-cs"/>
              </a:rPr>
              <a:t>lasts</a:t>
            </a:r>
            <a:r>
              <a:rPr kumimoji="0" lang="es-ES_tradnl" sz="2000" b="0" i="0" u="none" strike="noStrike" kern="1200" cap="none" spc="0" normalizeH="0" baseline="0" noProof="0" dirty="0">
                <a:ln>
                  <a:noFill/>
                </a:ln>
                <a:solidFill>
                  <a:srgbClr val="DFDEDC">
                    <a:lumMod val="25000"/>
                  </a:srgbClr>
                </a:solidFill>
                <a:effectLst/>
                <a:uLnTx/>
                <a:uFillTx/>
                <a:latin typeface="Rubik"/>
                <a:ea typeface="+mn-ea"/>
                <a:cs typeface="+mn-cs"/>
              </a:rPr>
              <a:t> 1-1.5 </a:t>
            </a:r>
            <a:r>
              <a:rPr kumimoji="0" lang="es-ES_tradnl" sz="2000" b="0" i="0" u="none" strike="noStrike" kern="1200" cap="none" spc="0" normalizeH="0" baseline="0" noProof="0" dirty="0" err="1">
                <a:ln>
                  <a:noFill/>
                </a:ln>
                <a:solidFill>
                  <a:srgbClr val="DFDEDC">
                    <a:lumMod val="25000"/>
                  </a:srgbClr>
                </a:solidFill>
                <a:effectLst/>
                <a:uLnTx/>
                <a:uFillTx/>
                <a:latin typeface="Rubik"/>
                <a:ea typeface="+mn-ea"/>
                <a:cs typeface="+mn-cs"/>
              </a:rPr>
              <a:t>years</a:t>
            </a:r>
            <a:r>
              <a:rPr kumimoji="0" lang="es-ES_tradnl" sz="2000" b="0" i="0" u="none" strike="noStrike" kern="1200" cap="none" spc="0" normalizeH="0" baseline="0" noProof="0" dirty="0">
                <a:ln>
                  <a:noFill/>
                </a:ln>
                <a:solidFill>
                  <a:srgbClr val="DFDEDC">
                    <a:lumMod val="25000"/>
                  </a:srgbClr>
                </a:solidFill>
                <a:effectLst/>
                <a:uLnTx/>
                <a:uFillTx/>
                <a:latin typeface="Rubik"/>
                <a:ea typeface="+mn-ea"/>
                <a:cs typeface="+mn-cs"/>
              </a:rPr>
              <a:t>).</a:t>
            </a:r>
          </a:p>
        </p:txBody>
      </p:sp>
      <p:pic>
        <p:nvPicPr>
          <p:cNvPr id="5" name="Picture 11" descr="animlg1">
            <a:extLst>
              <a:ext uri="{FF2B5EF4-FFF2-40B4-BE49-F238E27FC236}">
                <a16:creationId xmlns:a16="http://schemas.microsoft.com/office/drawing/2014/main" id="{70098E40-DA3E-998E-4238-8FBAEF8E816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7874"/>
          <a:stretch/>
        </p:blipFill>
        <p:spPr bwMode="auto">
          <a:xfrm>
            <a:off x="1503700" y="3709026"/>
            <a:ext cx="3010291" cy="259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47966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E5DDCE"/>
        </a:solidFill>
        <a:effectLst/>
      </p:bgPr>
    </p:bg>
    <p:spTree>
      <p:nvGrpSpPr>
        <p:cNvPr id="1" name=""/>
        <p:cNvGrpSpPr/>
        <p:nvPr/>
      </p:nvGrpSpPr>
      <p:grpSpPr>
        <a:xfrm>
          <a:off x="0" y="0"/>
          <a:ext cx="0" cy="0"/>
          <a:chOff x="0" y="0"/>
          <a:chExt cx="0" cy="0"/>
        </a:xfrm>
      </p:grpSpPr>
      <p:sp>
        <p:nvSpPr>
          <p:cNvPr id="3" name="Text 1"/>
          <p:cNvSpPr>
            <a:spLocks noGrp="1"/>
          </p:cNvSpPr>
          <p:nvPr>
            <p:ph type="title"/>
          </p:nvPr>
        </p:nvSpPr>
        <p:spPr>
          <a:xfrm>
            <a:off x="555604" y="476251"/>
            <a:ext cx="10883392" cy="453165"/>
          </a:xfrm>
          <a:prstGeom prst="rect">
            <a:avLst/>
          </a:prstGeom>
          <a:noFill/>
          <a:ln/>
        </p:spPr>
        <p:txBody>
          <a:bodyPr wrap="square" lIns="0" tIns="0" rIns="0" bIns="0" rtlCol="0" anchor="t">
            <a:normAutofit/>
          </a:bodyPr>
          <a:lstStyle/>
          <a:p>
            <a:pPr marL="0" indent="0" algn="l">
              <a:lnSpc>
                <a:spcPts val="3366"/>
              </a:lnSpc>
              <a:buNone/>
            </a:pPr>
            <a:r>
              <a:rPr lang="en-US" sz="3600" b="1" i="0" dirty="0">
                <a:solidFill>
                  <a:srgbClr val="0B1A2B"/>
                </a:solidFill>
                <a:latin typeface="Rubik" panose="020B0604020202020204" charset="-79"/>
                <a:cs typeface="Rubik" panose="020B0604020202020204" charset="-79"/>
              </a:rPr>
              <a:t>Sea surface temperature: the engine</a:t>
            </a:r>
            <a:endParaRPr lang="en-US" sz="3600" dirty="0">
              <a:latin typeface="Rubik" panose="020B0604020202020204" charset="-79"/>
              <a:cs typeface="Rubik" panose="020B0604020202020204" charset="-79"/>
            </a:endParaRPr>
          </a:p>
        </p:txBody>
      </p:sp>
      <p:pic>
        <p:nvPicPr>
          <p:cNvPr id="5" name="Image 0" descr="NOAA CPC weekly map of tropical Pacific sea surface temperature and relative anomaly, 7-day average centered on 14 October 2026, showing anomalies above +4 to +5 °C near the coasts of Ecuador and Peru and +2 to +3 °C along the eastern equatorial Pacific."/>
          <p:cNvPicPr>
            <a:picLocks noChangeAspect="1"/>
          </p:cNvPicPr>
          <p:nvPr/>
        </p:nvPicPr>
        <p:blipFill>
          <a:blip r:embed="rId3"/>
          <a:srcRect l="-31" r="-31"/>
          <a:stretch/>
        </p:blipFill>
        <p:spPr>
          <a:xfrm>
            <a:off x="555604" y="1288110"/>
            <a:ext cx="4880040" cy="4950169"/>
          </a:xfrm>
          <a:prstGeom prst="roundRect">
            <a:avLst>
              <a:gd name="adj" fmla="val 2000"/>
            </a:avLst>
          </a:prstGeom>
        </p:spPr>
      </p:pic>
      <p:sp>
        <p:nvSpPr>
          <p:cNvPr id="11" name="Text 8"/>
          <p:cNvSpPr/>
          <p:nvPr/>
        </p:nvSpPr>
        <p:spPr>
          <a:xfrm>
            <a:off x="687832" y="6270558"/>
            <a:ext cx="4997351" cy="256514"/>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F6B7A"/>
                </a:solidFill>
                <a:latin typeface="IBM Plex Sans" pitchFamily="34" charset="0"/>
                <a:ea typeface="IBM Plex Sans" pitchFamily="34" charset="-122"/>
                <a:cs typeface="IBM Plex Sans" pitchFamily="34" charset="-120"/>
              </a:rPr>
              <a:t>Image: NOAA CPC, OISST weekly analysis centered on 14 Oct 2026</a:t>
            </a:r>
            <a:endParaRPr lang="en-US" sz="1200" dirty="0"/>
          </a:p>
        </p:txBody>
      </p:sp>
      <p:sp>
        <p:nvSpPr>
          <p:cNvPr id="14" name="Text 3">
            <a:extLst>
              <a:ext uri="{FF2B5EF4-FFF2-40B4-BE49-F238E27FC236}">
                <a16:creationId xmlns:a16="http://schemas.microsoft.com/office/drawing/2014/main" id="{8A0E969D-2CC1-BE7F-C589-FF31F14E74C5}"/>
              </a:ext>
            </a:extLst>
          </p:cNvPr>
          <p:cNvSpPr/>
          <p:nvPr/>
        </p:nvSpPr>
        <p:spPr>
          <a:xfrm>
            <a:off x="5753801" y="2598062"/>
            <a:ext cx="5324723" cy="292100"/>
          </a:xfrm>
          <a:prstGeom prst="rect">
            <a:avLst/>
          </a:prstGeom>
          <a:noFill/>
          <a:ln/>
        </p:spPr>
        <p:txBody>
          <a:bodyPr wrap="square" lIns="0" tIns="0" rIns="0" bIns="0" rtlCol="0" anchor="t">
            <a:normAutofit/>
          </a:bodyPr>
          <a:lstStyle/>
          <a:p>
            <a:pPr marL="0" indent="0" algn="l">
              <a:lnSpc>
                <a:spcPts val="2100"/>
              </a:lnSpc>
              <a:buNone/>
            </a:pPr>
            <a:r>
              <a:rPr lang="en-US" b="1" dirty="0">
                <a:solidFill>
                  <a:srgbClr val="0B1A2B"/>
                </a:solidFill>
                <a:latin typeface="Rubik" panose="020B0604020202020204" charset="-79"/>
                <a:ea typeface="IBM Plex Sans" pitchFamily="34" charset="-122"/>
                <a:cs typeface="Rubik" panose="020B0604020202020204" charset="-79"/>
              </a:rPr>
              <a:t>How are Sea Surface Temperatures derived?</a:t>
            </a:r>
            <a:endParaRPr lang="en-US" dirty="0">
              <a:latin typeface="Rubik" panose="020B0604020202020204" charset="-79"/>
              <a:cs typeface="Rubik" panose="020B0604020202020204" charset="-79"/>
            </a:endParaRPr>
          </a:p>
        </p:txBody>
      </p:sp>
      <p:sp>
        <p:nvSpPr>
          <p:cNvPr id="16" name="TextBox 15">
            <a:extLst>
              <a:ext uri="{FF2B5EF4-FFF2-40B4-BE49-F238E27FC236}">
                <a16:creationId xmlns:a16="http://schemas.microsoft.com/office/drawing/2014/main" id="{494806D6-57B0-D5D8-1D1A-DC06A79144F5}"/>
              </a:ext>
            </a:extLst>
          </p:cNvPr>
          <p:cNvSpPr txBox="1"/>
          <p:nvPr/>
        </p:nvSpPr>
        <p:spPr>
          <a:xfrm>
            <a:off x="5685183" y="2890162"/>
            <a:ext cx="6189059" cy="3508653"/>
          </a:xfrm>
          <a:prstGeom prst="rect">
            <a:avLst/>
          </a:prstGeom>
          <a:noFill/>
        </p:spPr>
        <p:txBody>
          <a:bodyPr wrap="square">
            <a:spAutoFit/>
          </a:bodyPr>
          <a:lstStyle/>
          <a:p>
            <a:pPr marL="342900" lvl="0" indent="-342900">
              <a:spcAft>
                <a:spcPts val="1200"/>
              </a:spcAft>
              <a:buFont typeface="Arial" panose="020B0604020202020204" pitchFamily="34" charset="0"/>
              <a:buChar char="•"/>
            </a:pPr>
            <a:r>
              <a:rPr lang="en-US" sz="1600" dirty="0">
                <a:latin typeface="Rubik" panose="020B0604020202020204" charset="-79"/>
                <a:cs typeface="Rubik" panose="020B0604020202020204" charset="-79"/>
              </a:rPr>
              <a:t>Satellite infrared sensors measure thermal radiation emitted by the ocean surface; microwave sensors estimate SST through clouds, with limitations near rain and land.</a:t>
            </a:r>
          </a:p>
          <a:p>
            <a:pPr marL="342900" lvl="0" indent="-342900">
              <a:spcAft>
                <a:spcPts val="1200"/>
              </a:spcAft>
              <a:buFont typeface="Arial" panose="020B0604020202020204" pitchFamily="34" charset="0"/>
              <a:buChar char="•"/>
            </a:pPr>
            <a:r>
              <a:rPr lang="en-US" sz="1600" dirty="0">
                <a:latin typeface="Rubik" panose="020B0604020202020204" charset="-79"/>
                <a:cs typeface="Rubik" panose="020B0604020202020204" charset="-79"/>
              </a:rPr>
              <a:t>Retrieval: Radiative transfer algorithms convert measured radiances into SST, correcting for atmospheric effects, especially water vapor and aerosols. Cloud-contaminated infrared observations are identified and generally excluded.</a:t>
            </a:r>
          </a:p>
          <a:p>
            <a:pPr marL="342900" lvl="0" indent="-342900">
              <a:spcAft>
                <a:spcPts val="1200"/>
              </a:spcAft>
              <a:buFont typeface="Arial" panose="020B0604020202020204" pitchFamily="34" charset="0"/>
              <a:buChar char="•"/>
            </a:pPr>
            <a:r>
              <a:rPr lang="en-US" sz="1600" dirty="0">
                <a:latin typeface="Rubik" panose="020B0604020202020204" charset="-79"/>
                <a:cs typeface="Rubik" panose="020B0604020202020204" charset="-79"/>
              </a:rPr>
              <a:t>Validation: Satellite estimates are compared with in situ measurements from buoys, ships, and other platforms.</a:t>
            </a:r>
          </a:p>
          <a:p>
            <a:pPr marL="342900" lvl="0" indent="-342900">
              <a:spcAft>
                <a:spcPts val="1200"/>
              </a:spcAft>
              <a:buFont typeface="Arial" panose="020B0604020202020204" pitchFamily="34" charset="0"/>
              <a:buChar char="•"/>
            </a:pPr>
            <a:r>
              <a:rPr lang="en-US" sz="1600" dirty="0">
                <a:latin typeface="Rubik" panose="020B0604020202020204" charset="-79"/>
                <a:cs typeface="Rubik" panose="020B0604020202020204" charset="-79"/>
              </a:rPr>
              <a:t>Products: Observations are combined across satellites and time to produce gridded SST analyses and daily, weekly, and monthly composites.</a:t>
            </a:r>
          </a:p>
        </p:txBody>
      </p:sp>
      <p:sp>
        <p:nvSpPr>
          <p:cNvPr id="18" name="TextBox 17">
            <a:extLst>
              <a:ext uri="{FF2B5EF4-FFF2-40B4-BE49-F238E27FC236}">
                <a16:creationId xmlns:a16="http://schemas.microsoft.com/office/drawing/2014/main" id="{4894EC30-0677-632E-9801-0C93667F7996}"/>
              </a:ext>
            </a:extLst>
          </p:cNvPr>
          <p:cNvSpPr txBox="1"/>
          <p:nvPr/>
        </p:nvSpPr>
        <p:spPr>
          <a:xfrm>
            <a:off x="5753801" y="1261070"/>
            <a:ext cx="5818985" cy="877163"/>
          </a:xfrm>
          <a:prstGeom prst="rect">
            <a:avLst/>
          </a:prstGeom>
          <a:noFill/>
        </p:spPr>
        <p:txBody>
          <a:bodyPr wrap="square">
            <a:spAutoFit/>
          </a:bodyPr>
          <a:lstStyle/>
          <a:p>
            <a:pPr lvl="0">
              <a:spcAft>
                <a:spcPts val="1200"/>
              </a:spcAft>
            </a:pPr>
            <a:r>
              <a:rPr lang="en-US" sz="1700" dirty="0">
                <a:latin typeface="Rubik" panose="020B0604020202020204" charset="-79"/>
                <a:cs typeface="Rubik" panose="020B0604020202020204" charset="-79"/>
              </a:rPr>
              <a:t>Sea Surface Temperatures (SST) and anomalies are essential to monitor El Niño, as their changes relate to its strength, evolution stage and potential impacts.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5DDCE"/>
        </a:solidFill>
        <a:effectLst/>
      </p:bgPr>
    </p:bg>
    <p:spTree>
      <p:nvGrpSpPr>
        <p:cNvPr id="1" name="">
          <a:extLst>
            <a:ext uri="{FF2B5EF4-FFF2-40B4-BE49-F238E27FC236}">
              <a16:creationId xmlns:a16="http://schemas.microsoft.com/office/drawing/2014/main" id="{496A7411-FAEF-0463-1471-C2F8B98A4D39}"/>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DABA3A6D-3637-FB18-B760-04BFC24D0660}"/>
              </a:ext>
            </a:extLst>
          </p:cNvPr>
          <p:cNvSpPr>
            <a:spLocks noGrp="1"/>
          </p:cNvSpPr>
          <p:nvPr>
            <p:ph type="title"/>
          </p:nvPr>
        </p:nvSpPr>
        <p:spPr>
          <a:xfrm>
            <a:off x="555604" y="476251"/>
            <a:ext cx="10883392" cy="453165"/>
          </a:xfrm>
          <a:prstGeom prst="rect">
            <a:avLst/>
          </a:prstGeom>
          <a:noFill/>
          <a:ln/>
        </p:spPr>
        <p:txBody>
          <a:bodyPr wrap="square" lIns="0" tIns="0" rIns="0" bIns="0" rtlCol="0" anchor="t">
            <a:normAutofit/>
          </a:bodyPr>
          <a:lstStyle/>
          <a:p>
            <a:pPr marL="0" indent="0" algn="l">
              <a:lnSpc>
                <a:spcPts val="3366"/>
              </a:lnSpc>
              <a:buNone/>
            </a:pPr>
            <a:r>
              <a:rPr lang="en-US" sz="3600" b="1" i="0" dirty="0">
                <a:solidFill>
                  <a:srgbClr val="0B1A2B"/>
                </a:solidFill>
                <a:latin typeface="Rubik" panose="020B0604020202020204" charset="-79"/>
                <a:cs typeface="Rubik" panose="020B0604020202020204" charset="-79"/>
              </a:rPr>
              <a:t>Using SST and sub superficial temperatures</a:t>
            </a:r>
            <a:endParaRPr lang="en-US" sz="3600" dirty="0">
              <a:latin typeface="Rubik" panose="020B0604020202020204" charset="-79"/>
              <a:cs typeface="Rubik" panose="020B0604020202020204" charset="-79"/>
            </a:endParaRPr>
          </a:p>
        </p:txBody>
      </p:sp>
      <p:sp>
        <p:nvSpPr>
          <p:cNvPr id="18" name="TextBox 17">
            <a:extLst>
              <a:ext uri="{FF2B5EF4-FFF2-40B4-BE49-F238E27FC236}">
                <a16:creationId xmlns:a16="http://schemas.microsoft.com/office/drawing/2014/main" id="{28479008-4644-64C5-DC28-821025D239DA}"/>
              </a:ext>
            </a:extLst>
          </p:cNvPr>
          <p:cNvSpPr txBox="1"/>
          <p:nvPr/>
        </p:nvSpPr>
        <p:spPr>
          <a:xfrm>
            <a:off x="664967" y="1221516"/>
            <a:ext cx="5028168" cy="4970591"/>
          </a:xfrm>
          <a:prstGeom prst="rect">
            <a:avLst/>
          </a:prstGeom>
          <a:noFill/>
        </p:spPr>
        <p:txBody>
          <a:bodyPr wrap="square">
            <a:spAutoFit/>
          </a:bodyPr>
          <a:lstStyle/>
          <a:p>
            <a:pPr lvl="0">
              <a:spcAft>
                <a:spcPts val="1800"/>
              </a:spcAft>
            </a:pPr>
            <a:r>
              <a:rPr lang="en-US" sz="1700" dirty="0">
                <a:latin typeface="Rubik" panose="020B0604020202020204" charset="-79"/>
                <a:cs typeface="Rubik" panose="020B0604020202020204" charset="-79"/>
              </a:rPr>
              <a:t>To monitor El Niño, we also need information under the surface. This is constructed with data from buoys and ships.</a:t>
            </a:r>
          </a:p>
          <a:p>
            <a:pPr lvl="0">
              <a:spcAft>
                <a:spcPts val="1800"/>
              </a:spcAft>
            </a:pPr>
            <a:r>
              <a:rPr lang="en-US" sz="1700" dirty="0">
                <a:latin typeface="Rubik" panose="020B0604020202020204" charset="-79"/>
                <a:cs typeface="Rubik" panose="020B0604020202020204" charset="-79"/>
              </a:rPr>
              <a:t>This is important because the heat transport from west to east, across the Pacific, can be measured with temperature changes visible under the surface, and with changes in sea level. The latter are measured with altimeters from satellites.</a:t>
            </a:r>
          </a:p>
          <a:p>
            <a:pPr lvl="0">
              <a:spcAft>
                <a:spcPts val="1800"/>
              </a:spcAft>
            </a:pPr>
            <a:r>
              <a:rPr lang="en-US" sz="1700" dirty="0">
                <a:latin typeface="Rubik" panose="020B0604020202020204" charset="-79"/>
                <a:cs typeface="Rubik" panose="020B0604020202020204" charset="-79"/>
              </a:rPr>
              <a:t>The image shows the evolution of the 1997-98 El Niño, using (a) zonal wind anomalies, (2) anomalies of the 10C isotherm depth and (c) SST anomalies. </a:t>
            </a:r>
          </a:p>
          <a:p>
            <a:pPr lvl="0">
              <a:spcAft>
                <a:spcPts val="1800"/>
              </a:spcAft>
            </a:pPr>
            <a:r>
              <a:rPr lang="en-US" sz="1700" dirty="0">
                <a:latin typeface="Rubik" panose="020B0604020202020204" charset="-79"/>
                <a:cs typeface="Rubik" panose="020B0604020202020204" charset="-79"/>
              </a:rPr>
              <a:t>This illustrate the importance of ocean-atmospheric coupling: The atmosphere and ocean work together to transport heat eastward and sustain the anomalous warming over 1-1.5 years.</a:t>
            </a:r>
          </a:p>
        </p:txBody>
      </p:sp>
      <p:pic>
        <p:nvPicPr>
          <p:cNvPr id="4" name="Picture 3" descr="http://www.goes-r.gov/users/comet/tropical/textbook_2nd_edition/media/graphics/kelvin_waves_wwb_enso.jpg">
            <a:extLst>
              <a:ext uri="{FF2B5EF4-FFF2-40B4-BE49-F238E27FC236}">
                <a16:creationId xmlns:a16="http://schemas.microsoft.com/office/drawing/2014/main" id="{583E39FD-5A07-D5D8-D327-ED40FDA1A0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80795" y="1313952"/>
            <a:ext cx="5646238" cy="4071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97966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5DDCE"/>
        </a:solidFill>
        <a:effectLst/>
      </p:bgPr>
    </p:bg>
    <p:spTree>
      <p:nvGrpSpPr>
        <p:cNvPr id="1" name="">
          <a:extLst>
            <a:ext uri="{FF2B5EF4-FFF2-40B4-BE49-F238E27FC236}">
              <a16:creationId xmlns:a16="http://schemas.microsoft.com/office/drawing/2014/main" id="{6137489A-82DF-083C-B2C4-78BB89A20E6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5AAA001-86E4-C6B3-7303-15F9DEAF51A5}"/>
              </a:ext>
              <a:ext uri="{C183D7F6-B498-43B3-948B-1728B52AA6E4}">
                <adec:decorative xmlns:adec="http://schemas.microsoft.com/office/drawing/2017/decorative" val="1"/>
              </a:ext>
            </a:extLst>
          </p:cNvPr>
          <p:cNvSpPr/>
          <p:nvPr/>
        </p:nvSpPr>
        <p:spPr>
          <a:xfrm>
            <a:off x="0" y="0"/>
            <a:ext cx="12192000" cy="1670720"/>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Title 48">
            <a:extLst>
              <a:ext uri="{FF2B5EF4-FFF2-40B4-BE49-F238E27FC236}">
                <a16:creationId xmlns:a16="http://schemas.microsoft.com/office/drawing/2014/main" id="{472B3572-4E23-D81E-3FEF-2906B6A9A8E2}"/>
              </a:ext>
            </a:extLst>
          </p:cNvPr>
          <p:cNvSpPr txBox="1">
            <a:spLocks noGrp="1"/>
          </p:cNvSpPr>
          <p:nvPr>
            <p:ph type="title" idx="4294967295"/>
          </p:nvPr>
        </p:nvSpPr>
        <p:spPr>
          <a:xfrm>
            <a:off x="303475" y="305142"/>
            <a:ext cx="11582801" cy="109260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n-US" sz="33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Rubik" panose="020B0604020202020204" charset="-79"/>
                <a:ea typeface="Roboto" panose="02000000000000000000" pitchFamily="2" charset="0"/>
                <a:cs typeface="Rubik" panose="020B0604020202020204" charset="-79"/>
              </a:rPr>
              <a:t>Ocean-Atmospheric Coupling:</a:t>
            </a:r>
            <a:br>
              <a:rPr kumimoji="0" lang="en-US" sz="33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Rubik" panose="020B0604020202020204" charset="-79"/>
                <a:ea typeface="Roboto" panose="02000000000000000000" pitchFamily="2" charset="0"/>
                <a:cs typeface="Rubik" panose="020B0604020202020204" charset="-79"/>
              </a:rPr>
            </a:br>
            <a:r>
              <a:rPr kumimoji="0" lang="en-US" sz="5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Rubik" panose="020B0604020202020204" charset="-79"/>
                <a:ea typeface="Roboto" panose="02000000000000000000" pitchFamily="2" charset="0"/>
                <a:cs typeface="Rubik" panose="020B0604020202020204" charset="-79"/>
              </a:rPr>
              <a:t> </a:t>
            </a:r>
            <a:br>
              <a:rPr kumimoji="0" lang="en-US" sz="33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Rubik" panose="020B0604020202020204" charset="-79"/>
                <a:ea typeface="Roboto" panose="02000000000000000000" pitchFamily="2" charset="0"/>
                <a:cs typeface="Rubik" panose="020B0604020202020204" charset="-79"/>
              </a:rPr>
            </a:br>
            <a:r>
              <a:rPr kumimoji="0" lang="en-US" sz="2600" b="1" i="0" u="none" strike="noStrike" kern="1200" cap="none" spc="0" normalizeH="0" baseline="0" noProof="0" dirty="0">
                <a:ln>
                  <a:noFill/>
                </a:ln>
                <a:solidFill>
                  <a:schemeClr val="bg1">
                    <a:lumMod val="75000"/>
                  </a:schemeClr>
                </a:solidFill>
                <a:effectLst>
                  <a:outerShdw blurRad="38100" dist="38100" dir="2700000" algn="tl">
                    <a:srgbClr val="000000">
                      <a:alpha val="43137"/>
                    </a:srgbClr>
                  </a:outerShdw>
                </a:effectLst>
                <a:uLnTx/>
                <a:uFillTx/>
                <a:latin typeface="Rubik" panose="020B0604020202020204" charset="-79"/>
                <a:ea typeface="Roboto" panose="02000000000000000000" pitchFamily="2" charset="0"/>
                <a:cs typeface="Rubik" panose="020B0604020202020204" charset="-79"/>
              </a:rPr>
              <a:t>Westerly Wind Bursts (WWB) and Outgoing Long Wave Radiation (OLR)</a:t>
            </a:r>
          </a:p>
        </p:txBody>
      </p:sp>
      <p:pic>
        <p:nvPicPr>
          <p:cNvPr id="15" name="Picture 14">
            <a:extLst>
              <a:ext uri="{FF2B5EF4-FFF2-40B4-BE49-F238E27FC236}">
                <a16:creationId xmlns:a16="http://schemas.microsoft.com/office/drawing/2014/main" id="{BF7EF230-E129-6F87-F75E-0472EBF2939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225280" y="1906408"/>
            <a:ext cx="3778102" cy="4598325"/>
          </a:xfrm>
          <a:prstGeom prst="rect">
            <a:avLst/>
          </a:prstGeom>
        </p:spPr>
      </p:pic>
      <p:pic>
        <p:nvPicPr>
          <p:cNvPr id="33" name="Picture 32" descr="Time-longitude chart of outgoing longwave radiation anomalies, 5°N–5°S, 120°E to 80°W, late April to 17 October 2026. Negative anomalies (enhanced convection, blue) dominate between 180° and 120°W from July onward">
            <a:extLst>
              <a:ext uri="{FF2B5EF4-FFF2-40B4-BE49-F238E27FC236}">
                <a16:creationId xmlns:a16="http://schemas.microsoft.com/office/drawing/2014/main" id="{32E00983-7EA2-1B8F-991B-125F1331EA30}"/>
              </a:ext>
            </a:extLst>
          </p:cNvPr>
          <p:cNvPicPr>
            <a:picLocks noChangeAspect="1"/>
          </p:cNvPicPr>
          <p:nvPr/>
        </p:nvPicPr>
        <p:blipFill>
          <a:blip r:embed="rId4"/>
          <a:srcRect t="1428" b="2941"/>
          <a:stretch>
            <a:fillRect/>
          </a:stretch>
        </p:blipFill>
        <p:spPr>
          <a:xfrm>
            <a:off x="8055261" y="1835973"/>
            <a:ext cx="3931175" cy="4758135"/>
          </a:xfrm>
          <a:prstGeom prst="rect">
            <a:avLst/>
          </a:prstGeom>
        </p:spPr>
      </p:pic>
      <p:grpSp>
        <p:nvGrpSpPr>
          <p:cNvPr id="36" name="Group 35">
            <a:extLst>
              <a:ext uri="{FF2B5EF4-FFF2-40B4-BE49-F238E27FC236}">
                <a16:creationId xmlns:a16="http://schemas.microsoft.com/office/drawing/2014/main" id="{49103F3A-B062-2FF3-D97E-85B48F329F12}"/>
              </a:ext>
            </a:extLst>
          </p:cNvPr>
          <p:cNvGrpSpPr/>
          <p:nvPr/>
        </p:nvGrpSpPr>
        <p:grpSpPr>
          <a:xfrm>
            <a:off x="323221" y="1925520"/>
            <a:ext cx="3617858" cy="3751443"/>
            <a:chOff x="276897" y="1487379"/>
            <a:chExt cx="8552514" cy="4640249"/>
          </a:xfrm>
        </p:grpSpPr>
        <p:grpSp>
          <p:nvGrpSpPr>
            <p:cNvPr id="39" name="Group 38">
              <a:extLst>
                <a:ext uri="{FF2B5EF4-FFF2-40B4-BE49-F238E27FC236}">
                  <a16:creationId xmlns:a16="http://schemas.microsoft.com/office/drawing/2014/main" id="{F814E484-ED03-5673-DA4D-A8104E00CDB8}"/>
                </a:ext>
                <a:ext uri="{C183D7F6-B498-43B3-948B-1728B52AA6E4}">
                  <adec:decorative xmlns:adec="http://schemas.microsoft.com/office/drawing/2017/decorative" val="1"/>
                </a:ext>
              </a:extLst>
            </p:cNvPr>
            <p:cNvGrpSpPr/>
            <p:nvPr/>
          </p:nvGrpSpPr>
          <p:grpSpPr>
            <a:xfrm>
              <a:off x="276897" y="1487379"/>
              <a:ext cx="8552514" cy="4115760"/>
              <a:chOff x="4269878" y="5048250"/>
              <a:chExt cx="10120001" cy="3096589"/>
            </a:xfrm>
          </p:grpSpPr>
          <p:sp>
            <p:nvSpPr>
              <p:cNvPr id="47" name="Rectangle: Rounded Corners 46">
                <a:extLst>
                  <a:ext uri="{FF2B5EF4-FFF2-40B4-BE49-F238E27FC236}">
                    <a16:creationId xmlns:a16="http://schemas.microsoft.com/office/drawing/2014/main" id="{F1A1756D-E9ED-8503-2A85-7DCAD7802434}"/>
                  </a:ext>
                  <a:ext uri="{C183D7F6-B498-43B3-948B-1728B52AA6E4}">
                    <adec:decorative xmlns:adec="http://schemas.microsoft.com/office/drawing/2017/decorative" val="1"/>
                  </a:ext>
                </a:extLst>
              </p:cNvPr>
              <p:cNvSpPr/>
              <p:nvPr/>
            </p:nvSpPr>
            <p:spPr>
              <a:xfrm>
                <a:off x="4269878" y="5048250"/>
                <a:ext cx="10120001" cy="3096589"/>
              </a:xfrm>
              <a:prstGeom prst="roundRect">
                <a:avLst>
                  <a:gd name="adj" fmla="val 3602"/>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i="0" u="none" strike="noStrike" kern="1200" cap="none" spc="0" normalizeH="0" baseline="0" noProof="0">
                  <a:ln>
                    <a:noFill/>
                  </a:ln>
                  <a:solidFill>
                    <a:prstClr val="white"/>
                  </a:solidFill>
                  <a:effectLst/>
                  <a:uLnTx/>
                  <a:uFillTx/>
                  <a:latin typeface="Rubik" panose="020B0604020202020204" charset="-79"/>
                  <a:cs typeface="Rubik" panose="020B0604020202020204" charset="-79"/>
                </a:endParaRPr>
              </a:p>
            </p:txBody>
          </p:sp>
          <p:sp>
            <p:nvSpPr>
              <p:cNvPr id="48" name="TextBox 47">
                <a:extLst>
                  <a:ext uri="{FF2B5EF4-FFF2-40B4-BE49-F238E27FC236}">
                    <a16:creationId xmlns:a16="http://schemas.microsoft.com/office/drawing/2014/main" id="{6DF236B3-D79B-4FB8-AD46-95226AE4C181}"/>
                  </a:ext>
                  <a:ext uri="{C183D7F6-B498-43B3-948B-1728B52AA6E4}">
                    <adec:decorative xmlns:adec="http://schemas.microsoft.com/office/drawing/2017/decorative" val="1"/>
                  </a:ext>
                </a:extLst>
              </p:cNvPr>
              <p:cNvSpPr txBox="1"/>
              <p:nvPr/>
            </p:nvSpPr>
            <p:spPr>
              <a:xfrm>
                <a:off x="4697920" y="5404638"/>
                <a:ext cx="6806483" cy="315068"/>
              </a:xfrm>
              <a:prstGeom prst="rect">
                <a:avLst/>
              </a:prstGeom>
              <a:noFill/>
            </p:spPr>
            <p:txBody>
              <a:bodyPr wrap="square">
                <a:spAutoFit/>
              </a:bodyPr>
              <a:lstStyle/>
              <a:p>
                <a:pPr marL="182880" marR="0" lvl="0" indent="-182880" algn="l" defTabSz="914400" rtl="0" eaLnBrk="1" fontAlgn="auto" latinLnBrk="0" hangingPunct="1">
                  <a:lnSpc>
                    <a:spcPct val="100000"/>
                  </a:lnSpc>
                  <a:spcBef>
                    <a:spcPts val="0"/>
                  </a:spcBef>
                  <a:spcAft>
                    <a:spcPts val="900"/>
                  </a:spcAft>
                  <a:buClrTx/>
                  <a:buSzTx/>
                  <a:buFont typeface="Arial" panose="020B0604020202020204" pitchFamily="34" charset="0"/>
                  <a:buChar char="•"/>
                  <a:tabLst/>
                  <a:defRPr/>
                </a:pPr>
                <a:endParaRPr kumimoji="0" lang="en-US" sz="1600" i="0" u="none" strike="noStrike" kern="1200" cap="none" spc="0" normalizeH="0" baseline="0" noProof="0" dirty="0">
                  <a:ln>
                    <a:noFill/>
                  </a:ln>
                  <a:solidFill>
                    <a:prstClr val="black"/>
                  </a:solidFill>
                  <a:effectLst/>
                  <a:uLnTx/>
                  <a:uFillTx/>
                  <a:latin typeface="Rubik" panose="020B0604020202020204" charset="-79"/>
                  <a:ea typeface="Roboto" panose="02000000000000000000" pitchFamily="2" charset="0"/>
                  <a:cs typeface="Rubik" panose="020B0604020202020204" charset="-79"/>
                </a:endParaRPr>
              </a:p>
            </p:txBody>
          </p:sp>
        </p:grpSp>
        <p:sp>
          <p:nvSpPr>
            <p:cNvPr id="43" name="TextBox 42">
              <a:extLst>
                <a:ext uri="{FF2B5EF4-FFF2-40B4-BE49-F238E27FC236}">
                  <a16:creationId xmlns:a16="http://schemas.microsoft.com/office/drawing/2014/main" id="{A4181FA7-392F-AFB5-E3D8-1CA7DDE89528}"/>
                </a:ext>
              </a:extLst>
            </p:cNvPr>
            <p:cNvSpPr txBox="1"/>
            <p:nvPr/>
          </p:nvSpPr>
          <p:spPr>
            <a:xfrm>
              <a:off x="439283" y="1635414"/>
              <a:ext cx="8106400" cy="4492214"/>
            </a:xfrm>
            <a:prstGeom prst="rect">
              <a:avLst/>
            </a:prstGeom>
            <a:noFill/>
          </p:spPr>
          <p:txBody>
            <a:bodyPr wrap="square">
              <a:spAutoFit/>
            </a:bodyPr>
            <a:lstStyle/>
            <a:p>
              <a:pPr marL="182880" marR="0" lvl="0" indent="-182880" algn="l" defTabSz="914400" rtl="0" eaLnBrk="1" fontAlgn="auto" latinLnBrk="0" hangingPunct="1">
                <a:lnSpc>
                  <a:spcPct val="100000"/>
                </a:lnSpc>
                <a:spcBef>
                  <a:spcPts val="0"/>
                </a:spcBef>
                <a:spcAft>
                  <a:spcPts val="1800"/>
                </a:spcAft>
                <a:buClrTx/>
                <a:buSzTx/>
                <a:buFont typeface="Arial" panose="020B0604020202020204" pitchFamily="34" charset="0"/>
                <a:buChar char="•"/>
                <a:tabLst/>
                <a:defRPr/>
              </a:pPr>
              <a:r>
                <a:rPr kumimoji="0" lang="en-US" sz="2000" i="0" u="none" strike="noStrike" kern="1200" cap="none" spc="0" normalizeH="0" baseline="0" noProof="0" dirty="0">
                  <a:ln>
                    <a:noFill/>
                  </a:ln>
                  <a:solidFill>
                    <a:prstClr val="black">
                      <a:lumMod val="75000"/>
                      <a:lumOff val="25000"/>
                    </a:prstClr>
                  </a:solidFill>
                  <a:effectLst/>
                  <a:uLnTx/>
                  <a:uFillTx/>
                  <a:latin typeface="Rubik" panose="020B0604020202020204" charset="-79"/>
                  <a:ea typeface="Roboto" panose="02000000000000000000" pitchFamily="2" charset="0"/>
                  <a:cs typeface="Rubik" panose="020B0604020202020204" charset="-79"/>
                </a:rPr>
                <a:t>Ocean coupling in 2026 is very well established.</a:t>
              </a:r>
            </a:p>
            <a:p>
              <a:pPr marL="182880" marR="0" lvl="0" indent="-182880" algn="l" defTabSz="914400" rtl="0" eaLnBrk="1" fontAlgn="auto" latinLnBrk="0" hangingPunct="1">
                <a:lnSpc>
                  <a:spcPct val="100000"/>
                </a:lnSpc>
                <a:spcBef>
                  <a:spcPts val="0"/>
                </a:spcBef>
                <a:spcAft>
                  <a:spcPts val="1800"/>
                </a:spcAft>
                <a:buClrTx/>
                <a:buSzTx/>
                <a:buFont typeface="Arial" panose="020B0604020202020204" pitchFamily="34" charset="0"/>
                <a:buChar char="•"/>
                <a:tabLst/>
                <a:defRPr/>
              </a:pPr>
              <a:r>
                <a:rPr kumimoji="0" lang="en-US" sz="2000" i="0" u="none" strike="noStrike" kern="1200" cap="none" spc="0" normalizeH="0" baseline="0" noProof="0" dirty="0">
                  <a:ln>
                    <a:noFill/>
                  </a:ln>
                  <a:solidFill>
                    <a:prstClr val="black">
                      <a:lumMod val="75000"/>
                      <a:lumOff val="25000"/>
                    </a:prstClr>
                  </a:solidFill>
                  <a:effectLst/>
                  <a:uLnTx/>
                  <a:uFillTx/>
                  <a:latin typeface="Rubik" panose="020B0604020202020204" charset="-79"/>
                  <a:ea typeface="Roboto" panose="02000000000000000000" pitchFamily="2" charset="0"/>
                  <a:cs typeface="Rubik" panose="020B0604020202020204" charset="-79"/>
                </a:rPr>
                <a:t>The surface is so warm that it is stimulating the development of convection, which tends to lower surface pressures.</a:t>
              </a:r>
            </a:p>
            <a:p>
              <a:pPr marL="182880" marR="0" lvl="0" indent="-182880" algn="l" defTabSz="914400" rtl="0" eaLnBrk="1" fontAlgn="auto" latinLnBrk="0" hangingPunct="1">
                <a:lnSpc>
                  <a:spcPct val="100000"/>
                </a:lnSpc>
                <a:spcBef>
                  <a:spcPts val="0"/>
                </a:spcBef>
                <a:spcAft>
                  <a:spcPts val="1800"/>
                </a:spcAft>
                <a:buClrTx/>
                <a:buSzTx/>
                <a:buFont typeface="Arial" panose="020B0604020202020204" pitchFamily="34" charset="0"/>
                <a:buChar char="•"/>
                <a:tabLst/>
                <a:defRPr/>
              </a:pPr>
              <a:r>
                <a:rPr kumimoji="0" lang="en-US" sz="2000" i="0" u="none" strike="noStrike" kern="1200" cap="none" spc="0" normalizeH="0" baseline="0" noProof="0" dirty="0">
                  <a:ln>
                    <a:noFill/>
                  </a:ln>
                  <a:solidFill>
                    <a:prstClr val="black">
                      <a:lumMod val="75000"/>
                      <a:lumOff val="25000"/>
                    </a:prstClr>
                  </a:solidFill>
                  <a:effectLst/>
                  <a:uLnTx/>
                  <a:uFillTx/>
                  <a:latin typeface="Rubik" panose="020B0604020202020204" charset="-79"/>
                  <a:ea typeface="Roboto" panose="02000000000000000000" pitchFamily="2" charset="0"/>
                  <a:cs typeface="Rubik" panose="020B0604020202020204" charset="-79"/>
                </a:rPr>
                <a:t>Lower pressures help to stimulate WWB, when combined with other factors.</a:t>
              </a:r>
            </a:p>
          </p:txBody>
        </p:sp>
      </p:grpSp>
      <p:pic>
        <p:nvPicPr>
          <p:cNvPr id="50" name="Picture 49" descr="Time-longitude chart of 850 hPa zonal wind anomalies, 5°N–5°S, April to October 2026, with outgoing longwave radiation anomalies of −20 W/m² and below as black contours. Westerly wind bursts coincide with enhanced convection between 170°E and 140°W since July">
            <a:extLst>
              <a:ext uri="{FF2B5EF4-FFF2-40B4-BE49-F238E27FC236}">
                <a16:creationId xmlns:a16="http://schemas.microsoft.com/office/drawing/2014/main" id="{95C281DD-9209-9BD1-A967-A1C89C85F88C}"/>
              </a:ext>
            </a:extLst>
          </p:cNvPr>
          <p:cNvPicPr>
            <a:picLocks noChangeAspect="1"/>
          </p:cNvPicPr>
          <p:nvPr/>
        </p:nvPicPr>
        <p:blipFill>
          <a:blip r:embed="rId5"/>
          <a:stretch>
            <a:fillRect/>
          </a:stretch>
        </p:blipFill>
        <p:spPr>
          <a:xfrm>
            <a:off x="4168979" y="1835973"/>
            <a:ext cx="3958542" cy="4758135"/>
          </a:xfrm>
          <a:prstGeom prst="rect">
            <a:avLst/>
          </a:prstGeom>
        </p:spPr>
      </p:pic>
    </p:spTree>
    <p:extLst>
      <p:ext uri="{BB962C8B-B14F-4D97-AF65-F5344CB8AC3E}">
        <p14:creationId xmlns:p14="http://schemas.microsoft.com/office/powerpoint/2010/main" val="30270514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4">
    <p:bg>
      <p:bgPr>
        <a:solidFill>
          <a:srgbClr val="E5DDCE"/>
        </a:solidFill>
        <a:effectLst/>
      </p:bgPr>
    </p:bg>
    <p:spTree>
      <p:nvGrpSpPr>
        <p:cNvPr id="1" name=""/>
        <p:cNvGrpSpPr/>
        <p:nvPr/>
      </p:nvGrpSpPr>
      <p:grpSpPr>
        <a:xfrm>
          <a:off x="0" y="0"/>
          <a:ext cx="0" cy="0"/>
          <a:chOff x="0" y="0"/>
          <a:chExt cx="0" cy="0"/>
        </a:xfrm>
      </p:grpSpPr>
      <p:sp>
        <p:nvSpPr>
          <p:cNvPr id="3" name="Text 1"/>
          <p:cNvSpPr>
            <a:spLocks noGrp="1"/>
          </p:cNvSpPr>
          <p:nvPr>
            <p:ph type="title"/>
          </p:nvPr>
        </p:nvSpPr>
        <p:spPr>
          <a:xfrm>
            <a:off x="495808" y="533995"/>
            <a:ext cx="10883392" cy="555334"/>
          </a:xfrm>
          <a:prstGeom prst="rect">
            <a:avLst/>
          </a:prstGeom>
          <a:noFill/>
          <a:ln/>
        </p:spPr>
        <p:txBody>
          <a:bodyPr wrap="square" lIns="0" tIns="0" rIns="0" bIns="0" rtlCol="0" anchor="t">
            <a:normAutofit fontScale="90000"/>
          </a:bodyPr>
          <a:lstStyle/>
          <a:p>
            <a:pPr marL="0" indent="0" algn="l">
              <a:lnSpc>
                <a:spcPts val="3520"/>
              </a:lnSpc>
              <a:buNone/>
            </a:pPr>
            <a:r>
              <a:rPr lang="en-US" sz="3200" b="1" i="0" dirty="0">
                <a:solidFill>
                  <a:srgbClr val="0B1A2B"/>
                </a:solidFill>
                <a:latin typeface="Rubik" panose="020B0604020202020204" charset="-79"/>
                <a:cs typeface="Rubik" panose="020B0604020202020204" charset="-79"/>
              </a:rPr>
              <a:t>MOISTURE Products</a:t>
            </a:r>
            <a:br>
              <a:rPr lang="en-US" sz="3200" b="1" i="0" dirty="0">
                <a:solidFill>
                  <a:srgbClr val="0B1A2B"/>
                </a:solidFill>
                <a:latin typeface="Rubik" panose="020B0604020202020204" charset="-79"/>
                <a:cs typeface="Rubik" panose="020B0604020202020204" charset="-79"/>
              </a:rPr>
            </a:br>
            <a:endParaRPr lang="en-US" sz="3200" dirty="0">
              <a:latin typeface="Rubik" panose="020B0604020202020204" charset="-79"/>
              <a:cs typeface="Rubik" panose="020B0604020202020204" charset="-79"/>
            </a:endParaRPr>
          </a:p>
        </p:txBody>
      </p:sp>
      <p:sp>
        <p:nvSpPr>
          <p:cNvPr id="4" name="Shape 2"/>
          <p:cNvSpPr/>
          <p:nvPr/>
        </p:nvSpPr>
        <p:spPr>
          <a:xfrm>
            <a:off x="424642" y="1213585"/>
            <a:ext cx="3183681" cy="2215415"/>
          </a:xfrm>
          <a:prstGeom prst="roundRect">
            <a:avLst>
              <a:gd name="adj" fmla="val 5231"/>
            </a:avLst>
          </a:prstGeom>
          <a:solidFill>
            <a:srgbClr val="FBFCFD"/>
          </a:solidFill>
          <a:ln w="6350">
            <a:solidFill>
              <a:srgbClr val="DCE3EA"/>
            </a:solidFill>
            <a:prstDash val="solid"/>
          </a:ln>
        </p:spPr>
        <p:txBody>
          <a:bodyPr/>
          <a:lstStyle/>
          <a:p>
            <a:endParaRPr lang="en-GB"/>
          </a:p>
        </p:txBody>
      </p:sp>
      <p:sp>
        <p:nvSpPr>
          <p:cNvPr id="5" name="Text 3"/>
          <p:cNvSpPr/>
          <p:nvPr/>
        </p:nvSpPr>
        <p:spPr>
          <a:xfrm>
            <a:off x="649156" y="1343329"/>
            <a:ext cx="2959167"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0B1A2B"/>
                </a:solidFill>
                <a:latin typeface="Space Grotesk" pitchFamily="34" charset="0"/>
                <a:ea typeface="Space Grotesk" pitchFamily="34" charset="-122"/>
                <a:cs typeface="Space Grotesk" pitchFamily="34" charset="-120"/>
              </a:rPr>
              <a:t>Total Precipitable Water</a:t>
            </a:r>
            <a:endParaRPr lang="en-US" sz="1800" dirty="0"/>
          </a:p>
        </p:txBody>
      </p:sp>
      <p:sp>
        <p:nvSpPr>
          <p:cNvPr id="6" name="Text 4"/>
          <p:cNvSpPr/>
          <p:nvPr/>
        </p:nvSpPr>
        <p:spPr>
          <a:xfrm>
            <a:off x="679701" y="1674448"/>
            <a:ext cx="2771166" cy="1250687"/>
          </a:xfrm>
          <a:prstGeom prst="rect">
            <a:avLst/>
          </a:prstGeom>
          <a:noFill/>
          <a:ln/>
        </p:spPr>
        <p:txBody>
          <a:bodyPr wrap="square" lIns="0" tIns="0" rIns="0" bIns="0" rtlCol="0" anchor="t">
            <a:noAutofit/>
          </a:bodyPr>
          <a:lstStyle/>
          <a:p>
            <a:pPr marL="0" indent="0" algn="l">
              <a:buNone/>
            </a:pPr>
            <a:r>
              <a:rPr lang="en-US" sz="1600" dirty="0">
                <a:solidFill>
                  <a:srgbClr val="3D4A5C"/>
                </a:solidFill>
                <a:latin typeface="IBM Plex Sans" pitchFamily="34" charset="0"/>
                <a:ea typeface="IBM Plex Sans" pitchFamily="34" charset="-122"/>
                <a:cs typeface="IBM Plex Sans" pitchFamily="34" charset="-120"/>
              </a:rPr>
              <a:t>It is all the water vapor in a column, in mm. Constructed by blending data from polar and geostationary satellites. Microwave observations are key, as they penetrate clouds.</a:t>
            </a:r>
            <a:endParaRPr lang="en-US" sz="1600" dirty="0"/>
          </a:p>
        </p:txBody>
      </p:sp>
      <p:sp>
        <p:nvSpPr>
          <p:cNvPr id="10" name="Shape 8"/>
          <p:cNvSpPr/>
          <p:nvPr/>
        </p:nvSpPr>
        <p:spPr>
          <a:xfrm>
            <a:off x="2150605" y="3616430"/>
            <a:ext cx="3980978" cy="2091159"/>
          </a:xfrm>
          <a:prstGeom prst="roundRect">
            <a:avLst>
              <a:gd name="adj" fmla="val 5381"/>
            </a:avLst>
          </a:prstGeom>
          <a:solidFill>
            <a:srgbClr val="0B1A2B"/>
          </a:solidFill>
          <a:ln/>
        </p:spPr>
        <p:txBody>
          <a:bodyPr/>
          <a:lstStyle/>
          <a:p>
            <a:endParaRPr lang="en-GB"/>
          </a:p>
        </p:txBody>
      </p:sp>
      <p:sp>
        <p:nvSpPr>
          <p:cNvPr id="11" name="Text 9"/>
          <p:cNvSpPr/>
          <p:nvPr/>
        </p:nvSpPr>
        <p:spPr>
          <a:xfrm>
            <a:off x="2404606" y="3718532"/>
            <a:ext cx="2959236"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F6A04D"/>
                </a:solidFill>
                <a:latin typeface="Space Grotesk" pitchFamily="34" charset="0"/>
                <a:ea typeface="Space Grotesk" pitchFamily="34" charset="-122"/>
                <a:cs typeface="Space Grotesk" pitchFamily="34" charset="-120"/>
              </a:rPr>
              <a:t>For forecasters</a:t>
            </a:r>
            <a:endParaRPr lang="en-US" sz="1800" dirty="0"/>
          </a:p>
        </p:txBody>
      </p:sp>
      <p:sp>
        <p:nvSpPr>
          <p:cNvPr id="12" name="Text 10"/>
          <p:cNvSpPr/>
          <p:nvPr/>
        </p:nvSpPr>
        <p:spPr>
          <a:xfrm>
            <a:off x="2387327" y="4023358"/>
            <a:ext cx="3558397" cy="1269111"/>
          </a:xfrm>
          <a:prstGeom prst="rect">
            <a:avLst/>
          </a:prstGeom>
          <a:noFill/>
          <a:ln/>
        </p:spPr>
        <p:txBody>
          <a:bodyPr wrap="square" lIns="0" tIns="0" rIns="0" bIns="0" rtlCol="0" anchor="t">
            <a:noAutofit/>
          </a:bodyPr>
          <a:lstStyle/>
          <a:p>
            <a:pPr marL="0" indent="0" algn="l">
              <a:buNone/>
            </a:pPr>
            <a:r>
              <a:rPr lang="en-US" sz="1600" dirty="0">
                <a:solidFill>
                  <a:srgbClr val="DCE6EF"/>
                </a:solidFill>
                <a:latin typeface="Rubik" panose="020B0604020202020204" charset="-79"/>
                <a:ea typeface="IBM Plex Sans" pitchFamily="34" charset="-122"/>
                <a:cs typeface="Rubik" panose="020B0604020202020204" charset="-79"/>
              </a:rPr>
              <a:t>Animations show moisture plumes and surges hours to days ahead of heavy rain. Considering anomalies is key, as they provide information about whether a rain event can be excessive or within normal ranges.</a:t>
            </a:r>
            <a:endParaRPr lang="en-US" sz="1600" dirty="0">
              <a:latin typeface="Rubik" panose="020B0604020202020204" charset="-79"/>
              <a:cs typeface="Rubik" panose="020B0604020202020204" charset="-79"/>
            </a:endParaRPr>
          </a:p>
        </p:txBody>
      </p:sp>
      <p:sp>
        <p:nvSpPr>
          <p:cNvPr id="13" name="Text 11"/>
          <p:cNvSpPr/>
          <p:nvPr/>
        </p:nvSpPr>
        <p:spPr>
          <a:xfrm>
            <a:off x="829762" y="5895019"/>
            <a:ext cx="6525664" cy="299152"/>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1F6E9C"/>
                </a:solidFill>
                <a:latin typeface="IBM Plex Sans" pitchFamily="34" charset="0"/>
                <a:ea typeface="IBM Plex Sans" pitchFamily="34" charset="-122"/>
                <a:cs typeface="IBM Plex Sans" pitchFamily="34" charset="-120"/>
              </a:rPr>
              <a:t>Tools: NOAA Blended TPW (OSPO) · MIMIC-TPW2 animations (CIMSS)</a:t>
            </a:r>
            <a:endParaRPr lang="en-US" sz="1400" dirty="0"/>
          </a:p>
        </p:txBody>
      </p:sp>
      <p:pic>
        <p:nvPicPr>
          <p:cNvPr id="16" name="Picture 15">
            <a:extLst>
              <a:ext uri="{FF2B5EF4-FFF2-40B4-BE49-F238E27FC236}">
                <a16:creationId xmlns:a16="http://schemas.microsoft.com/office/drawing/2014/main" id="{BF758332-DFAE-A0C4-DFEA-CB4FB470AD0C}"/>
              </a:ext>
            </a:extLst>
          </p:cNvPr>
          <p:cNvPicPr>
            <a:picLocks noChangeAspect="1"/>
          </p:cNvPicPr>
          <p:nvPr/>
        </p:nvPicPr>
        <p:blipFill>
          <a:blip r:embed="rId3"/>
          <a:stretch>
            <a:fillRect/>
          </a:stretch>
        </p:blipFill>
        <p:spPr>
          <a:xfrm>
            <a:off x="7786380" y="131002"/>
            <a:ext cx="3980978" cy="3359621"/>
          </a:xfrm>
          <a:prstGeom prst="rect">
            <a:avLst/>
          </a:prstGeom>
        </p:spPr>
      </p:pic>
      <p:pic>
        <p:nvPicPr>
          <p:cNvPr id="18" name="Picture 17">
            <a:extLst>
              <a:ext uri="{FF2B5EF4-FFF2-40B4-BE49-F238E27FC236}">
                <a16:creationId xmlns:a16="http://schemas.microsoft.com/office/drawing/2014/main" id="{858A81A0-7A24-6835-985A-C5DFB6E98CEF}"/>
              </a:ext>
            </a:extLst>
          </p:cNvPr>
          <p:cNvPicPr>
            <a:picLocks noChangeAspect="1"/>
          </p:cNvPicPr>
          <p:nvPr/>
        </p:nvPicPr>
        <p:blipFill>
          <a:blip r:embed="rId4"/>
          <a:srcRect b="4348"/>
          <a:stretch>
            <a:fillRect/>
          </a:stretch>
        </p:blipFill>
        <p:spPr>
          <a:xfrm>
            <a:off x="7786380" y="3490623"/>
            <a:ext cx="3980978" cy="3236375"/>
          </a:xfrm>
          <a:prstGeom prst="rect">
            <a:avLst/>
          </a:prstGeom>
        </p:spPr>
      </p:pic>
      <p:sp>
        <p:nvSpPr>
          <p:cNvPr id="20" name="Shape 2">
            <a:extLst>
              <a:ext uri="{FF2B5EF4-FFF2-40B4-BE49-F238E27FC236}">
                <a16:creationId xmlns:a16="http://schemas.microsoft.com/office/drawing/2014/main" id="{4717D45F-D80F-7D61-FA6C-5CB69DD4BEA5}"/>
              </a:ext>
            </a:extLst>
          </p:cNvPr>
          <p:cNvSpPr/>
          <p:nvPr/>
        </p:nvSpPr>
        <p:spPr>
          <a:xfrm>
            <a:off x="3995247" y="1522198"/>
            <a:ext cx="3183681" cy="1920158"/>
          </a:xfrm>
          <a:prstGeom prst="roundRect">
            <a:avLst>
              <a:gd name="adj" fmla="val 5231"/>
            </a:avLst>
          </a:prstGeom>
          <a:solidFill>
            <a:srgbClr val="FBFCFD"/>
          </a:solidFill>
          <a:ln w="6350">
            <a:solidFill>
              <a:srgbClr val="DCE3EA"/>
            </a:solidFill>
            <a:prstDash val="solid"/>
          </a:ln>
        </p:spPr>
        <p:txBody>
          <a:bodyPr/>
          <a:lstStyle/>
          <a:p>
            <a:endParaRPr lang="en-GB"/>
          </a:p>
        </p:txBody>
      </p:sp>
      <p:sp>
        <p:nvSpPr>
          <p:cNvPr id="22" name="Text 3">
            <a:extLst>
              <a:ext uri="{FF2B5EF4-FFF2-40B4-BE49-F238E27FC236}">
                <a16:creationId xmlns:a16="http://schemas.microsoft.com/office/drawing/2014/main" id="{666AA634-F9F6-593A-F05F-DECB6B0BA611}"/>
              </a:ext>
            </a:extLst>
          </p:cNvPr>
          <p:cNvSpPr/>
          <p:nvPr/>
        </p:nvSpPr>
        <p:spPr>
          <a:xfrm>
            <a:off x="4219761" y="1651941"/>
            <a:ext cx="2959167"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0B1A2B"/>
                </a:solidFill>
                <a:latin typeface="Space Grotesk" pitchFamily="34" charset="0"/>
                <a:ea typeface="Space Grotesk" pitchFamily="34" charset="-122"/>
                <a:cs typeface="Space Grotesk" pitchFamily="34" charset="-120"/>
              </a:rPr>
              <a:t>Applications</a:t>
            </a:r>
            <a:endParaRPr lang="en-US" sz="1800" dirty="0"/>
          </a:p>
        </p:txBody>
      </p:sp>
      <p:sp>
        <p:nvSpPr>
          <p:cNvPr id="24" name="Text 4">
            <a:extLst>
              <a:ext uri="{FF2B5EF4-FFF2-40B4-BE49-F238E27FC236}">
                <a16:creationId xmlns:a16="http://schemas.microsoft.com/office/drawing/2014/main" id="{B65389AD-8D8E-7EBD-961E-70DC8BA6FEDF}"/>
              </a:ext>
            </a:extLst>
          </p:cNvPr>
          <p:cNvSpPr/>
          <p:nvPr/>
        </p:nvSpPr>
        <p:spPr>
          <a:xfrm>
            <a:off x="4250306" y="1983060"/>
            <a:ext cx="2771166" cy="1250687"/>
          </a:xfrm>
          <a:prstGeom prst="rect">
            <a:avLst/>
          </a:prstGeom>
          <a:noFill/>
          <a:ln/>
        </p:spPr>
        <p:txBody>
          <a:bodyPr wrap="square" lIns="0" tIns="0" rIns="0" bIns="0" rtlCol="0" anchor="t">
            <a:noAutofit/>
          </a:bodyPr>
          <a:lstStyle/>
          <a:p>
            <a:pPr marL="0" indent="0" algn="l">
              <a:buNone/>
            </a:pPr>
            <a:r>
              <a:rPr lang="en-US" sz="1600" dirty="0">
                <a:solidFill>
                  <a:srgbClr val="3D4A5C"/>
                </a:solidFill>
                <a:latin typeface="IBM Plex Sans" pitchFamily="34" charset="0"/>
              </a:rPr>
              <a:t>Monitoring the potential for heavy rainfall and below-normal rainfall. Also to assess the strength of El Niño-related anomalies.</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5">
    <p:bg>
      <p:bgPr>
        <a:solidFill>
          <a:srgbClr val="E5DDCE"/>
        </a:solidFill>
        <a:effectLst/>
      </p:bgPr>
    </p:bg>
    <p:spTree>
      <p:nvGrpSpPr>
        <p:cNvPr id="1" name=""/>
        <p:cNvGrpSpPr/>
        <p:nvPr/>
      </p:nvGrpSpPr>
      <p:grpSpPr>
        <a:xfrm>
          <a:off x="0" y="0"/>
          <a:ext cx="0" cy="0"/>
          <a:chOff x="0" y="0"/>
          <a:chExt cx="0" cy="0"/>
        </a:xfrm>
      </p:grpSpPr>
      <p:sp>
        <p:nvSpPr>
          <p:cNvPr id="27" name="Shape 2">
            <a:extLst>
              <a:ext uri="{FF2B5EF4-FFF2-40B4-BE49-F238E27FC236}">
                <a16:creationId xmlns:a16="http://schemas.microsoft.com/office/drawing/2014/main" id="{C911D4B3-20EB-80D2-2E4E-1B51CCAA43D2}"/>
              </a:ext>
            </a:extLst>
          </p:cNvPr>
          <p:cNvSpPr/>
          <p:nvPr/>
        </p:nvSpPr>
        <p:spPr>
          <a:xfrm>
            <a:off x="190832" y="1400965"/>
            <a:ext cx="3069998" cy="2141870"/>
          </a:xfrm>
          <a:prstGeom prst="roundRect">
            <a:avLst>
              <a:gd name="adj" fmla="val 5231"/>
            </a:avLst>
          </a:prstGeom>
          <a:solidFill>
            <a:srgbClr val="FBFCFD"/>
          </a:solidFill>
          <a:ln w="6350">
            <a:solidFill>
              <a:srgbClr val="DCE3EA"/>
            </a:solidFill>
            <a:prstDash val="solid"/>
          </a:ln>
        </p:spPr>
        <p:txBody>
          <a:bodyPr/>
          <a:lstStyle/>
          <a:p>
            <a:endParaRPr lang="en-GB"/>
          </a:p>
        </p:txBody>
      </p:sp>
      <p:sp>
        <p:nvSpPr>
          <p:cNvPr id="3" name="Text 1"/>
          <p:cNvSpPr>
            <a:spLocks noGrp="1"/>
          </p:cNvSpPr>
          <p:nvPr>
            <p:ph type="title"/>
          </p:nvPr>
        </p:nvSpPr>
        <p:spPr>
          <a:xfrm>
            <a:off x="519044" y="342830"/>
            <a:ext cx="6566010" cy="768445"/>
          </a:xfrm>
          <a:prstGeom prst="rect">
            <a:avLst/>
          </a:prstGeom>
          <a:noFill/>
          <a:ln/>
        </p:spPr>
        <p:txBody>
          <a:bodyPr wrap="square" lIns="0" tIns="0" rIns="0" bIns="0" rtlCol="0" anchor="t">
            <a:normAutofit fontScale="90000"/>
          </a:bodyPr>
          <a:lstStyle/>
          <a:p>
            <a:pPr marL="0" indent="0" algn="l">
              <a:lnSpc>
                <a:spcPts val="3520"/>
              </a:lnSpc>
              <a:buNone/>
            </a:pPr>
            <a:r>
              <a:rPr lang="en-US" sz="3200" b="1" i="0" dirty="0">
                <a:solidFill>
                  <a:srgbClr val="0B1A2B"/>
                </a:solidFill>
                <a:latin typeface="Rubik" panose="020B0604020202020204" charset="-79"/>
                <a:cs typeface="Rubik" panose="020B0604020202020204" charset="-79"/>
              </a:rPr>
              <a:t>Advected layer precipitable water: moisture by level</a:t>
            </a:r>
            <a:endParaRPr lang="en-US" sz="3200" dirty="0">
              <a:latin typeface="Rubik" panose="020B0604020202020204" charset="-79"/>
              <a:cs typeface="Rubik" panose="020B0604020202020204" charset="-79"/>
            </a:endParaRPr>
          </a:p>
        </p:txBody>
      </p:sp>
      <p:sp>
        <p:nvSpPr>
          <p:cNvPr id="4" name="Shape 2"/>
          <p:cNvSpPr/>
          <p:nvPr/>
        </p:nvSpPr>
        <p:spPr>
          <a:xfrm>
            <a:off x="3387256" y="1400965"/>
            <a:ext cx="3344760" cy="553707"/>
          </a:xfrm>
          <a:prstGeom prst="roundRect">
            <a:avLst>
              <a:gd name="adj" fmla="val 13762"/>
            </a:avLst>
          </a:prstGeom>
          <a:solidFill>
            <a:srgbClr val="DCEAF5"/>
          </a:solidFill>
          <a:ln/>
        </p:spPr>
        <p:txBody>
          <a:bodyPr/>
          <a:lstStyle/>
          <a:p>
            <a:endParaRPr lang="en-GB"/>
          </a:p>
        </p:txBody>
      </p:sp>
      <p:sp>
        <p:nvSpPr>
          <p:cNvPr id="5" name="Text 3"/>
          <p:cNvSpPr/>
          <p:nvPr/>
        </p:nvSpPr>
        <p:spPr>
          <a:xfrm>
            <a:off x="3642492" y="1553365"/>
            <a:ext cx="1322546" cy="274307"/>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0B1A2B"/>
                </a:solidFill>
                <a:latin typeface="IBM Plex Sans" pitchFamily="34" charset="0"/>
                <a:ea typeface="IBM Plex Sans" pitchFamily="34" charset="-122"/>
                <a:cs typeface="IBM Plex Sans" pitchFamily="34" charset="-120"/>
              </a:rPr>
              <a:t>500–300 hPa</a:t>
            </a:r>
            <a:endParaRPr lang="en-US" sz="1400" dirty="0"/>
          </a:p>
        </p:txBody>
      </p:sp>
      <p:sp>
        <p:nvSpPr>
          <p:cNvPr id="6" name="Text 4"/>
          <p:cNvSpPr/>
          <p:nvPr/>
        </p:nvSpPr>
        <p:spPr>
          <a:xfrm>
            <a:off x="6004941" y="1562227"/>
            <a:ext cx="523875" cy="256514"/>
          </a:xfrm>
          <a:prstGeom prst="rect">
            <a:avLst/>
          </a:prstGeom>
          <a:noFill/>
          <a:ln/>
        </p:spPr>
        <p:txBody>
          <a:bodyPr wrap="square" lIns="0" tIns="0" rIns="0" bIns="0" rtlCol="0" anchor="t">
            <a:normAutofit/>
          </a:bodyPr>
          <a:lstStyle/>
          <a:p>
            <a:pPr marL="0" indent="0" algn="r">
              <a:lnSpc>
                <a:spcPts val="1820"/>
              </a:lnSpc>
              <a:buNone/>
            </a:pPr>
            <a:r>
              <a:rPr lang="en-US" sz="1300" dirty="0">
                <a:solidFill>
                  <a:srgbClr val="1F6E9C"/>
                </a:solidFill>
                <a:latin typeface="IBM Plex Sans" pitchFamily="34" charset="0"/>
                <a:ea typeface="IBM Plex Sans" pitchFamily="34" charset="-122"/>
                <a:cs typeface="IBM Plex Sans" pitchFamily="34" charset="-120"/>
              </a:rPr>
              <a:t>upper</a:t>
            </a:r>
            <a:endParaRPr lang="en-US" sz="1300" dirty="0"/>
          </a:p>
        </p:txBody>
      </p:sp>
      <p:sp>
        <p:nvSpPr>
          <p:cNvPr id="7" name="Shape 5"/>
          <p:cNvSpPr/>
          <p:nvPr/>
        </p:nvSpPr>
        <p:spPr>
          <a:xfrm>
            <a:off x="3387256" y="2030871"/>
            <a:ext cx="3344760" cy="553707"/>
          </a:xfrm>
          <a:prstGeom prst="roundRect">
            <a:avLst>
              <a:gd name="adj" fmla="val 13762"/>
            </a:avLst>
          </a:prstGeom>
          <a:solidFill>
            <a:srgbClr val="B9D7EC"/>
          </a:solidFill>
          <a:ln/>
        </p:spPr>
        <p:txBody>
          <a:bodyPr/>
          <a:lstStyle/>
          <a:p>
            <a:endParaRPr lang="en-GB"/>
          </a:p>
        </p:txBody>
      </p:sp>
      <p:sp>
        <p:nvSpPr>
          <p:cNvPr id="8" name="Text 6"/>
          <p:cNvSpPr/>
          <p:nvPr/>
        </p:nvSpPr>
        <p:spPr>
          <a:xfrm>
            <a:off x="3642492" y="2183271"/>
            <a:ext cx="1322546" cy="274307"/>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0B1A2B"/>
                </a:solidFill>
                <a:latin typeface="IBM Plex Sans" pitchFamily="34" charset="0"/>
                <a:ea typeface="IBM Plex Sans" pitchFamily="34" charset="-122"/>
                <a:cs typeface="IBM Plex Sans" pitchFamily="34" charset="-120"/>
              </a:rPr>
              <a:t>700–500 hPa</a:t>
            </a:r>
            <a:endParaRPr lang="en-US" sz="1400" dirty="0"/>
          </a:p>
        </p:txBody>
      </p:sp>
      <p:sp>
        <p:nvSpPr>
          <p:cNvPr id="9" name="Text 7"/>
          <p:cNvSpPr/>
          <p:nvPr/>
        </p:nvSpPr>
        <p:spPr>
          <a:xfrm>
            <a:off x="6191393" y="2192135"/>
            <a:ext cx="337423" cy="256514"/>
          </a:xfrm>
          <a:prstGeom prst="rect">
            <a:avLst/>
          </a:prstGeom>
          <a:noFill/>
          <a:ln/>
        </p:spPr>
        <p:txBody>
          <a:bodyPr wrap="square" lIns="0" tIns="0" rIns="0" bIns="0" rtlCol="0" anchor="t">
            <a:normAutofit/>
          </a:bodyPr>
          <a:lstStyle/>
          <a:p>
            <a:pPr marL="0" indent="0" algn="r">
              <a:lnSpc>
                <a:spcPts val="1820"/>
              </a:lnSpc>
              <a:buNone/>
            </a:pPr>
            <a:r>
              <a:rPr lang="en-US" sz="1300" dirty="0">
                <a:solidFill>
                  <a:srgbClr val="1F6E9C"/>
                </a:solidFill>
                <a:latin typeface="IBM Plex Sans" pitchFamily="34" charset="0"/>
                <a:ea typeface="IBM Plex Sans" pitchFamily="34" charset="-122"/>
                <a:cs typeface="IBM Plex Sans" pitchFamily="34" charset="-120"/>
              </a:rPr>
              <a:t>mid</a:t>
            </a:r>
            <a:endParaRPr lang="en-US" sz="1300" dirty="0"/>
          </a:p>
        </p:txBody>
      </p:sp>
      <p:sp>
        <p:nvSpPr>
          <p:cNvPr id="10" name="Shape 8"/>
          <p:cNvSpPr/>
          <p:nvPr/>
        </p:nvSpPr>
        <p:spPr>
          <a:xfrm>
            <a:off x="3387256" y="2660777"/>
            <a:ext cx="3344760" cy="553707"/>
          </a:xfrm>
          <a:prstGeom prst="roundRect">
            <a:avLst>
              <a:gd name="adj" fmla="val 13762"/>
            </a:avLst>
          </a:prstGeom>
          <a:solidFill>
            <a:srgbClr val="8EBFE0"/>
          </a:solidFill>
          <a:ln/>
        </p:spPr>
        <p:txBody>
          <a:bodyPr/>
          <a:lstStyle/>
          <a:p>
            <a:endParaRPr lang="en-GB"/>
          </a:p>
        </p:txBody>
      </p:sp>
      <p:sp>
        <p:nvSpPr>
          <p:cNvPr id="11" name="Text 9"/>
          <p:cNvSpPr/>
          <p:nvPr/>
        </p:nvSpPr>
        <p:spPr>
          <a:xfrm>
            <a:off x="3642492" y="2813177"/>
            <a:ext cx="1322546" cy="274307"/>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0B1A2B"/>
                </a:solidFill>
                <a:latin typeface="IBM Plex Sans" pitchFamily="34" charset="0"/>
                <a:ea typeface="IBM Plex Sans" pitchFamily="34" charset="-122"/>
                <a:cs typeface="IBM Plex Sans" pitchFamily="34" charset="-120"/>
              </a:rPr>
              <a:t>850–700 hPa</a:t>
            </a:r>
            <a:endParaRPr lang="en-US" sz="1400" dirty="0"/>
          </a:p>
        </p:txBody>
      </p:sp>
      <p:sp>
        <p:nvSpPr>
          <p:cNvPr id="12" name="Text 10"/>
          <p:cNvSpPr/>
          <p:nvPr/>
        </p:nvSpPr>
        <p:spPr>
          <a:xfrm>
            <a:off x="5797137" y="2822041"/>
            <a:ext cx="731679" cy="256514"/>
          </a:xfrm>
          <a:prstGeom prst="rect">
            <a:avLst/>
          </a:prstGeom>
          <a:noFill/>
          <a:ln/>
        </p:spPr>
        <p:txBody>
          <a:bodyPr wrap="square" lIns="0" tIns="0" rIns="0" bIns="0" rtlCol="0" anchor="t">
            <a:normAutofit/>
          </a:bodyPr>
          <a:lstStyle/>
          <a:p>
            <a:pPr marL="0" indent="0" algn="r">
              <a:lnSpc>
                <a:spcPts val="1820"/>
              </a:lnSpc>
              <a:buNone/>
            </a:pPr>
            <a:r>
              <a:rPr lang="en-US" sz="1300" dirty="0">
                <a:solidFill>
                  <a:srgbClr val="0B1A2B"/>
                </a:solidFill>
                <a:latin typeface="IBM Plex Sans" pitchFamily="34" charset="0"/>
                <a:ea typeface="IBM Plex Sans" pitchFamily="34" charset="-122"/>
                <a:cs typeface="IBM Plex Sans" pitchFamily="34" charset="-120"/>
              </a:rPr>
              <a:t>low-mid</a:t>
            </a:r>
            <a:endParaRPr lang="en-US" sz="1300" dirty="0"/>
          </a:p>
        </p:txBody>
      </p:sp>
      <p:sp>
        <p:nvSpPr>
          <p:cNvPr id="13" name="Shape 11"/>
          <p:cNvSpPr/>
          <p:nvPr/>
        </p:nvSpPr>
        <p:spPr>
          <a:xfrm>
            <a:off x="3387256" y="3290685"/>
            <a:ext cx="3344760" cy="553707"/>
          </a:xfrm>
          <a:prstGeom prst="roundRect">
            <a:avLst>
              <a:gd name="adj" fmla="val 13762"/>
            </a:avLst>
          </a:prstGeom>
          <a:solidFill>
            <a:srgbClr val="1F6E9C"/>
          </a:solidFill>
          <a:ln/>
        </p:spPr>
        <p:txBody>
          <a:bodyPr/>
          <a:lstStyle/>
          <a:p>
            <a:endParaRPr lang="en-GB"/>
          </a:p>
        </p:txBody>
      </p:sp>
      <p:sp>
        <p:nvSpPr>
          <p:cNvPr id="14" name="Text 12"/>
          <p:cNvSpPr/>
          <p:nvPr/>
        </p:nvSpPr>
        <p:spPr>
          <a:xfrm>
            <a:off x="3642492" y="3443085"/>
            <a:ext cx="1703229" cy="274307"/>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F3F5F7"/>
                </a:solidFill>
                <a:latin typeface="IBM Plex Sans" pitchFamily="34" charset="0"/>
                <a:ea typeface="IBM Plex Sans" pitchFamily="34" charset="-122"/>
                <a:cs typeface="IBM Plex Sans" pitchFamily="34" charset="-120"/>
              </a:rPr>
              <a:t>Surface–850 hPa</a:t>
            </a:r>
            <a:endParaRPr lang="en-US" sz="1400" dirty="0"/>
          </a:p>
        </p:txBody>
      </p:sp>
      <p:sp>
        <p:nvSpPr>
          <p:cNvPr id="15" name="Text 13"/>
          <p:cNvSpPr/>
          <p:nvPr/>
        </p:nvSpPr>
        <p:spPr>
          <a:xfrm>
            <a:off x="5198809" y="3451947"/>
            <a:ext cx="1330008" cy="256514"/>
          </a:xfrm>
          <a:prstGeom prst="rect">
            <a:avLst/>
          </a:prstGeom>
          <a:noFill/>
          <a:ln/>
        </p:spPr>
        <p:txBody>
          <a:bodyPr wrap="square" lIns="0" tIns="0" rIns="0" bIns="0" rtlCol="0" anchor="t">
            <a:normAutofit/>
          </a:bodyPr>
          <a:lstStyle/>
          <a:p>
            <a:pPr marL="0" indent="0" algn="r">
              <a:lnSpc>
                <a:spcPts val="1820"/>
              </a:lnSpc>
              <a:buNone/>
            </a:pPr>
            <a:r>
              <a:rPr lang="en-US" sz="1300" dirty="0">
                <a:solidFill>
                  <a:srgbClr val="F3F5F7"/>
                </a:solidFill>
                <a:latin typeface="IBM Plex Sans" pitchFamily="34" charset="0"/>
                <a:ea typeface="IBM Plex Sans" pitchFamily="34" charset="-122"/>
                <a:cs typeface="IBM Plex Sans" pitchFamily="34" charset="-120"/>
              </a:rPr>
              <a:t>boundary layer</a:t>
            </a:r>
            <a:endParaRPr lang="en-US" sz="1300" dirty="0"/>
          </a:p>
        </p:txBody>
      </p:sp>
      <p:sp>
        <p:nvSpPr>
          <p:cNvPr id="16" name="Text 14"/>
          <p:cNvSpPr/>
          <p:nvPr/>
        </p:nvSpPr>
        <p:spPr>
          <a:xfrm>
            <a:off x="346259" y="1500903"/>
            <a:ext cx="2726612" cy="1918158"/>
          </a:xfrm>
          <a:prstGeom prst="rect">
            <a:avLst/>
          </a:prstGeom>
          <a:noFill/>
          <a:ln/>
        </p:spPr>
        <p:txBody>
          <a:bodyPr wrap="square" lIns="0" tIns="0" rIns="0" bIns="0" rtlCol="0" anchor="t">
            <a:noAutofit/>
          </a:bodyPr>
          <a:lstStyle/>
          <a:p>
            <a:pPr marL="182880" indent="-182880" algn="l">
              <a:spcAft>
                <a:spcPts val="1200"/>
              </a:spcAft>
              <a:buSzPct val="100000"/>
              <a:buChar char="•"/>
            </a:pPr>
            <a:r>
              <a:rPr lang="en-US" sz="1600" dirty="0">
                <a:solidFill>
                  <a:srgbClr val="3D4A5C"/>
                </a:solidFill>
                <a:latin typeface="IBM Plex Sans" pitchFamily="34" charset="0"/>
                <a:ea typeface="IBM Plex Sans" pitchFamily="34" charset="-122"/>
                <a:cs typeface="IBM Plex Sans" pitchFamily="34" charset="-120"/>
              </a:rPr>
              <a:t>Splits total moisture into four layers, so you see </a:t>
            </a:r>
            <a:r>
              <a:rPr lang="en-US" sz="1600" b="1" dirty="0">
                <a:solidFill>
                  <a:srgbClr val="3D4A5C"/>
                </a:solidFill>
                <a:latin typeface="IBM Plex Sans" pitchFamily="34" charset="0"/>
                <a:ea typeface="IBM Plex Sans" pitchFamily="34" charset="-122"/>
                <a:cs typeface="IBM Plex Sans" pitchFamily="34" charset="-120"/>
              </a:rPr>
              <a:t>where</a:t>
            </a:r>
            <a:r>
              <a:rPr lang="en-US" sz="1600" dirty="0">
                <a:solidFill>
                  <a:srgbClr val="3D4A5C"/>
                </a:solidFill>
                <a:latin typeface="IBM Plex Sans" pitchFamily="34" charset="0"/>
                <a:ea typeface="IBM Plex Sans" pitchFamily="34" charset="-122"/>
                <a:cs typeface="IBM Plex Sans" pitchFamily="34" charset="-120"/>
              </a:rPr>
              <a:t> the water vapor is.</a:t>
            </a:r>
            <a:endParaRPr lang="en-US" sz="1600" dirty="0"/>
          </a:p>
          <a:p>
            <a:pPr marL="182880" indent="-182880" algn="l">
              <a:spcAft>
                <a:spcPts val="1200"/>
              </a:spcAft>
              <a:buSzPct val="100000"/>
              <a:buChar char="•"/>
            </a:pPr>
            <a:r>
              <a:rPr lang="en-US" sz="1600" dirty="0">
                <a:solidFill>
                  <a:srgbClr val="3D4A5C"/>
                </a:solidFill>
                <a:latin typeface="IBM Plex Sans" pitchFamily="34" charset="0"/>
                <a:ea typeface="IBM Plex Sans" pitchFamily="34" charset="-122"/>
                <a:cs typeface="IBM Plex Sans" pitchFamily="34" charset="-120"/>
              </a:rPr>
              <a:t>Gaps between satellite passes are filled by moving the moisture with model winds.</a:t>
            </a:r>
            <a:endParaRPr lang="en-US" sz="1600" dirty="0"/>
          </a:p>
        </p:txBody>
      </p:sp>
      <p:sp>
        <p:nvSpPr>
          <p:cNvPr id="17" name="Text 15"/>
          <p:cNvSpPr/>
          <p:nvPr/>
        </p:nvSpPr>
        <p:spPr>
          <a:xfrm>
            <a:off x="7221329" y="6398997"/>
            <a:ext cx="4506180" cy="313815"/>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1F6E9C"/>
                </a:solidFill>
                <a:latin typeface="IBM Plex Sans" pitchFamily="34" charset="0"/>
                <a:ea typeface="IBM Plex Sans" pitchFamily="34" charset="-122"/>
                <a:cs typeface="IBM Plex Sans" pitchFamily="34" charset="-120"/>
              </a:rPr>
              <a:t>Tool: CIRA ALPW (also on RAMMB SLIDER and AWIPS)</a:t>
            </a:r>
            <a:endParaRPr lang="en-US" sz="1300" dirty="0"/>
          </a:p>
        </p:txBody>
      </p:sp>
      <p:pic>
        <p:nvPicPr>
          <p:cNvPr id="20" name="Picture 19">
            <a:extLst>
              <a:ext uri="{FF2B5EF4-FFF2-40B4-BE49-F238E27FC236}">
                <a16:creationId xmlns:a16="http://schemas.microsoft.com/office/drawing/2014/main" id="{D7D78A7D-5BCF-8D28-8DC4-2C0FEBB846CE}"/>
              </a:ext>
            </a:extLst>
          </p:cNvPr>
          <p:cNvPicPr>
            <a:picLocks noChangeAspect="1"/>
          </p:cNvPicPr>
          <p:nvPr/>
        </p:nvPicPr>
        <p:blipFill>
          <a:blip r:embed="rId3"/>
          <a:stretch>
            <a:fillRect/>
          </a:stretch>
        </p:blipFill>
        <p:spPr>
          <a:xfrm>
            <a:off x="7045828" y="3542835"/>
            <a:ext cx="4753908" cy="2841364"/>
          </a:xfrm>
          <a:prstGeom prst="rect">
            <a:avLst/>
          </a:prstGeom>
        </p:spPr>
      </p:pic>
      <p:pic>
        <p:nvPicPr>
          <p:cNvPr id="22" name="Picture 21">
            <a:extLst>
              <a:ext uri="{FF2B5EF4-FFF2-40B4-BE49-F238E27FC236}">
                <a16:creationId xmlns:a16="http://schemas.microsoft.com/office/drawing/2014/main" id="{4522237A-B7D7-28DC-ED0E-0A1BEC03EA5D}"/>
              </a:ext>
            </a:extLst>
          </p:cNvPr>
          <p:cNvPicPr>
            <a:picLocks noChangeAspect="1"/>
          </p:cNvPicPr>
          <p:nvPr/>
        </p:nvPicPr>
        <p:blipFill>
          <a:blip r:embed="rId4"/>
          <a:stretch>
            <a:fillRect/>
          </a:stretch>
        </p:blipFill>
        <p:spPr>
          <a:xfrm>
            <a:off x="7046401" y="587636"/>
            <a:ext cx="4753335" cy="2841364"/>
          </a:xfrm>
          <a:prstGeom prst="rect">
            <a:avLst/>
          </a:prstGeom>
        </p:spPr>
      </p:pic>
      <p:sp>
        <p:nvSpPr>
          <p:cNvPr id="23" name="Arrow: Right 22">
            <a:extLst>
              <a:ext uri="{FF2B5EF4-FFF2-40B4-BE49-F238E27FC236}">
                <a16:creationId xmlns:a16="http://schemas.microsoft.com/office/drawing/2014/main" id="{88960A4E-E6D4-ADB1-A48F-91D5CAF0E99B}"/>
              </a:ext>
            </a:extLst>
          </p:cNvPr>
          <p:cNvSpPr/>
          <p:nvPr/>
        </p:nvSpPr>
        <p:spPr>
          <a:xfrm>
            <a:off x="6677151" y="2178693"/>
            <a:ext cx="620201" cy="296723"/>
          </a:xfrm>
          <a:prstGeom prst="rightArrow">
            <a:avLst>
              <a:gd name="adj1" fmla="val 50000"/>
              <a:gd name="adj2" fmla="val 100914"/>
            </a:avLst>
          </a:prstGeom>
          <a:solidFill>
            <a:srgbClr val="B9D7EC"/>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Arrow: Right 24">
            <a:extLst>
              <a:ext uri="{FF2B5EF4-FFF2-40B4-BE49-F238E27FC236}">
                <a16:creationId xmlns:a16="http://schemas.microsoft.com/office/drawing/2014/main" id="{D88CC7A0-8B37-B257-B968-ADB78AD13F65}"/>
              </a:ext>
            </a:extLst>
          </p:cNvPr>
          <p:cNvSpPr/>
          <p:nvPr/>
        </p:nvSpPr>
        <p:spPr>
          <a:xfrm>
            <a:off x="6601128" y="3542835"/>
            <a:ext cx="620201" cy="296723"/>
          </a:xfrm>
          <a:prstGeom prst="rightArrow">
            <a:avLst>
              <a:gd name="adj1" fmla="val 50000"/>
              <a:gd name="adj2" fmla="val 100914"/>
            </a:avLst>
          </a:prstGeom>
          <a:solidFill>
            <a:srgbClr val="1F6E9C"/>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Shape 2">
            <a:extLst>
              <a:ext uri="{FF2B5EF4-FFF2-40B4-BE49-F238E27FC236}">
                <a16:creationId xmlns:a16="http://schemas.microsoft.com/office/drawing/2014/main" id="{F87E9711-4961-8271-A24F-E09DAE19D86A}"/>
              </a:ext>
            </a:extLst>
          </p:cNvPr>
          <p:cNvSpPr/>
          <p:nvPr/>
        </p:nvSpPr>
        <p:spPr>
          <a:xfrm>
            <a:off x="346258" y="3960612"/>
            <a:ext cx="6385757" cy="2752200"/>
          </a:xfrm>
          <a:prstGeom prst="roundRect">
            <a:avLst>
              <a:gd name="adj" fmla="val 5231"/>
            </a:avLst>
          </a:prstGeom>
          <a:solidFill>
            <a:schemeClr val="tx1"/>
          </a:solidFill>
          <a:ln w="6350">
            <a:solidFill>
              <a:srgbClr val="DCE3EA"/>
            </a:solidFill>
            <a:prstDash val="solid"/>
          </a:ln>
        </p:spPr>
        <p:txBody>
          <a:bodyPr/>
          <a:lstStyle/>
          <a:p>
            <a:endParaRPr lang="en-GB"/>
          </a:p>
        </p:txBody>
      </p:sp>
      <p:sp>
        <p:nvSpPr>
          <p:cNvPr id="31" name="Text 3">
            <a:extLst>
              <a:ext uri="{FF2B5EF4-FFF2-40B4-BE49-F238E27FC236}">
                <a16:creationId xmlns:a16="http://schemas.microsoft.com/office/drawing/2014/main" id="{5F593B63-2A9D-9CDE-8411-340784879778}"/>
              </a:ext>
            </a:extLst>
          </p:cNvPr>
          <p:cNvSpPr/>
          <p:nvPr/>
        </p:nvSpPr>
        <p:spPr>
          <a:xfrm>
            <a:off x="570773" y="4043830"/>
            <a:ext cx="2959167"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FFFFFF"/>
                </a:solidFill>
                <a:latin typeface="Space Grotesk" pitchFamily="34" charset="0"/>
                <a:ea typeface="Space Grotesk" pitchFamily="34" charset="-122"/>
                <a:cs typeface="Space Grotesk" pitchFamily="34" charset="-120"/>
              </a:rPr>
              <a:t>Applications</a:t>
            </a:r>
            <a:endParaRPr lang="en-US" sz="1800" dirty="0">
              <a:solidFill>
                <a:srgbClr val="FFFFFF"/>
              </a:solidFill>
            </a:endParaRPr>
          </a:p>
        </p:txBody>
      </p:sp>
      <p:sp>
        <p:nvSpPr>
          <p:cNvPr id="33" name="Text 4">
            <a:extLst>
              <a:ext uri="{FF2B5EF4-FFF2-40B4-BE49-F238E27FC236}">
                <a16:creationId xmlns:a16="http://schemas.microsoft.com/office/drawing/2014/main" id="{1E5C49D8-793F-BB35-D234-D763ED6E1C7D}"/>
              </a:ext>
            </a:extLst>
          </p:cNvPr>
          <p:cNvSpPr/>
          <p:nvPr/>
        </p:nvSpPr>
        <p:spPr>
          <a:xfrm>
            <a:off x="570773" y="4426755"/>
            <a:ext cx="6053925" cy="1250687"/>
          </a:xfrm>
          <a:prstGeom prst="rect">
            <a:avLst/>
          </a:prstGeom>
          <a:noFill/>
          <a:ln/>
        </p:spPr>
        <p:txBody>
          <a:bodyPr wrap="square" lIns="0" tIns="0" rIns="0" bIns="0" rtlCol="0" anchor="t">
            <a:noAutofit/>
          </a:bodyPr>
          <a:lstStyle/>
          <a:p>
            <a:pPr marL="285750" indent="-285750" algn="l">
              <a:spcAft>
                <a:spcPts val="1200"/>
              </a:spcAft>
              <a:buFont typeface="Arial" panose="020B0604020202020204" pitchFamily="34" charset="0"/>
              <a:buChar char="•"/>
            </a:pPr>
            <a:r>
              <a:rPr lang="en-US" sz="1500" dirty="0">
                <a:solidFill>
                  <a:srgbClr val="FFFFFF"/>
                </a:solidFill>
                <a:latin typeface="IBM Plex Sans" pitchFamily="34" charset="0"/>
              </a:rPr>
              <a:t>Depth of moist plumes: Deeper plumes relate with higher rainfall potential and enhanced chance for tropical cyclone formation/intensification.</a:t>
            </a:r>
          </a:p>
          <a:p>
            <a:pPr marL="285750" indent="-285750" algn="l">
              <a:spcAft>
                <a:spcPts val="1200"/>
              </a:spcAft>
              <a:buFont typeface="Arial" panose="020B0604020202020204" pitchFamily="34" charset="0"/>
              <a:buChar char="•"/>
            </a:pPr>
            <a:r>
              <a:rPr lang="en-US" sz="1500" dirty="0">
                <a:solidFill>
                  <a:srgbClr val="FFFFFF"/>
                </a:solidFill>
                <a:latin typeface="IBM Plex Sans" pitchFamily="34" charset="0"/>
              </a:rPr>
              <a:t>Atmospheric river assessment.</a:t>
            </a:r>
          </a:p>
          <a:p>
            <a:pPr marL="285750" indent="-285750" algn="l">
              <a:spcAft>
                <a:spcPts val="1200"/>
              </a:spcAft>
              <a:buFont typeface="Arial" panose="020B0604020202020204" pitchFamily="34" charset="0"/>
              <a:buChar char="•"/>
            </a:pPr>
            <a:r>
              <a:rPr lang="en-US" sz="1500" dirty="0">
                <a:solidFill>
                  <a:srgbClr val="FFFFFF"/>
                </a:solidFill>
                <a:latin typeface="IBM Plex Sans" pitchFamily="34" charset="0"/>
              </a:rPr>
              <a:t>Convergence of plumes from different origins can favor extreme rainfall.</a:t>
            </a:r>
          </a:p>
          <a:p>
            <a:pPr marL="285750" indent="-285750" algn="l">
              <a:spcAft>
                <a:spcPts val="1200"/>
              </a:spcAft>
              <a:buFont typeface="Arial" panose="020B0604020202020204" pitchFamily="34" charset="0"/>
              <a:buChar char="•"/>
            </a:pPr>
            <a:r>
              <a:rPr lang="en-US" sz="1500" dirty="0">
                <a:solidFill>
                  <a:srgbClr val="FFFFFF"/>
                </a:solidFill>
                <a:latin typeface="IBM Plex Sans" pitchFamily="34" charset="0"/>
              </a:rPr>
              <a:t>Moisture gradients aloft can favor severe weather.</a:t>
            </a:r>
            <a:endParaRPr lang="en-US" sz="1500" dirty="0">
              <a:solidFill>
                <a:srgbClr val="FFFFFF"/>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6">
    <p:bg>
      <p:bgPr>
        <a:solidFill>
          <a:srgbClr val="E5DDCE"/>
        </a:solidFill>
        <a:effectLst/>
      </p:bgPr>
    </p:bg>
    <p:spTree>
      <p:nvGrpSpPr>
        <p:cNvPr id="1" name=""/>
        <p:cNvGrpSpPr/>
        <p:nvPr/>
      </p:nvGrpSpPr>
      <p:grpSpPr>
        <a:xfrm>
          <a:off x="0" y="0"/>
          <a:ext cx="0" cy="0"/>
          <a:chOff x="0" y="0"/>
          <a:chExt cx="0" cy="0"/>
        </a:xfrm>
      </p:grpSpPr>
      <p:sp>
        <p:nvSpPr>
          <p:cNvPr id="3" name="Text 1"/>
          <p:cNvSpPr>
            <a:spLocks noGrp="1"/>
          </p:cNvSpPr>
          <p:nvPr>
            <p:ph type="title"/>
          </p:nvPr>
        </p:nvSpPr>
        <p:spPr>
          <a:xfrm>
            <a:off x="590164" y="481929"/>
            <a:ext cx="11169815" cy="919427"/>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0B1A2B"/>
                </a:solidFill>
                <a:latin typeface="Rubik" panose="020B0604020202020204" charset="-79"/>
                <a:cs typeface="Rubik" panose="020B0604020202020204" charset="-79"/>
              </a:rPr>
              <a:t>GOES-19 water vapor bands: </a:t>
            </a:r>
            <a:br>
              <a:rPr lang="en-US" sz="3200" b="1" i="0" dirty="0">
                <a:solidFill>
                  <a:srgbClr val="0B1A2B"/>
                </a:solidFill>
                <a:latin typeface="Rubik" panose="020B0604020202020204" charset="-79"/>
                <a:cs typeface="Rubik" panose="020B0604020202020204" charset="-79"/>
              </a:rPr>
            </a:br>
            <a:r>
              <a:rPr lang="en-US" sz="2400" i="0" dirty="0">
                <a:solidFill>
                  <a:srgbClr val="0B1A2B"/>
                </a:solidFill>
                <a:latin typeface="Rubik" panose="020B0604020202020204" charset="-79"/>
                <a:cs typeface="Rubik" panose="020B0604020202020204" charset="-79"/>
              </a:rPr>
              <a:t>the jet streams, mid-upper systems and gravity waves made visible</a:t>
            </a:r>
            <a:endParaRPr lang="en-US" sz="3200" dirty="0">
              <a:latin typeface="Rubik" panose="020B0604020202020204" charset="-79"/>
              <a:cs typeface="Rubik" panose="020B0604020202020204" charset="-79"/>
            </a:endParaRPr>
          </a:p>
        </p:txBody>
      </p:sp>
      <p:sp>
        <p:nvSpPr>
          <p:cNvPr id="4" name="Shape 2"/>
          <p:cNvSpPr/>
          <p:nvPr/>
        </p:nvSpPr>
        <p:spPr>
          <a:xfrm>
            <a:off x="590164" y="1526590"/>
            <a:ext cx="3380317" cy="1078332"/>
          </a:xfrm>
          <a:prstGeom prst="roundRect">
            <a:avLst>
              <a:gd name="adj" fmla="val 5734"/>
            </a:avLst>
          </a:prstGeom>
          <a:solidFill>
            <a:srgbClr val="FBFCFD"/>
          </a:solidFill>
          <a:ln w="6350">
            <a:solidFill>
              <a:srgbClr val="DCE3EA"/>
            </a:solidFill>
            <a:prstDash val="solid"/>
          </a:ln>
        </p:spPr>
        <p:txBody>
          <a:bodyPr/>
          <a:lstStyle/>
          <a:p>
            <a:endParaRPr lang="en-GB"/>
          </a:p>
        </p:txBody>
      </p:sp>
      <p:sp>
        <p:nvSpPr>
          <p:cNvPr id="5" name="Text 3"/>
          <p:cNvSpPr/>
          <p:nvPr/>
        </p:nvSpPr>
        <p:spPr>
          <a:xfrm>
            <a:off x="802169" y="1684581"/>
            <a:ext cx="2956306" cy="256514"/>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1F6E9C"/>
                </a:solidFill>
                <a:latin typeface="IBM Plex Sans" pitchFamily="34" charset="0"/>
                <a:ea typeface="IBM Plex Sans" pitchFamily="34" charset="-122"/>
                <a:cs typeface="IBM Plex Sans" pitchFamily="34" charset="-120"/>
              </a:rPr>
              <a:t>Band 8 · 6.2 µm</a:t>
            </a:r>
            <a:endParaRPr lang="en-US" sz="1300" dirty="0"/>
          </a:p>
        </p:txBody>
      </p:sp>
      <p:sp>
        <p:nvSpPr>
          <p:cNvPr id="6" name="Text 4"/>
          <p:cNvSpPr/>
          <p:nvPr/>
        </p:nvSpPr>
        <p:spPr>
          <a:xfrm>
            <a:off x="802169" y="1928350"/>
            <a:ext cx="2956306"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0B1A2B"/>
                </a:solidFill>
                <a:latin typeface="Space Grotesk" pitchFamily="34" charset="0"/>
                <a:ea typeface="Space Grotesk" pitchFamily="34" charset="-122"/>
                <a:cs typeface="Space Grotesk" pitchFamily="34" charset="-120"/>
              </a:rPr>
              <a:t>Upper levels</a:t>
            </a:r>
            <a:endParaRPr lang="en-US" sz="1800" dirty="0"/>
          </a:p>
        </p:txBody>
      </p:sp>
      <p:sp>
        <p:nvSpPr>
          <p:cNvPr id="7" name="Text 5"/>
          <p:cNvSpPr/>
          <p:nvPr/>
        </p:nvSpPr>
        <p:spPr>
          <a:xfrm>
            <a:off x="802169" y="2207357"/>
            <a:ext cx="3022408" cy="523214"/>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D4A5C"/>
                </a:solidFill>
                <a:latin typeface="IBM Plex Sans" pitchFamily="34" charset="0"/>
                <a:ea typeface="IBM Plex Sans" pitchFamily="34" charset="-122"/>
                <a:cs typeface="IBM Plex Sans" pitchFamily="34" charset="-120"/>
              </a:rPr>
              <a:t>Jet streams, troughs and dry slots</a:t>
            </a:r>
            <a:endParaRPr lang="en-US" sz="1400" dirty="0"/>
          </a:p>
        </p:txBody>
      </p:sp>
      <p:sp>
        <p:nvSpPr>
          <p:cNvPr id="8" name="Shape 6"/>
          <p:cNvSpPr/>
          <p:nvPr/>
        </p:nvSpPr>
        <p:spPr>
          <a:xfrm>
            <a:off x="590164" y="2708042"/>
            <a:ext cx="3380317" cy="1239006"/>
          </a:xfrm>
          <a:prstGeom prst="roundRect">
            <a:avLst>
              <a:gd name="adj" fmla="val 5734"/>
            </a:avLst>
          </a:prstGeom>
          <a:solidFill>
            <a:srgbClr val="FBFCFD"/>
          </a:solidFill>
          <a:ln w="6350">
            <a:solidFill>
              <a:srgbClr val="DCE3EA"/>
            </a:solidFill>
            <a:prstDash val="solid"/>
          </a:ln>
        </p:spPr>
        <p:txBody>
          <a:bodyPr/>
          <a:lstStyle/>
          <a:p>
            <a:endParaRPr lang="en-GB"/>
          </a:p>
        </p:txBody>
      </p:sp>
      <p:sp>
        <p:nvSpPr>
          <p:cNvPr id="9" name="Text 7"/>
          <p:cNvSpPr/>
          <p:nvPr/>
        </p:nvSpPr>
        <p:spPr>
          <a:xfrm>
            <a:off x="845222" y="2816171"/>
            <a:ext cx="2956306" cy="256514"/>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1F6E9C"/>
                </a:solidFill>
                <a:latin typeface="IBM Plex Sans" pitchFamily="34" charset="0"/>
                <a:ea typeface="IBM Plex Sans" pitchFamily="34" charset="-122"/>
                <a:cs typeface="IBM Plex Sans" pitchFamily="34" charset="-120"/>
              </a:rPr>
              <a:t>Band 9 · 6.9 µm</a:t>
            </a:r>
            <a:endParaRPr lang="en-US" sz="1300" dirty="0"/>
          </a:p>
        </p:txBody>
      </p:sp>
      <p:sp>
        <p:nvSpPr>
          <p:cNvPr id="10" name="Text 8"/>
          <p:cNvSpPr/>
          <p:nvPr/>
        </p:nvSpPr>
        <p:spPr>
          <a:xfrm>
            <a:off x="845222" y="3111158"/>
            <a:ext cx="2956306"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0B1A2B"/>
                </a:solidFill>
                <a:latin typeface="Space Grotesk" pitchFamily="34" charset="0"/>
                <a:ea typeface="Space Grotesk" pitchFamily="34" charset="-122"/>
                <a:cs typeface="Space Grotesk" pitchFamily="34" charset="-120"/>
              </a:rPr>
              <a:t>Mid-upper levels</a:t>
            </a:r>
            <a:endParaRPr lang="en-US" sz="1800" dirty="0"/>
          </a:p>
        </p:txBody>
      </p:sp>
      <p:sp>
        <p:nvSpPr>
          <p:cNvPr id="11" name="Text 9"/>
          <p:cNvSpPr/>
          <p:nvPr/>
        </p:nvSpPr>
        <p:spPr>
          <a:xfrm>
            <a:off x="845222" y="3381661"/>
            <a:ext cx="2956306" cy="523214"/>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D4A5C"/>
                </a:solidFill>
                <a:latin typeface="IBM Plex Sans" pitchFamily="34" charset="0"/>
                <a:ea typeface="IBM Plex Sans" pitchFamily="34" charset="-122"/>
                <a:cs typeface="IBM Plex Sans" pitchFamily="34" charset="-120"/>
              </a:rPr>
              <a:t>Moisture plumes and mid-level circulations</a:t>
            </a:r>
            <a:endParaRPr lang="en-US" sz="1400" dirty="0"/>
          </a:p>
        </p:txBody>
      </p:sp>
      <p:sp>
        <p:nvSpPr>
          <p:cNvPr id="12" name="Shape 10"/>
          <p:cNvSpPr/>
          <p:nvPr/>
        </p:nvSpPr>
        <p:spPr>
          <a:xfrm>
            <a:off x="590164" y="4055847"/>
            <a:ext cx="3380317" cy="1263854"/>
          </a:xfrm>
          <a:prstGeom prst="roundRect">
            <a:avLst>
              <a:gd name="adj" fmla="val 5734"/>
            </a:avLst>
          </a:prstGeom>
          <a:solidFill>
            <a:srgbClr val="FBFCFD"/>
          </a:solidFill>
          <a:ln w="6350">
            <a:solidFill>
              <a:srgbClr val="DCE3EA"/>
            </a:solidFill>
            <a:prstDash val="solid"/>
          </a:ln>
        </p:spPr>
        <p:txBody>
          <a:bodyPr/>
          <a:lstStyle/>
          <a:p>
            <a:endParaRPr lang="en-GB"/>
          </a:p>
        </p:txBody>
      </p:sp>
      <p:sp>
        <p:nvSpPr>
          <p:cNvPr id="13" name="Text 11"/>
          <p:cNvSpPr/>
          <p:nvPr/>
        </p:nvSpPr>
        <p:spPr>
          <a:xfrm>
            <a:off x="845222" y="4167244"/>
            <a:ext cx="2956306" cy="256514"/>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1F6E9C"/>
                </a:solidFill>
                <a:latin typeface="IBM Plex Sans" pitchFamily="34" charset="0"/>
                <a:ea typeface="IBM Plex Sans" pitchFamily="34" charset="-122"/>
                <a:cs typeface="IBM Plex Sans" pitchFamily="34" charset="-120"/>
              </a:rPr>
              <a:t>Band 10 · 7.3 µm</a:t>
            </a:r>
            <a:endParaRPr lang="en-US" sz="1300" dirty="0"/>
          </a:p>
        </p:txBody>
      </p:sp>
      <p:sp>
        <p:nvSpPr>
          <p:cNvPr id="14" name="Text 12"/>
          <p:cNvSpPr/>
          <p:nvPr/>
        </p:nvSpPr>
        <p:spPr>
          <a:xfrm>
            <a:off x="845222" y="4423758"/>
            <a:ext cx="2956306"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0B1A2B"/>
                </a:solidFill>
                <a:latin typeface="Space Grotesk" pitchFamily="34" charset="0"/>
                <a:ea typeface="Space Grotesk" pitchFamily="34" charset="-122"/>
                <a:cs typeface="Space Grotesk" pitchFamily="34" charset="-120"/>
              </a:rPr>
              <a:t>Lower-mid levels</a:t>
            </a:r>
            <a:endParaRPr lang="en-US" sz="1800" dirty="0"/>
          </a:p>
        </p:txBody>
      </p:sp>
      <p:sp>
        <p:nvSpPr>
          <p:cNvPr id="15" name="Text 13"/>
          <p:cNvSpPr/>
          <p:nvPr/>
        </p:nvSpPr>
        <p:spPr>
          <a:xfrm>
            <a:off x="845222" y="4723465"/>
            <a:ext cx="2956306" cy="523214"/>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D4A5C"/>
                </a:solidFill>
                <a:latin typeface="IBM Plex Sans" pitchFamily="34" charset="0"/>
                <a:ea typeface="IBM Plex Sans" pitchFamily="34" charset="-122"/>
                <a:cs typeface="IBM Plex Sans" pitchFamily="34" charset="-120"/>
              </a:rPr>
              <a:t>Low-level moisture and boundaries, where clouds allow. Gravity waves.</a:t>
            </a:r>
            <a:endParaRPr lang="en-US" sz="1400" dirty="0"/>
          </a:p>
        </p:txBody>
      </p:sp>
      <p:sp>
        <p:nvSpPr>
          <p:cNvPr id="16" name="Shape 14"/>
          <p:cNvSpPr/>
          <p:nvPr/>
        </p:nvSpPr>
        <p:spPr>
          <a:xfrm>
            <a:off x="564885" y="5477580"/>
            <a:ext cx="10566400" cy="850763"/>
          </a:xfrm>
          <a:prstGeom prst="roundRect">
            <a:avLst>
              <a:gd name="adj" fmla="val 10256"/>
            </a:avLst>
          </a:prstGeom>
          <a:solidFill>
            <a:srgbClr val="0B1A2B"/>
          </a:solidFill>
          <a:ln/>
        </p:spPr>
        <p:txBody>
          <a:bodyPr/>
          <a:lstStyle/>
          <a:p>
            <a:endParaRPr lang="en-GB"/>
          </a:p>
        </p:txBody>
      </p:sp>
      <p:sp>
        <p:nvSpPr>
          <p:cNvPr id="18" name="Text 15"/>
          <p:cNvSpPr/>
          <p:nvPr/>
        </p:nvSpPr>
        <p:spPr>
          <a:xfrm>
            <a:off x="722487" y="5602813"/>
            <a:ext cx="9935293" cy="558800"/>
          </a:xfrm>
          <a:prstGeom prst="rect">
            <a:avLst/>
          </a:prstGeom>
          <a:noFill/>
          <a:ln/>
        </p:spPr>
        <p:txBody>
          <a:bodyPr wrap="square" lIns="0" tIns="0" rIns="0" bIns="0" rtlCol="0" anchor="t">
            <a:normAutofit/>
          </a:bodyPr>
          <a:lstStyle/>
          <a:p>
            <a:pPr marL="0" indent="0" algn="l">
              <a:lnSpc>
                <a:spcPts val="2100"/>
              </a:lnSpc>
              <a:buNone/>
            </a:pPr>
            <a:r>
              <a:rPr lang="en-US" b="1" dirty="0">
                <a:solidFill>
                  <a:srgbClr val="F6A04D"/>
                </a:solidFill>
                <a:latin typeface="Rubik" panose="020B0604020202020204" charset="-79"/>
                <a:ea typeface="IBM Plex Sans" pitchFamily="34" charset="-122"/>
                <a:cs typeface="Rubik" panose="020B0604020202020204" charset="-79"/>
              </a:rPr>
              <a:t>Aviation and Severe Weather:</a:t>
            </a:r>
            <a:r>
              <a:rPr lang="en-US" dirty="0">
                <a:solidFill>
                  <a:srgbClr val="DCE6EF"/>
                </a:solidFill>
                <a:latin typeface="Rubik" panose="020B0604020202020204" charset="-79"/>
                <a:ea typeface="IBM Plex Sans" pitchFamily="34" charset="-122"/>
                <a:cs typeface="Rubik" panose="020B0604020202020204" charset="-79"/>
              </a:rPr>
              <a:t> a stronger El Niño subtropical jet shows as sharp moisture edges, transverse bands and wave patterns: clues to turbulence and dynamics that can favor severe </a:t>
            </a:r>
            <a:r>
              <a:rPr lang="en-US" dirty="0" err="1">
                <a:solidFill>
                  <a:srgbClr val="DCE6EF"/>
                </a:solidFill>
                <a:latin typeface="Rubik" panose="020B0604020202020204" charset="-79"/>
                <a:ea typeface="IBM Plex Sans" pitchFamily="34" charset="-122"/>
                <a:cs typeface="Rubik" panose="020B0604020202020204" charset="-79"/>
              </a:rPr>
              <a:t>wx</a:t>
            </a:r>
            <a:r>
              <a:rPr lang="en-US" dirty="0">
                <a:solidFill>
                  <a:srgbClr val="DCE6EF"/>
                </a:solidFill>
                <a:latin typeface="Rubik" panose="020B0604020202020204" charset="-79"/>
                <a:ea typeface="IBM Plex Sans" pitchFamily="34" charset="-122"/>
                <a:cs typeface="Rubik" panose="020B0604020202020204" charset="-79"/>
              </a:rPr>
              <a:t>.</a:t>
            </a:r>
            <a:endParaRPr lang="en-US" dirty="0">
              <a:latin typeface="Rubik" panose="020B0604020202020204" charset="-79"/>
              <a:cs typeface="Rubik" panose="020B0604020202020204" charset="-79"/>
            </a:endParaRPr>
          </a:p>
        </p:txBody>
      </p:sp>
      <p:pic>
        <p:nvPicPr>
          <p:cNvPr id="21" name="Picture 20">
            <a:extLst>
              <a:ext uri="{FF2B5EF4-FFF2-40B4-BE49-F238E27FC236}">
                <a16:creationId xmlns:a16="http://schemas.microsoft.com/office/drawing/2014/main" id="{96D27518-DE22-2572-78F6-5093D293200B}"/>
              </a:ext>
            </a:extLst>
          </p:cNvPr>
          <p:cNvPicPr>
            <a:picLocks noChangeAspect="1"/>
          </p:cNvPicPr>
          <p:nvPr/>
        </p:nvPicPr>
        <p:blipFill>
          <a:blip r:embed="rId3"/>
          <a:stretch>
            <a:fillRect/>
          </a:stretch>
        </p:blipFill>
        <p:spPr>
          <a:xfrm>
            <a:off x="4409833" y="1537443"/>
            <a:ext cx="6682237" cy="3782146"/>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7">
    <p:bg>
      <p:bgPr>
        <a:solidFill>
          <a:srgbClr val="E5DDCE"/>
        </a:solidFill>
        <a:effectLst/>
      </p:bgPr>
    </p:bg>
    <p:spTree>
      <p:nvGrpSpPr>
        <p:cNvPr id="1" name=""/>
        <p:cNvGrpSpPr/>
        <p:nvPr/>
      </p:nvGrpSpPr>
      <p:grpSpPr>
        <a:xfrm>
          <a:off x="0" y="0"/>
          <a:ext cx="0" cy="0"/>
          <a:chOff x="0" y="0"/>
          <a:chExt cx="0" cy="0"/>
        </a:xfrm>
      </p:grpSpPr>
      <p:sp>
        <p:nvSpPr>
          <p:cNvPr id="3" name="Text 1"/>
          <p:cNvSpPr>
            <a:spLocks noGrp="1"/>
          </p:cNvSpPr>
          <p:nvPr>
            <p:ph type="title"/>
          </p:nvPr>
        </p:nvSpPr>
        <p:spPr>
          <a:xfrm>
            <a:off x="582212" y="410205"/>
            <a:ext cx="4991652" cy="965369"/>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0B1A2B"/>
                </a:solidFill>
                <a:latin typeface="Rubik" panose="020B0604020202020204" charset="-79"/>
                <a:cs typeface="Rubik" panose="020B0604020202020204" charset="-79"/>
              </a:rPr>
              <a:t>Daytime RGBs: catch storms as they grow</a:t>
            </a:r>
            <a:endParaRPr lang="en-US" sz="3200" dirty="0">
              <a:latin typeface="Rubik" panose="020B0604020202020204" charset="-79"/>
              <a:cs typeface="Rubik" panose="020B0604020202020204" charset="-79"/>
            </a:endParaRPr>
          </a:p>
        </p:txBody>
      </p:sp>
      <p:graphicFrame>
        <p:nvGraphicFramePr>
          <p:cNvPr id="4" name="Table 0"/>
          <p:cNvGraphicFramePr>
            <a:graphicFrameLocks noGrp="1"/>
          </p:cNvGraphicFramePr>
          <p:nvPr>
            <p:extLst>
              <p:ext uri="{D42A27DB-BD31-4B8C-83A1-F6EECF244321}">
                <p14:modId xmlns:p14="http://schemas.microsoft.com/office/powerpoint/2010/main" val="1037397043"/>
              </p:ext>
            </p:extLst>
          </p:nvPr>
        </p:nvGraphicFramePr>
        <p:xfrm>
          <a:off x="582212" y="1509073"/>
          <a:ext cx="5177736" cy="3839853"/>
        </p:xfrm>
        <a:graphic>
          <a:graphicData uri="http://schemas.openxmlformats.org/drawingml/2006/table">
            <a:tbl>
              <a:tblPr/>
              <a:tblGrid>
                <a:gridCol w="1553321">
                  <a:extLst>
                    <a:ext uri="{9D8B030D-6E8A-4147-A177-3AD203B41FA5}">
                      <a16:colId xmlns:a16="http://schemas.microsoft.com/office/drawing/2014/main" val="20000"/>
                    </a:ext>
                  </a:extLst>
                </a:gridCol>
                <a:gridCol w="2071094">
                  <a:extLst>
                    <a:ext uri="{9D8B030D-6E8A-4147-A177-3AD203B41FA5}">
                      <a16:colId xmlns:a16="http://schemas.microsoft.com/office/drawing/2014/main" val="20001"/>
                    </a:ext>
                  </a:extLst>
                </a:gridCol>
                <a:gridCol w="1553321">
                  <a:extLst>
                    <a:ext uri="{9D8B030D-6E8A-4147-A177-3AD203B41FA5}">
                      <a16:colId xmlns:a16="http://schemas.microsoft.com/office/drawing/2014/main" val="20002"/>
                    </a:ext>
                  </a:extLst>
                </a:gridCol>
              </a:tblGrid>
              <a:tr h="385961">
                <a:tc>
                  <a:txBody>
                    <a:bodyPr/>
                    <a:lstStyle/>
                    <a:p>
                      <a:pPr marL="0" indent="0">
                        <a:lnSpc>
                          <a:spcPts val="1960"/>
                        </a:lnSpc>
                        <a:buNone/>
                      </a:pPr>
                      <a:r>
                        <a:rPr lang="en-US" sz="1400" b="1" dirty="0">
                          <a:solidFill>
                            <a:srgbClr val="F3F5F7"/>
                          </a:solidFill>
                          <a:latin typeface="Rubik" panose="020B0604020202020204" charset="-79"/>
                          <a:ea typeface="IBM Plex Sans" pitchFamily="34" charset="-122"/>
                          <a:cs typeface="Rubik" panose="020B0604020202020204" charset="-79"/>
                        </a:rPr>
                        <a:t>RGB</a:t>
                      </a:r>
                      <a:endParaRPr lang="en-US" sz="1400" dirty="0">
                        <a:latin typeface="Rubik" panose="020B0604020202020204" charset="-79"/>
                        <a:ea typeface="IBM Plex Sans" charset="0"/>
                        <a:cs typeface="Rubik" panose="020B0604020202020204" charset="-79"/>
                      </a:endParaRPr>
                    </a:p>
                  </a:txBody>
                  <a:tcPr marL="62230" marR="62230" marT="62230" marB="62230">
                    <a:lnL w="12700" cap="flat" cmpd="sng" algn="ctr">
                      <a:solidFill>
                        <a:srgbClr val="C2C4C5"/>
                      </a:solidFill>
                      <a:prstDash val="solid"/>
                      <a:round/>
                      <a:headEnd type="none" w="med" len="med"/>
                      <a:tailEnd type="none" w="med" len="med"/>
                    </a:lnL>
                    <a:lnR w="12700" cap="flat" cmpd="sng" algn="ctr">
                      <a:solidFill>
                        <a:srgbClr val="0D1926"/>
                      </a:solidFill>
                      <a:prstDash val="solid"/>
                      <a:round/>
                      <a:headEnd type="none" w="med" len="med"/>
                      <a:tailEnd type="none" w="med" len="med"/>
                    </a:lnR>
                    <a:lnT w="12700" cap="flat" cmpd="sng" algn="ctr">
                      <a:solidFill>
                        <a:srgbClr val="C2C4C5"/>
                      </a:solidFill>
                      <a:prstDash val="solid"/>
                      <a:round/>
                      <a:headEnd type="none" w="med" len="med"/>
                      <a:tailEnd type="none" w="med" len="med"/>
                    </a:lnT>
                    <a:lnB w="12700" cap="flat" cmpd="sng" algn="ctr">
                      <a:solidFill>
                        <a:srgbClr val="0D1926"/>
                      </a:solidFill>
                      <a:prstDash val="solid"/>
                      <a:round/>
                      <a:headEnd type="none" w="med" len="med"/>
                      <a:tailEnd type="none" w="med" len="med"/>
                    </a:lnB>
                    <a:solidFill>
                      <a:srgbClr val="0B1A2B"/>
                    </a:solidFill>
                  </a:tcPr>
                </a:tc>
                <a:tc>
                  <a:txBody>
                    <a:bodyPr/>
                    <a:lstStyle/>
                    <a:p>
                      <a:pPr marL="0" indent="0">
                        <a:lnSpc>
                          <a:spcPts val="1960"/>
                        </a:lnSpc>
                        <a:buNone/>
                      </a:pPr>
                      <a:r>
                        <a:rPr lang="en-US" sz="1400" b="1" dirty="0">
                          <a:solidFill>
                            <a:srgbClr val="F3F5F7"/>
                          </a:solidFill>
                          <a:latin typeface="Rubik" panose="020B0604020202020204" charset="-79"/>
                          <a:ea typeface="IBM Plex Sans" pitchFamily="34" charset="-122"/>
                          <a:cs typeface="Rubik" panose="020B0604020202020204" charset="-79"/>
                        </a:rPr>
                        <a:t>What it shows</a:t>
                      </a:r>
                      <a:endParaRPr lang="en-US" sz="1400" dirty="0">
                        <a:latin typeface="Rubik" panose="020B0604020202020204" charset="-79"/>
                        <a:ea typeface="IBM Plex Sans" charset="0"/>
                        <a:cs typeface="Rubik" panose="020B0604020202020204" charset="-79"/>
                      </a:endParaRPr>
                    </a:p>
                  </a:txBody>
                  <a:tcPr marL="62230" marR="62230" marT="62230" marB="62230">
                    <a:lnL w="12700" cap="flat" cmpd="sng" algn="ctr">
                      <a:solidFill>
                        <a:srgbClr val="0D1926"/>
                      </a:solidFill>
                      <a:prstDash val="solid"/>
                      <a:round/>
                      <a:headEnd type="none" w="med" len="med"/>
                      <a:tailEnd type="none" w="med" len="med"/>
                    </a:lnL>
                    <a:lnR w="12700" cap="flat" cmpd="sng" algn="ctr">
                      <a:solidFill>
                        <a:srgbClr val="0D1926"/>
                      </a:solidFill>
                      <a:prstDash val="solid"/>
                      <a:round/>
                      <a:headEnd type="none" w="med" len="med"/>
                      <a:tailEnd type="none" w="med" len="med"/>
                    </a:lnR>
                    <a:lnT w="12700" cap="flat" cmpd="sng" algn="ctr">
                      <a:solidFill>
                        <a:srgbClr val="C2C4C5"/>
                      </a:solidFill>
                      <a:prstDash val="solid"/>
                      <a:round/>
                      <a:headEnd type="none" w="med" len="med"/>
                      <a:tailEnd type="none" w="med" len="med"/>
                    </a:lnT>
                    <a:lnB w="12700" cap="flat" cmpd="sng" algn="ctr">
                      <a:solidFill>
                        <a:srgbClr val="0D1926"/>
                      </a:solidFill>
                      <a:prstDash val="solid"/>
                      <a:round/>
                      <a:headEnd type="none" w="med" len="med"/>
                      <a:tailEnd type="none" w="med" len="med"/>
                    </a:lnB>
                    <a:solidFill>
                      <a:srgbClr val="0B1A2B"/>
                    </a:solidFill>
                  </a:tcPr>
                </a:tc>
                <a:tc>
                  <a:txBody>
                    <a:bodyPr/>
                    <a:lstStyle/>
                    <a:p>
                      <a:pPr marL="0" indent="0">
                        <a:lnSpc>
                          <a:spcPts val="1960"/>
                        </a:lnSpc>
                        <a:buNone/>
                      </a:pPr>
                      <a:r>
                        <a:rPr lang="en-US" sz="1400" b="1" dirty="0">
                          <a:solidFill>
                            <a:srgbClr val="F3F5F7"/>
                          </a:solidFill>
                          <a:latin typeface="Rubik" panose="020B0604020202020204" charset="-79"/>
                          <a:ea typeface="IBM Plex Sans" pitchFamily="34" charset="-122"/>
                          <a:cs typeface="Rubik" panose="020B0604020202020204" charset="-79"/>
                        </a:rPr>
                        <a:t>Use it for</a:t>
                      </a:r>
                      <a:endParaRPr lang="en-US" sz="1400" dirty="0">
                        <a:latin typeface="Rubik" panose="020B0604020202020204" charset="-79"/>
                        <a:ea typeface="IBM Plex Sans" charset="0"/>
                        <a:cs typeface="Rubik" panose="020B0604020202020204" charset="-79"/>
                      </a:endParaRPr>
                    </a:p>
                  </a:txBody>
                  <a:tcPr marL="62230" marR="62230" marT="62230" marB="62230">
                    <a:lnL w="12700" cap="flat" cmpd="sng" algn="ctr">
                      <a:solidFill>
                        <a:srgbClr val="0D1926"/>
                      </a:solidFill>
                      <a:prstDash val="solid"/>
                      <a:round/>
                      <a:headEnd type="none" w="med" len="med"/>
                      <a:tailEnd type="none" w="med" len="med"/>
                    </a:lnL>
                    <a:lnR w="12700" cap="flat" cmpd="sng" algn="ctr">
                      <a:solidFill>
                        <a:srgbClr val="0D1926"/>
                      </a:solidFill>
                      <a:prstDash val="solid"/>
                      <a:round/>
                      <a:headEnd type="none" w="med" len="med"/>
                      <a:tailEnd type="none" w="med" len="med"/>
                    </a:lnR>
                    <a:lnT w="12700" cap="flat" cmpd="sng" algn="ctr">
                      <a:solidFill>
                        <a:srgbClr val="C2C4C5"/>
                      </a:solidFill>
                      <a:prstDash val="solid"/>
                      <a:round/>
                      <a:headEnd type="none" w="med" len="med"/>
                      <a:tailEnd type="none" w="med" len="med"/>
                    </a:lnT>
                    <a:lnB w="12700" cap="flat" cmpd="sng" algn="ctr">
                      <a:solidFill>
                        <a:srgbClr val="0D1926"/>
                      </a:solidFill>
                      <a:prstDash val="solid"/>
                      <a:round/>
                      <a:headEnd type="none" w="med" len="med"/>
                      <a:tailEnd type="none" w="med" len="med"/>
                    </a:lnB>
                    <a:solidFill>
                      <a:srgbClr val="0B1A2B"/>
                    </a:solidFill>
                  </a:tcPr>
                </a:tc>
                <a:extLst>
                  <a:ext uri="{0D108BD9-81ED-4DB2-BD59-A6C34878D82A}">
                    <a16:rowId xmlns:a16="http://schemas.microsoft.com/office/drawing/2014/main" val="10000"/>
                  </a:ext>
                </a:extLst>
              </a:tr>
              <a:tr h="634868">
                <a:tc>
                  <a:txBody>
                    <a:bodyPr/>
                    <a:lstStyle/>
                    <a:p>
                      <a:pPr marL="0" indent="0">
                        <a:lnSpc>
                          <a:spcPts val="1960"/>
                        </a:lnSpc>
                        <a:buNone/>
                      </a:pPr>
                      <a:r>
                        <a:rPr lang="en-US" sz="1400" dirty="0">
                          <a:solidFill>
                            <a:srgbClr val="3D4A5C"/>
                          </a:solidFill>
                          <a:latin typeface="Rubik" panose="020B0604020202020204" charset="-79"/>
                          <a:ea typeface="IBM Plex Sans" pitchFamily="34" charset="-122"/>
                          <a:cs typeface="Rubik" panose="020B0604020202020204" charset="-79"/>
                        </a:rPr>
                        <a:t>Day Cloud Phase Distinction (CIRA)</a:t>
                      </a:r>
                      <a:endParaRPr lang="en-US" sz="1400" dirty="0">
                        <a:latin typeface="Rubik" panose="020B0604020202020204" charset="-79"/>
                        <a:ea typeface="IBM Plex Sans" charset="0"/>
                        <a:cs typeface="Rubik" panose="020B0604020202020204" charset="-79"/>
                      </a:endParaRPr>
                    </a:p>
                  </a:txBody>
                  <a:tcPr marL="62230" marR="62230" marT="62230" marB="62230">
                    <a:lnL w="12700" cap="flat" cmpd="sng" algn="ctr">
                      <a:solidFill>
                        <a:srgbClr val="C2C4C5"/>
                      </a:solidFill>
                      <a:prstDash val="solid"/>
                      <a:round/>
                      <a:headEnd type="none" w="med" len="med"/>
                      <a:tailEnd type="none" w="med" len="med"/>
                    </a:lnL>
                    <a:lnR w="12700" cap="flat" cmpd="sng" algn="ctr">
                      <a:solidFill>
                        <a:srgbClr val="C2C4C5"/>
                      </a:solidFill>
                      <a:prstDash val="solid"/>
                      <a:round/>
                      <a:headEnd type="none" w="med" len="med"/>
                      <a:tailEnd type="none" w="med" len="med"/>
                    </a:lnR>
                    <a:lnT w="12700" cap="flat" cmpd="sng" algn="ctr">
                      <a:solidFill>
                        <a:srgbClr val="0D1926"/>
                      </a:solidFill>
                      <a:prstDash val="solid"/>
                      <a:round/>
                      <a:headEnd type="none" w="med" len="med"/>
                      <a:tailEnd type="none" w="med" len="med"/>
                    </a:lnT>
                    <a:lnB w="12700" cap="flat" cmpd="sng" algn="ctr">
                      <a:solidFill>
                        <a:srgbClr val="C2C4C5"/>
                      </a:solidFill>
                      <a:prstDash val="solid"/>
                      <a:round/>
                      <a:headEnd type="none" w="med" len="med"/>
                      <a:tailEnd type="none" w="med" len="med"/>
                    </a:lnB>
                    <a:solidFill>
                      <a:schemeClr val="tx1">
                        <a:lumMod val="25000"/>
                        <a:lumOff val="75000"/>
                      </a:schemeClr>
                    </a:solidFill>
                  </a:tcPr>
                </a:tc>
                <a:tc>
                  <a:txBody>
                    <a:bodyPr/>
                    <a:lstStyle/>
                    <a:p>
                      <a:pPr marL="0" indent="0">
                        <a:lnSpc>
                          <a:spcPts val="1960"/>
                        </a:lnSpc>
                        <a:buNone/>
                      </a:pPr>
                      <a:r>
                        <a:rPr lang="en-US" sz="1400" dirty="0">
                          <a:solidFill>
                            <a:srgbClr val="3D4A5C"/>
                          </a:solidFill>
                          <a:latin typeface="Rubik" panose="020B0604020202020204" charset="-79"/>
                          <a:ea typeface="IBM Plex Sans" pitchFamily="34" charset="-122"/>
                          <a:cs typeface="Rubik" panose="020B0604020202020204" charset="-79"/>
                        </a:rPr>
                        <a:t>Water clouds vs. ice clouds; when growing cumulus glaciate</a:t>
                      </a:r>
                      <a:endParaRPr lang="en-US" sz="1400" dirty="0">
                        <a:latin typeface="Rubik" panose="020B0604020202020204" charset="-79"/>
                        <a:ea typeface="IBM Plex Sans" charset="0"/>
                        <a:cs typeface="Rubik" panose="020B0604020202020204" charset="-79"/>
                      </a:endParaRPr>
                    </a:p>
                  </a:txBody>
                  <a:tcPr marL="62230" marR="62230" marT="62230" marB="62230">
                    <a:lnL w="12700" cap="flat" cmpd="sng" algn="ctr">
                      <a:solidFill>
                        <a:srgbClr val="C2C4C5"/>
                      </a:solidFill>
                      <a:prstDash val="solid"/>
                      <a:round/>
                      <a:headEnd type="none" w="med" len="med"/>
                      <a:tailEnd type="none" w="med" len="med"/>
                    </a:lnL>
                    <a:lnR w="12700" cap="flat" cmpd="sng" algn="ctr">
                      <a:solidFill>
                        <a:srgbClr val="C2C4C5"/>
                      </a:solidFill>
                      <a:prstDash val="solid"/>
                      <a:round/>
                      <a:headEnd type="none" w="med" len="med"/>
                      <a:tailEnd type="none" w="med" len="med"/>
                    </a:lnR>
                    <a:lnT w="12700" cap="flat" cmpd="sng" algn="ctr">
                      <a:solidFill>
                        <a:srgbClr val="0D1926"/>
                      </a:solidFill>
                      <a:prstDash val="solid"/>
                      <a:round/>
                      <a:headEnd type="none" w="med" len="med"/>
                      <a:tailEnd type="none" w="med" len="med"/>
                    </a:lnT>
                    <a:lnB w="12700" cap="flat" cmpd="sng" algn="ctr">
                      <a:solidFill>
                        <a:srgbClr val="C2C4C5"/>
                      </a:solidFill>
                      <a:prstDash val="solid"/>
                      <a:round/>
                      <a:headEnd type="none" w="med" len="med"/>
                      <a:tailEnd type="none" w="med" len="med"/>
                    </a:lnB>
                    <a:solidFill>
                      <a:schemeClr val="tx1">
                        <a:lumMod val="25000"/>
                        <a:lumOff val="75000"/>
                      </a:schemeClr>
                    </a:solidFill>
                  </a:tcPr>
                </a:tc>
                <a:tc>
                  <a:txBody>
                    <a:bodyPr/>
                    <a:lstStyle/>
                    <a:p>
                      <a:pPr marL="0" indent="0">
                        <a:lnSpc>
                          <a:spcPts val="1960"/>
                        </a:lnSpc>
                        <a:buNone/>
                      </a:pPr>
                      <a:r>
                        <a:rPr lang="en-US" sz="1400" dirty="0">
                          <a:solidFill>
                            <a:srgbClr val="3D4A5C"/>
                          </a:solidFill>
                          <a:latin typeface="Rubik" panose="020B0604020202020204" charset="-79"/>
                          <a:ea typeface="IBM Plex Sans" pitchFamily="34" charset="-122"/>
                          <a:cs typeface="Rubik" panose="020B0604020202020204" charset="-79"/>
                        </a:rPr>
                        <a:t>First signs of new thunderstorms</a:t>
                      </a:r>
                      <a:endParaRPr lang="en-US" sz="1400" dirty="0">
                        <a:latin typeface="Rubik" panose="020B0604020202020204" charset="-79"/>
                        <a:ea typeface="IBM Plex Sans" charset="0"/>
                        <a:cs typeface="Rubik" panose="020B0604020202020204" charset="-79"/>
                      </a:endParaRPr>
                    </a:p>
                  </a:txBody>
                  <a:tcPr marL="62230" marR="62230" marT="62230" marB="62230">
                    <a:lnL w="12700" cap="flat" cmpd="sng" algn="ctr">
                      <a:solidFill>
                        <a:srgbClr val="C2C4C5"/>
                      </a:solidFill>
                      <a:prstDash val="solid"/>
                      <a:round/>
                      <a:headEnd type="none" w="med" len="med"/>
                      <a:tailEnd type="none" w="med" len="med"/>
                    </a:lnL>
                    <a:lnR w="12700" cap="flat" cmpd="sng" algn="ctr">
                      <a:solidFill>
                        <a:srgbClr val="C2C4C5"/>
                      </a:solidFill>
                      <a:prstDash val="solid"/>
                      <a:round/>
                      <a:headEnd type="none" w="med" len="med"/>
                      <a:tailEnd type="none" w="med" len="med"/>
                    </a:lnR>
                    <a:lnT w="12700" cap="flat" cmpd="sng" algn="ctr">
                      <a:solidFill>
                        <a:srgbClr val="0D1926"/>
                      </a:solidFill>
                      <a:prstDash val="solid"/>
                      <a:round/>
                      <a:headEnd type="none" w="med" len="med"/>
                      <a:tailEnd type="none" w="med" len="med"/>
                    </a:lnT>
                    <a:lnB w="12700" cap="flat" cmpd="sng" algn="ctr">
                      <a:solidFill>
                        <a:srgbClr val="C2C4C5"/>
                      </a:solidFill>
                      <a:prstDash val="solid"/>
                      <a:round/>
                      <a:headEnd type="none" w="med" len="med"/>
                      <a:tailEnd type="none" w="med" len="med"/>
                    </a:lnB>
                    <a:solidFill>
                      <a:schemeClr val="tx1">
                        <a:lumMod val="25000"/>
                        <a:lumOff val="75000"/>
                      </a:schemeClr>
                    </a:solidFill>
                  </a:tcPr>
                </a:tc>
                <a:extLst>
                  <a:ext uri="{0D108BD9-81ED-4DB2-BD59-A6C34878D82A}">
                    <a16:rowId xmlns:a16="http://schemas.microsoft.com/office/drawing/2014/main" val="10001"/>
                  </a:ext>
                </a:extLst>
              </a:tr>
              <a:tr h="634868">
                <a:tc>
                  <a:txBody>
                    <a:bodyPr/>
                    <a:lstStyle/>
                    <a:p>
                      <a:pPr marL="0" indent="0">
                        <a:lnSpc>
                          <a:spcPts val="1960"/>
                        </a:lnSpc>
                        <a:buNone/>
                      </a:pPr>
                      <a:r>
                        <a:rPr lang="en-US" sz="1400" dirty="0">
                          <a:solidFill>
                            <a:srgbClr val="3D4A5C"/>
                          </a:solidFill>
                          <a:latin typeface="Rubik" panose="020B0604020202020204" charset="-79"/>
                          <a:ea typeface="IBM Plex Sans" pitchFamily="34" charset="-122"/>
                          <a:cs typeface="Rubik" panose="020B0604020202020204" charset="-79"/>
                        </a:rPr>
                        <a:t>Day Convective Storm (JMA) / Severe Storms</a:t>
                      </a:r>
                      <a:endParaRPr lang="en-US" sz="1400" dirty="0">
                        <a:latin typeface="Rubik" panose="020B0604020202020204" charset="-79"/>
                        <a:ea typeface="IBM Plex Sans" charset="0"/>
                        <a:cs typeface="Rubik" panose="020B0604020202020204" charset="-79"/>
                      </a:endParaRPr>
                    </a:p>
                  </a:txBody>
                  <a:tcPr marL="62230" marR="62230" marT="62230" marB="62230">
                    <a:lnL w="12700" cap="flat" cmpd="sng" algn="ctr">
                      <a:solidFill>
                        <a:srgbClr val="C2C4C5"/>
                      </a:solidFill>
                      <a:prstDash val="solid"/>
                      <a:round/>
                      <a:headEnd type="none" w="med" len="med"/>
                      <a:tailEnd type="none" w="med" len="med"/>
                    </a:lnL>
                    <a:lnR w="12700" cap="flat" cmpd="sng" algn="ctr">
                      <a:solidFill>
                        <a:srgbClr val="B9BCC0"/>
                      </a:solidFill>
                      <a:prstDash val="solid"/>
                      <a:round/>
                      <a:headEnd type="none" w="med" len="med"/>
                      <a:tailEnd type="none" w="med" len="med"/>
                    </a:lnR>
                    <a:lnT w="12700" cap="flat" cmpd="sng" algn="ctr">
                      <a:solidFill>
                        <a:srgbClr val="C2C4C5"/>
                      </a:solidFill>
                      <a:prstDash val="solid"/>
                      <a:round/>
                      <a:headEnd type="none" w="med" len="med"/>
                      <a:tailEnd type="none" w="med" len="med"/>
                    </a:lnT>
                    <a:lnB w="12700" cap="flat" cmpd="sng" algn="ctr">
                      <a:solidFill>
                        <a:srgbClr val="B9BCC0"/>
                      </a:solidFill>
                      <a:prstDash val="solid"/>
                      <a:round/>
                      <a:headEnd type="none" w="med" len="med"/>
                      <a:tailEnd type="none" w="med" len="med"/>
                    </a:lnB>
                    <a:solidFill>
                      <a:srgbClr val="E7ECF1"/>
                    </a:solidFill>
                  </a:tcPr>
                </a:tc>
                <a:tc>
                  <a:txBody>
                    <a:bodyPr/>
                    <a:lstStyle/>
                    <a:p>
                      <a:pPr marL="0" indent="0">
                        <a:lnSpc>
                          <a:spcPts val="1960"/>
                        </a:lnSpc>
                        <a:buNone/>
                      </a:pPr>
                      <a:r>
                        <a:rPr lang="en-US" sz="1400" dirty="0">
                          <a:solidFill>
                            <a:srgbClr val="3D4A5C"/>
                          </a:solidFill>
                          <a:latin typeface="Rubik" panose="020B0604020202020204" charset="-79"/>
                          <a:ea typeface="IBM Plex Sans" pitchFamily="34" charset="-122"/>
                          <a:cs typeface="Rubik" panose="020B0604020202020204" charset="-79"/>
                        </a:rPr>
                        <a:t>Bright yellow tops: strong updrafts with small ice</a:t>
                      </a:r>
                      <a:endParaRPr lang="en-US" sz="1400" dirty="0">
                        <a:latin typeface="Rubik" panose="020B0604020202020204" charset="-79"/>
                        <a:ea typeface="IBM Plex Sans" charset="0"/>
                        <a:cs typeface="Rubik" panose="020B0604020202020204" charset="-79"/>
                      </a:endParaRPr>
                    </a:p>
                  </a:txBody>
                  <a:tcPr marL="62230" marR="62230" marT="62230" marB="62230">
                    <a:lnL w="12700" cap="flat" cmpd="sng" algn="ctr">
                      <a:solidFill>
                        <a:srgbClr val="B9BCC0"/>
                      </a:solidFill>
                      <a:prstDash val="solid"/>
                      <a:round/>
                      <a:headEnd type="none" w="med" len="med"/>
                      <a:tailEnd type="none" w="med" len="med"/>
                    </a:lnL>
                    <a:lnR w="12700" cap="flat" cmpd="sng" algn="ctr">
                      <a:solidFill>
                        <a:srgbClr val="B9BCC0"/>
                      </a:solidFill>
                      <a:prstDash val="solid"/>
                      <a:round/>
                      <a:headEnd type="none" w="med" len="med"/>
                      <a:tailEnd type="none" w="med" len="med"/>
                    </a:lnR>
                    <a:lnT w="12700" cap="flat" cmpd="sng" algn="ctr">
                      <a:solidFill>
                        <a:srgbClr val="C2C4C5"/>
                      </a:solidFill>
                      <a:prstDash val="solid"/>
                      <a:round/>
                      <a:headEnd type="none" w="med" len="med"/>
                      <a:tailEnd type="none" w="med" len="med"/>
                    </a:lnT>
                    <a:lnB w="12700" cap="flat" cmpd="sng" algn="ctr">
                      <a:solidFill>
                        <a:srgbClr val="B9BCC0"/>
                      </a:solidFill>
                      <a:prstDash val="solid"/>
                      <a:round/>
                      <a:headEnd type="none" w="med" len="med"/>
                      <a:tailEnd type="none" w="med" len="med"/>
                    </a:lnB>
                    <a:solidFill>
                      <a:srgbClr val="E7ECF1"/>
                    </a:solidFill>
                  </a:tcPr>
                </a:tc>
                <a:tc>
                  <a:txBody>
                    <a:bodyPr/>
                    <a:lstStyle/>
                    <a:p>
                      <a:pPr marL="0" indent="0">
                        <a:lnSpc>
                          <a:spcPts val="1960"/>
                        </a:lnSpc>
                        <a:buNone/>
                      </a:pPr>
                      <a:r>
                        <a:rPr lang="en-US" sz="1400" dirty="0">
                          <a:solidFill>
                            <a:srgbClr val="3D4A5C"/>
                          </a:solidFill>
                          <a:latin typeface="Rubik" panose="020B0604020202020204" charset="-79"/>
                          <a:ea typeface="IBM Plex Sans" pitchFamily="34" charset="-122"/>
                          <a:cs typeface="Rubik" panose="020B0604020202020204" charset="-79"/>
                        </a:rPr>
                        <a:t>The most intense, likely severe cells</a:t>
                      </a:r>
                      <a:endParaRPr lang="en-US" sz="1400" dirty="0">
                        <a:latin typeface="Rubik" panose="020B0604020202020204" charset="-79"/>
                        <a:ea typeface="IBM Plex Sans" charset="0"/>
                        <a:cs typeface="Rubik" panose="020B0604020202020204" charset="-79"/>
                      </a:endParaRPr>
                    </a:p>
                  </a:txBody>
                  <a:tcPr marL="62230" marR="62230" marT="62230" marB="62230">
                    <a:lnL w="12700" cap="flat" cmpd="sng" algn="ctr">
                      <a:solidFill>
                        <a:srgbClr val="B9BCC0"/>
                      </a:solidFill>
                      <a:prstDash val="solid"/>
                      <a:round/>
                      <a:headEnd type="none" w="med" len="med"/>
                      <a:tailEnd type="none" w="med" len="med"/>
                    </a:lnL>
                    <a:lnR w="12700" cap="flat" cmpd="sng" algn="ctr">
                      <a:solidFill>
                        <a:srgbClr val="B9BCC0"/>
                      </a:solidFill>
                      <a:prstDash val="solid"/>
                      <a:round/>
                      <a:headEnd type="none" w="med" len="med"/>
                      <a:tailEnd type="none" w="med" len="med"/>
                    </a:lnR>
                    <a:lnT w="12700" cap="flat" cmpd="sng" algn="ctr">
                      <a:solidFill>
                        <a:srgbClr val="C2C4C5"/>
                      </a:solidFill>
                      <a:prstDash val="solid"/>
                      <a:round/>
                      <a:headEnd type="none" w="med" len="med"/>
                      <a:tailEnd type="none" w="med" len="med"/>
                    </a:lnT>
                    <a:lnB w="12700" cap="flat" cmpd="sng" algn="ctr">
                      <a:solidFill>
                        <a:srgbClr val="B9BCC0"/>
                      </a:solidFill>
                      <a:prstDash val="solid"/>
                      <a:round/>
                      <a:headEnd type="none" w="med" len="med"/>
                      <a:tailEnd type="none" w="med" len="med"/>
                    </a:lnB>
                    <a:solidFill>
                      <a:srgbClr val="E7ECF1"/>
                    </a:solidFill>
                  </a:tcPr>
                </a:tc>
                <a:extLst>
                  <a:ext uri="{0D108BD9-81ED-4DB2-BD59-A6C34878D82A}">
                    <a16:rowId xmlns:a16="http://schemas.microsoft.com/office/drawing/2014/main" val="10002"/>
                  </a:ext>
                </a:extLst>
              </a:tr>
              <a:tr h="385961">
                <a:tc>
                  <a:txBody>
                    <a:bodyPr/>
                    <a:lstStyle/>
                    <a:p>
                      <a:pPr marL="0" indent="0">
                        <a:lnSpc>
                          <a:spcPts val="1960"/>
                        </a:lnSpc>
                        <a:buNone/>
                      </a:pPr>
                      <a:r>
                        <a:rPr lang="en-US" sz="1400" dirty="0">
                          <a:solidFill>
                            <a:srgbClr val="3D4A5C"/>
                          </a:solidFill>
                          <a:latin typeface="Rubik" panose="020B0604020202020204" charset="-79"/>
                          <a:ea typeface="IBM Plex Sans" pitchFamily="34" charset="-122"/>
                          <a:cs typeface="Rubik" panose="020B0604020202020204" charset="-79"/>
                        </a:rPr>
                        <a:t>Day Convection (EUMETSAT)</a:t>
                      </a:r>
                      <a:endParaRPr lang="en-US" sz="1400" dirty="0">
                        <a:latin typeface="Rubik" panose="020B0604020202020204" charset="-79"/>
                        <a:ea typeface="IBM Plex Sans" charset="0"/>
                        <a:cs typeface="Rubik" panose="020B0604020202020204" charset="-79"/>
                      </a:endParaRPr>
                    </a:p>
                  </a:txBody>
                  <a:tcPr marL="62230" marR="62230" marT="62230" marB="62230">
                    <a:lnL w="12700" cap="flat" cmpd="sng" algn="ctr">
                      <a:solidFill>
                        <a:srgbClr val="C2C4C5"/>
                      </a:solidFill>
                      <a:prstDash val="solid"/>
                      <a:round/>
                      <a:headEnd type="none" w="med" len="med"/>
                      <a:tailEnd type="none" w="med" len="med"/>
                    </a:lnL>
                    <a:lnR w="12700" cap="flat" cmpd="sng" algn="ctr">
                      <a:solidFill>
                        <a:srgbClr val="C2C4C5"/>
                      </a:solidFill>
                      <a:prstDash val="solid"/>
                      <a:round/>
                      <a:headEnd type="none" w="med" len="med"/>
                      <a:tailEnd type="none" w="med" len="med"/>
                    </a:lnR>
                    <a:lnT w="12700" cap="flat" cmpd="sng" algn="ctr">
                      <a:solidFill>
                        <a:srgbClr val="B9BCC0"/>
                      </a:solidFill>
                      <a:prstDash val="solid"/>
                      <a:round/>
                      <a:headEnd type="none" w="med" len="med"/>
                      <a:tailEnd type="none" w="med" len="med"/>
                    </a:lnT>
                    <a:lnB w="12700" cap="flat" cmpd="sng" algn="ctr">
                      <a:solidFill>
                        <a:srgbClr val="C2C4C5"/>
                      </a:solidFill>
                      <a:prstDash val="solid"/>
                      <a:round/>
                      <a:headEnd type="none" w="med" len="med"/>
                      <a:tailEnd type="none" w="med" len="med"/>
                    </a:lnB>
                    <a:solidFill>
                      <a:schemeClr val="tx1">
                        <a:lumMod val="25000"/>
                        <a:lumOff val="75000"/>
                      </a:schemeClr>
                    </a:solidFill>
                  </a:tcPr>
                </a:tc>
                <a:tc>
                  <a:txBody>
                    <a:bodyPr/>
                    <a:lstStyle/>
                    <a:p>
                      <a:pPr marL="0" indent="0">
                        <a:lnSpc>
                          <a:spcPts val="1960"/>
                        </a:lnSpc>
                        <a:buNone/>
                      </a:pPr>
                      <a:r>
                        <a:rPr lang="en-US" sz="1400" dirty="0">
                          <a:solidFill>
                            <a:srgbClr val="3D4A5C"/>
                          </a:solidFill>
                          <a:latin typeface="Rubik" panose="020B0604020202020204" charset="-79"/>
                          <a:ea typeface="IBM Plex Sans" pitchFamily="34" charset="-122"/>
                          <a:cs typeface="Rubik" panose="020B0604020202020204" charset="-79"/>
                        </a:rPr>
                        <a:t>The same idea with slightly different band choices</a:t>
                      </a:r>
                      <a:endParaRPr lang="en-US" sz="1400" dirty="0">
                        <a:latin typeface="Rubik" panose="020B0604020202020204" charset="-79"/>
                        <a:ea typeface="IBM Plex Sans" charset="0"/>
                        <a:cs typeface="Rubik" panose="020B0604020202020204" charset="-79"/>
                      </a:endParaRPr>
                    </a:p>
                  </a:txBody>
                  <a:tcPr marL="62230" marR="62230" marT="62230" marB="62230">
                    <a:lnL w="12700" cap="flat" cmpd="sng" algn="ctr">
                      <a:solidFill>
                        <a:srgbClr val="C2C4C5"/>
                      </a:solidFill>
                      <a:prstDash val="solid"/>
                      <a:round/>
                      <a:headEnd type="none" w="med" len="med"/>
                      <a:tailEnd type="none" w="med" len="med"/>
                    </a:lnL>
                    <a:lnR w="12700" cap="flat" cmpd="sng" algn="ctr">
                      <a:solidFill>
                        <a:srgbClr val="C2C4C5"/>
                      </a:solidFill>
                      <a:prstDash val="solid"/>
                      <a:round/>
                      <a:headEnd type="none" w="med" len="med"/>
                      <a:tailEnd type="none" w="med" len="med"/>
                    </a:lnR>
                    <a:lnT w="12700" cap="flat" cmpd="sng" algn="ctr">
                      <a:solidFill>
                        <a:srgbClr val="B9BCC0"/>
                      </a:solidFill>
                      <a:prstDash val="solid"/>
                      <a:round/>
                      <a:headEnd type="none" w="med" len="med"/>
                      <a:tailEnd type="none" w="med" len="med"/>
                    </a:lnT>
                    <a:lnB w="12700" cap="flat" cmpd="sng" algn="ctr">
                      <a:solidFill>
                        <a:srgbClr val="C2C4C5"/>
                      </a:solidFill>
                      <a:prstDash val="solid"/>
                      <a:round/>
                      <a:headEnd type="none" w="med" len="med"/>
                      <a:tailEnd type="none" w="med" len="med"/>
                    </a:lnB>
                    <a:solidFill>
                      <a:schemeClr val="tx1">
                        <a:lumMod val="25000"/>
                        <a:lumOff val="75000"/>
                      </a:schemeClr>
                    </a:solidFill>
                  </a:tcPr>
                </a:tc>
                <a:tc>
                  <a:txBody>
                    <a:bodyPr/>
                    <a:lstStyle/>
                    <a:p>
                      <a:pPr marL="0" indent="0">
                        <a:lnSpc>
                          <a:spcPts val="1960"/>
                        </a:lnSpc>
                        <a:buNone/>
                      </a:pPr>
                      <a:r>
                        <a:rPr lang="en-US" sz="1400" dirty="0">
                          <a:solidFill>
                            <a:srgbClr val="3D4A5C"/>
                          </a:solidFill>
                          <a:latin typeface="Rubik" panose="020B0604020202020204" charset="-79"/>
                          <a:ea typeface="IBM Plex Sans" pitchFamily="34" charset="-122"/>
                          <a:cs typeface="Rubik" panose="020B0604020202020204" charset="-79"/>
                        </a:rPr>
                        <a:t>Comparing products across regions</a:t>
                      </a:r>
                      <a:endParaRPr lang="en-US" sz="1400" dirty="0">
                        <a:latin typeface="Rubik" panose="020B0604020202020204" charset="-79"/>
                        <a:ea typeface="IBM Plex Sans" charset="0"/>
                        <a:cs typeface="Rubik" panose="020B0604020202020204" charset="-79"/>
                      </a:endParaRPr>
                    </a:p>
                  </a:txBody>
                  <a:tcPr marL="62230" marR="62230" marT="62230" marB="62230">
                    <a:lnL w="12700" cap="flat" cmpd="sng" algn="ctr">
                      <a:solidFill>
                        <a:srgbClr val="C2C4C5"/>
                      </a:solidFill>
                      <a:prstDash val="solid"/>
                      <a:round/>
                      <a:headEnd type="none" w="med" len="med"/>
                      <a:tailEnd type="none" w="med" len="med"/>
                    </a:lnL>
                    <a:lnR w="12700" cap="flat" cmpd="sng" algn="ctr">
                      <a:solidFill>
                        <a:srgbClr val="C2C4C5"/>
                      </a:solidFill>
                      <a:prstDash val="solid"/>
                      <a:round/>
                      <a:headEnd type="none" w="med" len="med"/>
                      <a:tailEnd type="none" w="med" len="med"/>
                    </a:lnR>
                    <a:lnT w="12700" cap="flat" cmpd="sng" algn="ctr">
                      <a:solidFill>
                        <a:srgbClr val="B9BCC0"/>
                      </a:solidFill>
                      <a:prstDash val="solid"/>
                      <a:round/>
                      <a:headEnd type="none" w="med" len="med"/>
                      <a:tailEnd type="none" w="med" len="med"/>
                    </a:lnT>
                    <a:lnB w="12700" cap="flat" cmpd="sng" algn="ctr">
                      <a:solidFill>
                        <a:srgbClr val="C2C4C5"/>
                      </a:solidFill>
                      <a:prstDash val="solid"/>
                      <a:round/>
                      <a:headEnd type="none" w="med" len="med"/>
                      <a:tailEnd type="none" w="med" len="med"/>
                    </a:lnB>
                    <a:solidFill>
                      <a:schemeClr val="tx1">
                        <a:lumMod val="25000"/>
                        <a:lumOff val="75000"/>
                      </a:schemeClr>
                    </a:solidFill>
                  </a:tcPr>
                </a:tc>
                <a:extLst>
                  <a:ext uri="{0D108BD9-81ED-4DB2-BD59-A6C34878D82A}">
                    <a16:rowId xmlns:a16="http://schemas.microsoft.com/office/drawing/2014/main" val="10003"/>
                  </a:ext>
                </a:extLst>
              </a:tr>
              <a:tr h="634868">
                <a:tc>
                  <a:txBody>
                    <a:bodyPr/>
                    <a:lstStyle/>
                    <a:p>
                      <a:pPr marL="0" indent="0">
                        <a:lnSpc>
                          <a:spcPts val="1960"/>
                        </a:lnSpc>
                        <a:buNone/>
                      </a:pPr>
                      <a:r>
                        <a:rPr lang="en-US" sz="1400" dirty="0">
                          <a:solidFill>
                            <a:srgbClr val="3D4A5C"/>
                          </a:solidFill>
                          <a:latin typeface="Rubik" panose="020B0604020202020204" charset="-79"/>
                          <a:ea typeface="IBM Plex Sans" pitchFamily="34" charset="-122"/>
                          <a:cs typeface="Rubik" panose="020B0604020202020204" charset="-79"/>
                        </a:rPr>
                        <a:t>Sandwich (visible + IR)</a:t>
                      </a:r>
                      <a:endParaRPr lang="en-US" sz="1400" dirty="0">
                        <a:latin typeface="Rubik" panose="020B0604020202020204" charset="-79"/>
                        <a:ea typeface="IBM Plex Sans" charset="0"/>
                        <a:cs typeface="Rubik" panose="020B0604020202020204" charset="-79"/>
                      </a:endParaRPr>
                    </a:p>
                  </a:txBody>
                  <a:tcPr marL="62230" marR="62230" marT="62230" marB="62230">
                    <a:lnL w="12700" cap="flat" cmpd="sng" algn="ctr">
                      <a:solidFill>
                        <a:srgbClr val="C2C4C5"/>
                      </a:solidFill>
                      <a:prstDash val="solid"/>
                      <a:round/>
                      <a:headEnd type="none" w="med" len="med"/>
                      <a:tailEnd type="none" w="med" len="med"/>
                    </a:lnL>
                    <a:lnR w="12700" cap="flat" cmpd="sng" algn="ctr">
                      <a:solidFill>
                        <a:srgbClr val="B9BCC0"/>
                      </a:solidFill>
                      <a:prstDash val="solid"/>
                      <a:round/>
                      <a:headEnd type="none" w="med" len="med"/>
                      <a:tailEnd type="none" w="med" len="med"/>
                    </a:lnR>
                    <a:lnT w="12700" cap="flat" cmpd="sng" algn="ctr">
                      <a:solidFill>
                        <a:srgbClr val="C2C4C5"/>
                      </a:solidFill>
                      <a:prstDash val="solid"/>
                      <a:round/>
                      <a:headEnd type="none" w="med" len="med"/>
                      <a:tailEnd type="none" w="med" len="med"/>
                    </a:lnT>
                    <a:lnB w="12700" cap="flat" cmpd="sng" algn="ctr">
                      <a:solidFill>
                        <a:srgbClr val="B9BCC0"/>
                      </a:solidFill>
                      <a:prstDash val="solid"/>
                      <a:round/>
                      <a:headEnd type="none" w="med" len="med"/>
                      <a:tailEnd type="none" w="med" len="med"/>
                    </a:lnB>
                    <a:solidFill>
                      <a:srgbClr val="E7ECF1"/>
                    </a:solidFill>
                  </a:tcPr>
                </a:tc>
                <a:tc>
                  <a:txBody>
                    <a:bodyPr/>
                    <a:lstStyle/>
                    <a:p>
                      <a:pPr marL="0" indent="0">
                        <a:lnSpc>
                          <a:spcPts val="1960"/>
                        </a:lnSpc>
                        <a:buNone/>
                      </a:pPr>
                      <a:r>
                        <a:rPr lang="en-US" sz="1400" dirty="0">
                          <a:solidFill>
                            <a:srgbClr val="3D4A5C"/>
                          </a:solidFill>
                          <a:latin typeface="Rubik" panose="020B0604020202020204" charset="-79"/>
                          <a:ea typeface="IBM Plex Sans" pitchFamily="34" charset="-122"/>
                          <a:cs typeface="Rubik" panose="020B0604020202020204" charset="-79"/>
                        </a:rPr>
                        <a:t>Cloud-top texture and cold overshooting tops</a:t>
                      </a:r>
                      <a:endParaRPr lang="en-US" sz="1400" dirty="0">
                        <a:latin typeface="Rubik" panose="020B0604020202020204" charset="-79"/>
                        <a:ea typeface="IBM Plex Sans" charset="0"/>
                        <a:cs typeface="Rubik" panose="020B0604020202020204" charset="-79"/>
                      </a:endParaRPr>
                    </a:p>
                  </a:txBody>
                  <a:tcPr marL="62230" marR="62230" marT="62230" marB="62230">
                    <a:lnL w="12700" cap="flat" cmpd="sng" algn="ctr">
                      <a:solidFill>
                        <a:srgbClr val="B9BCC0"/>
                      </a:solidFill>
                      <a:prstDash val="solid"/>
                      <a:round/>
                      <a:headEnd type="none" w="med" len="med"/>
                      <a:tailEnd type="none" w="med" len="med"/>
                    </a:lnL>
                    <a:lnR w="12700" cap="flat" cmpd="sng" algn="ctr">
                      <a:solidFill>
                        <a:srgbClr val="B9BCC0"/>
                      </a:solidFill>
                      <a:prstDash val="solid"/>
                      <a:round/>
                      <a:headEnd type="none" w="med" len="med"/>
                      <a:tailEnd type="none" w="med" len="med"/>
                    </a:lnR>
                    <a:lnT w="12700" cap="flat" cmpd="sng" algn="ctr">
                      <a:solidFill>
                        <a:srgbClr val="C2C4C5"/>
                      </a:solidFill>
                      <a:prstDash val="solid"/>
                      <a:round/>
                      <a:headEnd type="none" w="med" len="med"/>
                      <a:tailEnd type="none" w="med" len="med"/>
                    </a:lnT>
                    <a:lnB w="12700" cap="flat" cmpd="sng" algn="ctr">
                      <a:solidFill>
                        <a:srgbClr val="B9BCC0"/>
                      </a:solidFill>
                      <a:prstDash val="solid"/>
                      <a:round/>
                      <a:headEnd type="none" w="med" len="med"/>
                      <a:tailEnd type="none" w="med" len="med"/>
                    </a:lnB>
                    <a:solidFill>
                      <a:srgbClr val="E7ECF1"/>
                    </a:solidFill>
                  </a:tcPr>
                </a:tc>
                <a:tc>
                  <a:txBody>
                    <a:bodyPr/>
                    <a:lstStyle/>
                    <a:p>
                      <a:pPr marL="0" indent="0">
                        <a:lnSpc>
                          <a:spcPts val="1960"/>
                        </a:lnSpc>
                        <a:buNone/>
                      </a:pPr>
                      <a:r>
                        <a:rPr lang="en-US" sz="1400" dirty="0">
                          <a:solidFill>
                            <a:srgbClr val="3D4A5C"/>
                          </a:solidFill>
                          <a:latin typeface="Rubik" panose="020B0604020202020204" charset="-79"/>
                          <a:ea typeface="IBM Plex Sans" pitchFamily="34" charset="-122"/>
                          <a:cs typeface="Rubik" panose="020B0604020202020204" charset="-79"/>
                        </a:rPr>
                        <a:t>Overshooting tops, above-anvil plumes</a:t>
                      </a:r>
                      <a:endParaRPr lang="en-US" sz="1400" dirty="0">
                        <a:latin typeface="Rubik" panose="020B0604020202020204" charset="-79"/>
                        <a:ea typeface="IBM Plex Sans" charset="0"/>
                        <a:cs typeface="Rubik" panose="020B0604020202020204" charset="-79"/>
                      </a:endParaRPr>
                    </a:p>
                  </a:txBody>
                  <a:tcPr marL="62230" marR="62230" marT="62230" marB="62230">
                    <a:lnL w="12700" cap="flat" cmpd="sng" algn="ctr">
                      <a:solidFill>
                        <a:srgbClr val="B9BCC0"/>
                      </a:solidFill>
                      <a:prstDash val="solid"/>
                      <a:round/>
                      <a:headEnd type="none" w="med" len="med"/>
                      <a:tailEnd type="none" w="med" len="med"/>
                    </a:lnL>
                    <a:lnR w="12700" cap="flat" cmpd="sng" algn="ctr">
                      <a:solidFill>
                        <a:srgbClr val="B9BCC0"/>
                      </a:solidFill>
                      <a:prstDash val="solid"/>
                      <a:round/>
                      <a:headEnd type="none" w="med" len="med"/>
                      <a:tailEnd type="none" w="med" len="med"/>
                    </a:lnR>
                    <a:lnT w="12700" cap="flat" cmpd="sng" algn="ctr">
                      <a:solidFill>
                        <a:srgbClr val="C2C4C5"/>
                      </a:solidFill>
                      <a:prstDash val="solid"/>
                      <a:round/>
                      <a:headEnd type="none" w="med" len="med"/>
                      <a:tailEnd type="none" w="med" len="med"/>
                    </a:lnT>
                    <a:lnB w="12700" cap="flat" cmpd="sng" algn="ctr">
                      <a:solidFill>
                        <a:srgbClr val="B9BCC0"/>
                      </a:solidFill>
                      <a:prstDash val="solid"/>
                      <a:round/>
                      <a:headEnd type="none" w="med" len="med"/>
                      <a:tailEnd type="none" w="med" len="med"/>
                    </a:lnB>
                    <a:solidFill>
                      <a:srgbClr val="E7ECF1"/>
                    </a:solidFill>
                  </a:tcPr>
                </a:tc>
                <a:extLst>
                  <a:ext uri="{0D108BD9-81ED-4DB2-BD59-A6C34878D82A}">
                    <a16:rowId xmlns:a16="http://schemas.microsoft.com/office/drawing/2014/main" val="10004"/>
                  </a:ext>
                </a:extLst>
              </a:tr>
            </a:tbl>
          </a:graphicData>
        </a:graphic>
      </p:graphicFrame>
      <p:sp>
        <p:nvSpPr>
          <p:cNvPr id="5" name="Text 2"/>
          <p:cNvSpPr/>
          <p:nvPr/>
        </p:nvSpPr>
        <p:spPr>
          <a:xfrm>
            <a:off x="582212" y="5520752"/>
            <a:ext cx="5441696" cy="454654"/>
          </a:xfrm>
          <a:prstGeom prst="rect">
            <a:avLst/>
          </a:prstGeom>
          <a:noFill/>
          <a:ln/>
        </p:spPr>
        <p:txBody>
          <a:bodyPr wrap="square" lIns="0" tIns="0" rIns="0" bIns="0" rtlCol="0" anchor="t">
            <a:noAutofit/>
          </a:bodyPr>
          <a:lstStyle/>
          <a:p>
            <a:pPr marL="0" indent="0" algn="l">
              <a:lnSpc>
                <a:spcPts val="1960"/>
              </a:lnSpc>
              <a:buNone/>
            </a:pPr>
            <a:r>
              <a:rPr lang="en-US" sz="1400" b="1" dirty="0">
                <a:solidFill>
                  <a:srgbClr val="1F6E9C"/>
                </a:solidFill>
                <a:latin typeface="IBM Plex Sans" pitchFamily="34" charset="0"/>
                <a:ea typeface="IBM Plex Sans" pitchFamily="34" charset="-122"/>
                <a:cs typeface="IBM Plex Sans" pitchFamily="34" charset="-120"/>
              </a:rPr>
              <a:t>GOES-19 every 10 minutes (1 minute in mesoscale sectors) · RAMMB SLIDER · quick guides from CIRA and JMA</a:t>
            </a:r>
            <a:endParaRPr lang="en-US" sz="1400" dirty="0"/>
          </a:p>
        </p:txBody>
      </p:sp>
      <p:pic>
        <p:nvPicPr>
          <p:cNvPr id="8" name="Picture 7">
            <a:extLst>
              <a:ext uri="{FF2B5EF4-FFF2-40B4-BE49-F238E27FC236}">
                <a16:creationId xmlns:a16="http://schemas.microsoft.com/office/drawing/2014/main" id="{18C5EC9E-6578-A1A0-15E0-760C687FC91B}"/>
              </a:ext>
            </a:extLst>
          </p:cNvPr>
          <p:cNvPicPr>
            <a:picLocks noChangeAspect="1"/>
          </p:cNvPicPr>
          <p:nvPr/>
        </p:nvPicPr>
        <p:blipFill>
          <a:blip r:embed="rId3"/>
          <a:stretch>
            <a:fillRect/>
          </a:stretch>
        </p:blipFill>
        <p:spPr>
          <a:xfrm>
            <a:off x="6629641" y="263836"/>
            <a:ext cx="5261513" cy="3103541"/>
          </a:xfrm>
          <a:prstGeom prst="rect">
            <a:avLst/>
          </a:prstGeom>
        </p:spPr>
      </p:pic>
      <p:pic>
        <p:nvPicPr>
          <p:cNvPr id="12" name="Picture 11">
            <a:extLst>
              <a:ext uri="{FF2B5EF4-FFF2-40B4-BE49-F238E27FC236}">
                <a16:creationId xmlns:a16="http://schemas.microsoft.com/office/drawing/2014/main" id="{34A0DAC5-0CE5-D4DC-3300-8B414919A3D7}"/>
              </a:ext>
            </a:extLst>
          </p:cNvPr>
          <p:cNvPicPr>
            <a:picLocks noChangeAspect="1"/>
          </p:cNvPicPr>
          <p:nvPr/>
        </p:nvPicPr>
        <p:blipFill>
          <a:blip r:embed="rId4"/>
          <a:stretch>
            <a:fillRect/>
          </a:stretch>
        </p:blipFill>
        <p:spPr>
          <a:xfrm>
            <a:off x="6629641" y="3428999"/>
            <a:ext cx="5284520" cy="326599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5DDCE"/>
        </a:solidFill>
        <a:effectLst/>
      </p:bgPr>
    </p:bg>
    <p:spTree>
      <p:nvGrpSpPr>
        <p:cNvPr id="1" name="">
          <a:extLst>
            <a:ext uri="{FF2B5EF4-FFF2-40B4-BE49-F238E27FC236}">
              <a16:creationId xmlns:a16="http://schemas.microsoft.com/office/drawing/2014/main" id="{352A49A0-3772-7436-443B-F933CF1B2443}"/>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FCEF560A-B388-1E45-01F9-93D8D14D8F1A}"/>
              </a:ext>
            </a:extLst>
          </p:cNvPr>
          <p:cNvSpPr>
            <a:spLocks noGrp="1"/>
          </p:cNvSpPr>
          <p:nvPr>
            <p:ph type="title"/>
          </p:nvPr>
        </p:nvSpPr>
        <p:spPr>
          <a:xfrm>
            <a:off x="582211" y="410205"/>
            <a:ext cx="9555701" cy="965369"/>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0B1A2B"/>
                </a:solidFill>
                <a:latin typeface="Rubik" panose="020B0604020202020204" charset="-79"/>
                <a:cs typeface="Rubik" panose="020B0604020202020204" charset="-79"/>
              </a:rPr>
              <a:t>...more on RGBs: Air masses in South America</a:t>
            </a:r>
            <a:endParaRPr lang="en-US" sz="3200" dirty="0">
              <a:latin typeface="Rubik" panose="020B0604020202020204" charset="-79"/>
              <a:cs typeface="Rubik" panose="020B0604020202020204" charset="-79"/>
            </a:endParaRPr>
          </a:p>
        </p:txBody>
      </p:sp>
      <p:pic>
        <p:nvPicPr>
          <p:cNvPr id="10" name="Picture 9">
            <a:extLst>
              <a:ext uri="{FF2B5EF4-FFF2-40B4-BE49-F238E27FC236}">
                <a16:creationId xmlns:a16="http://schemas.microsoft.com/office/drawing/2014/main" id="{6DC0132B-7C6E-B2FD-D247-373A0C160F28}"/>
              </a:ext>
            </a:extLst>
          </p:cNvPr>
          <p:cNvPicPr>
            <a:picLocks noChangeAspect="1"/>
          </p:cNvPicPr>
          <p:nvPr/>
        </p:nvPicPr>
        <p:blipFill>
          <a:blip r:embed="rId3"/>
          <a:stretch>
            <a:fillRect/>
          </a:stretch>
        </p:blipFill>
        <p:spPr>
          <a:xfrm>
            <a:off x="4055165" y="1166923"/>
            <a:ext cx="7752925" cy="5035095"/>
          </a:xfrm>
          <a:prstGeom prst="rect">
            <a:avLst/>
          </a:prstGeom>
        </p:spPr>
      </p:pic>
      <p:sp>
        <p:nvSpPr>
          <p:cNvPr id="6" name="Shape 2">
            <a:extLst>
              <a:ext uri="{FF2B5EF4-FFF2-40B4-BE49-F238E27FC236}">
                <a16:creationId xmlns:a16="http://schemas.microsoft.com/office/drawing/2014/main" id="{EBDD0DC3-7B4A-C4FB-AAFA-135177D704EE}"/>
              </a:ext>
            </a:extLst>
          </p:cNvPr>
          <p:cNvSpPr/>
          <p:nvPr/>
        </p:nvSpPr>
        <p:spPr>
          <a:xfrm>
            <a:off x="508883" y="1166922"/>
            <a:ext cx="3339547" cy="5035095"/>
          </a:xfrm>
          <a:prstGeom prst="roundRect">
            <a:avLst>
              <a:gd name="adj" fmla="val 5231"/>
            </a:avLst>
          </a:prstGeom>
          <a:solidFill>
            <a:srgbClr val="FBFCFD"/>
          </a:solidFill>
          <a:ln w="6350">
            <a:solidFill>
              <a:srgbClr val="DCE3EA"/>
            </a:solidFill>
            <a:prstDash val="solid"/>
          </a:ln>
        </p:spPr>
        <p:txBody>
          <a:bodyPr/>
          <a:lstStyle/>
          <a:p>
            <a:endParaRPr lang="en-GB"/>
          </a:p>
        </p:txBody>
      </p:sp>
      <p:sp>
        <p:nvSpPr>
          <p:cNvPr id="9" name="Text 14">
            <a:extLst>
              <a:ext uri="{FF2B5EF4-FFF2-40B4-BE49-F238E27FC236}">
                <a16:creationId xmlns:a16="http://schemas.microsoft.com/office/drawing/2014/main" id="{4621AB9B-9C22-9397-2098-FBAB6C556983}"/>
              </a:ext>
            </a:extLst>
          </p:cNvPr>
          <p:cNvSpPr/>
          <p:nvPr/>
        </p:nvSpPr>
        <p:spPr>
          <a:xfrm>
            <a:off x="664311" y="1510842"/>
            <a:ext cx="3001240" cy="1918158"/>
          </a:xfrm>
          <a:prstGeom prst="rect">
            <a:avLst/>
          </a:prstGeom>
          <a:noFill/>
          <a:ln/>
        </p:spPr>
        <p:txBody>
          <a:bodyPr wrap="square" lIns="0" tIns="0" rIns="0" bIns="0" rtlCol="0" anchor="t">
            <a:noAutofit/>
          </a:bodyPr>
          <a:lstStyle/>
          <a:p>
            <a:pPr marL="182880" indent="-182880" algn="l">
              <a:spcAft>
                <a:spcPts val="1200"/>
              </a:spcAft>
              <a:buSzPct val="100000"/>
              <a:buChar char="•"/>
            </a:pPr>
            <a:r>
              <a:rPr lang="en-US" sz="1600" dirty="0">
                <a:solidFill>
                  <a:srgbClr val="3D4A5C"/>
                </a:solidFill>
                <a:latin typeface="IBM Plex Sans" pitchFamily="34" charset="0"/>
                <a:ea typeface="IBM Plex Sans" pitchFamily="34" charset="-122"/>
                <a:cs typeface="IBM Plex Sans" pitchFamily="34" charset="-120"/>
              </a:rPr>
              <a:t>The Airmass RGB is a great tool to understand airmasses in extratropical locations.</a:t>
            </a:r>
          </a:p>
          <a:p>
            <a:pPr marL="182880" indent="-182880" algn="l">
              <a:spcAft>
                <a:spcPts val="1200"/>
              </a:spcAft>
              <a:buSzPct val="100000"/>
              <a:buChar char="•"/>
            </a:pPr>
            <a:r>
              <a:rPr lang="en-US" sz="1600" dirty="0">
                <a:solidFill>
                  <a:srgbClr val="3D4A5C"/>
                </a:solidFill>
                <a:latin typeface="IBM Plex Sans" pitchFamily="34" charset="0"/>
              </a:rPr>
              <a:t>Yesterday’s animation from South America shows two potent cyclones with potential ozone intrusions (red): one off the coast of Chile and another in the South Atlantic.</a:t>
            </a:r>
          </a:p>
          <a:p>
            <a:pPr marL="182880" indent="-182880" algn="l">
              <a:spcAft>
                <a:spcPts val="1200"/>
              </a:spcAft>
              <a:buSzPct val="100000"/>
              <a:buChar char="•"/>
            </a:pPr>
            <a:r>
              <a:rPr lang="en-US" sz="1600" dirty="0"/>
              <a:t>Cyclones with deep reds often relate to severe weather. El Niño is partly responsible for enhanced frequency of potent cyclones in Chile, when in a normal year, the conditions should be much more stable.</a:t>
            </a:r>
          </a:p>
        </p:txBody>
      </p:sp>
    </p:spTree>
    <p:extLst>
      <p:ext uri="{BB962C8B-B14F-4D97-AF65-F5344CB8AC3E}">
        <p14:creationId xmlns:p14="http://schemas.microsoft.com/office/powerpoint/2010/main" val="29966992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9">
    <p:bg>
      <p:bgPr>
        <a:solidFill>
          <a:srgbClr val="E5DDCE"/>
        </a:solidFill>
        <a:effectLst/>
      </p:bgPr>
    </p:bg>
    <p:spTree>
      <p:nvGrpSpPr>
        <p:cNvPr id="1" name=""/>
        <p:cNvGrpSpPr/>
        <p:nvPr/>
      </p:nvGrpSpPr>
      <p:grpSpPr>
        <a:xfrm>
          <a:off x="0" y="0"/>
          <a:ext cx="0" cy="0"/>
          <a:chOff x="0" y="0"/>
          <a:chExt cx="0" cy="0"/>
        </a:xfrm>
      </p:grpSpPr>
      <p:sp>
        <p:nvSpPr>
          <p:cNvPr id="3" name="Text 1"/>
          <p:cNvSpPr>
            <a:spLocks noGrp="1"/>
          </p:cNvSpPr>
          <p:nvPr>
            <p:ph type="title"/>
          </p:nvPr>
        </p:nvSpPr>
        <p:spPr>
          <a:xfrm>
            <a:off x="482741" y="441929"/>
            <a:ext cx="10883392" cy="919427"/>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0B1A2B"/>
                </a:solidFill>
                <a:latin typeface="Space Grotesk" pitchFamily="34" charset="0"/>
                <a:ea typeface="Space Grotesk" pitchFamily="34" charset="-122"/>
                <a:cs typeface="Space Grotesk" pitchFamily="34" charset="-120"/>
              </a:rPr>
              <a:t>GLM lightning: storms you can track over land and ocean</a:t>
            </a:r>
            <a:endParaRPr lang="en-US" sz="3200" dirty="0"/>
          </a:p>
        </p:txBody>
      </p:sp>
      <p:sp>
        <p:nvSpPr>
          <p:cNvPr id="4" name="Shape 2"/>
          <p:cNvSpPr/>
          <p:nvPr/>
        </p:nvSpPr>
        <p:spPr>
          <a:xfrm>
            <a:off x="482741" y="1579922"/>
            <a:ext cx="3414183" cy="766579"/>
          </a:xfrm>
          <a:prstGeom prst="roundRect">
            <a:avLst>
              <a:gd name="adj" fmla="val 7245"/>
            </a:avLst>
          </a:prstGeom>
          <a:solidFill>
            <a:srgbClr val="FBFCFD"/>
          </a:solidFill>
          <a:ln w="6350">
            <a:solidFill>
              <a:srgbClr val="DCE3EA"/>
            </a:solidFill>
            <a:prstDash val="solid"/>
          </a:ln>
        </p:spPr>
        <p:txBody>
          <a:bodyPr/>
          <a:lstStyle/>
          <a:p>
            <a:endParaRPr lang="en-GB"/>
          </a:p>
        </p:txBody>
      </p:sp>
      <p:sp>
        <p:nvSpPr>
          <p:cNvPr id="5" name="Text 3"/>
          <p:cNvSpPr/>
          <p:nvPr/>
        </p:nvSpPr>
        <p:spPr>
          <a:xfrm>
            <a:off x="737799" y="1682134"/>
            <a:ext cx="2991189"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0B1A2B"/>
                </a:solidFill>
                <a:latin typeface="Space Grotesk" pitchFamily="34" charset="0"/>
                <a:ea typeface="Space Grotesk" pitchFamily="34" charset="-122"/>
                <a:cs typeface="Space Grotesk" pitchFamily="34" charset="-120"/>
              </a:rPr>
              <a:t>Flash Extent Density</a:t>
            </a:r>
            <a:endParaRPr lang="en-US" sz="1800" dirty="0"/>
          </a:p>
        </p:txBody>
      </p:sp>
      <p:sp>
        <p:nvSpPr>
          <p:cNvPr id="6" name="Text 4"/>
          <p:cNvSpPr/>
          <p:nvPr/>
        </p:nvSpPr>
        <p:spPr>
          <a:xfrm>
            <a:off x="734625" y="1946288"/>
            <a:ext cx="2991189" cy="274307"/>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D4A5C"/>
                </a:solidFill>
                <a:latin typeface="IBM Plex Sans" pitchFamily="34" charset="0"/>
                <a:ea typeface="IBM Plex Sans" pitchFamily="34" charset="-122"/>
                <a:cs typeface="IBM Plex Sans" pitchFamily="34" charset="-120"/>
              </a:rPr>
              <a:t>Where lightning is, and how much</a:t>
            </a:r>
            <a:endParaRPr lang="en-US" sz="1400" dirty="0"/>
          </a:p>
        </p:txBody>
      </p:sp>
      <p:sp>
        <p:nvSpPr>
          <p:cNvPr id="7" name="Shape 5"/>
          <p:cNvSpPr/>
          <p:nvPr/>
        </p:nvSpPr>
        <p:spPr>
          <a:xfrm>
            <a:off x="482741" y="2448713"/>
            <a:ext cx="3414183" cy="823324"/>
          </a:xfrm>
          <a:prstGeom prst="roundRect">
            <a:avLst>
              <a:gd name="adj" fmla="val 7245"/>
            </a:avLst>
          </a:prstGeom>
          <a:solidFill>
            <a:srgbClr val="FBFCFD"/>
          </a:solidFill>
          <a:ln w="6350">
            <a:solidFill>
              <a:srgbClr val="DCE3EA"/>
            </a:solidFill>
            <a:prstDash val="solid"/>
          </a:ln>
        </p:spPr>
        <p:txBody>
          <a:bodyPr/>
          <a:lstStyle/>
          <a:p>
            <a:endParaRPr lang="en-GB"/>
          </a:p>
        </p:txBody>
      </p:sp>
      <p:sp>
        <p:nvSpPr>
          <p:cNvPr id="8" name="Text 6"/>
          <p:cNvSpPr/>
          <p:nvPr/>
        </p:nvSpPr>
        <p:spPr>
          <a:xfrm>
            <a:off x="737800" y="2587069"/>
            <a:ext cx="2991189"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0B1A2B"/>
                </a:solidFill>
                <a:latin typeface="Space Grotesk" pitchFamily="34" charset="0"/>
                <a:ea typeface="Space Grotesk" pitchFamily="34" charset="-122"/>
                <a:cs typeface="Space Grotesk" pitchFamily="34" charset="-120"/>
              </a:rPr>
              <a:t>Minimum Flash Area</a:t>
            </a:r>
            <a:endParaRPr lang="en-US" sz="1800" dirty="0"/>
          </a:p>
        </p:txBody>
      </p:sp>
      <p:sp>
        <p:nvSpPr>
          <p:cNvPr id="9" name="Text 7"/>
          <p:cNvSpPr/>
          <p:nvPr/>
        </p:nvSpPr>
        <p:spPr>
          <a:xfrm>
            <a:off x="740974" y="2860424"/>
            <a:ext cx="3155950" cy="274307"/>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D4A5C"/>
                </a:solidFill>
                <a:latin typeface="IBM Plex Sans" pitchFamily="34" charset="0"/>
                <a:ea typeface="IBM Plex Sans" pitchFamily="34" charset="-122"/>
                <a:cs typeface="IBM Plex Sans" pitchFamily="34" charset="-120"/>
              </a:rPr>
              <a:t>Many small flashes: a strong updraft</a:t>
            </a:r>
            <a:endParaRPr lang="en-US" sz="1400" dirty="0"/>
          </a:p>
        </p:txBody>
      </p:sp>
      <p:sp>
        <p:nvSpPr>
          <p:cNvPr id="10" name="Shape 8"/>
          <p:cNvSpPr/>
          <p:nvPr/>
        </p:nvSpPr>
        <p:spPr>
          <a:xfrm>
            <a:off x="482741" y="3361249"/>
            <a:ext cx="3414183" cy="973033"/>
          </a:xfrm>
          <a:prstGeom prst="roundRect">
            <a:avLst>
              <a:gd name="adj" fmla="val 7245"/>
            </a:avLst>
          </a:prstGeom>
          <a:solidFill>
            <a:srgbClr val="FBFCFD"/>
          </a:solidFill>
          <a:ln w="6350">
            <a:solidFill>
              <a:srgbClr val="DCE3EA"/>
            </a:solidFill>
            <a:prstDash val="solid"/>
          </a:ln>
        </p:spPr>
        <p:txBody>
          <a:bodyPr/>
          <a:lstStyle/>
          <a:p>
            <a:endParaRPr lang="en-GB"/>
          </a:p>
        </p:txBody>
      </p:sp>
      <p:sp>
        <p:nvSpPr>
          <p:cNvPr id="11" name="Text 9"/>
          <p:cNvSpPr/>
          <p:nvPr/>
        </p:nvSpPr>
        <p:spPr>
          <a:xfrm>
            <a:off x="737799" y="3460565"/>
            <a:ext cx="2991189"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0B1A2B"/>
                </a:solidFill>
                <a:latin typeface="Space Grotesk" pitchFamily="34" charset="0"/>
                <a:ea typeface="Space Grotesk" pitchFamily="34" charset="-122"/>
                <a:cs typeface="Space Grotesk" pitchFamily="34" charset="-120"/>
              </a:rPr>
              <a:t>Total Optical Energy</a:t>
            </a:r>
            <a:endParaRPr lang="en-US" sz="1800" dirty="0"/>
          </a:p>
        </p:txBody>
      </p:sp>
      <p:sp>
        <p:nvSpPr>
          <p:cNvPr id="12" name="Text 10"/>
          <p:cNvSpPr/>
          <p:nvPr/>
        </p:nvSpPr>
        <p:spPr>
          <a:xfrm>
            <a:off x="737799" y="3747460"/>
            <a:ext cx="2991189" cy="523214"/>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D4A5C"/>
                </a:solidFill>
                <a:latin typeface="IBM Plex Sans" pitchFamily="34" charset="0"/>
                <a:ea typeface="IBM Plex Sans" pitchFamily="34" charset="-122"/>
                <a:cs typeface="IBM Plex Sans" pitchFamily="34" charset="-120"/>
              </a:rPr>
              <a:t>Large, long flashes in stratiform areas and anvils</a:t>
            </a:r>
            <a:endParaRPr lang="en-US" sz="1400" dirty="0"/>
          </a:p>
        </p:txBody>
      </p:sp>
      <p:sp>
        <p:nvSpPr>
          <p:cNvPr id="13" name="Shape 11"/>
          <p:cNvSpPr/>
          <p:nvPr/>
        </p:nvSpPr>
        <p:spPr>
          <a:xfrm>
            <a:off x="734624" y="4634444"/>
            <a:ext cx="4887831" cy="758583"/>
          </a:xfrm>
          <a:prstGeom prst="roundRect">
            <a:avLst>
              <a:gd name="adj" fmla="val 10639"/>
            </a:avLst>
          </a:prstGeom>
          <a:solidFill>
            <a:srgbClr val="0B1A2B"/>
          </a:solidFill>
          <a:ln/>
        </p:spPr>
        <p:txBody>
          <a:bodyPr/>
          <a:lstStyle/>
          <a:p>
            <a:endParaRPr lang="en-GB"/>
          </a:p>
        </p:txBody>
      </p:sp>
      <p:sp>
        <p:nvSpPr>
          <p:cNvPr id="15" name="Text 12"/>
          <p:cNvSpPr/>
          <p:nvPr/>
        </p:nvSpPr>
        <p:spPr>
          <a:xfrm>
            <a:off x="952626" y="4743770"/>
            <a:ext cx="4574467" cy="523214"/>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DCE6EF"/>
                </a:solidFill>
                <a:latin typeface="IBM Plex Sans" pitchFamily="34" charset="0"/>
                <a:ea typeface="IBM Plex Sans" pitchFamily="34" charset="-122"/>
                <a:cs typeface="IBM Plex Sans" pitchFamily="34" charset="-120"/>
              </a:rPr>
              <a:t>Severe </a:t>
            </a:r>
            <a:r>
              <a:rPr lang="en-US" sz="1400" dirty="0" err="1">
                <a:solidFill>
                  <a:srgbClr val="DCE6EF"/>
                </a:solidFill>
                <a:latin typeface="IBM Plex Sans" pitchFamily="34" charset="0"/>
                <a:ea typeface="IBM Plex Sans" pitchFamily="34" charset="-122"/>
                <a:cs typeface="IBM Plex Sans" pitchFamily="34" charset="-120"/>
              </a:rPr>
              <a:t>Wx</a:t>
            </a:r>
            <a:r>
              <a:rPr lang="en-US" sz="1400" dirty="0">
                <a:solidFill>
                  <a:srgbClr val="DCE6EF"/>
                </a:solidFill>
                <a:latin typeface="IBM Plex Sans" pitchFamily="34" charset="0"/>
                <a:ea typeface="IBM Plex Sans" pitchFamily="34" charset="-122"/>
                <a:cs typeface="IBM Plex Sans" pitchFamily="34" charset="-120"/>
              </a:rPr>
              <a:t>: A sudden rise in flash rate (lightning jump) often comes before hail, strong winds or heavy rain</a:t>
            </a:r>
            <a:endParaRPr lang="en-US" sz="1400" dirty="0"/>
          </a:p>
        </p:txBody>
      </p:sp>
      <p:sp>
        <p:nvSpPr>
          <p:cNvPr id="16" name="Shape 13"/>
          <p:cNvSpPr/>
          <p:nvPr/>
        </p:nvSpPr>
        <p:spPr>
          <a:xfrm>
            <a:off x="1168842" y="5461057"/>
            <a:ext cx="4453614" cy="758583"/>
          </a:xfrm>
          <a:prstGeom prst="roundRect">
            <a:avLst>
              <a:gd name="adj" fmla="val 10639"/>
            </a:avLst>
          </a:prstGeom>
          <a:solidFill>
            <a:srgbClr val="0B1A2B"/>
          </a:solidFill>
          <a:ln/>
        </p:spPr>
        <p:txBody>
          <a:bodyPr/>
          <a:lstStyle/>
          <a:p>
            <a:endParaRPr lang="en-GB"/>
          </a:p>
        </p:txBody>
      </p:sp>
      <p:sp>
        <p:nvSpPr>
          <p:cNvPr id="18" name="Text 14"/>
          <p:cNvSpPr/>
          <p:nvPr/>
        </p:nvSpPr>
        <p:spPr>
          <a:xfrm>
            <a:off x="1356851" y="5562436"/>
            <a:ext cx="4567586" cy="523214"/>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DCE6EF"/>
                </a:solidFill>
                <a:latin typeface="IBM Plex Sans" pitchFamily="34" charset="0"/>
                <a:ea typeface="IBM Plex Sans" pitchFamily="34" charset="-122"/>
                <a:cs typeface="IBM Plex Sans" pitchFamily="34" charset="-120"/>
              </a:rPr>
              <a:t>Covers oceanic routes and airports with no radar; supports ramp stoppages and diversions</a:t>
            </a:r>
            <a:endParaRPr lang="en-US" sz="1400" dirty="0"/>
          </a:p>
        </p:txBody>
      </p:sp>
      <p:pic>
        <p:nvPicPr>
          <p:cNvPr id="21" name="Picture 20">
            <a:extLst>
              <a:ext uri="{FF2B5EF4-FFF2-40B4-BE49-F238E27FC236}">
                <a16:creationId xmlns:a16="http://schemas.microsoft.com/office/drawing/2014/main" id="{41858CF2-D5C5-CDB1-1CBE-832E11182A9C}"/>
              </a:ext>
            </a:extLst>
          </p:cNvPr>
          <p:cNvPicPr>
            <a:picLocks noChangeAspect="1"/>
          </p:cNvPicPr>
          <p:nvPr/>
        </p:nvPicPr>
        <p:blipFill>
          <a:blip r:embed="rId3"/>
          <a:stretch>
            <a:fillRect/>
          </a:stretch>
        </p:blipFill>
        <p:spPr>
          <a:xfrm>
            <a:off x="5739257" y="1579922"/>
            <a:ext cx="6200934" cy="4633789"/>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0">
    <p:bg>
      <p:bgPr>
        <a:solidFill>
          <a:srgbClr val="E5DDCE"/>
        </a:solidFill>
        <a:effectLst/>
      </p:bgPr>
    </p:bg>
    <p:spTree>
      <p:nvGrpSpPr>
        <p:cNvPr id="1" name=""/>
        <p:cNvGrpSpPr/>
        <p:nvPr/>
      </p:nvGrpSpPr>
      <p:grpSpPr>
        <a:xfrm>
          <a:off x="0" y="0"/>
          <a:ext cx="0" cy="0"/>
          <a:chOff x="0" y="0"/>
          <a:chExt cx="0" cy="0"/>
        </a:xfrm>
      </p:grpSpPr>
      <p:sp>
        <p:nvSpPr>
          <p:cNvPr id="3" name="Text 1"/>
          <p:cNvSpPr>
            <a:spLocks noGrp="1"/>
          </p:cNvSpPr>
          <p:nvPr>
            <p:ph type="title"/>
          </p:nvPr>
        </p:nvSpPr>
        <p:spPr>
          <a:xfrm>
            <a:off x="495809" y="454434"/>
            <a:ext cx="10883392" cy="472414"/>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0B1A2B"/>
                </a:solidFill>
                <a:latin typeface="Space Grotesk" pitchFamily="34" charset="0"/>
                <a:ea typeface="Space Grotesk" pitchFamily="34" charset="-122"/>
                <a:cs typeface="Space Grotesk" pitchFamily="34" charset="-120"/>
              </a:rPr>
              <a:t>Pair the forecast with the observation</a:t>
            </a:r>
            <a:endParaRPr lang="en-US" sz="3200" dirty="0"/>
          </a:p>
        </p:txBody>
      </p:sp>
      <p:sp>
        <p:nvSpPr>
          <p:cNvPr id="4" name="Shape 2"/>
          <p:cNvSpPr/>
          <p:nvPr/>
        </p:nvSpPr>
        <p:spPr>
          <a:xfrm>
            <a:off x="362544" y="1367624"/>
            <a:ext cx="4823883" cy="2475981"/>
          </a:xfrm>
          <a:prstGeom prst="roundRect">
            <a:avLst>
              <a:gd name="adj" fmla="val 4384"/>
            </a:avLst>
          </a:prstGeom>
          <a:solidFill>
            <a:srgbClr val="FBFCFD"/>
          </a:solidFill>
          <a:ln w="6350">
            <a:solidFill>
              <a:srgbClr val="DCE3EA"/>
            </a:solidFill>
            <a:prstDash val="solid"/>
          </a:ln>
        </p:spPr>
        <p:txBody>
          <a:bodyPr/>
          <a:lstStyle/>
          <a:p>
            <a:endParaRPr lang="en-GB"/>
          </a:p>
        </p:txBody>
      </p:sp>
      <p:sp>
        <p:nvSpPr>
          <p:cNvPr id="5" name="Text 3"/>
          <p:cNvSpPr/>
          <p:nvPr/>
        </p:nvSpPr>
        <p:spPr>
          <a:xfrm>
            <a:off x="617602" y="1520558"/>
            <a:ext cx="4443180" cy="256514"/>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1F6E9C"/>
                </a:solidFill>
                <a:latin typeface="IBM Plex Sans" pitchFamily="34" charset="0"/>
                <a:ea typeface="IBM Plex Sans" pitchFamily="34" charset="-122"/>
                <a:cs typeface="IBM Plex Sans" pitchFamily="34" charset="-120"/>
              </a:rPr>
              <a:t>Before: forecast</a:t>
            </a:r>
            <a:endParaRPr lang="en-US" sz="1300" dirty="0"/>
          </a:p>
        </p:txBody>
      </p:sp>
      <p:sp>
        <p:nvSpPr>
          <p:cNvPr id="6" name="Text 4"/>
          <p:cNvSpPr/>
          <p:nvPr/>
        </p:nvSpPr>
        <p:spPr>
          <a:xfrm>
            <a:off x="609982" y="1877231"/>
            <a:ext cx="4443180" cy="444725"/>
          </a:xfrm>
          <a:prstGeom prst="rect">
            <a:avLst/>
          </a:prstGeom>
          <a:noFill/>
          <a:ln/>
        </p:spPr>
        <p:txBody>
          <a:bodyPr wrap="square" lIns="0" tIns="0" rIns="0" bIns="0" rtlCol="0" anchor="t">
            <a:noAutofit/>
          </a:bodyPr>
          <a:lstStyle/>
          <a:p>
            <a:pPr marL="0" indent="0" algn="l">
              <a:buNone/>
            </a:pPr>
            <a:r>
              <a:rPr lang="en-US" sz="1400" b="1" dirty="0">
                <a:solidFill>
                  <a:srgbClr val="0B1A2B"/>
                </a:solidFill>
                <a:latin typeface="Space Grotesk" pitchFamily="34" charset="0"/>
                <a:ea typeface="Space Grotesk" pitchFamily="34" charset="-122"/>
                <a:cs typeface="Space Grotesk" pitchFamily="34" charset="-120"/>
              </a:rPr>
              <a:t>Gálvez-Davison Index (GDI) adapted for El Niño-type convective systems and adjusted rainfall forecast</a:t>
            </a:r>
            <a:endParaRPr lang="en-US" sz="1400" dirty="0"/>
          </a:p>
        </p:txBody>
      </p:sp>
      <p:sp>
        <p:nvSpPr>
          <p:cNvPr id="7" name="Text 5"/>
          <p:cNvSpPr/>
          <p:nvPr/>
        </p:nvSpPr>
        <p:spPr>
          <a:xfrm>
            <a:off x="695834" y="2646302"/>
            <a:ext cx="4357328" cy="1021027"/>
          </a:xfrm>
          <a:prstGeom prst="rect">
            <a:avLst/>
          </a:prstGeom>
          <a:noFill/>
          <a:ln/>
        </p:spPr>
        <p:txBody>
          <a:bodyPr wrap="square" lIns="0" tIns="0" rIns="0" bIns="0" rtlCol="0" anchor="t">
            <a:normAutofit/>
          </a:bodyPr>
          <a:lstStyle/>
          <a:p>
            <a:pPr marL="175768" indent="-175768" algn="l">
              <a:buSzPct val="100000"/>
              <a:buChar char="•"/>
            </a:pPr>
            <a:r>
              <a:rPr lang="en-US" sz="1400" dirty="0">
                <a:solidFill>
                  <a:srgbClr val="3D4A5C"/>
                </a:solidFill>
                <a:latin typeface="IBM Plex Sans" pitchFamily="34" charset="0"/>
              </a:rPr>
              <a:t>ECMWF/GFS Forecasted Rainfall Blend is adjusted using an adapted version of the GDI.</a:t>
            </a:r>
          </a:p>
          <a:p>
            <a:pPr marL="175768" indent="-175768" algn="l">
              <a:buSzPct val="100000"/>
              <a:buChar char="•"/>
            </a:pPr>
            <a:r>
              <a:rPr lang="en-US" sz="1400" dirty="0">
                <a:solidFill>
                  <a:srgbClr val="3D4A5C"/>
                </a:solidFill>
                <a:latin typeface="IBM Plex Sans" pitchFamily="34" charset="0"/>
              </a:rPr>
              <a:t>It excels at capturing the regions where the storms formed.</a:t>
            </a:r>
            <a:endParaRPr lang="en-US" sz="1400" dirty="0"/>
          </a:p>
        </p:txBody>
      </p:sp>
      <p:sp>
        <p:nvSpPr>
          <p:cNvPr id="9" name="Shape 6"/>
          <p:cNvSpPr/>
          <p:nvPr/>
        </p:nvSpPr>
        <p:spPr>
          <a:xfrm>
            <a:off x="364660" y="4110824"/>
            <a:ext cx="4821767" cy="1765190"/>
          </a:xfrm>
          <a:prstGeom prst="roundRect">
            <a:avLst>
              <a:gd name="adj" fmla="val 4513"/>
            </a:avLst>
          </a:prstGeom>
          <a:solidFill>
            <a:srgbClr val="0B1A2B"/>
          </a:solidFill>
          <a:ln/>
        </p:spPr>
        <p:txBody>
          <a:bodyPr/>
          <a:lstStyle/>
          <a:p>
            <a:endParaRPr lang="en-GB"/>
          </a:p>
        </p:txBody>
      </p:sp>
      <p:sp>
        <p:nvSpPr>
          <p:cNvPr id="10" name="Text 7"/>
          <p:cNvSpPr/>
          <p:nvPr/>
        </p:nvSpPr>
        <p:spPr>
          <a:xfrm>
            <a:off x="618660" y="4192599"/>
            <a:ext cx="4443180" cy="256514"/>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F6A04D"/>
                </a:solidFill>
                <a:latin typeface="IBM Plex Sans" pitchFamily="34" charset="0"/>
                <a:ea typeface="IBM Plex Sans" pitchFamily="34" charset="-122"/>
                <a:cs typeface="IBM Plex Sans" pitchFamily="34" charset="-120"/>
              </a:rPr>
              <a:t>Now: observation</a:t>
            </a:r>
            <a:endParaRPr lang="en-US" sz="1300" dirty="0"/>
          </a:p>
        </p:txBody>
      </p:sp>
      <p:sp>
        <p:nvSpPr>
          <p:cNvPr id="11" name="Text 8"/>
          <p:cNvSpPr/>
          <p:nvPr/>
        </p:nvSpPr>
        <p:spPr>
          <a:xfrm>
            <a:off x="618660" y="4525310"/>
            <a:ext cx="4443180"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F3F5F7"/>
                </a:solidFill>
                <a:latin typeface="Space Grotesk" pitchFamily="34" charset="0"/>
                <a:ea typeface="Space Grotesk" pitchFamily="34" charset="-122"/>
                <a:cs typeface="Space Grotesk" pitchFamily="34" charset="-120"/>
              </a:rPr>
              <a:t>GOES-19 RGBs + GLM</a:t>
            </a:r>
            <a:endParaRPr lang="en-US" sz="2000" dirty="0"/>
          </a:p>
        </p:txBody>
      </p:sp>
      <p:sp>
        <p:nvSpPr>
          <p:cNvPr id="12" name="Text 9"/>
          <p:cNvSpPr/>
          <p:nvPr/>
        </p:nvSpPr>
        <p:spPr>
          <a:xfrm>
            <a:off x="696892" y="4931710"/>
            <a:ext cx="4357328" cy="772120"/>
          </a:xfrm>
          <a:prstGeom prst="rect">
            <a:avLst/>
          </a:prstGeom>
          <a:noFill/>
          <a:ln/>
        </p:spPr>
        <p:txBody>
          <a:bodyPr wrap="square" lIns="0" tIns="0" rIns="0" bIns="0" rtlCol="0" anchor="t">
            <a:normAutofit/>
          </a:bodyPr>
          <a:lstStyle/>
          <a:p>
            <a:pPr marL="175768" indent="-175768" algn="l">
              <a:lnSpc>
                <a:spcPts val="1960"/>
              </a:lnSpc>
              <a:buSzPct val="100000"/>
              <a:buChar char="•"/>
            </a:pPr>
            <a:r>
              <a:rPr lang="en-US" sz="1400" dirty="0">
                <a:solidFill>
                  <a:srgbClr val="DCE6EF"/>
                </a:solidFill>
                <a:latin typeface="IBM Plex Sans" pitchFamily="34" charset="0"/>
                <a:ea typeface="IBM Plex Sans" pitchFamily="34" charset="-122"/>
                <a:cs typeface="IBM Plex Sans" pitchFamily="34" charset="-120"/>
              </a:rPr>
              <a:t>Are storms forming where the GDI said?</a:t>
            </a:r>
            <a:endParaRPr lang="en-US" sz="1400" dirty="0"/>
          </a:p>
          <a:p>
            <a:pPr marL="175768" indent="-175768" algn="l">
              <a:lnSpc>
                <a:spcPts val="1960"/>
              </a:lnSpc>
              <a:buSzPct val="100000"/>
              <a:buChar char="•"/>
            </a:pPr>
            <a:r>
              <a:rPr lang="en-US" sz="1400" dirty="0">
                <a:solidFill>
                  <a:srgbClr val="DCE6EF"/>
                </a:solidFill>
                <a:latin typeface="IBM Plex Sans" pitchFamily="34" charset="0"/>
                <a:ea typeface="IBM Plex Sans" pitchFamily="34" charset="-122"/>
                <a:cs typeface="IBM Plex Sans" pitchFamily="34" charset="-120"/>
              </a:rPr>
              <a:t>Earlier, later or stronger than forecast?</a:t>
            </a:r>
            <a:endParaRPr lang="en-US" sz="1400" dirty="0"/>
          </a:p>
          <a:p>
            <a:pPr marL="175768" indent="-175768" algn="l">
              <a:lnSpc>
                <a:spcPts val="1960"/>
              </a:lnSpc>
              <a:buSzPct val="100000"/>
              <a:buChar char="•"/>
            </a:pPr>
            <a:r>
              <a:rPr lang="en-US" sz="1400" dirty="0">
                <a:solidFill>
                  <a:srgbClr val="DCE6EF"/>
                </a:solidFill>
                <a:latin typeface="IBM Plex Sans" pitchFamily="34" charset="0"/>
                <a:ea typeface="IBM Plex Sans" pitchFamily="34" charset="-122"/>
                <a:cs typeface="IBM Plex Sans" pitchFamily="34" charset="-120"/>
              </a:rPr>
              <a:t>Adjust warnings and airport briefings</a:t>
            </a:r>
            <a:endParaRPr lang="en-US" sz="1400" dirty="0"/>
          </a:p>
        </p:txBody>
      </p:sp>
      <p:pic>
        <p:nvPicPr>
          <p:cNvPr id="17" name="Picture 16">
            <a:extLst>
              <a:ext uri="{FF2B5EF4-FFF2-40B4-BE49-F238E27FC236}">
                <a16:creationId xmlns:a16="http://schemas.microsoft.com/office/drawing/2014/main" id="{5ABF870D-DF72-BFE1-B763-57F35994C1E7}"/>
              </a:ext>
            </a:extLst>
          </p:cNvPr>
          <p:cNvPicPr>
            <a:picLocks noChangeAspect="1"/>
          </p:cNvPicPr>
          <p:nvPr/>
        </p:nvPicPr>
        <p:blipFill>
          <a:blip r:embed="rId3"/>
          <a:stretch>
            <a:fillRect/>
          </a:stretch>
        </p:blipFill>
        <p:spPr>
          <a:xfrm>
            <a:off x="5784838" y="1222057"/>
            <a:ext cx="5911353" cy="4987704"/>
          </a:xfrm>
          <a:prstGeom prst="rect">
            <a:avLst/>
          </a:prstGeom>
        </p:spPr>
      </p:pic>
      <p:pic>
        <p:nvPicPr>
          <p:cNvPr id="19" name="Image 0" descr="arrow-right">
            <a:extLst>
              <a:ext uri="{FF2B5EF4-FFF2-40B4-BE49-F238E27FC236}">
                <a16:creationId xmlns:a16="http://schemas.microsoft.com/office/drawing/2014/main" id="{EB2FF7B8-91B6-8D65-AEB5-3502D037BA16}"/>
              </a:ext>
            </a:extLst>
          </p:cNvPr>
          <p:cNvPicPr>
            <a:picLocks noChangeAspect="1"/>
          </p:cNvPicPr>
          <p:nvPr/>
        </p:nvPicPr>
        <p:blipFill>
          <a:blip r:embed="rId4"/>
          <a:srcRect/>
          <a:stretch/>
        </p:blipFill>
        <p:spPr>
          <a:xfrm rot="5400000">
            <a:off x="2364170" y="3966513"/>
            <a:ext cx="609600" cy="3556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1">
    <p:bg>
      <p:bgPr>
        <a:solidFill>
          <a:srgbClr val="E5DDCE"/>
        </a:solidFill>
        <a:effectLst/>
      </p:bgPr>
    </p:bg>
    <p:spTree>
      <p:nvGrpSpPr>
        <p:cNvPr id="1" name=""/>
        <p:cNvGrpSpPr/>
        <p:nvPr/>
      </p:nvGrpSpPr>
      <p:grpSpPr>
        <a:xfrm>
          <a:off x="0" y="0"/>
          <a:ext cx="0" cy="0"/>
          <a:chOff x="0" y="0"/>
          <a:chExt cx="0" cy="0"/>
        </a:xfrm>
      </p:grpSpPr>
      <p:sp>
        <p:nvSpPr>
          <p:cNvPr id="3" name="Text 1"/>
          <p:cNvSpPr>
            <a:spLocks noGrp="1"/>
          </p:cNvSpPr>
          <p:nvPr>
            <p:ph type="title"/>
          </p:nvPr>
        </p:nvSpPr>
        <p:spPr>
          <a:xfrm>
            <a:off x="495808" y="506941"/>
            <a:ext cx="10883392" cy="472414"/>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0B1A2B"/>
                </a:solidFill>
                <a:latin typeface="Rubik" panose="020B0604020202020204" charset="-79"/>
                <a:cs typeface="Rubik" panose="020B0604020202020204" charset="-79"/>
              </a:rPr>
              <a:t>Too little water: vegetation stress, fire and smoke</a:t>
            </a:r>
            <a:endParaRPr lang="en-US" sz="3200" dirty="0">
              <a:latin typeface="Rubik" panose="020B0604020202020204" charset="-79"/>
              <a:cs typeface="Rubik" panose="020B0604020202020204" charset="-79"/>
            </a:endParaRPr>
          </a:p>
        </p:txBody>
      </p:sp>
      <p:pic>
        <p:nvPicPr>
          <p:cNvPr id="21" name="Picture 20">
            <a:extLst>
              <a:ext uri="{FF2B5EF4-FFF2-40B4-BE49-F238E27FC236}">
                <a16:creationId xmlns:a16="http://schemas.microsoft.com/office/drawing/2014/main" id="{1FC7081E-D9D6-EF0F-09A4-275A3BB222DB}"/>
              </a:ext>
            </a:extLst>
          </p:cNvPr>
          <p:cNvPicPr>
            <a:picLocks noChangeAspect="1"/>
          </p:cNvPicPr>
          <p:nvPr/>
        </p:nvPicPr>
        <p:blipFill>
          <a:blip r:embed="rId3"/>
          <a:stretch>
            <a:fillRect/>
          </a:stretch>
        </p:blipFill>
        <p:spPr>
          <a:xfrm>
            <a:off x="6458190" y="1268204"/>
            <a:ext cx="5409762" cy="4544200"/>
          </a:xfrm>
          <a:prstGeom prst="rect">
            <a:avLst/>
          </a:prstGeom>
        </p:spPr>
      </p:pic>
      <p:pic>
        <p:nvPicPr>
          <p:cNvPr id="23" name="Picture 22">
            <a:extLst>
              <a:ext uri="{FF2B5EF4-FFF2-40B4-BE49-F238E27FC236}">
                <a16:creationId xmlns:a16="http://schemas.microsoft.com/office/drawing/2014/main" id="{E842A5D3-66DC-A2FD-F146-FEDF52E4CE55}"/>
              </a:ext>
            </a:extLst>
          </p:cNvPr>
          <p:cNvPicPr>
            <a:picLocks noChangeAspect="1"/>
          </p:cNvPicPr>
          <p:nvPr/>
        </p:nvPicPr>
        <p:blipFill>
          <a:blip r:embed="rId4"/>
          <a:stretch>
            <a:fillRect/>
          </a:stretch>
        </p:blipFill>
        <p:spPr>
          <a:xfrm>
            <a:off x="686237" y="1268204"/>
            <a:ext cx="5409763" cy="4544201"/>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3" name="Text 1"/>
          <p:cNvSpPr>
            <a:spLocks noGrp="1"/>
          </p:cNvSpPr>
          <p:nvPr>
            <p:ph type="title"/>
          </p:nvPr>
        </p:nvSpPr>
        <p:spPr>
          <a:xfrm>
            <a:off x="532028" y="518120"/>
            <a:ext cx="10883392" cy="472414"/>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0B1A2B"/>
                </a:solidFill>
                <a:latin typeface="Rubik" panose="020B0604020202020204" charset="-79"/>
                <a:cs typeface="Rubik" panose="020B0604020202020204" charset="-79"/>
              </a:rPr>
              <a:t>Too much water: mapping floods from space</a:t>
            </a:r>
            <a:endParaRPr lang="en-US" sz="3200" dirty="0">
              <a:latin typeface="Rubik" panose="020B0604020202020204" charset="-79"/>
              <a:cs typeface="Rubik" panose="020B0604020202020204" charset="-79"/>
            </a:endParaRPr>
          </a:p>
        </p:txBody>
      </p:sp>
      <p:grpSp>
        <p:nvGrpSpPr>
          <p:cNvPr id="17" name="Group 16">
            <a:extLst>
              <a:ext uri="{FF2B5EF4-FFF2-40B4-BE49-F238E27FC236}">
                <a16:creationId xmlns:a16="http://schemas.microsoft.com/office/drawing/2014/main" id="{922B4AFB-64B7-9990-DC28-D70E46DDAC94}"/>
              </a:ext>
            </a:extLst>
          </p:cNvPr>
          <p:cNvGrpSpPr/>
          <p:nvPr/>
        </p:nvGrpSpPr>
        <p:grpSpPr>
          <a:xfrm>
            <a:off x="415933" y="1509332"/>
            <a:ext cx="3620973" cy="1733384"/>
            <a:chOff x="535203" y="1341086"/>
            <a:chExt cx="5200650" cy="1498826"/>
          </a:xfrm>
        </p:grpSpPr>
        <p:sp>
          <p:nvSpPr>
            <p:cNvPr id="4" name="Shape 2"/>
            <p:cNvSpPr/>
            <p:nvPr/>
          </p:nvSpPr>
          <p:spPr>
            <a:xfrm>
              <a:off x="535203" y="1341086"/>
              <a:ext cx="5200650" cy="1498826"/>
            </a:xfrm>
            <a:prstGeom prst="roundRect">
              <a:avLst>
                <a:gd name="adj" fmla="val 7112"/>
              </a:avLst>
            </a:prstGeom>
            <a:solidFill>
              <a:schemeClr val="tx1">
                <a:lumMod val="25000"/>
                <a:lumOff val="75000"/>
              </a:schemeClr>
            </a:solidFill>
            <a:ln w="6350">
              <a:solidFill>
                <a:schemeClr val="tx1">
                  <a:lumMod val="50000"/>
                  <a:lumOff val="50000"/>
                </a:schemeClr>
              </a:solidFill>
              <a:prstDash val="solid"/>
            </a:ln>
          </p:spPr>
          <p:txBody>
            <a:bodyPr/>
            <a:lstStyle/>
            <a:p>
              <a:endParaRPr lang="en-GB"/>
            </a:p>
          </p:txBody>
        </p:sp>
        <p:sp>
          <p:nvSpPr>
            <p:cNvPr id="5" name="Text 3"/>
            <p:cNvSpPr/>
            <p:nvPr/>
          </p:nvSpPr>
          <p:spPr>
            <a:xfrm>
              <a:off x="790261" y="1477367"/>
              <a:ext cx="4831249" cy="29970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0B1A2B"/>
                  </a:solidFill>
                  <a:latin typeface="Space Grotesk" pitchFamily="34" charset="0"/>
                  <a:ea typeface="Space Grotesk" pitchFamily="34" charset="-122"/>
                  <a:cs typeface="Space Grotesk" pitchFamily="34" charset="-120"/>
                </a:rPr>
                <a:t>VIIRS flood maps (NOAA JPSS)</a:t>
              </a:r>
              <a:endParaRPr lang="en-US" sz="1800" dirty="0"/>
            </a:p>
          </p:txBody>
        </p:sp>
        <p:sp>
          <p:nvSpPr>
            <p:cNvPr id="6" name="Text 4"/>
            <p:cNvSpPr/>
            <p:nvPr/>
          </p:nvSpPr>
          <p:spPr>
            <a:xfrm>
              <a:off x="868493" y="1853276"/>
              <a:ext cx="4745397" cy="523214"/>
            </a:xfrm>
            <a:prstGeom prst="rect">
              <a:avLst/>
            </a:prstGeom>
            <a:noFill/>
            <a:ln/>
          </p:spPr>
          <p:txBody>
            <a:bodyPr wrap="square" lIns="0" tIns="0" rIns="0" bIns="0" rtlCol="0" anchor="t">
              <a:normAutofit fontScale="62500" lnSpcReduction="20000"/>
            </a:bodyPr>
            <a:lstStyle/>
            <a:p>
              <a:pPr marL="175768" indent="-175768" algn="l">
                <a:lnSpc>
                  <a:spcPts val="1960"/>
                </a:lnSpc>
                <a:buSzPct val="100000"/>
                <a:buChar char="•"/>
              </a:pPr>
              <a:r>
                <a:rPr lang="en-US" sz="1400" dirty="0">
                  <a:solidFill>
                    <a:srgbClr val="3D4A5C"/>
                  </a:solidFill>
                  <a:latin typeface="IBM Plex Sans" pitchFamily="34" charset="0"/>
                  <a:ea typeface="IBM Plex Sans" pitchFamily="34" charset="-122"/>
                  <a:cs typeface="IBM Plex Sans" pitchFamily="34" charset="-120"/>
                </a:rPr>
                <a:t>Daily, about 375 m, from optical imagery</a:t>
              </a:r>
              <a:endParaRPr lang="en-US" sz="1400" dirty="0"/>
            </a:p>
            <a:p>
              <a:pPr marL="175768" indent="-175768" algn="l">
                <a:lnSpc>
                  <a:spcPts val="1960"/>
                </a:lnSpc>
                <a:buSzPct val="100000"/>
                <a:buChar char="•"/>
              </a:pPr>
              <a:r>
                <a:rPr lang="en-US" sz="1400" dirty="0">
                  <a:solidFill>
                    <a:srgbClr val="3D4A5C"/>
                  </a:solidFill>
                  <a:latin typeface="IBM Plex Sans" pitchFamily="34" charset="0"/>
                  <a:ea typeface="IBM Plex Sans" pitchFamily="34" charset="-122"/>
                  <a:cs typeface="IBM Plex Sans" pitchFamily="34" charset="-120"/>
                </a:rPr>
                <a:t>Blocked by cloud, so composites over several days help</a:t>
              </a:r>
              <a:endParaRPr lang="en-US" sz="1400" dirty="0"/>
            </a:p>
          </p:txBody>
        </p:sp>
      </p:grpSp>
      <p:grpSp>
        <p:nvGrpSpPr>
          <p:cNvPr id="16" name="Group 15">
            <a:extLst>
              <a:ext uri="{FF2B5EF4-FFF2-40B4-BE49-F238E27FC236}">
                <a16:creationId xmlns:a16="http://schemas.microsoft.com/office/drawing/2014/main" id="{64C69896-FA9E-E406-8857-02E95B323B80}"/>
              </a:ext>
            </a:extLst>
          </p:cNvPr>
          <p:cNvGrpSpPr/>
          <p:nvPr/>
        </p:nvGrpSpPr>
        <p:grpSpPr>
          <a:xfrm>
            <a:off x="401939" y="3400324"/>
            <a:ext cx="3745854" cy="1423974"/>
            <a:chOff x="535203" y="2904075"/>
            <a:chExt cx="5086307" cy="987183"/>
          </a:xfrm>
        </p:grpSpPr>
        <p:sp>
          <p:nvSpPr>
            <p:cNvPr id="7" name="Shape 5"/>
            <p:cNvSpPr/>
            <p:nvPr/>
          </p:nvSpPr>
          <p:spPr>
            <a:xfrm>
              <a:off x="535203" y="2904075"/>
              <a:ext cx="4916737" cy="959358"/>
            </a:xfrm>
            <a:prstGeom prst="roundRect">
              <a:avLst>
                <a:gd name="adj" fmla="val 7112"/>
              </a:avLst>
            </a:prstGeom>
            <a:solidFill>
              <a:schemeClr val="accent3">
                <a:lumMod val="40000"/>
                <a:lumOff val="60000"/>
              </a:schemeClr>
            </a:solidFill>
            <a:ln w="6350">
              <a:solidFill>
                <a:schemeClr val="accent3"/>
              </a:solidFill>
              <a:prstDash val="solid"/>
            </a:ln>
          </p:spPr>
          <p:txBody>
            <a:bodyPr/>
            <a:lstStyle/>
            <a:p>
              <a:endParaRPr lang="en-GB"/>
            </a:p>
          </p:txBody>
        </p:sp>
        <p:sp>
          <p:nvSpPr>
            <p:cNvPr id="8" name="Text 6"/>
            <p:cNvSpPr/>
            <p:nvPr/>
          </p:nvSpPr>
          <p:spPr>
            <a:xfrm>
              <a:off x="790261" y="2992135"/>
              <a:ext cx="4831249" cy="299707"/>
            </a:xfrm>
            <a:prstGeom prst="rect">
              <a:avLst/>
            </a:prstGeom>
            <a:noFill/>
            <a:ln/>
          </p:spPr>
          <p:txBody>
            <a:bodyPr wrap="square" lIns="0" tIns="0" rIns="0" bIns="0" rtlCol="0" anchor="t">
              <a:normAutofit fontScale="85000" lnSpcReduction="10000"/>
            </a:bodyPr>
            <a:lstStyle/>
            <a:p>
              <a:pPr marL="0" indent="0" algn="l">
                <a:lnSpc>
                  <a:spcPts val="2160"/>
                </a:lnSpc>
                <a:buNone/>
              </a:pPr>
              <a:r>
                <a:rPr lang="en-US" sz="1800" b="1" dirty="0">
                  <a:solidFill>
                    <a:srgbClr val="0B1A2B"/>
                  </a:solidFill>
                  <a:latin typeface="Space Grotesk" pitchFamily="34" charset="0"/>
                  <a:ea typeface="Space Grotesk" pitchFamily="34" charset="-122"/>
                  <a:cs typeface="Space Grotesk" pitchFamily="34" charset="-120"/>
                </a:rPr>
                <a:t>Copernicus Global Flood Monitoring</a:t>
              </a:r>
              <a:endParaRPr lang="en-US" sz="1800" dirty="0"/>
            </a:p>
          </p:txBody>
        </p:sp>
        <p:sp>
          <p:nvSpPr>
            <p:cNvPr id="9" name="Text 7"/>
            <p:cNvSpPr/>
            <p:nvPr/>
          </p:nvSpPr>
          <p:spPr>
            <a:xfrm>
              <a:off x="868493" y="3368044"/>
              <a:ext cx="4745397" cy="523214"/>
            </a:xfrm>
            <a:prstGeom prst="rect">
              <a:avLst/>
            </a:prstGeom>
            <a:noFill/>
            <a:ln/>
          </p:spPr>
          <p:txBody>
            <a:bodyPr wrap="square" lIns="0" tIns="0" rIns="0" bIns="0" rtlCol="0" anchor="t">
              <a:normAutofit/>
            </a:bodyPr>
            <a:lstStyle/>
            <a:p>
              <a:pPr marL="175768" indent="-175768" algn="l">
                <a:lnSpc>
                  <a:spcPts val="1960"/>
                </a:lnSpc>
                <a:buSzPct val="100000"/>
                <a:buChar char="•"/>
              </a:pPr>
              <a:r>
                <a:rPr lang="en-US" sz="1400" dirty="0">
                  <a:solidFill>
                    <a:srgbClr val="3D4A5C"/>
                  </a:solidFill>
                  <a:latin typeface="IBM Plex Sans" pitchFamily="34" charset="0"/>
                  <a:ea typeface="IBM Plex Sans" pitchFamily="34" charset="-122"/>
                  <a:cs typeface="IBM Plex Sans" pitchFamily="34" charset="-120"/>
                </a:rPr>
                <a:t>Sentinel-1 radar sees through cloud</a:t>
              </a:r>
              <a:endParaRPr lang="en-US" sz="1400" dirty="0"/>
            </a:p>
            <a:p>
              <a:pPr marL="175768" indent="-175768" algn="l">
                <a:lnSpc>
                  <a:spcPts val="1960"/>
                </a:lnSpc>
                <a:buSzPct val="100000"/>
                <a:buChar char="•"/>
              </a:pPr>
              <a:r>
                <a:rPr lang="en-US" sz="1400" dirty="0">
                  <a:solidFill>
                    <a:srgbClr val="3D4A5C"/>
                  </a:solidFill>
                  <a:latin typeface="IBM Plex Sans" pitchFamily="34" charset="0"/>
                  <a:ea typeface="IBM Plex Sans" pitchFamily="34" charset="-122"/>
                  <a:cs typeface="IBM Plex Sans" pitchFamily="34" charset="-120"/>
                </a:rPr>
                <a:t>Free maps, updated with each pass</a:t>
              </a:r>
              <a:endParaRPr lang="en-US" sz="1400" dirty="0"/>
            </a:p>
          </p:txBody>
        </p:sp>
      </p:grpSp>
      <p:pic>
        <p:nvPicPr>
          <p:cNvPr id="15" name="Picture 14">
            <a:extLst>
              <a:ext uri="{FF2B5EF4-FFF2-40B4-BE49-F238E27FC236}">
                <a16:creationId xmlns:a16="http://schemas.microsoft.com/office/drawing/2014/main" id="{D778E4AC-4F5B-8BE1-2AEA-350E461C70A4}"/>
              </a:ext>
            </a:extLst>
          </p:cNvPr>
          <p:cNvPicPr>
            <a:picLocks noChangeAspect="1"/>
          </p:cNvPicPr>
          <p:nvPr/>
        </p:nvPicPr>
        <p:blipFill>
          <a:blip r:embed="rId3"/>
          <a:stretch>
            <a:fillRect/>
          </a:stretch>
        </p:blipFill>
        <p:spPr>
          <a:xfrm>
            <a:off x="4258680" y="1224301"/>
            <a:ext cx="7660325" cy="5362227"/>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3">
    <p:bg>
      <p:bgPr>
        <a:solidFill>
          <a:srgbClr val="E5DDCE"/>
        </a:solidFill>
        <a:effectLst/>
      </p:bgPr>
    </p:bg>
    <p:spTree>
      <p:nvGrpSpPr>
        <p:cNvPr id="1" name=""/>
        <p:cNvGrpSpPr/>
        <p:nvPr/>
      </p:nvGrpSpPr>
      <p:grpSpPr>
        <a:xfrm>
          <a:off x="0" y="0"/>
          <a:ext cx="0" cy="0"/>
          <a:chOff x="0" y="0"/>
          <a:chExt cx="0" cy="0"/>
        </a:xfrm>
      </p:grpSpPr>
      <p:sp>
        <p:nvSpPr>
          <p:cNvPr id="3" name="Text 1"/>
          <p:cNvSpPr>
            <a:spLocks noGrp="1"/>
          </p:cNvSpPr>
          <p:nvPr>
            <p:ph type="title"/>
          </p:nvPr>
        </p:nvSpPr>
        <p:spPr>
          <a:xfrm>
            <a:off x="582212" y="516502"/>
            <a:ext cx="9388724" cy="946537"/>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0B1A2B"/>
                </a:solidFill>
                <a:latin typeface="Rubik" panose="020B0604020202020204" charset="-79"/>
                <a:cs typeface="Rubik" panose="020B0604020202020204" charset="-79"/>
              </a:rPr>
              <a:t>Putting it together: A monitoring routine for the El Niño season</a:t>
            </a:r>
            <a:endParaRPr lang="en-US" sz="3200" dirty="0">
              <a:latin typeface="Rubik" panose="020B0604020202020204" charset="-79"/>
              <a:cs typeface="Rubik" panose="020B0604020202020204" charset="-79"/>
            </a:endParaRPr>
          </a:p>
        </p:txBody>
      </p:sp>
      <p:graphicFrame>
        <p:nvGraphicFramePr>
          <p:cNvPr id="4" name="Table 0"/>
          <p:cNvGraphicFramePr>
            <a:graphicFrameLocks noGrp="1"/>
          </p:cNvGraphicFramePr>
          <p:nvPr>
            <p:extLst>
              <p:ext uri="{D42A27DB-BD31-4B8C-83A1-F6EECF244321}">
                <p14:modId xmlns:p14="http://schemas.microsoft.com/office/powerpoint/2010/main" val="2060671216"/>
              </p:ext>
            </p:extLst>
          </p:nvPr>
        </p:nvGraphicFramePr>
        <p:xfrm>
          <a:off x="1091537" y="1909012"/>
          <a:ext cx="10008925" cy="2908300"/>
        </p:xfrm>
        <a:graphic>
          <a:graphicData uri="http://schemas.openxmlformats.org/drawingml/2006/table">
            <a:tbl>
              <a:tblPr/>
              <a:tblGrid>
                <a:gridCol w="1246588">
                  <a:extLst>
                    <a:ext uri="{9D8B030D-6E8A-4147-A177-3AD203B41FA5}">
                      <a16:colId xmlns:a16="http://schemas.microsoft.com/office/drawing/2014/main" val="20000"/>
                    </a:ext>
                  </a:extLst>
                </a:gridCol>
                <a:gridCol w="4102873">
                  <a:extLst>
                    <a:ext uri="{9D8B030D-6E8A-4147-A177-3AD203B41FA5}">
                      <a16:colId xmlns:a16="http://schemas.microsoft.com/office/drawing/2014/main" val="20001"/>
                    </a:ext>
                  </a:extLst>
                </a:gridCol>
                <a:gridCol w="4659464">
                  <a:extLst>
                    <a:ext uri="{9D8B030D-6E8A-4147-A177-3AD203B41FA5}">
                      <a16:colId xmlns:a16="http://schemas.microsoft.com/office/drawing/2014/main" val="20002"/>
                    </a:ext>
                  </a:extLst>
                </a:gridCol>
              </a:tblGrid>
              <a:tr h="365157">
                <a:tc>
                  <a:txBody>
                    <a:bodyPr/>
                    <a:lstStyle/>
                    <a:p>
                      <a:pPr marL="0" indent="0">
                        <a:lnSpc>
                          <a:spcPts val="1960"/>
                        </a:lnSpc>
                        <a:buNone/>
                      </a:pPr>
                      <a:r>
                        <a:rPr lang="en-US" sz="1800" b="1" dirty="0">
                          <a:solidFill>
                            <a:srgbClr val="F3F5F7"/>
                          </a:solidFill>
                          <a:latin typeface="Rubik" panose="020B0604020202020204" charset="-79"/>
                          <a:ea typeface="IBM Plex Sans" pitchFamily="34" charset="-122"/>
                          <a:cs typeface="Rubik" panose="020B0604020202020204" charset="-79"/>
                        </a:rPr>
                        <a:t>How often</a:t>
                      </a:r>
                      <a:endParaRPr lang="en-US" sz="1800" dirty="0">
                        <a:latin typeface="Rubik" panose="020B0604020202020204" charset="-79"/>
                        <a:ea typeface="IBM Plex Sans" charset="0"/>
                        <a:cs typeface="Rubik" panose="020B0604020202020204" charset="-79"/>
                      </a:endParaRPr>
                    </a:p>
                  </a:txBody>
                  <a:tcPr marL="62230" marR="62230" marT="62230" marB="62230">
                    <a:lnL w="12700" cap="flat" cmpd="sng" algn="ctr">
                      <a:solidFill>
                        <a:srgbClr val="C2C4C5"/>
                      </a:solidFill>
                      <a:prstDash val="solid"/>
                      <a:round/>
                      <a:headEnd type="none" w="med" len="med"/>
                      <a:tailEnd type="none" w="med" len="med"/>
                    </a:lnL>
                    <a:lnR w="12700" cap="flat" cmpd="sng" algn="ctr">
                      <a:solidFill>
                        <a:srgbClr val="0D1926"/>
                      </a:solidFill>
                      <a:prstDash val="solid"/>
                      <a:round/>
                      <a:headEnd type="none" w="med" len="med"/>
                      <a:tailEnd type="none" w="med" len="med"/>
                    </a:lnR>
                    <a:lnT w="12700" cap="flat" cmpd="sng" algn="ctr">
                      <a:solidFill>
                        <a:srgbClr val="C2C4C5"/>
                      </a:solidFill>
                      <a:prstDash val="solid"/>
                      <a:round/>
                      <a:headEnd type="none" w="med" len="med"/>
                      <a:tailEnd type="none" w="med" len="med"/>
                    </a:lnT>
                    <a:lnB w="12700" cap="flat" cmpd="sng" algn="ctr">
                      <a:solidFill>
                        <a:srgbClr val="0D1926"/>
                      </a:solidFill>
                      <a:prstDash val="solid"/>
                      <a:round/>
                      <a:headEnd type="none" w="med" len="med"/>
                      <a:tailEnd type="none" w="med" len="med"/>
                    </a:lnB>
                    <a:solidFill>
                      <a:srgbClr val="0B1A2B"/>
                    </a:solidFill>
                  </a:tcPr>
                </a:tc>
                <a:tc>
                  <a:txBody>
                    <a:bodyPr/>
                    <a:lstStyle/>
                    <a:p>
                      <a:pPr marL="0" indent="0">
                        <a:lnSpc>
                          <a:spcPts val="1960"/>
                        </a:lnSpc>
                        <a:buNone/>
                      </a:pPr>
                      <a:r>
                        <a:rPr lang="en-US" sz="1800" b="1" dirty="0">
                          <a:solidFill>
                            <a:srgbClr val="F3F5F7"/>
                          </a:solidFill>
                          <a:latin typeface="Rubik" panose="020B0604020202020204" charset="-79"/>
                          <a:ea typeface="IBM Plex Sans" pitchFamily="34" charset="-122"/>
                          <a:cs typeface="Rubik" panose="020B0604020202020204" charset="-79"/>
                        </a:rPr>
                        <a:t>Check</a:t>
                      </a:r>
                      <a:endParaRPr lang="en-US" sz="1800" dirty="0">
                        <a:latin typeface="Rubik" panose="020B0604020202020204" charset="-79"/>
                        <a:ea typeface="IBM Plex Sans" charset="0"/>
                        <a:cs typeface="Rubik" panose="020B0604020202020204" charset="-79"/>
                      </a:endParaRPr>
                    </a:p>
                  </a:txBody>
                  <a:tcPr marL="62230" marR="62230" marT="62230" marB="62230">
                    <a:lnL w="12700" cap="flat" cmpd="sng" algn="ctr">
                      <a:solidFill>
                        <a:srgbClr val="0D1926"/>
                      </a:solidFill>
                      <a:prstDash val="solid"/>
                      <a:round/>
                      <a:headEnd type="none" w="med" len="med"/>
                      <a:tailEnd type="none" w="med" len="med"/>
                    </a:lnL>
                    <a:lnR w="12700" cap="flat" cmpd="sng" algn="ctr">
                      <a:solidFill>
                        <a:srgbClr val="0D1926"/>
                      </a:solidFill>
                      <a:prstDash val="solid"/>
                      <a:round/>
                      <a:headEnd type="none" w="med" len="med"/>
                      <a:tailEnd type="none" w="med" len="med"/>
                    </a:lnR>
                    <a:lnT w="12700" cap="flat" cmpd="sng" algn="ctr">
                      <a:solidFill>
                        <a:srgbClr val="C2C4C5"/>
                      </a:solidFill>
                      <a:prstDash val="solid"/>
                      <a:round/>
                      <a:headEnd type="none" w="med" len="med"/>
                      <a:tailEnd type="none" w="med" len="med"/>
                    </a:lnT>
                    <a:lnB w="12700" cap="flat" cmpd="sng" algn="ctr">
                      <a:solidFill>
                        <a:srgbClr val="0D1926"/>
                      </a:solidFill>
                      <a:prstDash val="solid"/>
                      <a:round/>
                      <a:headEnd type="none" w="med" len="med"/>
                      <a:tailEnd type="none" w="med" len="med"/>
                    </a:lnB>
                    <a:solidFill>
                      <a:srgbClr val="0B1A2B"/>
                    </a:solidFill>
                  </a:tcPr>
                </a:tc>
                <a:tc>
                  <a:txBody>
                    <a:bodyPr/>
                    <a:lstStyle/>
                    <a:p>
                      <a:pPr marL="0" indent="0">
                        <a:lnSpc>
                          <a:spcPts val="1960"/>
                        </a:lnSpc>
                        <a:buNone/>
                      </a:pPr>
                      <a:r>
                        <a:rPr lang="en-US" sz="1800" b="1" dirty="0">
                          <a:solidFill>
                            <a:srgbClr val="F3F5F7"/>
                          </a:solidFill>
                          <a:latin typeface="Rubik" panose="020B0604020202020204" charset="-79"/>
                          <a:ea typeface="IBM Plex Sans" pitchFamily="34" charset="-122"/>
                          <a:cs typeface="Rubik" panose="020B0604020202020204" charset="-79"/>
                        </a:rPr>
                        <a:t>To answer</a:t>
                      </a:r>
                      <a:endParaRPr lang="en-US" sz="1800" dirty="0">
                        <a:latin typeface="Rubik" panose="020B0604020202020204" charset="-79"/>
                        <a:ea typeface="IBM Plex Sans" charset="0"/>
                        <a:cs typeface="Rubik" panose="020B0604020202020204" charset="-79"/>
                      </a:endParaRPr>
                    </a:p>
                  </a:txBody>
                  <a:tcPr marL="62230" marR="62230" marT="62230" marB="62230">
                    <a:lnL w="12700" cap="flat" cmpd="sng" algn="ctr">
                      <a:solidFill>
                        <a:srgbClr val="0D1926"/>
                      </a:solidFill>
                      <a:prstDash val="solid"/>
                      <a:round/>
                      <a:headEnd type="none" w="med" len="med"/>
                      <a:tailEnd type="none" w="med" len="med"/>
                    </a:lnL>
                    <a:lnR w="12700" cap="flat" cmpd="sng" algn="ctr">
                      <a:solidFill>
                        <a:srgbClr val="0D1926"/>
                      </a:solidFill>
                      <a:prstDash val="solid"/>
                      <a:round/>
                      <a:headEnd type="none" w="med" len="med"/>
                      <a:tailEnd type="none" w="med" len="med"/>
                    </a:lnR>
                    <a:lnT w="12700" cap="flat" cmpd="sng" algn="ctr">
                      <a:solidFill>
                        <a:srgbClr val="C2C4C5"/>
                      </a:solidFill>
                      <a:prstDash val="solid"/>
                      <a:round/>
                      <a:headEnd type="none" w="med" len="med"/>
                      <a:tailEnd type="none" w="med" len="med"/>
                    </a:lnT>
                    <a:lnB w="12700" cap="flat" cmpd="sng" algn="ctr">
                      <a:solidFill>
                        <a:srgbClr val="0D1926"/>
                      </a:solidFill>
                      <a:prstDash val="solid"/>
                      <a:round/>
                      <a:headEnd type="none" w="med" len="med"/>
                      <a:tailEnd type="none" w="med" len="med"/>
                    </a:lnB>
                    <a:solidFill>
                      <a:srgbClr val="0B1A2B"/>
                    </a:solidFill>
                  </a:tcPr>
                </a:tc>
                <a:extLst>
                  <a:ext uri="{0D108BD9-81ED-4DB2-BD59-A6C34878D82A}">
                    <a16:rowId xmlns:a16="http://schemas.microsoft.com/office/drawing/2014/main" val="10000"/>
                  </a:ext>
                </a:extLst>
              </a:tr>
              <a:tr h="365157">
                <a:tc>
                  <a:txBody>
                    <a:bodyPr/>
                    <a:lstStyle/>
                    <a:p>
                      <a:pPr marL="0" indent="0">
                        <a:lnSpc>
                          <a:spcPts val="1960"/>
                        </a:lnSpc>
                        <a:buNone/>
                      </a:pPr>
                      <a:r>
                        <a:rPr lang="en-US" sz="1800" dirty="0">
                          <a:solidFill>
                            <a:schemeClr val="tx1"/>
                          </a:solidFill>
                          <a:latin typeface="Rubik" panose="020B0604020202020204" charset="-79"/>
                          <a:ea typeface="IBM Plex Sans" pitchFamily="34" charset="-122"/>
                          <a:cs typeface="Rubik" panose="020B0604020202020204" charset="-79"/>
                        </a:rPr>
                        <a:t>Weekly</a:t>
                      </a:r>
                      <a:endParaRPr lang="en-US" sz="1800" dirty="0">
                        <a:solidFill>
                          <a:schemeClr val="tx1"/>
                        </a:solidFill>
                        <a:latin typeface="Rubik" panose="020B0604020202020204" charset="-79"/>
                        <a:ea typeface="IBM Plex Sans" charset="0"/>
                        <a:cs typeface="Rubik" panose="020B0604020202020204" charset="-79"/>
                      </a:endParaRPr>
                    </a:p>
                  </a:txBody>
                  <a:tcPr marL="62230" marR="62230" marT="62230" marB="62230">
                    <a:lnL w="12700" cap="flat" cmpd="sng" algn="ctr">
                      <a:solidFill>
                        <a:srgbClr val="C2C4C5"/>
                      </a:solidFill>
                      <a:prstDash val="solid"/>
                      <a:round/>
                      <a:headEnd type="none" w="med" len="med"/>
                      <a:tailEnd type="none" w="med" len="med"/>
                    </a:lnL>
                    <a:lnR w="12700" cap="flat" cmpd="sng" algn="ctr">
                      <a:solidFill>
                        <a:srgbClr val="C2C4C5"/>
                      </a:solidFill>
                      <a:prstDash val="solid"/>
                      <a:round/>
                      <a:headEnd type="none" w="med" len="med"/>
                      <a:tailEnd type="none" w="med" len="med"/>
                    </a:lnR>
                    <a:lnT w="12700" cap="flat" cmpd="sng" algn="ctr">
                      <a:solidFill>
                        <a:srgbClr val="0D1926"/>
                      </a:solidFill>
                      <a:prstDash val="solid"/>
                      <a:round/>
                      <a:headEnd type="none" w="med" len="med"/>
                      <a:tailEnd type="none" w="med" len="med"/>
                    </a:lnT>
                    <a:lnB w="12700" cap="flat" cmpd="sng" algn="ctr">
                      <a:solidFill>
                        <a:srgbClr val="C2C4C5"/>
                      </a:solidFill>
                      <a:prstDash val="solid"/>
                      <a:round/>
                      <a:headEnd type="none" w="med" len="med"/>
                      <a:tailEnd type="none" w="med" len="med"/>
                    </a:lnB>
                    <a:solidFill>
                      <a:schemeClr val="tx1">
                        <a:lumMod val="25000"/>
                        <a:lumOff val="75000"/>
                      </a:schemeClr>
                    </a:solidFill>
                  </a:tcPr>
                </a:tc>
                <a:tc>
                  <a:txBody>
                    <a:bodyPr/>
                    <a:lstStyle/>
                    <a:p>
                      <a:pPr marL="0" indent="0">
                        <a:lnSpc>
                          <a:spcPts val="1960"/>
                        </a:lnSpc>
                        <a:buNone/>
                      </a:pPr>
                      <a:r>
                        <a:rPr lang="en-US" sz="1800" dirty="0">
                          <a:solidFill>
                            <a:schemeClr val="tx1"/>
                          </a:solidFill>
                          <a:latin typeface="Rubik" panose="020B0604020202020204" charset="-79"/>
                          <a:ea typeface="IBM Plex Sans" pitchFamily="34" charset="-122"/>
                          <a:cs typeface="Rubik" panose="020B0604020202020204" charset="-79"/>
                        </a:rPr>
                        <a:t>SST anomalies, Niño indices, vegetation health</a:t>
                      </a:r>
                      <a:endParaRPr lang="en-US" sz="1800" dirty="0">
                        <a:solidFill>
                          <a:schemeClr val="tx1"/>
                        </a:solidFill>
                        <a:latin typeface="Rubik" panose="020B0604020202020204" charset="-79"/>
                        <a:ea typeface="IBM Plex Sans" charset="0"/>
                        <a:cs typeface="Rubik" panose="020B0604020202020204" charset="-79"/>
                      </a:endParaRPr>
                    </a:p>
                  </a:txBody>
                  <a:tcPr marL="62230" marR="62230" marT="62230" marB="62230">
                    <a:lnL w="12700" cap="flat" cmpd="sng" algn="ctr">
                      <a:solidFill>
                        <a:srgbClr val="C2C4C5"/>
                      </a:solidFill>
                      <a:prstDash val="solid"/>
                      <a:round/>
                      <a:headEnd type="none" w="med" len="med"/>
                      <a:tailEnd type="none" w="med" len="med"/>
                    </a:lnL>
                    <a:lnR w="12700" cap="flat" cmpd="sng" algn="ctr">
                      <a:solidFill>
                        <a:srgbClr val="C2C4C5"/>
                      </a:solidFill>
                      <a:prstDash val="solid"/>
                      <a:round/>
                      <a:headEnd type="none" w="med" len="med"/>
                      <a:tailEnd type="none" w="med" len="med"/>
                    </a:lnR>
                    <a:lnT w="12700" cap="flat" cmpd="sng" algn="ctr">
                      <a:solidFill>
                        <a:srgbClr val="0D1926"/>
                      </a:solidFill>
                      <a:prstDash val="solid"/>
                      <a:round/>
                      <a:headEnd type="none" w="med" len="med"/>
                      <a:tailEnd type="none" w="med" len="med"/>
                    </a:lnT>
                    <a:lnB w="12700" cap="flat" cmpd="sng" algn="ctr">
                      <a:solidFill>
                        <a:srgbClr val="C2C4C5"/>
                      </a:solidFill>
                      <a:prstDash val="solid"/>
                      <a:round/>
                      <a:headEnd type="none" w="med" len="med"/>
                      <a:tailEnd type="none" w="med" len="med"/>
                    </a:lnB>
                    <a:solidFill>
                      <a:schemeClr val="tx1">
                        <a:lumMod val="25000"/>
                        <a:lumOff val="75000"/>
                      </a:schemeClr>
                    </a:solidFill>
                  </a:tcPr>
                </a:tc>
                <a:tc>
                  <a:txBody>
                    <a:bodyPr/>
                    <a:lstStyle/>
                    <a:p>
                      <a:pPr marL="0" indent="0">
                        <a:lnSpc>
                          <a:spcPts val="1960"/>
                        </a:lnSpc>
                        <a:buNone/>
                      </a:pPr>
                      <a:r>
                        <a:rPr lang="en-US" sz="1800" dirty="0">
                          <a:solidFill>
                            <a:schemeClr val="tx1"/>
                          </a:solidFill>
                          <a:latin typeface="Rubik" panose="020B0604020202020204" charset="-79"/>
                          <a:ea typeface="IBM Plex Sans" pitchFamily="34" charset="-122"/>
                          <a:cs typeface="Rubik" panose="020B0604020202020204" charset="-79"/>
                        </a:rPr>
                        <a:t>Is the event growing? Where is drought building? Where is persistent heavy rain becoming a problem?</a:t>
                      </a:r>
                      <a:endParaRPr lang="en-US" sz="1800" dirty="0">
                        <a:solidFill>
                          <a:schemeClr val="tx1"/>
                        </a:solidFill>
                        <a:latin typeface="Rubik" panose="020B0604020202020204" charset="-79"/>
                        <a:ea typeface="IBM Plex Sans" charset="0"/>
                        <a:cs typeface="Rubik" panose="020B0604020202020204" charset="-79"/>
                      </a:endParaRPr>
                    </a:p>
                  </a:txBody>
                  <a:tcPr marL="62230" marR="62230" marT="62230" marB="62230">
                    <a:lnL w="12700" cap="flat" cmpd="sng" algn="ctr">
                      <a:solidFill>
                        <a:srgbClr val="C2C4C5"/>
                      </a:solidFill>
                      <a:prstDash val="solid"/>
                      <a:round/>
                      <a:headEnd type="none" w="med" len="med"/>
                      <a:tailEnd type="none" w="med" len="med"/>
                    </a:lnL>
                    <a:lnR w="12700" cap="flat" cmpd="sng" algn="ctr">
                      <a:solidFill>
                        <a:srgbClr val="C2C4C5"/>
                      </a:solidFill>
                      <a:prstDash val="solid"/>
                      <a:round/>
                      <a:headEnd type="none" w="med" len="med"/>
                      <a:tailEnd type="none" w="med" len="med"/>
                    </a:lnR>
                    <a:lnT w="12700" cap="flat" cmpd="sng" algn="ctr">
                      <a:solidFill>
                        <a:srgbClr val="0D1926"/>
                      </a:solidFill>
                      <a:prstDash val="solid"/>
                      <a:round/>
                      <a:headEnd type="none" w="med" len="med"/>
                      <a:tailEnd type="none" w="med" len="med"/>
                    </a:lnT>
                    <a:lnB w="12700" cap="flat" cmpd="sng" algn="ctr">
                      <a:solidFill>
                        <a:srgbClr val="C2C4C5"/>
                      </a:solidFill>
                      <a:prstDash val="solid"/>
                      <a:round/>
                      <a:headEnd type="none" w="med" len="med"/>
                      <a:tailEnd type="none" w="med" len="med"/>
                    </a:lnB>
                    <a:solidFill>
                      <a:schemeClr val="tx1">
                        <a:lumMod val="25000"/>
                        <a:lumOff val="75000"/>
                      </a:schemeClr>
                    </a:solidFill>
                  </a:tcPr>
                </a:tc>
                <a:extLst>
                  <a:ext uri="{0D108BD9-81ED-4DB2-BD59-A6C34878D82A}">
                    <a16:rowId xmlns:a16="http://schemas.microsoft.com/office/drawing/2014/main" val="10001"/>
                  </a:ext>
                </a:extLst>
              </a:tr>
              <a:tr h="365157">
                <a:tc>
                  <a:txBody>
                    <a:bodyPr/>
                    <a:lstStyle/>
                    <a:p>
                      <a:pPr marL="0" indent="0">
                        <a:lnSpc>
                          <a:spcPts val="1960"/>
                        </a:lnSpc>
                        <a:buNone/>
                      </a:pPr>
                      <a:r>
                        <a:rPr lang="en-US" sz="1800" dirty="0">
                          <a:solidFill>
                            <a:schemeClr val="tx1"/>
                          </a:solidFill>
                          <a:latin typeface="Rubik" panose="020B0604020202020204" charset="-79"/>
                          <a:ea typeface="IBM Plex Sans" pitchFamily="34" charset="-122"/>
                          <a:cs typeface="Rubik" panose="020B0604020202020204" charset="-79"/>
                        </a:rPr>
                        <a:t>Daily</a:t>
                      </a:r>
                      <a:endParaRPr lang="en-US" sz="1800" dirty="0">
                        <a:solidFill>
                          <a:schemeClr val="tx1"/>
                        </a:solidFill>
                        <a:latin typeface="Rubik" panose="020B0604020202020204" charset="-79"/>
                        <a:ea typeface="IBM Plex Sans" charset="0"/>
                        <a:cs typeface="Rubik" panose="020B0604020202020204" charset="-79"/>
                      </a:endParaRPr>
                    </a:p>
                  </a:txBody>
                  <a:tcPr marL="62230" marR="62230" marT="62230" marB="62230">
                    <a:lnL w="12700" cap="flat" cmpd="sng" algn="ctr">
                      <a:solidFill>
                        <a:srgbClr val="C2C4C5"/>
                      </a:solidFill>
                      <a:prstDash val="solid"/>
                      <a:round/>
                      <a:headEnd type="none" w="med" len="med"/>
                      <a:tailEnd type="none" w="med" len="med"/>
                    </a:lnL>
                    <a:lnR w="12700" cap="flat" cmpd="sng" algn="ctr">
                      <a:solidFill>
                        <a:srgbClr val="B9BCC0"/>
                      </a:solidFill>
                      <a:prstDash val="solid"/>
                      <a:round/>
                      <a:headEnd type="none" w="med" len="med"/>
                      <a:tailEnd type="none" w="med" len="med"/>
                    </a:lnR>
                    <a:lnT w="12700" cap="flat" cmpd="sng" algn="ctr">
                      <a:solidFill>
                        <a:srgbClr val="C2C4C5"/>
                      </a:solidFill>
                      <a:prstDash val="solid"/>
                      <a:round/>
                      <a:headEnd type="none" w="med" len="med"/>
                      <a:tailEnd type="none" w="med" len="med"/>
                    </a:lnT>
                    <a:lnB w="12700" cap="flat" cmpd="sng" algn="ctr">
                      <a:solidFill>
                        <a:srgbClr val="B9BCC0"/>
                      </a:solidFill>
                      <a:prstDash val="solid"/>
                      <a:round/>
                      <a:headEnd type="none" w="med" len="med"/>
                      <a:tailEnd type="none" w="med" len="med"/>
                    </a:lnB>
                    <a:solidFill>
                      <a:srgbClr val="E7ECF1"/>
                    </a:solidFill>
                  </a:tcPr>
                </a:tc>
                <a:tc>
                  <a:txBody>
                    <a:bodyPr/>
                    <a:lstStyle/>
                    <a:p>
                      <a:pPr marL="0" indent="0">
                        <a:lnSpc>
                          <a:spcPts val="1960"/>
                        </a:lnSpc>
                        <a:buNone/>
                      </a:pPr>
                      <a:r>
                        <a:rPr lang="en-US" sz="1800" dirty="0">
                          <a:solidFill>
                            <a:schemeClr val="tx1"/>
                          </a:solidFill>
                          <a:latin typeface="Rubik" panose="020B0604020202020204" charset="-79"/>
                          <a:ea typeface="IBM Plex Sans" pitchFamily="34" charset="-122"/>
                          <a:cs typeface="Rubik" panose="020B0604020202020204" charset="-79"/>
                        </a:rPr>
                        <a:t>TPW and ALPW, GDI/NWP, water vapor loops</a:t>
                      </a:r>
                      <a:endParaRPr lang="en-US" sz="1800" dirty="0">
                        <a:solidFill>
                          <a:schemeClr val="tx1"/>
                        </a:solidFill>
                        <a:latin typeface="Rubik" panose="020B0604020202020204" charset="-79"/>
                        <a:ea typeface="IBM Plex Sans" charset="0"/>
                        <a:cs typeface="Rubik" panose="020B0604020202020204" charset="-79"/>
                      </a:endParaRPr>
                    </a:p>
                  </a:txBody>
                  <a:tcPr marL="62230" marR="62230" marT="62230" marB="62230">
                    <a:lnL w="12700" cap="flat" cmpd="sng" algn="ctr">
                      <a:solidFill>
                        <a:srgbClr val="B9BCC0"/>
                      </a:solidFill>
                      <a:prstDash val="solid"/>
                      <a:round/>
                      <a:headEnd type="none" w="med" len="med"/>
                      <a:tailEnd type="none" w="med" len="med"/>
                    </a:lnL>
                    <a:lnR w="12700" cap="flat" cmpd="sng" algn="ctr">
                      <a:solidFill>
                        <a:srgbClr val="B9BCC0"/>
                      </a:solidFill>
                      <a:prstDash val="solid"/>
                      <a:round/>
                      <a:headEnd type="none" w="med" len="med"/>
                      <a:tailEnd type="none" w="med" len="med"/>
                    </a:lnR>
                    <a:lnT w="12700" cap="flat" cmpd="sng" algn="ctr">
                      <a:solidFill>
                        <a:srgbClr val="C2C4C5"/>
                      </a:solidFill>
                      <a:prstDash val="solid"/>
                      <a:round/>
                      <a:headEnd type="none" w="med" len="med"/>
                      <a:tailEnd type="none" w="med" len="med"/>
                    </a:lnT>
                    <a:lnB w="12700" cap="flat" cmpd="sng" algn="ctr">
                      <a:solidFill>
                        <a:srgbClr val="B9BCC0"/>
                      </a:solidFill>
                      <a:prstDash val="solid"/>
                      <a:round/>
                      <a:headEnd type="none" w="med" len="med"/>
                      <a:tailEnd type="none" w="med" len="med"/>
                    </a:lnB>
                    <a:solidFill>
                      <a:srgbClr val="E7ECF1"/>
                    </a:solidFill>
                  </a:tcPr>
                </a:tc>
                <a:tc>
                  <a:txBody>
                    <a:bodyPr/>
                    <a:lstStyle/>
                    <a:p>
                      <a:pPr marL="0" indent="0">
                        <a:lnSpc>
                          <a:spcPts val="1960"/>
                        </a:lnSpc>
                        <a:buNone/>
                      </a:pPr>
                      <a:r>
                        <a:rPr lang="en-US" sz="1800" dirty="0">
                          <a:solidFill>
                            <a:schemeClr val="tx1"/>
                          </a:solidFill>
                          <a:latin typeface="Rubik" panose="020B0604020202020204" charset="-79"/>
                          <a:ea typeface="IBM Plex Sans" pitchFamily="34" charset="-122"/>
                          <a:cs typeface="Rubik" panose="020B0604020202020204" charset="-79"/>
                        </a:rPr>
                        <a:t>Where will storms and heavy rain develop today?</a:t>
                      </a:r>
                      <a:endParaRPr lang="en-US" sz="1800" dirty="0">
                        <a:solidFill>
                          <a:schemeClr val="tx1"/>
                        </a:solidFill>
                        <a:latin typeface="Rubik" panose="020B0604020202020204" charset="-79"/>
                        <a:ea typeface="IBM Plex Sans" charset="0"/>
                        <a:cs typeface="Rubik" panose="020B0604020202020204" charset="-79"/>
                      </a:endParaRPr>
                    </a:p>
                  </a:txBody>
                  <a:tcPr marL="62230" marR="62230" marT="62230" marB="62230">
                    <a:lnL w="12700" cap="flat" cmpd="sng" algn="ctr">
                      <a:solidFill>
                        <a:srgbClr val="B9BCC0"/>
                      </a:solidFill>
                      <a:prstDash val="solid"/>
                      <a:round/>
                      <a:headEnd type="none" w="med" len="med"/>
                      <a:tailEnd type="none" w="med" len="med"/>
                    </a:lnL>
                    <a:lnR w="12700" cap="flat" cmpd="sng" algn="ctr">
                      <a:solidFill>
                        <a:srgbClr val="B9BCC0"/>
                      </a:solidFill>
                      <a:prstDash val="solid"/>
                      <a:round/>
                      <a:headEnd type="none" w="med" len="med"/>
                      <a:tailEnd type="none" w="med" len="med"/>
                    </a:lnR>
                    <a:lnT w="12700" cap="flat" cmpd="sng" algn="ctr">
                      <a:solidFill>
                        <a:srgbClr val="C2C4C5"/>
                      </a:solidFill>
                      <a:prstDash val="solid"/>
                      <a:round/>
                      <a:headEnd type="none" w="med" len="med"/>
                      <a:tailEnd type="none" w="med" len="med"/>
                    </a:lnT>
                    <a:lnB w="12700" cap="flat" cmpd="sng" algn="ctr">
                      <a:solidFill>
                        <a:srgbClr val="B9BCC0"/>
                      </a:solidFill>
                      <a:prstDash val="solid"/>
                      <a:round/>
                      <a:headEnd type="none" w="med" len="med"/>
                      <a:tailEnd type="none" w="med" len="med"/>
                    </a:lnB>
                    <a:solidFill>
                      <a:srgbClr val="E7ECF1"/>
                    </a:solidFill>
                  </a:tcPr>
                </a:tc>
                <a:extLst>
                  <a:ext uri="{0D108BD9-81ED-4DB2-BD59-A6C34878D82A}">
                    <a16:rowId xmlns:a16="http://schemas.microsoft.com/office/drawing/2014/main" val="10002"/>
                  </a:ext>
                </a:extLst>
              </a:tr>
              <a:tr h="365157">
                <a:tc>
                  <a:txBody>
                    <a:bodyPr/>
                    <a:lstStyle/>
                    <a:p>
                      <a:pPr marL="0" indent="0">
                        <a:lnSpc>
                          <a:spcPts val="1960"/>
                        </a:lnSpc>
                        <a:buNone/>
                      </a:pPr>
                      <a:r>
                        <a:rPr lang="en-US" sz="1800" dirty="0">
                          <a:solidFill>
                            <a:schemeClr val="tx1"/>
                          </a:solidFill>
                          <a:latin typeface="Rubik" panose="020B0604020202020204" charset="-79"/>
                          <a:ea typeface="IBM Plex Sans" pitchFamily="34" charset="-122"/>
                          <a:cs typeface="Rubik" panose="020B0604020202020204" charset="-79"/>
                        </a:rPr>
                        <a:t>Hourly</a:t>
                      </a:r>
                      <a:endParaRPr lang="en-US" sz="1800" dirty="0">
                        <a:solidFill>
                          <a:schemeClr val="tx1"/>
                        </a:solidFill>
                        <a:latin typeface="Rubik" panose="020B0604020202020204" charset="-79"/>
                        <a:ea typeface="IBM Plex Sans" charset="0"/>
                        <a:cs typeface="Rubik" panose="020B0604020202020204" charset="-79"/>
                      </a:endParaRPr>
                    </a:p>
                  </a:txBody>
                  <a:tcPr marL="62230" marR="62230" marT="62230" marB="62230">
                    <a:lnL w="12700" cap="flat" cmpd="sng" algn="ctr">
                      <a:solidFill>
                        <a:srgbClr val="C2C4C5"/>
                      </a:solidFill>
                      <a:prstDash val="solid"/>
                      <a:round/>
                      <a:headEnd type="none" w="med" len="med"/>
                      <a:tailEnd type="none" w="med" len="med"/>
                    </a:lnL>
                    <a:lnR w="12700" cap="flat" cmpd="sng" algn="ctr">
                      <a:solidFill>
                        <a:srgbClr val="C2C4C5"/>
                      </a:solidFill>
                      <a:prstDash val="solid"/>
                      <a:round/>
                      <a:headEnd type="none" w="med" len="med"/>
                      <a:tailEnd type="none" w="med" len="med"/>
                    </a:lnR>
                    <a:lnT w="12700" cap="flat" cmpd="sng" algn="ctr">
                      <a:solidFill>
                        <a:srgbClr val="B9BCC0"/>
                      </a:solidFill>
                      <a:prstDash val="solid"/>
                      <a:round/>
                      <a:headEnd type="none" w="med" len="med"/>
                      <a:tailEnd type="none" w="med" len="med"/>
                    </a:lnT>
                    <a:lnB w="12700" cap="flat" cmpd="sng" algn="ctr">
                      <a:solidFill>
                        <a:srgbClr val="C2C4C5"/>
                      </a:solidFill>
                      <a:prstDash val="solid"/>
                      <a:round/>
                      <a:headEnd type="none" w="med" len="med"/>
                      <a:tailEnd type="none" w="med" len="med"/>
                    </a:lnB>
                    <a:solidFill>
                      <a:schemeClr val="tx1">
                        <a:lumMod val="25000"/>
                        <a:lumOff val="75000"/>
                      </a:schemeClr>
                    </a:solidFill>
                  </a:tcPr>
                </a:tc>
                <a:tc>
                  <a:txBody>
                    <a:bodyPr/>
                    <a:lstStyle/>
                    <a:p>
                      <a:pPr marL="0" indent="0">
                        <a:lnSpc>
                          <a:spcPts val="1960"/>
                        </a:lnSpc>
                        <a:buNone/>
                      </a:pPr>
                      <a:r>
                        <a:rPr lang="en-US" sz="1800" dirty="0">
                          <a:solidFill>
                            <a:schemeClr val="tx1"/>
                          </a:solidFill>
                          <a:latin typeface="Rubik" panose="020B0604020202020204" charset="-79"/>
                          <a:ea typeface="IBM Plex Sans" pitchFamily="34" charset="-122"/>
                          <a:cs typeface="Rubik" panose="020B0604020202020204" charset="-79"/>
                        </a:rPr>
                        <a:t>GOES-19 RGBs and GLM</a:t>
                      </a:r>
                      <a:endParaRPr lang="en-US" sz="1800" dirty="0">
                        <a:solidFill>
                          <a:schemeClr val="tx1"/>
                        </a:solidFill>
                        <a:latin typeface="Rubik" panose="020B0604020202020204" charset="-79"/>
                        <a:ea typeface="IBM Plex Sans" charset="0"/>
                        <a:cs typeface="Rubik" panose="020B0604020202020204" charset="-79"/>
                      </a:endParaRPr>
                    </a:p>
                  </a:txBody>
                  <a:tcPr marL="62230" marR="62230" marT="62230" marB="62230">
                    <a:lnL w="12700" cap="flat" cmpd="sng" algn="ctr">
                      <a:solidFill>
                        <a:srgbClr val="C2C4C5"/>
                      </a:solidFill>
                      <a:prstDash val="solid"/>
                      <a:round/>
                      <a:headEnd type="none" w="med" len="med"/>
                      <a:tailEnd type="none" w="med" len="med"/>
                    </a:lnL>
                    <a:lnR w="12700" cap="flat" cmpd="sng" algn="ctr">
                      <a:solidFill>
                        <a:srgbClr val="C2C4C5"/>
                      </a:solidFill>
                      <a:prstDash val="solid"/>
                      <a:round/>
                      <a:headEnd type="none" w="med" len="med"/>
                      <a:tailEnd type="none" w="med" len="med"/>
                    </a:lnR>
                    <a:lnT w="12700" cap="flat" cmpd="sng" algn="ctr">
                      <a:solidFill>
                        <a:srgbClr val="B9BCC0"/>
                      </a:solidFill>
                      <a:prstDash val="solid"/>
                      <a:round/>
                      <a:headEnd type="none" w="med" len="med"/>
                      <a:tailEnd type="none" w="med" len="med"/>
                    </a:lnT>
                    <a:lnB w="12700" cap="flat" cmpd="sng" algn="ctr">
                      <a:solidFill>
                        <a:srgbClr val="C2C4C5"/>
                      </a:solidFill>
                      <a:prstDash val="solid"/>
                      <a:round/>
                      <a:headEnd type="none" w="med" len="med"/>
                      <a:tailEnd type="none" w="med" len="med"/>
                    </a:lnB>
                    <a:solidFill>
                      <a:schemeClr val="tx1">
                        <a:lumMod val="25000"/>
                        <a:lumOff val="75000"/>
                      </a:schemeClr>
                    </a:solidFill>
                  </a:tcPr>
                </a:tc>
                <a:tc>
                  <a:txBody>
                    <a:bodyPr/>
                    <a:lstStyle/>
                    <a:p>
                      <a:pPr marL="0" indent="0">
                        <a:lnSpc>
                          <a:spcPts val="1960"/>
                        </a:lnSpc>
                        <a:buNone/>
                      </a:pPr>
                      <a:r>
                        <a:rPr lang="en-US" sz="1800" dirty="0">
                          <a:solidFill>
                            <a:schemeClr val="tx1"/>
                          </a:solidFill>
                          <a:latin typeface="Rubik" panose="020B0604020202020204" charset="-79"/>
                          <a:ea typeface="IBM Plex Sans" pitchFamily="34" charset="-122"/>
                          <a:cs typeface="Rubik" panose="020B0604020202020204" charset="-79"/>
                        </a:rPr>
                        <a:t>Where are storms now, and how strong?</a:t>
                      </a:r>
                      <a:endParaRPr lang="en-US" sz="1800" dirty="0">
                        <a:solidFill>
                          <a:schemeClr val="tx1"/>
                        </a:solidFill>
                        <a:latin typeface="Rubik" panose="020B0604020202020204" charset="-79"/>
                        <a:ea typeface="IBM Plex Sans" charset="0"/>
                        <a:cs typeface="Rubik" panose="020B0604020202020204" charset="-79"/>
                      </a:endParaRPr>
                    </a:p>
                  </a:txBody>
                  <a:tcPr marL="62230" marR="62230" marT="62230" marB="62230">
                    <a:lnL w="12700" cap="flat" cmpd="sng" algn="ctr">
                      <a:solidFill>
                        <a:srgbClr val="C2C4C5"/>
                      </a:solidFill>
                      <a:prstDash val="solid"/>
                      <a:round/>
                      <a:headEnd type="none" w="med" len="med"/>
                      <a:tailEnd type="none" w="med" len="med"/>
                    </a:lnL>
                    <a:lnR w="12700" cap="flat" cmpd="sng" algn="ctr">
                      <a:solidFill>
                        <a:srgbClr val="C2C4C5"/>
                      </a:solidFill>
                      <a:prstDash val="solid"/>
                      <a:round/>
                      <a:headEnd type="none" w="med" len="med"/>
                      <a:tailEnd type="none" w="med" len="med"/>
                    </a:lnR>
                    <a:lnT w="12700" cap="flat" cmpd="sng" algn="ctr">
                      <a:solidFill>
                        <a:srgbClr val="B9BCC0"/>
                      </a:solidFill>
                      <a:prstDash val="solid"/>
                      <a:round/>
                      <a:headEnd type="none" w="med" len="med"/>
                      <a:tailEnd type="none" w="med" len="med"/>
                    </a:lnT>
                    <a:lnB w="12700" cap="flat" cmpd="sng" algn="ctr">
                      <a:solidFill>
                        <a:srgbClr val="C2C4C5"/>
                      </a:solidFill>
                      <a:prstDash val="solid"/>
                      <a:round/>
                      <a:headEnd type="none" w="med" len="med"/>
                      <a:tailEnd type="none" w="med" len="med"/>
                    </a:lnB>
                    <a:solidFill>
                      <a:schemeClr val="tx1">
                        <a:lumMod val="25000"/>
                        <a:lumOff val="75000"/>
                      </a:schemeClr>
                    </a:solidFill>
                  </a:tcPr>
                </a:tc>
                <a:extLst>
                  <a:ext uri="{0D108BD9-81ED-4DB2-BD59-A6C34878D82A}">
                    <a16:rowId xmlns:a16="http://schemas.microsoft.com/office/drawing/2014/main" val="10003"/>
                  </a:ext>
                </a:extLst>
              </a:tr>
              <a:tr h="600647">
                <a:tc>
                  <a:txBody>
                    <a:bodyPr/>
                    <a:lstStyle/>
                    <a:p>
                      <a:pPr marL="0" indent="0">
                        <a:lnSpc>
                          <a:spcPts val="1960"/>
                        </a:lnSpc>
                        <a:buNone/>
                      </a:pPr>
                      <a:r>
                        <a:rPr lang="en-US" sz="1800" dirty="0">
                          <a:solidFill>
                            <a:schemeClr val="tx1"/>
                          </a:solidFill>
                          <a:latin typeface="Rubik" panose="020B0604020202020204" charset="-79"/>
                          <a:ea typeface="IBM Plex Sans" pitchFamily="34" charset="-122"/>
                          <a:cs typeface="Rubik" panose="020B0604020202020204" charset="-79"/>
                        </a:rPr>
                        <a:t>After events</a:t>
                      </a:r>
                      <a:endParaRPr lang="en-US" sz="1800" dirty="0">
                        <a:solidFill>
                          <a:schemeClr val="tx1"/>
                        </a:solidFill>
                        <a:latin typeface="Rubik" panose="020B0604020202020204" charset="-79"/>
                        <a:ea typeface="IBM Plex Sans" charset="0"/>
                        <a:cs typeface="Rubik" panose="020B0604020202020204" charset="-79"/>
                      </a:endParaRPr>
                    </a:p>
                  </a:txBody>
                  <a:tcPr marL="62230" marR="62230" marT="62230" marB="62230">
                    <a:lnL w="12700" cap="flat" cmpd="sng" algn="ctr">
                      <a:solidFill>
                        <a:srgbClr val="C2C4C5"/>
                      </a:solidFill>
                      <a:prstDash val="solid"/>
                      <a:round/>
                      <a:headEnd type="none" w="med" len="med"/>
                      <a:tailEnd type="none" w="med" len="med"/>
                    </a:lnL>
                    <a:lnR w="12700" cap="flat" cmpd="sng" algn="ctr">
                      <a:solidFill>
                        <a:srgbClr val="B9BCC0"/>
                      </a:solidFill>
                      <a:prstDash val="solid"/>
                      <a:round/>
                      <a:headEnd type="none" w="med" len="med"/>
                      <a:tailEnd type="none" w="med" len="med"/>
                    </a:lnR>
                    <a:lnT w="12700" cap="flat" cmpd="sng" algn="ctr">
                      <a:solidFill>
                        <a:srgbClr val="C2C4C5"/>
                      </a:solidFill>
                      <a:prstDash val="solid"/>
                      <a:round/>
                      <a:headEnd type="none" w="med" len="med"/>
                      <a:tailEnd type="none" w="med" len="med"/>
                    </a:lnT>
                    <a:lnB w="12700" cap="flat" cmpd="sng" algn="ctr">
                      <a:solidFill>
                        <a:srgbClr val="B9BCC0"/>
                      </a:solidFill>
                      <a:prstDash val="solid"/>
                      <a:round/>
                      <a:headEnd type="none" w="med" len="med"/>
                      <a:tailEnd type="none" w="med" len="med"/>
                    </a:lnB>
                    <a:solidFill>
                      <a:srgbClr val="E7ECF1"/>
                    </a:solidFill>
                  </a:tcPr>
                </a:tc>
                <a:tc>
                  <a:txBody>
                    <a:bodyPr/>
                    <a:lstStyle/>
                    <a:p>
                      <a:pPr marL="0" indent="0">
                        <a:lnSpc>
                          <a:spcPts val="1960"/>
                        </a:lnSpc>
                        <a:buNone/>
                      </a:pPr>
                      <a:r>
                        <a:rPr lang="en-US" sz="1800" dirty="0">
                          <a:solidFill>
                            <a:schemeClr val="tx1"/>
                          </a:solidFill>
                          <a:latin typeface="Rubik" panose="020B0604020202020204" charset="-79"/>
                          <a:ea typeface="IBM Plex Sans" pitchFamily="34" charset="-122"/>
                          <a:cs typeface="Rubik" panose="020B0604020202020204" charset="-79"/>
                        </a:rPr>
                        <a:t>Flood maps, fire and smoke analyses</a:t>
                      </a:r>
                      <a:endParaRPr lang="en-US" sz="1800" dirty="0">
                        <a:solidFill>
                          <a:schemeClr val="tx1"/>
                        </a:solidFill>
                        <a:latin typeface="Rubik" panose="020B0604020202020204" charset="-79"/>
                        <a:ea typeface="IBM Plex Sans" charset="0"/>
                        <a:cs typeface="Rubik" panose="020B0604020202020204" charset="-79"/>
                      </a:endParaRPr>
                    </a:p>
                  </a:txBody>
                  <a:tcPr marL="62230" marR="62230" marT="62230" marB="62230">
                    <a:lnL w="12700" cap="flat" cmpd="sng" algn="ctr">
                      <a:solidFill>
                        <a:srgbClr val="B9BCC0"/>
                      </a:solidFill>
                      <a:prstDash val="solid"/>
                      <a:round/>
                      <a:headEnd type="none" w="med" len="med"/>
                      <a:tailEnd type="none" w="med" len="med"/>
                    </a:lnL>
                    <a:lnR w="12700" cap="flat" cmpd="sng" algn="ctr">
                      <a:solidFill>
                        <a:srgbClr val="B9BCC0"/>
                      </a:solidFill>
                      <a:prstDash val="solid"/>
                      <a:round/>
                      <a:headEnd type="none" w="med" len="med"/>
                      <a:tailEnd type="none" w="med" len="med"/>
                    </a:lnR>
                    <a:lnT w="12700" cap="flat" cmpd="sng" algn="ctr">
                      <a:solidFill>
                        <a:srgbClr val="C2C4C5"/>
                      </a:solidFill>
                      <a:prstDash val="solid"/>
                      <a:round/>
                      <a:headEnd type="none" w="med" len="med"/>
                      <a:tailEnd type="none" w="med" len="med"/>
                    </a:lnT>
                    <a:lnB w="12700" cap="flat" cmpd="sng" algn="ctr">
                      <a:solidFill>
                        <a:srgbClr val="B9BCC0"/>
                      </a:solidFill>
                      <a:prstDash val="solid"/>
                      <a:round/>
                      <a:headEnd type="none" w="med" len="med"/>
                      <a:tailEnd type="none" w="med" len="med"/>
                    </a:lnB>
                    <a:solidFill>
                      <a:srgbClr val="E7ECF1"/>
                    </a:solidFill>
                  </a:tcPr>
                </a:tc>
                <a:tc>
                  <a:txBody>
                    <a:bodyPr/>
                    <a:lstStyle/>
                    <a:p>
                      <a:pPr marL="0" indent="0">
                        <a:lnSpc>
                          <a:spcPts val="1960"/>
                        </a:lnSpc>
                        <a:buNone/>
                      </a:pPr>
                      <a:r>
                        <a:rPr lang="en-US" sz="1800" dirty="0">
                          <a:solidFill>
                            <a:schemeClr val="tx1"/>
                          </a:solidFill>
                          <a:latin typeface="Rubik" panose="020B0604020202020204" charset="-79"/>
                          <a:ea typeface="IBM Plex Sans" pitchFamily="34" charset="-122"/>
                          <a:cs typeface="Rubik" panose="020B0604020202020204" charset="-79"/>
                        </a:rPr>
                        <a:t>What was affected? Are airports and roads usable?</a:t>
                      </a:r>
                      <a:endParaRPr lang="en-US" sz="1800" dirty="0">
                        <a:solidFill>
                          <a:schemeClr val="tx1"/>
                        </a:solidFill>
                        <a:latin typeface="Rubik" panose="020B0604020202020204" charset="-79"/>
                        <a:ea typeface="IBM Plex Sans" charset="0"/>
                        <a:cs typeface="Rubik" panose="020B0604020202020204" charset="-79"/>
                      </a:endParaRPr>
                    </a:p>
                  </a:txBody>
                  <a:tcPr marL="62230" marR="62230" marT="62230" marB="62230">
                    <a:lnL w="12700" cap="flat" cmpd="sng" algn="ctr">
                      <a:solidFill>
                        <a:srgbClr val="B9BCC0"/>
                      </a:solidFill>
                      <a:prstDash val="solid"/>
                      <a:round/>
                      <a:headEnd type="none" w="med" len="med"/>
                      <a:tailEnd type="none" w="med" len="med"/>
                    </a:lnL>
                    <a:lnR w="12700" cap="flat" cmpd="sng" algn="ctr">
                      <a:solidFill>
                        <a:srgbClr val="B9BCC0"/>
                      </a:solidFill>
                      <a:prstDash val="solid"/>
                      <a:round/>
                      <a:headEnd type="none" w="med" len="med"/>
                      <a:tailEnd type="none" w="med" len="med"/>
                    </a:lnR>
                    <a:lnT w="12700" cap="flat" cmpd="sng" algn="ctr">
                      <a:solidFill>
                        <a:srgbClr val="C2C4C5"/>
                      </a:solidFill>
                      <a:prstDash val="solid"/>
                      <a:round/>
                      <a:headEnd type="none" w="med" len="med"/>
                      <a:tailEnd type="none" w="med" len="med"/>
                    </a:lnT>
                    <a:lnB w="12700" cap="flat" cmpd="sng" algn="ctr">
                      <a:solidFill>
                        <a:srgbClr val="B9BCC0"/>
                      </a:solidFill>
                      <a:prstDash val="solid"/>
                      <a:round/>
                      <a:headEnd type="none" w="med" len="med"/>
                      <a:tailEnd type="none" w="med" len="med"/>
                    </a:lnB>
                    <a:solidFill>
                      <a:srgbClr val="E7ECF1"/>
                    </a:solidFill>
                  </a:tcPr>
                </a:tc>
                <a:extLst>
                  <a:ext uri="{0D108BD9-81ED-4DB2-BD59-A6C34878D82A}">
                    <a16:rowId xmlns:a16="http://schemas.microsoft.com/office/drawing/2014/main" val="10004"/>
                  </a:ext>
                </a:extLst>
              </a:tr>
            </a:tbl>
          </a:graphicData>
        </a:graphic>
      </p:graphicFrame>
      <p:sp>
        <p:nvSpPr>
          <p:cNvPr id="5" name="Text 2"/>
          <p:cNvSpPr/>
          <p:nvPr/>
        </p:nvSpPr>
        <p:spPr>
          <a:xfrm>
            <a:off x="812800" y="6223095"/>
            <a:ext cx="10883392" cy="274307"/>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1F6E9C"/>
                </a:solidFill>
                <a:latin typeface="IBM Plex Sans" pitchFamily="34" charset="0"/>
                <a:ea typeface="IBM Plex Sans" pitchFamily="34" charset="-122"/>
                <a:cs typeface="IBM Plex Sans" pitchFamily="34" charset="-120"/>
              </a:rPr>
              <a:t>One place for most of it: RAMMB SLIDER, for GOES-19 imagery, RGBs, GLM and ALPW</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4">
    <p:bg>
      <p:bgPr>
        <a:solidFill>
          <a:srgbClr val="E5DDCE"/>
        </a:solidFill>
        <a:effectLst/>
      </p:bgPr>
    </p:bg>
    <p:spTree>
      <p:nvGrpSpPr>
        <p:cNvPr id="1" name=""/>
        <p:cNvGrpSpPr/>
        <p:nvPr/>
      </p:nvGrpSpPr>
      <p:grpSpPr>
        <a:xfrm>
          <a:off x="0" y="0"/>
          <a:ext cx="0" cy="0"/>
          <a:chOff x="0" y="0"/>
          <a:chExt cx="0" cy="0"/>
        </a:xfrm>
      </p:grpSpPr>
      <p:sp>
        <p:nvSpPr>
          <p:cNvPr id="28" name="Shape 2">
            <a:extLst>
              <a:ext uri="{FF2B5EF4-FFF2-40B4-BE49-F238E27FC236}">
                <a16:creationId xmlns:a16="http://schemas.microsoft.com/office/drawing/2014/main" id="{C3B207F5-3D30-3528-C3A5-F5DDF5662EC7}"/>
              </a:ext>
            </a:extLst>
          </p:cNvPr>
          <p:cNvSpPr/>
          <p:nvPr/>
        </p:nvSpPr>
        <p:spPr>
          <a:xfrm>
            <a:off x="8251851" y="1316704"/>
            <a:ext cx="3672911" cy="4224591"/>
          </a:xfrm>
          <a:prstGeom prst="roundRect">
            <a:avLst>
              <a:gd name="adj" fmla="val 7245"/>
            </a:avLst>
          </a:prstGeom>
          <a:solidFill>
            <a:srgbClr val="FBFCFD"/>
          </a:solidFill>
          <a:ln w="6350">
            <a:solidFill>
              <a:srgbClr val="DCE3EA"/>
            </a:solidFill>
            <a:prstDash val="solid"/>
          </a:ln>
        </p:spPr>
        <p:txBody>
          <a:bodyPr/>
          <a:lstStyle/>
          <a:p>
            <a:endParaRPr lang="en-GB"/>
          </a:p>
        </p:txBody>
      </p:sp>
      <p:sp>
        <p:nvSpPr>
          <p:cNvPr id="26" name="Shape 2">
            <a:extLst>
              <a:ext uri="{FF2B5EF4-FFF2-40B4-BE49-F238E27FC236}">
                <a16:creationId xmlns:a16="http://schemas.microsoft.com/office/drawing/2014/main" id="{57697673-836A-97E2-F1BD-3C4C936EB7C6}"/>
              </a:ext>
            </a:extLst>
          </p:cNvPr>
          <p:cNvSpPr/>
          <p:nvPr/>
        </p:nvSpPr>
        <p:spPr>
          <a:xfrm>
            <a:off x="4283397" y="1349272"/>
            <a:ext cx="3672911" cy="4224591"/>
          </a:xfrm>
          <a:prstGeom prst="roundRect">
            <a:avLst>
              <a:gd name="adj" fmla="val 7245"/>
            </a:avLst>
          </a:prstGeom>
          <a:solidFill>
            <a:srgbClr val="FBFCFD"/>
          </a:solidFill>
          <a:ln w="6350">
            <a:solidFill>
              <a:srgbClr val="DCE3EA"/>
            </a:solidFill>
            <a:prstDash val="solid"/>
          </a:ln>
        </p:spPr>
        <p:txBody>
          <a:bodyPr/>
          <a:lstStyle/>
          <a:p>
            <a:endParaRPr lang="en-GB"/>
          </a:p>
        </p:txBody>
      </p:sp>
      <p:sp>
        <p:nvSpPr>
          <p:cNvPr id="24" name="Shape 2">
            <a:extLst>
              <a:ext uri="{FF2B5EF4-FFF2-40B4-BE49-F238E27FC236}">
                <a16:creationId xmlns:a16="http://schemas.microsoft.com/office/drawing/2014/main" id="{B14C5A0C-753A-A23F-CB13-BF0F61093FC5}"/>
              </a:ext>
            </a:extLst>
          </p:cNvPr>
          <p:cNvSpPr/>
          <p:nvPr/>
        </p:nvSpPr>
        <p:spPr>
          <a:xfrm>
            <a:off x="314943" y="1349272"/>
            <a:ext cx="3672911" cy="4852745"/>
          </a:xfrm>
          <a:prstGeom prst="roundRect">
            <a:avLst>
              <a:gd name="adj" fmla="val 7245"/>
            </a:avLst>
          </a:prstGeom>
          <a:solidFill>
            <a:srgbClr val="FBFCFD"/>
          </a:solidFill>
          <a:ln w="6350">
            <a:solidFill>
              <a:srgbClr val="DCE3EA"/>
            </a:solidFill>
            <a:prstDash val="solid"/>
          </a:ln>
        </p:spPr>
        <p:txBody>
          <a:bodyPr/>
          <a:lstStyle/>
          <a:p>
            <a:endParaRPr lang="en-GB"/>
          </a:p>
        </p:txBody>
      </p:sp>
      <p:sp>
        <p:nvSpPr>
          <p:cNvPr id="3" name="Text 1"/>
          <p:cNvSpPr>
            <a:spLocks noGrp="1"/>
          </p:cNvSpPr>
          <p:nvPr>
            <p:ph type="title"/>
          </p:nvPr>
        </p:nvSpPr>
        <p:spPr>
          <a:xfrm>
            <a:off x="486797" y="532697"/>
            <a:ext cx="10883392" cy="472414"/>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0B1A2B"/>
                </a:solidFill>
                <a:latin typeface="Rubik" panose="020B0604020202020204" charset="-79"/>
                <a:cs typeface="Rubik" panose="020B0604020202020204" charset="-79"/>
              </a:rPr>
              <a:t>Accessing Satellite Tools Online </a:t>
            </a:r>
            <a:r>
              <a:rPr lang="en-US" sz="2000" b="1" i="0" dirty="0">
                <a:solidFill>
                  <a:srgbClr val="0B1A2B"/>
                </a:solidFill>
                <a:latin typeface="Rubik" panose="020B0604020202020204" charset="-79"/>
                <a:cs typeface="Rubik" panose="020B0604020202020204" charset="-79"/>
              </a:rPr>
              <a:t>(some of many)</a:t>
            </a:r>
            <a:endParaRPr lang="en-US" sz="3200" dirty="0">
              <a:latin typeface="Rubik" panose="020B0604020202020204" charset="-79"/>
              <a:cs typeface="Rubik" panose="020B0604020202020204" charset="-79"/>
            </a:endParaRPr>
          </a:p>
        </p:txBody>
      </p:sp>
      <p:sp>
        <p:nvSpPr>
          <p:cNvPr id="4" name="Text 2"/>
          <p:cNvSpPr/>
          <p:nvPr/>
        </p:nvSpPr>
        <p:spPr>
          <a:xfrm>
            <a:off x="379144" y="1529673"/>
            <a:ext cx="3453384" cy="269214"/>
          </a:xfrm>
          <a:prstGeom prst="rect">
            <a:avLst/>
          </a:prstGeom>
          <a:noFill/>
          <a:ln/>
        </p:spPr>
        <p:txBody>
          <a:bodyPr wrap="square" lIns="0" tIns="0" rIns="0" bIns="0" rtlCol="0" anchor="t">
            <a:normAutofit/>
          </a:bodyPr>
          <a:lstStyle/>
          <a:p>
            <a:pPr marL="0" indent="0" algn="ctr">
              <a:lnSpc>
                <a:spcPts val="1920"/>
              </a:lnSpc>
              <a:buNone/>
            </a:pPr>
            <a:r>
              <a:rPr lang="en-US" sz="2200" b="1" dirty="0">
                <a:latin typeface="Space Grotesk" pitchFamily="34" charset="0"/>
                <a:ea typeface="Space Grotesk" pitchFamily="34" charset="-122"/>
                <a:cs typeface="Space Grotesk" pitchFamily="34" charset="-120"/>
              </a:rPr>
              <a:t>Ocean and moisture</a:t>
            </a:r>
            <a:endParaRPr lang="en-US" sz="2200" dirty="0"/>
          </a:p>
        </p:txBody>
      </p:sp>
      <p:sp>
        <p:nvSpPr>
          <p:cNvPr id="5" name="Text 3"/>
          <p:cNvSpPr/>
          <p:nvPr/>
        </p:nvSpPr>
        <p:spPr>
          <a:xfrm>
            <a:off x="554072" y="1999099"/>
            <a:ext cx="2912697" cy="611753"/>
          </a:xfrm>
          <a:prstGeom prst="rect">
            <a:avLst/>
          </a:prstGeom>
          <a:noFill/>
          <a:ln/>
        </p:spPr>
        <p:txBody>
          <a:bodyPr wrap="square" lIns="0" tIns="0" rIns="0" bIns="0" rtlCol="0" anchor="t">
            <a:noAutofit/>
          </a:bodyPr>
          <a:lstStyle/>
          <a:p>
            <a:pPr marL="0" indent="0" algn="l">
              <a:lnSpc>
                <a:spcPts val="1620"/>
              </a:lnSpc>
              <a:buNone/>
            </a:pPr>
            <a:r>
              <a:rPr lang="en-US" sz="1600" b="1" dirty="0">
                <a:solidFill>
                  <a:srgbClr val="3D4A5C"/>
                </a:solidFill>
                <a:latin typeface="IBM Plex Sans" pitchFamily="34" charset="0"/>
                <a:ea typeface="IBM Plex Sans" pitchFamily="34" charset="-122"/>
                <a:cs typeface="IBM Plex Sans" pitchFamily="34" charset="-120"/>
              </a:rPr>
              <a:t>ENSO status (NOAA CPC)</a:t>
            </a:r>
            <a:endParaRPr lang="en-US" sz="1600" dirty="0"/>
          </a:p>
          <a:p>
            <a:pPr>
              <a:lnSpc>
                <a:spcPts val="1620"/>
              </a:lnSpc>
            </a:pPr>
            <a:r>
              <a:rPr lang="en-US" sz="1200" u="sng" dirty="0">
                <a:solidFill>
                  <a:srgbClr val="0070C0"/>
                </a:solidFill>
                <a:latin typeface="IBM Plex Sans" pitchFamily="34" charset="0"/>
                <a:ea typeface="IBM Plex Sans" pitchFamily="34" charset="-122"/>
                <a:cs typeface="IBM Plex Sans" pitchFamily="34" charset="-120"/>
              </a:rPr>
              <a:t>https://www.cpc.ncep.noaa.gov/products/precip/CWlink/MJO/enso.shtml</a:t>
            </a:r>
            <a:endParaRPr lang="en-US" sz="1200" dirty="0">
              <a:solidFill>
                <a:srgbClr val="0070C0"/>
              </a:solidFill>
            </a:endParaRPr>
          </a:p>
        </p:txBody>
      </p:sp>
      <p:sp>
        <p:nvSpPr>
          <p:cNvPr id="6" name="Text 4"/>
          <p:cNvSpPr/>
          <p:nvPr/>
        </p:nvSpPr>
        <p:spPr>
          <a:xfrm>
            <a:off x="554072" y="2787221"/>
            <a:ext cx="3259115" cy="754870"/>
          </a:xfrm>
          <a:prstGeom prst="rect">
            <a:avLst/>
          </a:prstGeom>
          <a:noFill/>
          <a:ln/>
        </p:spPr>
        <p:txBody>
          <a:bodyPr wrap="square" lIns="0" tIns="0" rIns="0" bIns="0" rtlCol="0" anchor="t">
            <a:normAutofit/>
          </a:bodyPr>
          <a:lstStyle/>
          <a:p>
            <a:pPr marL="0" indent="0" algn="l">
              <a:lnSpc>
                <a:spcPts val="1620"/>
              </a:lnSpc>
              <a:buNone/>
            </a:pPr>
            <a:r>
              <a:rPr lang="en-US" sz="1600" b="1" dirty="0">
                <a:solidFill>
                  <a:srgbClr val="3D4A5C"/>
                </a:solidFill>
                <a:latin typeface="IBM Plex Sans" pitchFamily="34" charset="0"/>
                <a:ea typeface="IBM Plex Sans" pitchFamily="34" charset="-122"/>
                <a:cs typeface="IBM Plex Sans" pitchFamily="34" charset="-120"/>
              </a:rPr>
              <a:t>SST anomaly (NOAA Coral Reef Watch)</a:t>
            </a:r>
            <a:endParaRPr lang="en-US" sz="1600" dirty="0"/>
          </a:p>
          <a:p>
            <a:pPr marL="0" indent="0" algn="l">
              <a:lnSpc>
                <a:spcPts val="1620"/>
              </a:lnSpc>
              <a:buNone/>
            </a:pPr>
            <a:r>
              <a:rPr lang="en-US" sz="1200" u="sng" dirty="0">
                <a:solidFill>
                  <a:srgbClr val="0070C0"/>
                </a:solidFill>
                <a:latin typeface="IBM Plex Sans" pitchFamily="34" charset="0"/>
                <a:ea typeface="IBM Plex Sans" pitchFamily="34" charset="-122"/>
                <a:cs typeface="IBM Plex Sans" pitchFamily="34" charset="-120"/>
                <a:hlinkClick r:id="rId3">
                  <a:extLst>
                    <a:ext uri="{A12FA001-AC4F-418D-AE19-62706E023703}">
                      <ahyp:hlinkClr xmlns:ahyp="http://schemas.microsoft.com/office/drawing/2018/hyperlinkcolor" val="tx"/>
                    </a:ext>
                  </a:extLst>
                </a:hlinkClick>
              </a:rPr>
              <a:t>coralreefwatch.noaa.gov › SST anomaly</a:t>
            </a:r>
            <a:endParaRPr lang="en-US" sz="1200" dirty="0">
              <a:solidFill>
                <a:srgbClr val="0070C0"/>
              </a:solidFill>
            </a:endParaRPr>
          </a:p>
        </p:txBody>
      </p:sp>
      <p:sp>
        <p:nvSpPr>
          <p:cNvPr id="7" name="Text 5"/>
          <p:cNvSpPr/>
          <p:nvPr/>
        </p:nvSpPr>
        <p:spPr>
          <a:xfrm>
            <a:off x="554071" y="3718460"/>
            <a:ext cx="3194657" cy="789066"/>
          </a:xfrm>
          <a:prstGeom prst="rect">
            <a:avLst/>
          </a:prstGeom>
          <a:noFill/>
          <a:ln/>
        </p:spPr>
        <p:txBody>
          <a:bodyPr wrap="square" lIns="0" tIns="0" rIns="0" bIns="0" rtlCol="0" anchor="t">
            <a:noAutofit/>
          </a:bodyPr>
          <a:lstStyle/>
          <a:p>
            <a:pPr marL="0" indent="0" algn="l">
              <a:lnSpc>
                <a:spcPts val="1620"/>
              </a:lnSpc>
              <a:buNone/>
            </a:pPr>
            <a:r>
              <a:rPr lang="en-US" sz="1600" b="1" dirty="0">
                <a:solidFill>
                  <a:srgbClr val="3D4A5C"/>
                </a:solidFill>
                <a:latin typeface="IBM Plex Sans" pitchFamily="34" charset="0"/>
                <a:ea typeface="IBM Plex Sans" pitchFamily="34" charset="-122"/>
                <a:cs typeface="IBM Plex Sans" pitchFamily="34" charset="-120"/>
              </a:rPr>
              <a:t>Blended TPW and Anomalies  (NOAA OSPO)</a:t>
            </a:r>
            <a:endParaRPr lang="en-US" sz="1600" dirty="0"/>
          </a:p>
          <a:p>
            <a:pPr>
              <a:lnSpc>
                <a:spcPts val="1620"/>
              </a:lnSpc>
            </a:pPr>
            <a:r>
              <a:rPr lang="en-US" sz="1200" u="sng" dirty="0">
                <a:solidFill>
                  <a:srgbClr val="0070C0"/>
                </a:solidFill>
                <a:latin typeface="IBM Plex Sans" pitchFamily="34" charset="0"/>
                <a:ea typeface="IBM Plex Sans" pitchFamily="34" charset="-122"/>
                <a:cs typeface="IBM Plex Sans" pitchFamily="34" charset="-120"/>
              </a:rPr>
              <a:t>https://ospo.noaa.gov/products/bTPW/product_animation.html</a:t>
            </a:r>
            <a:endParaRPr lang="en-US" sz="1200" dirty="0">
              <a:solidFill>
                <a:srgbClr val="0070C0"/>
              </a:solidFill>
            </a:endParaRPr>
          </a:p>
        </p:txBody>
      </p:sp>
      <p:sp>
        <p:nvSpPr>
          <p:cNvPr id="8" name="Text 6"/>
          <p:cNvSpPr/>
          <p:nvPr/>
        </p:nvSpPr>
        <p:spPr>
          <a:xfrm>
            <a:off x="554072" y="4745119"/>
            <a:ext cx="3453384" cy="436827"/>
          </a:xfrm>
          <a:prstGeom prst="rect">
            <a:avLst/>
          </a:prstGeom>
          <a:noFill/>
          <a:ln/>
        </p:spPr>
        <p:txBody>
          <a:bodyPr wrap="square" lIns="0" tIns="0" rIns="0" bIns="0" rtlCol="0" anchor="t">
            <a:normAutofit/>
          </a:bodyPr>
          <a:lstStyle/>
          <a:p>
            <a:pPr marL="0" indent="0" algn="l">
              <a:lnSpc>
                <a:spcPts val="1620"/>
              </a:lnSpc>
              <a:buNone/>
            </a:pPr>
            <a:r>
              <a:rPr lang="en-US" sz="1600" b="1" dirty="0">
                <a:solidFill>
                  <a:srgbClr val="3D4A5C"/>
                </a:solidFill>
                <a:latin typeface="IBM Plex Sans" pitchFamily="34" charset="0"/>
                <a:ea typeface="IBM Plex Sans" pitchFamily="34" charset="-122"/>
                <a:cs typeface="IBM Plex Sans" pitchFamily="34" charset="-120"/>
              </a:rPr>
              <a:t>MIMIC-TPW2 (CIMSS)</a:t>
            </a:r>
            <a:endParaRPr lang="en-US" sz="1600" dirty="0"/>
          </a:p>
          <a:p>
            <a:pPr marL="0" indent="0" algn="l">
              <a:lnSpc>
                <a:spcPts val="1620"/>
              </a:lnSpc>
              <a:buNone/>
            </a:pPr>
            <a:r>
              <a:rPr lang="en-US" sz="1200" u="sng" dirty="0">
                <a:solidFill>
                  <a:srgbClr val="0070C0"/>
                </a:solidFill>
                <a:latin typeface="IBM Plex Sans" pitchFamily="34" charset="0"/>
                <a:ea typeface="IBM Plex Sans" pitchFamily="34" charset="-122"/>
                <a:cs typeface="IBM Plex Sans" pitchFamily="34" charset="-120"/>
                <a:hlinkClick r:id="rId4">
                  <a:extLst>
                    <a:ext uri="{A12FA001-AC4F-418D-AE19-62706E023703}">
                      <ahyp:hlinkClr xmlns:ahyp="http://schemas.microsoft.com/office/drawing/2018/hyperlinkcolor" val="tx"/>
                    </a:ext>
                  </a:extLst>
                </a:hlinkClick>
              </a:rPr>
              <a:t>tropic.ssec.wisc.edu › mtpw2</a:t>
            </a:r>
            <a:endParaRPr lang="en-US" sz="1200" dirty="0">
              <a:solidFill>
                <a:srgbClr val="0070C0"/>
              </a:solidFill>
            </a:endParaRPr>
          </a:p>
        </p:txBody>
      </p:sp>
      <p:sp>
        <p:nvSpPr>
          <p:cNvPr id="9" name="Text 7"/>
          <p:cNvSpPr/>
          <p:nvPr/>
        </p:nvSpPr>
        <p:spPr>
          <a:xfrm>
            <a:off x="554072" y="5358315"/>
            <a:ext cx="3453384" cy="678165"/>
          </a:xfrm>
          <a:prstGeom prst="rect">
            <a:avLst/>
          </a:prstGeom>
          <a:noFill/>
          <a:ln/>
        </p:spPr>
        <p:txBody>
          <a:bodyPr wrap="square" lIns="0" tIns="0" rIns="0" bIns="0" rtlCol="0" anchor="t">
            <a:noAutofit/>
          </a:bodyPr>
          <a:lstStyle/>
          <a:p>
            <a:pPr marL="0" indent="0" algn="l">
              <a:buNone/>
            </a:pPr>
            <a:r>
              <a:rPr lang="en-US" sz="1600" b="1" dirty="0">
                <a:solidFill>
                  <a:srgbClr val="3D4A5C"/>
                </a:solidFill>
                <a:latin typeface="IBM Plex Sans" pitchFamily="34" charset="0"/>
                <a:ea typeface="IBM Plex Sans" pitchFamily="34" charset="-122"/>
                <a:cs typeface="IBM Plex Sans" pitchFamily="34" charset="-120"/>
              </a:rPr>
              <a:t>ALPW (CIRA)</a:t>
            </a:r>
            <a:endParaRPr lang="en-US" sz="1600" dirty="0"/>
          </a:p>
          <a:p>
            <a:r>
              <a:rPr lang="en-US" sz="1200" u="sng" dirty="0">
                <a:solidFill>
                  <a:srgbClr val="0070C0"/>
                </a:solidFill>
                <a:latin typeface="IBM Plex Sans" pitchFamily="34" charset="0"/>
                <a:ea typeface="IBM Plex Sans" pitchFamily="34" charset="-122"/>
                <a:cs typeface="IBM Plex Sans" pitchFamily="34" charset="-120"/>
              </a:rPr>
              <a:t>https://ramsdis.cira.colostate.edu/ramsdis/</a:t>
            </a:r>
            <a:endParaRPr lang="en-US" sz="1200" dirty="0">
              <a:solidFill>
                <a:srgbClr val="0070C0"/>
              </a:solidFill>
            </a:endParaRPr>
          </a:p>
          <a:p>
            <a:r>
              <a:rPr lang="en-US" sz="1200" dirty="0">
                <a:solidFill>
                  <a:srgbClr val="0563C1"/>
                </a:solidFill>
                <a:hlinkClick r:id="rId5">
                  <a:extLst>
                    <a:ext uri="{A12FA001-AC4F-418D-AE19-62706E023703}">
                      <ahyp:hlinkClr xmlns:ahyp="http://schemas.microsoft.com/office/drawing/2018/hyperlinkcolor" val="tx"/>
                    </a:ext>
                  </a:extLst>
                </a:hlinkClick>
              </a:rPr>
              <a:t>https://rammb-slider.cira.colostate.edu</a:t>
            </a:r>
            <a:r>
              <a:rPr lang="en-US" sz="1200" dirty="0">
                <a:solidFill>
                  <a:srgbClr val="0070C0"/>
                </a:solidFill>
                <a:hlinkClick r:id="rId5">
                  <a:extLst>
                    <a:ext uri="{A12FA001-AC4F-418D-AE19-62706E023703}">
                      <ahyp:hlinkClr xmlns:ahyp="http://schemas.microsoft.com/office/drawing/2018/hyperlinkcolor" val="tx"/>
                    </a:ext>
                  </a:extLst>
                </a:hlinkClick>
              </a:rPr>
              <a:t>/</a:t>
            </a:r>
            <a:r>
              <a:rPr lang="en-US" sz="1200" dirty="0">
                <a:solidFill>
                  <a:srgbClr val="0070C0"/>
                </a:solidFill>
              </a:rPr>
              <a:t>    </a:t>
            </a:r>
          </a:p>
        </p:txBody>
      </p:sp>
      <p:sp>
        <p:nvSpPr>
          <p:cNvPr id="10" name="Text 8"/>
          <p:cNvSpPr/>
          <p:nvPr/>
        </p:nvSpPr>
        <p:spPr>
          <a:xfrm>
            <a:off x="4815022" y="1561477"/>
            <a:ext cx="3453384" cy="269214"/>
          </a:xfrm>
          <a:prstGeom prst="rect">
            <a:avLst/>
          </a:prstGeom>
          <a:noFill/>
          <a:ln/>
        </p:spPr>
        <p:txBody>
          <a:bodyPr wrap="square" lIns="0" tIns="0" rIns="0" bIns="0" rtlCol="0" anchor="t">
            <a:normAutofit/>
          </a:bodyPr>
          <a:lstStyle/>
          <a:p>
            <a:pPr marL="0" indent="0" algn="l">
              <a:lnSpc>
                <a:spcPts val="1920"/>
              </a:lnSpc>
              <a:buNone/>
            </a:pPr>
            <a:r>
              <a:rPr lang="en-US" sz="2000" b="1" dirty="0">
                <a:solidFill>
                  <a:srgbClr val="C4581C"/>
                </a:solidFill>
                <a:latin typeface="Space Grotesk" pitchFamily="34" charset="0"/>
                <a:ea typeface="Space Grotesk" pitchFamily="34" charset="-122"/>
                <a:cs typeface="Space Grotesk" pitchFamily="34" charset="-120"/>
              </a:rPr>
              <a:t>GOES-19 and storms</a:t>
            </a:r>
            <a:endParaRPr lang="en-US" sz="2000" dirty="0"/>
          </a:p>
        </p:txBody>
      </p:sp>
      <p:sp>
        <p:nvSpPr>
          <p:cNvPr id="11" name="Text 9"/>
          <p:cNvSpPr/>
          <p:nvPr/>
        </p:nvSpPr>
        <p:spPr>
          <a:xfrm>
            <a:off x="4815022" y="1919588"/>
            <a:ext cx="3453384" cy="436827"/>
          </a:xfrm>
          <a:prstGeom prst="rect">
            <a:avLst/>
          </a:prstGeom>
          <a:noFill/>
          <a:ln/>
        </p:spPr>
        <p:txBody>
          <a:bodyPr wrap="square" lIns="0" tIns="0" rIns="0" bIns="0" rtlCol="0" anchor="t">
            <a:normAutofit/>
          </a:bodyPr>
          <a:lstStyle/>
          <a:p>
            <a:pPr marL="0" indent="0" algn="l">
              <a:lnSpc>
                <a:spcPts val="1620"/>
              </a:lnSpc>
              <a:buNone/>
            </a:pPr>
            <a:r>
              <a:rPr lang="en-US" sz="1200" b="1" dirty="0">
                <a:solidFill>
                  <a:srgbClr val="3D4A5C"/>
                </a:solidFill>
                <a:latin typeface="IBM Plex Sans" pitchFamily="34" charset="0"/>
                <a:ea typeface="IBM Plex Sans" pitchFamily="34" charset="-122"/>
                <a:cs typeface="IBM Plex Sans" pitchFamily="34" charset="-120"/>
              </a:rPr>
              <a:t>RAMMB SLIDER (CIRA)</a:t>
            </a:r>
            <a:endParaRPr lang="en-US" sz="1200" dirty="0"/>
          </a:p>
          <a:p>
            <a:pPr marL="0" indent="0" algn="l">
              <a:lnSpc>
                <a:spcPts val="1620"/>
              </a:lnSpc>
              <a:buNone/>
            </a:pPr>
            <a:r>
              <a:rPr lang="en-US" sz="1200" u="sng" dirty="0">
                <a:solidFill>
                  <a:srgbClr val="3D4A5C"/>
                </a:solidFill>
                <a:latin typeface="IBM Plex Sans" pitchFamily="34" charset="0"/>
                <a:ea typeface="IBM Plex Sans" pitchFamily="34" charset="-122"/>
                <a:cs typeface="IBM Plex Sans" pitchFamily="34" charset="-120"/>
                <a:hlinkClick r:id="rId5">
                  <a:extLst>
                    <a:ext uri="{A12FA001-AC4F-418D-AE19-62706E023703}">
                      <ahyp:hlinkClr xmlns:ahyp="http://schemas.microsoft.com/office/drawing/2018/hyperlinkcolor" val="tx"/>
                    </a:ext>
                  </a:extLst>
                </a:hlinkClick>
              </a:rPr>
              <a:t>rammb-slider.cira.colostate.edu</a:t>
            </a:r>
            <a:endParaRPr lang="en-US" sz="1200" dirty="0"/>
          </a:p>
        </p:txBody>
      </p:sp>
      <p:sp>
        <p:nvSpPr>
          <p:cNvPr id="12" name="Text 10"/>
          <p:cNvSpPr/>
          <p:nvPr/>
        </p:nvSpPr>
        <p:spPr>
          <a:xfrm>
            <a:off x="4815022" y="2445318"/>
            <a:ext cx="3453384" cy="436827"/>
          </a:xfrm>
          <a:prstGeom prst="rect">
            <a:avLst/>
          </a:prstGeom>
          <a:noFill/>
          <a:ln/>
        </p:spPr>
        <p:txBody>
          <a:bodyPr wrap="square" lIns="0" tIns="0" rIns="0" bIns="0" rtlCol="0" anchor="t">
            <a:normAutofit/>
          </a:bodyPr>
          <a:lstStyle/>
          <a:p>
            <a:pPr marL="0" indent="0" algn="l">
              <a:lnSpc>
                <a:spcPts val="1620"/>
              </a:lnSpc>
              <a:buNone/>
            </a:pPr>
            <a:r>
              <a:rPr lang="en-US" sz="1200" b="1" dirty="0">
                <a:solidFill>
                  <a:srgbClr val="3D4A5C"/>
                </a:solidFill>
                <a:latin typeface="IBM Plex Sans" pitchFamily="34" charset="0"/>
                <a:ea typeface="IBM Plex Sans" pitchFamily="34" charset="-122"/>
                <a:cs typeface="IBM Plex Sans" pitchFamily="34" charset="-120"/>
              </a:rPr>
              <a:t>GOES Image Viewer (NOAA STAR)</a:t>
            </a:r>
            <a:endParaRPr lang="en-US" sz="1200" dirty="0"/>
          </a:p>
          <a:p>
            <a:pPr marL="0" indent="0" algn="l">
              <a:lnSpc>
                <a:spcPts val="1620"/>
              </a:lnSpc>
              <a:buNone/>
            </a:pPr>
            <a:r>
              <a:rPr lang="en-US" sz="1200" u="sng" dirty="0">
                <a:solidFill>
                  <a:srgbClr val="3D4A5C"/>
                </a:solidFill>
                <a:latin typeface="IBM Plex Sans" pitchFamily="34" charset="0"/>
                <a:ea typeface="IBM Plex Sans" pitchFamily="34" charset="-122"/>
                <a:cs typeface="IBM Plex Sans" pitchFamily="34" charset="-120"/>
                <a:hlinkClick r:id="rId6">
                  <a:extLst>
                    <a:ext uri="{A12FA001-AC4F-418D-AE19-62706E023703}">
                      <ahyp:hlinkClr xmlns:ahyp="http://schemas.microsoft.com/office/drawing/2018/hyperlinkcolor" val="tx"/>
                    </a:ext>
                  </a:extLst>
                </a:hlinkClick>
              </a:rPr>
              <a:t>star.nesdis.noaa.gov › goes</a:t>
            </a:r>
            <a:endParaRPr lang="en-US" sz="1200" dirty="0"/>
          </a:p>
        </p:txBody>
      </p:sp>
      <p:sp>
        <p:nvSpPr>
          <p:cNvPr id="13" name="Text 11"/>
          <p:cNvSpPr/>
          <p:nvPr/>
        </p:nvSpPr>
        <p:spPr>
          <a:xfrm>
            <a:off x="4815022" y="2971041"/>
            <a:ext cx="3453384" cy="436827"/>
          </a:xfrm>
          <a:prstGeom prst="rect">
            <a:avLst/>
          </a:prstGeom>
          <a:noFill/>
          <a:ln/>
        </p:spPr>
        <p:txBody>
          <a:bodyPr wrap="square" lIns="0" tIns="0" rIns="0" bIns="0" rtlCol="0" anchor="t">
            <a:normAutofit/>
          </a:bodyPr>
          <a:lstStyle/>
          <a:p>
            <a:pPr marL="0" indent="0" algn="l">
              <a:lnSpc>
                <a:spcPts val="1620"/>
              </a:lnSpc>
              <a:buNone/>
            </a:pPr>
            <a:r>
              <a:rPr lang="en-US" sz="1200" b="1" dirty="0">
                <a:solidFill>
                  <a:srgbClr val="3D4A5C"/>
                </a:solidFill>
                <a:latin typeface="IBM Plex Sans" pitchFamily="34" charset="0"/>
                <a:ea typeface="IBM Plex Sans" pitchFamily="34" charset="-122"/>
                <a:cs typeface="IBM Plex Sans" pitchFamily="34" charset="-120"/>
              </a:rPr>
              <a:t>Day Cloud Phase quick guide (CIRA)</a:t>
            </a:r>
            <a:endParaRPr lang="en-US" sz="1200" dirty="0"/>
          </a:p>
          <a:p>
            <a:pPr marL="0" indent="0" algn="l">
              <a:lnSpc>
                <a:spcPts val="1620"/>
              </a:lnSpc>
              <a:buNone/>
            </a:pPr>
            <a:r>
              <a:rPr lang="en-US" sz="1200" u="sng" dirty="0">
                <a:solidFill>
                  <a:srgbClr val="3D4A5C"/>
                </a:solidFill>
                <a:latin typeface="IBM Plex Sans" pitchFamily="34" charset="0"/>
                <a:ea typeface="IBM Plex Sans" pitchFamily="34" charset="-122"/>
                <a:cs typeface="IBM Plex Sans" pitchFamily="34" charset="-120"/>
                <a:hlinkClick r:id="rId7">
                  <a:extLst>
                    <a:ext uri="{A12FA001-AC4F-418D-AE19-62706E023703}">
                      <ahyp:hlinkClr xmlns:ahyp="http://schemas.microsoft.com/office/drawing/2018/hyperlinkcolor" val="tx"/>
                    </a:ext>
                  </a:extLst>
                </a:hlinkClick>
              </a:rPr>
              <a:t>ramsdis.cira.colostate.edu › quick guide</a:t>
            </a:r>
            <a:endParaRPr lang="en-US" sz="1200" dirty="0"/>
          </a:p>
        </p:txBody>
      </p:sp>
      <p:sp>
        <p:nvSpPr>
          <p:cNvPr id="14" name="Text 12"/>
          <p:cNvSpPr/>
          <p:nvPr/>
        </p:nvSpPr>
        <p:spPr>
          <a:xfrm>
            <a:off x="4815022" y="3496770"/>
            <a:ext cx="3453384" cy="436827"/>
          </a:xfrm>
          <a:prstGeom prst="rect">
            <a:avLst/>
          </a:prstGeom>
          <a:noFill/>
          <a:ln/>
        </p:spPr>
        <p:txBody>
          <a:bodyPr wrap="square" lIns="0" tIns="0" rIns="0" bIns="0" rtlCol="0" anchor="t">
            <a:normAutofit/>
          </a:bodyPr>
          <a:lstStyle/>
          <a:p>
            <a:pPr marL="0" indent="0" algn="l">
              <a:lnSpc>
                <a:spcPts val="1620"/>
              </a:lnSpc>
              <a:buNone/>
            </a:pPr>
            <a:r>
              <a:rPr lang="en-US" sz="1200" b="1" dirty="0">
                <a:solidFill>
                  <a:srgbClr val="3D4A5C"/>
                </a:solidFill>
                <a:latin typeface="IBM Plex Sans" pitchFamily="34" charset="0"/>
                <a:ea typeface="IBM Plex Sans" pitchFamily="34" charset="-122"/>
                <a:cs typeface="IBM Plex Sans" pitchFamily="34" charset="-120"/>
              </a:rPr>
              <a:t>RGB quick guides (JMA)</a:t>
            </a:r>
            <a:endParaRPr lang="en-US" sz="1200" dirty="0"/>
          </a:p>
          <a:p>
            <a:pPr marL="0" indent="0" algn="l">
              <a:lnSpc>
                <a:spcPts val="1620"/>
              </a:lnSpc>
              <a:buNone/>
            </a:pPr>
            <a:r>
              <a:rPr lang="en-US" sz="1200" u="sng" dirty="0">
                <a:solidFill>
                  <a:srgbClr val="3D4A5C"/>
                </a:solidFill>
                <a:latin typeface="IBM Plex Sans" pitchFamily="34" charset="0"/>
                <a:ea typeface="IBM Plex Sans" pitchFamily="34" charset="-122"/>
                <a:cs typeface="IBM Plex Sans" pitchFamily="34" charset="-120"/>
                <a:hlinkClick r:id="rId8">
                  <a:extLst>
                    <a:ext uri="{A12FA001-AC4F-418D-AE19-62706E023703}">
                      <ahyp:hlinkClr xmlns:ahyp="http://schemas.microsoft.com/office/drawing/2018/hyperlinkcolor" val="tx"/>
                    </a:ext>
                  </a:extLst>
                </a:hlinkClick>
              </a:rPr>
              <a:t>jma.go.jp › RGB quick guides</a:t>
            </a:r>
            <a:endParaRPr lang="en-US" sz="1200" dirty="0"/>
          </a:p>
        </p:txBody>
      </p:sp>
      <p:sp>
        <p:nvSpPr>
          <p:cNvPr id="15" name="Text 13"/>
          <p:cNvSpPr/>
          <p:nvPr/>
        </p:nvSpPr>
        <p:spPr>
          <a:xfrm>
            <a:off x="4815022" y="4022499"/>
            <a:ext cx="3453384" cy="436827"/>
          </a:xfrm>
          <a:prstGeom prst="rect">
            <a:avLst/>
          </a:prstGeom>
          <a:noFill/>
          <a:ln/>
        </p:spPr>
        <p:txBody>
          <a:bodyPr wrap="square" lIns="0" tIns="0" rIns="0" bIns="0" rtlCol="0" anchor="t">
            <a:normAutofit/>
          </a:bodyPr>
          <a:lstStyle/>
          <a:p>
            <a:pPr marL="0" indent="0" algn="l">
              <a:lnSpc>
                <a:spcPts val="1620"/>
              </a:lnSpc>
              <a:buNone/>
            </a:pPr>
            <a:r>
              <a:rPr lang="en-US" sz="1200" b="1" dirty="0">
                <a:solidFill>
                  <a:srgbClr val="3D4A5C"/>
                </a:solidFill>
                <a:latin typeface="IBM Plex Sans" pitchFamily="34" charset="0"/>
                <a:ea typeface="IBM Plex Sans" pitchFamily="34" charset="-122"/>
                <a:cs typeface="IBM Plex Sans" pitchFamily="34" charset="-120"/>
              </a:rPr>
              <a:t>GDI (NOAA WPC International Desks)</a:t>
            </a:r>
            <a:endParaRPr lang="en-US" sz="1200" dirty="0"/>
          </a:p>
          <a:p>
            <a:pPr marL="0" indent="0" algn="l">
              <a:lnSpc>
                <a:spcPts val="1620"/>
              </a:lnSpc>
              <a:buNone/>
            </a:pPr>
            <a:r>
              <a:rPr lang="en-US" sz="1200" u="sng" dirty="0">
                <a:solidFill>
                  <a:srgbClr val="3D4A5C"/>
                </a:solidFill>
                <a:latin typeface="IBM Plex Sans" pitchFamily="34" charset="0"/>
                <a:ea typeface="IBM Plex Sans" pitchFamily="34" charset="-122"/>
                <a:cs typeface="IBM Plex Sans" pitchFamily="34" charset="-120"/>
                <a:hlinkClick r:id="rId9">
                  <a:extLst>
                    <a:ext uri="{A12FA001-AC4F-418D-AE19-62706E023703}">
                      <ahyp:hlinkClr xmlns:ahyp="http://schemas.microsoft.com/office/drawing/2018/hyperlinkcolor" val="tx"/>
                    </a:ext>
                  </a:extLst>
                </a:hlinkClick>
              </a:rPr>
              <a:t>wpc.ncep.noaa.gov › GDI</a:t>
            </a:r>
            <a:endParaRPr lang="en-US" sz="1200" dirty="0"/>
          </a:p>
        </p:txBody>
      </p:sp>
      <p:sp>
        <p:nvSpPr>
          <p:cNvPr id="16" name="Text 14"/>
          <p:cNvSpPr/>
          <p:nvPr/>
        </p:nvSpPr>
        <p:spPr>
          <a:xfrm>
            <a:off x="8738616" y="1561477"/>
            <a:ext cx="2127416" cy="269208"/>
          </a:xfrm>
          <a:prstGeom prst="rect">
            <a:avLst/>
          </a:prstGeom>
          <a:noFill/>
          <a:ln/>
        </p:spPr>
        <p:txBody>
          <a:bodyPr wrap="square" lIns="0" tIns="0" rIns="0" bIns="0" rtlCol="0" anchor="t">
            <a:normAutofit/>
          </a:bodyPr>
          <a:lstStyle/>
          <a:p>
            <a:pPr marL="0" indent="0" algn="l">
              <a:lnSpc>
                <a:spcPts val="1920"/>
              </a:lnSpc>
              <a:buNone/>
            </a:pPr>
            <a:r>
              <a:rPr lang="en-US" sz="2000" b="1" dirty="0">
                <a:solidFill>
                  <a:srgbClr val="1F6E9C"/>
                </a:solidFill>
                <a:latin typeface="Space Grotesk" pitchFamily="34" charset="0"/>
                <a:ea typeface="Space Grotesk" pitchFamily="34" charset="-122"/>
                <a:cs typeface="Space Grotesk" pitchFamily="34" charset="-120"/>
              </a:rPr>
              <a:t>Impacts</a:t>
            </a:r>
            <a:endParaRPr lang="en-US" sz="2000" dirty="0"/>
          </a:p>
        </p:txBody>
      </p:sp>
      <p:sp>
        <p:nvSpPr>
          <p:cNvPr id="17" name="Text 15"/>
          <p:cNvSpPr/>
          <p:nvPr/>
        </p:nvSpPr>
        <p:spPr>
          <a:xfrm>
            <a:off x="8738616" y="1919588"/>
            <a:ext cx="3453384" cy="436827"/>
          </a:xfrm>
          <a:prstGeom prst="rect">
            <a:avLst/>
          </a:prstGeom>
          <a:noFill/>
          <a:ln/>
        </p:spPr>
        <p:txBody>
          <a:bodyPr wrap="square" lIns="0" tIns="0" rIns="0" bIns="0" rtlCol="0" anchor="t">
            <a:normAutofit/>
          </a:bodyPr>
          <a:lstStyle/>
          <a:p>
            <a:pPr marL="0" indent="0" algn="l">
              <a:lnSpc>
                <a:spcPts val="1620"/>
              </a:lnSpc>
              <a:buNone/>
            </a:pPr>
            <a:r>
              <a:rPr lang="en-US" sz="1200" b="1" dirty="0">
                <a:solidFill>
                  <a:srgbClr val="3D4A5C"/>
                </a:solidFill>
                <a:latin typeface="IBM Plex Sans" pitchFamily="34" charset="0"/>
                <a:ea typeface="IBM Plex Sans" pitchFamily="34" charset="-122"/>
                <a:cs typeface="IBM Plex Sans" pitchFamily="34" charset="-120"/>
              </a:rPr>
              <a:t>Vegetation Health (NOAA STAR)</a:t>
            </a:r>
            <a:endParaRPr lang="en-US" sz="1200" dirty="0"/>
          </a:p>
          <a:p>
            <a:pPr marL="0" indent="0" algn="l">
              <a:lnSpc>
                <a:spcPts val="1620"/>
              </a:lnSpc>
              <a:buNone/>
            </a:pPr>
            <a:r>
              <a:rPr lang="en-US" sz="1200" u="sng" dirty="0">
                <a:solidFill>
                  <a:srgbClr val="3D4A5C"/>
                </a:solidFill>
                <a:latin typeface="IBM Plex Sans" pitchFamily="34" charset="0"/>
                <a:ea typeface="IBM Plex Sans" pitchFamily="34" charset="-122"/>
                <a:cs typeface="IBM Plex Sans" pitchFamily="34" charset="-120"/>
                <a:hlinkClick r:id="rId10">
                  <a:extLst>
                    <a:ext uri="{A12FA001-AC4F-418D-AE19-62706E023703}">
                      <ahyp:hlinkClr xmlns:ahyp="http://schemas.microsoft.com/office/drawing/2018/hyperlinkcolor" val="tx"/>
                    </a:ext>
                  </a:extLst>
                </a:hlinkClick>
              </a:rPr>
              <a:t>star.nesdis.noaa.gov › VH</a:t>
            </a:r>
            <a:endParaRPr lang="en-US" sz="1200" dirty="0"/>
          </a:p>
        </p:txBody>
      </p:sp>
      <p:sp>
        <p:nvSpPr>
          <p:cNvPr id="18" name="Text 16"/>
          <p:cNvSpPr/>
          <p:nvPr/>
        </p:nvSpPr>
        <p:spPr>
          <a:xfrm>
            <a:off x="8738616" y="2445318"/>
            <a:ext cx="3453384" cy="436827"/>
          </a:xfrm>
          <a:prstGeom prst="rect">
            <a:avLst/>
          </a:prstGeom>
          <a:noFill/>
          <a:ln/>
        </p:spPr>
        <p:txBody>
          <a:bodyPr wrap="square" lIns="0" tIns="0" rIns="0" bIns="0" rtlCol="0" anchor="t">
            <a:normAutofit/>
          </a:bodyPr>
          <a:lstStyle/>
          <a:p>
            <a:pPr marL="0" indent="0" algn="l">
              <a:lnSpc>
                <a:spcPts val="1620"/>
              </a:lnSpc>
              <a:buNone/>
            </a:pPr>
            <a:r>
              <a:rPr lang="en-US" sz="1200" b="1" dirty="0">
                <a:solidFill>
                  <a:srgbClr val="3D4A5C"/>
                </a:solidFill>
                <a:latin typeface="IBM Plex Sans" pitchFamily="34" charset="0"/>
                <a:ea typeface="IBM Plex Sans" pitchFamily="34" charset="-122"/>
                <a:cs typeface="IBM Plex Sans" pitchFamily="34" charset="-120"/>
              </a:rPr>
              <a:t>Active fires (NASA FIRMS)</a:t>
            </a:r>
            <a:endParaRPr lang="en-US" sz="1200" dirty="0"/>
          </a:p>
          <a:p>
            <a:pPr marL="0" indent="0" algn="l">
              <a:lnSpc>
                <a:spcPts val="1620"/>
              </a:lnSpc>
              <a:buNone/>
            </a:pPr>
            <a:r>
              <a:rPr lang="en-US" sz="1200" u="sng" dirty="0">
                <a:solidFill>
                  <a:srgbClr val="3D4A5C"/>
                </a:solidFill>
                <a:latin typeface="IBM Plex Sans" pitchFamily="34" charset="0"/>
                <a:ea typeface="IBM Plex Sans" pitchFamily="34" charset="-122"/>
                <a:cs typeface="IBM Plex Sans" pitchFamily="34" charset="-120"/>
                <a:hlinkClick r:id="rId11">
                  <a:extLst>
                    <a:ext uri="{A12FA001-AC4F-418D-AE19-62706E023703}">
                      <ahyp:hlinkClr xmlns:ahyp="http://schemas.microsoft.com/office/drawing/2018/hyperlinkcolor" val="tx"/>
                    </a:ext>
                  </a:extLst>
                </a:hlinkClick>
              </a:rPr>
              <a:t>firms.modaps.eosdis.nasa.gov</a:t>
            </a:r>
            <a:endParaRPr lang="en-US" sz="1200" dirty="0"/>
          </a:p>
        </p:txBody>
      </p:sp>
      <p:sp>
        <p:nvSpPr>
          <p:cNvPr id="19" name="Text 17"/>
          <p:cNvSpPr/>
          <p:nvPr/>
        </p:nvSpPr>
        <p:spPr>
          <a:xfrm>
            <a:off x="8738616" y="2971041"/>
            <a:ext cx="3453384" cy="436827"/>
          </a:xfrm>
          <a:prstGeom prst="rect">
            <a:avLst/>
          </a:prstGeom>
          <a:noFill/>
          <a:ln/>
        </p:spPr>
        <p:txBody>
          <a:bodyPr wrap="square" lIns="0" tIns="0" rIns="0" bIns="0" rtlCol="0" anchor="t">
            <a:normAutofit/>
          </a:bodyPr>
          <a:lstStyle/>
          <a:p>
            <a:pPr marL="0" indent="0" algn="l">
              <a:lnSpc>
                <a:spcPts val="1620"/>
              </a:lnSpc>
              <a:buNone/>
            </a:pPr>
            <a:r>
              <a:rPr lang="en-US" sz="1200" b="1" dirty="0">
                <a:solidFill>
                  <a:srgbClr val="3D4A5C"/>
                </a:solidFill>
                <a:latin typeface="IBM Plex Sans" pitchFamily="34" charset="0"/>
                <a:ea typeface="IBM Plex Sans" pitchFamily="34" charset="-122"/>
                <a:cs typeface="IBM Plex Sans" pitchFamily="34" charset="-120"/>
              </a:rPr>
              <a:t>Smoke analysis (NOAA HMS)</a:t>
            </a:r>
            <a:endParaRPr lang="en-US" sz="1200" dirty="0"/>
          </a:p>
          <a:p>
            <a:pPr marL="0" indent="0" algn="l">
              <a:lnSpc>
                <a:spcPts val="1620"/>
              </a:lnSpc>
              <a:buNone/>
            </a:pPr>
            <a:r>
              <a:rPr lang="en-US" sz="1200" u="sng" dirty="0">
                <a:solidFill>
                  <a:srgbClr val="3D4A5C"/>
                </a:solidFill>
                <a:latin typeface="IBM Plex Sans" pitchFamily="34" charset="0"/>
                <a:ea typeface="IBM Plex Sans" pitchFamily="34" charset="-122"/>
                <a:cs typeface="IBM Plex Sans" pitchFamily="34" charset="-120"/>
                <a:hlinkClick r:id="rId12">
                  <a:extLst>
                    <a:ext uri="{A12FA001-AC4F-418D-AE19-62706E023703}">
                      <ahyp:hlinkClr xmlns:ahyp="http://schemas.microsoft.com/office/drawing/2018/hyperlinkcolor" val="tx"/>
                    </a:ext>
                  </a:extLst>
                </a:hlinkClick>
              </a:rPr>
              <a:t>ospo.noaa.gov › HMS</a:t>
            </a:r>
            <a:endParaRPr lang="en-US" sz="1200" dirty="0"/>
          </a:p>
        </p:txBody>
      </p:sp>
      <p:sp>
        <p:nvSpPr>
          <p:cNvPr id="20" name="Text 18"/>
          <p:cNvSpPr/>
          <p:nvPr/>
        </p:nvSpPr>
        <p:spPr>
          <a:xfrm>
            <a:off x="8738616" y="3496770"/>
            <a:ext cx="3453384" cy="436827"/>
          </a:xfrm>
          <a:prstGeom prst="rect">
            <a:avLst/>
          </a:prstGeom>
          <a:noFill/>
          <a:ln/>
        </p:spPr>
        <p:txBody>
          <a:bodyPr wrap="square" lIns="0" tIns="0" rIns="0" bIns="0" rtlCol="0" anchor="t">
            <a:normAutofit/>
          </a:bodyPr>
          <a:lstStyle/>
          <a:p>
            <a:pPr marL="0" indent="0" algn="l">
              <a:lnSpc>
                <a:spcPts val="1620"/>
              </a:lnSpc>
              <a:buNone/>
            </a:pPr>
            <a:r>
              <a:rPr lang="en-US" sz="1200" b="1" dirty="0">
                <a:solidFill>
                  <a:srgbClr val="3D4A5C"/>
                </a:solidFill>
                <a:latin typeface="IBM Plex Sans" pitchFamily="34" charset="0"/>
                <a:ea typeface="IBM Plex Sans" pitchFamily="34" charset="-122"/>
                <a:cs typeface="IBM Plex Sans" pitchFamily="34" charset="-120"/>
              </a:rPr>
              <a:t>VIIRS flood maps (NOAA)</a:t>
            </a:r>
            <a:endParaRPr lang="en-US" sz="1200" dirty="0"/>
          </a:p>
          <a:p>
            <a:pPr marL="0" indent="0" algn="l">
              <a:lnSpc>
                <a:spcPts val="1620"/>
              </a:lnSpc>
              <a:buNone/>
            </a:pPr>
            <a:r>
              <a:rPr lang="en-US" sz="1200" u="sng" dirty="0">
                <a:solidFill>
                  <a:srgbClr val="3D4A5C"/>
                </a:solidFill>
                <a:latin typeface="IBM Plex Sans" pitchFamily="34" charset="0"/>
                <a:ea typeface="IBM Plex Sans" pitchFamily="34" charset="-122"/>
                <a:cs typeface="IBM Plex Sans" pitchFamily="34" charset="-120"/>
                <a:hlinkClick r:id="rId13">
                  <a:extLst>
                    <a:ext uri="{A12FA001-AC4F-418D-AE19-62706E023703}">
                      <ahyp:hlinkClr xmlns:ahyp="http://schemas.microsoft.com/office/drawing/2018/hyperlinkcolor" val="tx"/>
                    </a:ext>
                  </a:extLst>
                </a:hlinkClick>
              </a:rPr>
              <a:t>vlab.noaa.gov › VIIRS flood</a:t>
            </a:r>
            <a:endParaRPr lang="en-US" sz="1200" dirty="0"/>
          </a:p>
        </p:txBody>
      </p:sp>
      <p:sp>
        <p:nvSpPr>
          <p:cNvPr id="21" name="Text 19"/>
          <p:cNvSpPr/>
          <p:nvPr/>
        </p:nvSpPr>
        <p:spPr>
          <a:xfrm>
            <a:off x="8738616" y="4022499"/>
            <a:ext cx="3453384" cy="436827"/>
          </a:xfrm>
          <a:prstGeom prst="rect">
            <a:avLst/>
          </a:prstGeom>
          <a:noFill/>
          <a:ln/>
        </p:spPr>
        <p:txBody>
          <a:bodyPr wrap="square" lIns="0" tIns="0" rIns="0" bIns="0" rtlCol="0" anchor="t">
            <a:normAutofit/>
          </a:bodyPr>
          <a:lstStyle/>
          <a:p>
            <a:pPr marL="0" indent="0" algn="l">
              <a:lnSpc>
                <a:spcPts val="1620"/>
              </a:lnSpc>
              <a:buNone/>
            </a:pPr>
            <a:r>
              <a:rPr lang="en-US" sz="1200" b="1" dirty="0">
                <a:solidFill>
                  <a:srgbClr val="3D4A5C"/>
                </a:solidFill>
                <a:latin typeface="IBM Plex Sans" pitchFamily="34" charset="0"/>
                <a:ea typeface="IBM Plex Sans" pitchFamily="34" charset="-122"/>
                <a:cs typeface="IBM Plex Sans" pitchFamily="34" charset="-120"/>
              </a:rPr>
              <a:t>Global Flood Monitoring (Copernicus)</a:t>
            </a:r>
            <a:endParaRPr lang="en-US" sz="1200" dirty="0"/>
          </a:p>
          <a:p>
            <a:pPr marL="0" indent="0" algn="l">
              <a:lnSpc>
                <a:spcPts val="1620"/>
              </a:lnSpc>
              <a:buNone/>
            </a:pPr>
            <a:r>
              <a:rPr lang="en-US" sz="1200" u="sng" dirty="0">
                <a:solidFill>
                  <a:srgbClr val="3D4A5C"/>
                </a:solidFill>
                <a:latin typeface="IBM Plex Sans" pitchFamily="34" charset="0"/>
                <a:ea typeface="IBM Plex Sans" pitchFamily="34" charset="-122"/>
                <a:cs typeface="IBM Plex Sans" pitchFamily="34" charset="-120"/>
                <a:hlinkClick r:id="rId14">
                  <a:extLst>
                    <a:ext uri="{A12FA001-AC4F-418D-AE19-62706E023703}">
                      <ahyp:hlinkClr xmlns:ahyp="http://schemas.microsoft.com/office/drawing/2018/hyperlinkcolor" val="tx"/>
                    </a:ext>
                  </a:extLst>
                </a:hlinkClick>
              </a:rPr>
              <a:t>global-flood.emergency.copernicus.eu</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5">
    <p:bg>
      <p:bgPr>
        <a:solidFill>
          <a:srgbClr val="0B1A2B"/>
        </a:solidFill>
        <a:effectLst/>
      </p:bgPr>
    </p:bg>
    <p:spTree>
      <p:nvGrpSpPr>
        <p:cNvPr id="1" name=""/>
        <p:cNvGrpSpPr/>
        <p:nvPr/>
      </p:nvGrpSpPr>
      <p:grpSpPr>
        <a:xfrm>
          <a:off x="0" y="0"/>
          <a:ext cx="0" cy="0"/>
          <a:chOff x="0" y="0"/>
          <a:chExt cx="0" cy="0"/>
        </a:xfrm>
      </p:grpSpPr>
      <p:sp>
        <p:nvSpPr>
          <p:cNvPr id="17" name="Text 1">
            <a:extLst>
              <a:ext uri="{FF2B5EF4-FFF2-40B4-BE49-F238E27FC236}">
                <a16:creationId xmlns:a16="http://schemas.microsoft.com/office/drawing/2014/main" id="{24E02C60-2BE7-CB68-7AD1-4B7CBC911EBC}"/>
              </a:ext>
            </a:extLst>
          </p:cNvPr>
          <p:cNvSpPr>
            <a:spLocks noGrp="1"/>
          </p:cNvSpPr>
          <p:nvPr>
            <p:ph type="title"/>
          </p:nvPr>
        </p:nvSpPr>
        <p:spPr>
          <a:xfrm>
            <a:off x="2291743" y="1882366"/>
            <a:ext cx="7194550" cy="2363631"/>
          </a:xfrm>
          <a:prstGeom prst="rect">
            <a:avLst/>
          </a:prstGeom>
          <a:noFill/>
          <a:ln/>
        </p:spPr>
        <p:txBody>
          <a:bodyPr wrap="square" lIns="0" tIns="0" rIns="0" bIns="0" rtlCol="0" anchor="t">
            <a:noAutofit/>
          </a:bodyPr>
          <a:lstStyle/>
          <a:p>
            <a:pPr marL="0" indent="0" algn="ctr">
              <a:lnSpc>
                <a:spcPct val="100000"/>
              </a:lnSpc>
              <a:buNone/>
            </a:pPr>
            <a:r>
              <a:rPr lang="en-US" sz="4000" b="1" i="0" dirty="0">
                <a:solidFill>
                  <a:srgbClr val="F3F5F7"/>
                </a:solidFill>
                <a:latin typeface="Rubik" panose="020B0604020202020204" charset="-79"/>
                <a:cs typeface="Rubik" panose="020B0604020202020204" charset="-79"/>
              </a:rPr>
              <a:t>Thank you!</a:t>
            </a:r>
            <a:endParaRPr lang="en-US" sz="4000" dirty="0">
              <a:latin typeface="Rubik" panose="020B0604020202020204" charset="-79"/>
              <a:cs typeface="Rubik" panose="020B0604020202020204" charset="-79"/>
            </a:endParaRPr>
          </a:p>
        </p:txBody>
      </p:sp>
      <p:sp>
        <p:nvSpPr>
          <p:cNvPr id="19" name="Text 2">
            <a:extLst>
              <a:ext uri="{FF2B5EF4-FFF2-40B4-BE49-F238E27FC236}">
                <a16:creationId xmlns:a16="http://schemas.microsoft.com/office/drawing/2014/main" id="{91A252BF-1BCE-78E2-85F6-42CC96A258C4}"/>
              </a:ext>
            </a:extLst>
          </p:cNvPr>
          <p:cNvSpPr/>
          <p:nvPr/>
        </p:nvSpPr>
        <p:spPr>
          <a:xfrm>
            <a:off x="2705707" y="3737184"/>
            <a:ext cx="6540500" cy="1455018"/>
          </a:xfrm>
          <a:prstGeom prst="rect">
            <a:avLst/>
          </a:prstGeom>
          <a:noFill/>
          <a:ln/>
        </p:spPr>
        <p:txBody>
          <a:bodyPr wrap="square" lIns="0" tIns="0" rIns="0" bIns="0" rtlCol="0" anchor="t">
            <a:normAutofit/>
          </a:bodyPr>
          <a:lstStyle/>
          <a:p>
            <a:pPr algn="ctr">
              <a:lnSpc>
                <a:spcPts val="2700"/>
              </a:lnSpc>
            </a:pPr>
            <a:r>
              <a:rPr lang="en-US" sz="3200" dirty="0">
                <a:solidFill>
                  <a:schemeClr val="accent4">
                    <a:lumMod val="60000"/>
                    <a:lumOff val="40000"/>
                  </a:schemeClr>
                </a:solidFill>
                <a:latin typeface="IBM Plex Sans" pitchFamily="34" charset="0"/>
                <a:ea typeface="IBM Plex Sans" pitchFamily="34" charset="-122"/>
                <a:cs typeface="IBM Plex Sans" pitchFamily="34" charset="-120"/>
              </a:rPr>
              <a:t>José Manuel Gálvez</a:t>
            </a:r>
          </a:p>
          <a:p>
            <a:pPr algn="ctr">
              <a:lnSpc>
                <a:spcPts val="2700"/>
              </a:lnSpc>
            </a:pPr>
            <a:endParaRPr lang="en-US" sz="3200" dirty="0">
              <a:solidFill>
                <a:schemeClr val="accent4">
                  <a:lumMod val="60000"/>
                  <a:lumOff val="40000"/>
                </a:schemeClr>
              </a:solidFill>
              <a:latin typeface="IBM Plex Sans" pitchFamily="34" charset="0"/>
            </a:endParaRPr>
          </a:p>
          <a:p>
            <a:pPr algn="ctr">
              <a:lnSpc>
                <a:spcPts val="2700"/>
              </a:lnSpc>
            </a:pPr>
            <a:r>
              <a:rPr lang="en-US" sz="3200" dirty="0">
                <a:solidFill>
                  <a:schemeClr val="accent4">
                    <a:lumMod val="60000"/>
                    <a:lumOff val="40000"/>
                  </a:schemeClr>
                </a:solidFill>
                <a:latin typeface="IBM Plex Sans" pitchFamily="34" charset="0"/>
              </a:rPr>
              <a:t>jose.galvez@colostate.edu</a:t>
            </a:r>
            <a:endParaRPr lang="en-US" sz="3200" dirty="0">
              <a:solidFill>
                <a:schemeClr val="accent4">
                  <a:lumMod val="60000"/>
                  <a:lumOff val="40000"/>
                </a:schemeClr>
              </a:solidFill>
            </a:endParaRPr>
          </a:p>
        </p:txBody>
      </p:sp>
    </p:spTree>
  </p:cSld>
  <p:clrMapOvr>
    <a:masterClrMapping/>
  </p:clrMapOvr>
</p:sld>
</file>

<file path=ppt/theme/theme1.xml><?xml version="1.0" encoding="utf-8"?>
<a:theme xmlns:a="http://schemas.openxmlformats.org/drawingml/2006/main" name="Monitoring El Niño 2026–27 with Satellite Tools">
  <a:themeElements>
    <a:clrScheme name="Monitoring El Niño 2026–27 with Satellite Tools">
      <a:dk1>
        <a:srgbClr val="0B1A2B"/>
      </a:dk1>
      <a:lt1>
        <a:srgbClr val="F3F5F7"/>
      </a:lt1>
      <a:dk2>
        <a:srgbClr val="45515E"/>
      </a:dk2>
      <a:lt2>
        <a:srgbClr val="DCDFE3"/>
      </a:lt2>
      <a:accent1>
        <a:srgbClr val="1F6E9C"/>
      </a:accent1>
      <a:accent2>
        <a:srgbClr val="C4581C"/>
      </a:accent2>
      <a:accent3>
        <a:srgbClr val="F6A04D"/>
      </a:accent3>
      <a:accent4>
        <a:srgbClr val="6CC4EE"/>
      </a:accent4>
      <a:accent5>
        <a:srgbClr val="B9D7EC"/>
      </a:accent5>
      <a:accent6>
        <a:srgbClr val="8EBFE0"/>
      </a:accent6>
      <a:hlink>
        <a:srgbClr val="0563C1"/>
      </a:hlink>
      <a:folHlink>
        <a:srgbClr val="954F72"/>
      </a:folHlink>
    </a:clrScheme>
    <a:fontScheme name="Monitoring El Niño 2026–27 with Satellite Tools">
      <a:majorFont>
        <a:latin typeface="Space Grotesk"/>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BM Plex Sa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El Niño 2026–27 and Aviation in the Americas">
  <a:themeElements>
    <a:clrScheme name="El Niño 2026–27 and Aviation in the Americas">
      <a:dk1>
        <a:srgbClr val="0E2238"/>
      </a:dk1>
      <a:lt1>
        <a:srgbClr val="F6F3EE"/>
      </a:lt1>
      <a:dk2>
        <a:srgbClr val="485666"/>
      </a:dk2>
      <a:lt2>
        <a:srgbClr val="DFDEDC"/>
      </a:lt2>
      <a:accent1>
        <a:srgbClr val="B5481C"/>
      </a:accent1>
      <a:accent2>
        <a:srgbClr val="F08A4B"/>
      </a:accent2>
      <a:accent3>
        <a:srgbClr val="2F6FA3"/>
      </a:accent3>
      <a:accent4>
        <a:srgbClr val="7DB8E8"/>
      </a:accent4>
      <a:accent5>
        <a:srgbClr val="3E4A5A"/>
      </a:accent5>
      <a:accent6>
        <a:srgbClr val="5F6B7A"/>
      </a:accent6>
      <a:hlink>
        <a:srgbClr val="0563C1"/>
      </a:hlink>
      <a:folHlink>
        <a:srgbClr val="954F72"/>
      </a:folHlink>
    </a:clrScheme>
    <a:fontScheme name="El Niño 2026–27 and Aviation in the Americas">
      <a:majorFont>
        <a:latin typeface="Rubik"/>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BM Plex Sa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513</TotalTime>
  <Words>2125</Words>
  <Application>Microsoft Office PowerPoint</Application>
  <PresentationFormat>Widescreen</PresentationFormat>
  <Paragraphs>184</Paragraphs>
  <Slides>17</Slides>
  <Notes>17</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17</vt:i4>
      </vt:variant>
    </vt:vector>
  </HeadingPairs>
  <TitlesOfParts>
    <vt:vector size="26" baseType="lpstr">
      <vt:lpstr>Rubik</vt:lpstr>
      <vt:lpstr>Arial</vt:lpstr>
      <vt:lpstr>IBM Plex Sans</vt:lpstr>
      <vt:lpstr>Calibri</vt:lpstr>
      <vt:lpstr>Calibri Light</vt:lpstr>
      <vt:lpstr>Space Grotesk</vt:lpstr>
      <vt:lpstr>Monitoring El Niño 2026–27 with Satellite Tools</vt:lpstr>
      <vt:lpstr>El Niño 2026–27 and Aviation in the Americas</vt:lpstr>
      <vt:lpstr>Office Theme</vt:lpstr>
      <vt:lpstr>Monitoring El Niño and its impacts on weather and climate using satellite tools</vt:lpstr>
      <vt:lpstr>What is El Niño?</vt:lpstr>
      <vt:lpstr>Sea surface temperature: the engine</vt:lpstr>
      <vt:lpstr>Using SST and sub superficial temperatures</vt:lpstr>
      <vt:lpstr>Ocean-Atmospheric Coupling:   Westerly Wind Bursts (WWB) and Outgoing Long Wave Radiation (OLR)</vt:lpstr>
      <vt:lpstr>MOISTURE Products </vt:lpstr>
      <vt:lpstr>Advected layer precipitable water: moisture by level</vt:lpstr>
      <vt:lpstr>GOES-19 water vapor bands:  the jet streams, mid-upper systems and gravity waves made visible</vt:lpstr>
      <vt:lpstr>Daytime RGBs: catch storms as they grow</vt:lpstr>
      <vt:lpstr>...more on RGBs: Air masses in South America</vt:lpstr>
      <vt:lpstr>GLM lightning: storms you can track over land and ocean</vt:lpstr>
      <vt:lpstr>Pair the forecast with the observation</vt:lpstr>
      <vt:lpstr>Too little water: vegetation stress, fire and smoke</vt:lpstr>
      <vt:lpstr>Too much water: mapping floods from space</vt:lpstr>
      <vt:lpstr>Putting it together: A monitoring routine for the El Niño season</vt:lpstr>
      <vt:lpstr>Accessing Satellite Tools Online (some of many)</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Monitoring El Niño 2026–27 with Satellite Tools</dc:title>
  <dc:subject/>
  <dc:creator>AFazinic</dc:creator>
  <dc:description>The font files embedded in this presentation (stored inside it under ppt/fonts/) are files Google Fonts served when the presentation was exported, unpacked from WOFF2 to TrueType and wrapped as Embedded OpenType, the form PowerPoint reads. A file that named another cut of its family, unless it reserves that name, was also changed where it could be, so that PowerPoint matches it to this presentationâ€™s text: its family and style names and the weight and style it declares were rewritten, and any digital signature, which no longer matched, was removed. Google Fonts serves each family in parts, one file per range of characters, so these may not be a familyâ€™s complete files. Each familyâ€™s copyright lines and license follow, and each family stays under its own license; if you pass this file on, keep these notices with it.
Space Grotesk
Copyright 2020 The Space Grotesk Project Authors (https://github.com/floriankarsten/space-grotesk)
This Font Software is licensed under the SIL Open Font License, Version 1.1.
This license is copied below, and is also available with a FAQ at:
http://scripts.sil.org/OFL
-----------------------------------------------------------
SIL OPEN FONT LICENSE Version 1.1 - 26 February 2007
-----------------------------------------------------------
PREAMBLE
The goals of the Open Font License (OFL) are to stimulate worldwide
development of collaborative font projects, to support the font creation
efforts of academic and linguistic communities, and to provide a free and
open framework in which fonts may be shared and improved in partnership
with others.
The OFL allows the licensed fonts to be used, studied, modified and
redistributed freely as long as they are not sold by themselves. The
fonts, including any derivative works, can be bundled, embedded,
redistributed and/or sold with any software provided that any reserved
names are not used by derivative works. The fonts and derivatives,
however, cannot be released under any other type of license. The
requirement for fonts to remain under this license does not apply
to any</dc:description>
  <cp:lastModifiedBy>projekt EUMeTrain</cp:lastModifiedBy>
  <cp:revision>21</cp:revision>
  <dcterms:created xsi:type="dcterms:W3CDTF">2026-10-22T05:34:28Z</dcterms:created>
  <dcterms:modified xsi:type="dcterms:W3CDTF">2026-11-03T11:13:03Z</dcterms:modified>
</cp:coreProperties>
</file>