
<file path=[Content_Types].xml><?xml version="1.0" encoding="utf-8"?>
<Types xmlns="http://schemas.openxmlformats.org/package/2006/content-types">
  <Default Extension="xml" ContentType="application/xml"/>
  <Default Extension="vml" ContentType="application/vnd.openxmlformats-officedocument.vmlDrawing"/>
  <Default Extension="bin" ContentType="application/vnd.openxmlformats-officedocument.oleObject"/>
  <Default Extension="jpeg" ContentType="image/jpeg"/>
  <Default Extension="JPG" ContentType="image/.jpg"/>
  <Default Extension="png" ContentType="image/png"/>
  <Default Extension="wmf" ContentType="image/x-wmf"/>
  <Default Extension="mp4" ContentType="video/mp4"/>
  <Default Extension="rels" ContentType="application/vnd.openxmlformats-package.relationship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>
  <p:sldMasterIdLst>
    <p:sldMasterId id="2147483648" r:id="rId1"/>
    <p:sldMasterId id="2147483657" r:id="rId3"/>
  </p:sldMasterIdLst>
  <p:notesMasterIdLst>
    <p:notesMasterId r:id="rId29"/>
  </p:notesMasterIdLst>
  <p:handoutMasterIdLst>
    <p:handoutMasterId r:id="rId30"/>
  </p:handoutMasterIdLst>
  <p:sldIdLst>
    <p:sldId id="656" r:id="rId4"/>
    <p:sldId id="658" r:id="rId5"/>
    <p:sldId id="758" r:id="rId6"/>
    <p:sldId id="759" r:id="rId7"/>
    <p:sldId id="761" r:id="rId8"/>
    <p:sldId id="760" r:id="rId9"/>
    <p:sldId id="746" r:id="rId10"/>
    <p:sldId id="747" r:id="rId11"/>
    <p:sldId id="748" r:id="rId12"/>
    <p:sldId id="749" r:id="rId13"/>
    <p:sldId id="750" r:id="rId14"/>
    <p:sldId id="751" r:id="rId15"/>
    <p:sldId id="753" r:id="rId16"/>
    <p:sldId id="752" r:id="rId17"/>
    <p:sldId id="755" r:id="rId18"/>
    <p:sldId id="756" r:id="rId19"/>
    <p:sldId id="757" r:id="rId20"/>
    <p:sldId id="763" r:id="rId21"/>
    <p:sldId id="765" r:id="rId22"/>
    <p:sldId id="766" r:id="rId23"/>
    <p:sldId id="767" r:id="rId24"/>
    <p:sldId id="768" r:id="rId25"/>
    <p:sldId id="769" r:id="rId26"/>
    <p:sldId id="770" r:id="rId27"/>
    <p:sldId id="764" r:id="rId28"/>
  </p:sldIdLst>
  <p:sldSz cx="12192000" cy="6858000"/>
  <p:notesSz cx="9931400" cy="143637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anose="020B060403050404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anose="020B060403050404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anose="020B060403050404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anose="020B060403050404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900" b="1" kern="1200">
        <a:solidFill>
          <a:schemeClr val="bg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900" b="1" kern="1200">
        <a:solidFill>
          <a:schemeClr val="bg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900" b="1" kern="1200">
        <a:solidFill>
          <a:schemeClr val="bg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900" b="1" kern="1200">
        <a:solidFill>
          <a:schemeClr val="bg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NWC SAF" id="{5406A363-8CEC-44E1-A9EF-2CDDF3926F01}">
          <p14:sldIdLst>
            <p14:sldId id="656"/>
            <p14:sldId id="658"/>
            <p14:sldId id="758"/>
            <p14:sldId id="759"/>
            <p14:sldId id="761"/>
            <p14:sldId id="760"/>
            <p14:sldId id="746"/>
            <p14:sldId id="747"/>
            <p14:sldId id="748"/>
            <p14:sldId id="749"/>
            <p14:sldId id="750"/>
            <p14:sldId id="751"/>
            <p14:sldId id="753"/>
            <p14:sldId id="752"/>
            <p14:sldId id="755"/>
            <p14:sldId id="756"/>
            <p14:sldId id="757"/>
            <p14:sldId id="763"/>
            <p14:sldId id="765"/>
            <p14:sldId id="766"/>
            <p14:sldId id="767"/>
            <p14:sldId id="768"/>
            <p14:sldId id="769"/>
            <p14:sldId id="770"/>
            <p14:sldId id="76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164" userDrawn="1">
          <p15:clr>
            <a:srgbClr val="A4A3A4"/>
          </p15:clr>
        </p15:guide>
        <p15:guide id="2" orient="horz" pos="1395" userDrawn="1">
          <p15:clr>
            <a:srgbClr val="A4A3A4"/>
          </p15:clr>
        </p15:guide>
        <p15:guide id="3" orient="horz" pos="2715" userDrawn="1">
          <p15:clr>
            <a:srgbClr val="A4A3A4"/>
          </p15:clr>
        </p15:guide>
        <p15:guide id="4" orient="horz" pos="2375" userDrawn="1">
          <p15:clr>
            <a:srgbClr val="A4A3A4"/>
          </p15:clr>
        </p15:guide>
        <p15:guide id="5" orient="horz" pos="2054" userDrawn="1">
          <p15:clr>
            <a:srgbClr val="A4A3A4"/>
          </p15:clr>
        </p15:guide>
        <p15:guide id="6" orient="horz" pos="1735" userDrawn="1">
          <p15:clr>
            <a:srgbClr val="A4A3A4"/>
          </p15:clr>
        </p15:guide>
        <p15:guide id="7" orient="horz" pos="3364" userDrawn="1">
          <p15:clr>
            <a:srgbClr val="A4A3A4"/>
          </p15:clr>
        </p15:guide>
        <p15:guide id="8" orient="horz" pos="3698" userDrawn="1">
          <p15:clr>
            <a:srgbClr val="A4A3A4"/>
          </p15:clr>
        </p15:guide>
        <p15:guide id="9" pos="5186" userDrawn="1">
          <p15:clr>
            <a:srgbClr val="A4A3A4"/>
          </p15:clr>
        </p15:guide>
        <p15:guide id="10" pos="241" userDrawn="1">
          <p15:clr>
            <a:srgbClr val="A4A3A4"/>
          </p15:clr>
        </p15:guide>
        <p15:guide id="11" pos="1910" userDrawn="1">
          <p15:clr>
            <a:srgbClr val="A4A3A4"/>
          </p15:clr>
        </p15:guide>
        <p15:guide id="12" pos="6005" userDrawn="1">
          <p15:clr>
            <a:srgbClr val="A4A3A4"/>
          </p15:clr>
        </p15:guide>
        <p15:guide id="13" pos="6838" userDrawn="1">
          <p15:clr>
            <a:srgbClr val="A4A3A4"/>
          </p15:clr>
        </p15:guide>
        <p15:guide id="14" pos="2751" userDrawn="1">
          <p15:clr>
            <a:srgbClr val="A4A3A4"/>
          </p15:clr>
        </p15:guide>
        <p15:guide id="15" pos="10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5B"/>
    <a:srgbClr val="00007F"/>
    <a:srgbClr val="FFFFFF"/>
    <a:srgbClr val="000000"/>
    <a:srgbClr val="00778B"/>
    <a:srgbClr val="C1A7E2"/>
    <a:srgbClr val="A4C8E1"/>
    <a:srgbClr val="7A9A01"/>
    <a:srgbClr val="F2A900"/>
    <a:srgbClr val="00A9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0299" autoAdjust="0"/>
  </p:normalViewPr>
  <p:slideViewPr>
    <p:cSldViewPr snapToGrid="0" showGuides="1">
      <p:cViewPr varScale="1">
        <p:scale>
          <a:sx n="76" d="100"/>
          <a:sy n="76" d="100"/>
        </p:scale>
        <p:origin x="296" y="64"/>
      </p:cViewPr>
      <p:guideLst>
        <p:guide orient="horz" pos="1164"/>
        <p:guide orient="horz" pos="1395"/>
        <p:guide orient="horz" pos="2715"/>
        <p:guide orient="horz" pos="2375"/>
        <p:guide orient="horz" pos="2054"/>
        <p:guide orient="horz" pos="1735"/>
        <p:guide orient="horz" pos="3364"/>
        <p:guide orient="horz" pos="3698"/>
        <p:guide pos="5186"/>
        <p:guide pos="241"/>
        <p:guide pos="1910"/>
        <p:guide pos="6005"/>
        <p:guide pos="6838"/>
        <p:guide pos="2751"/>
        <p:guide pos="10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10020"/>
    </p:cViewPr>
  </p:sorterViewPr>
  <p:notesViewPr>
    <p:cSldViewPr snapToGrid="0">
      <p:cViewPr varScale="1">
        <p:scale>
          <a:sx n="53" d="100"/>
          <a:sy n="53" d="100"/>
        </p:scale>
        <p:origin x="2508" y="102"/>
      </p:cViewPr>
      <p:guideLst>
        <p:guide orient="horz" pos="4523"/>
        <p:guide pos="313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6" Type="http://schemas.openxmlformats.org/officeDocument/2006/relationships/customXml" Target="../customXml/item3.xml"/><Relationship Id="rId35" Type="http://schemas.openxmlformats.org/officeDocument/2006/relationships/customXml" Target="../customXml/item2.xml"/><Relationship Id="rId34" Type="http://schemas.openxmlformats.org/officeDocument/2006/relationships/customXml" Target="../customXml/item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" Type="http://schemas.openxmlformats.org/officeDocument/2006/relationships/slideMaster" Target="slideMasters/slideMaster2.xml"/><Relationship Id="rId29" Type="http://schemas.openxmlformats.org/officeDocument/2006/relationships/notesMaster" Target="notesMasters/notesMaster1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0" cy="2619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0" tIns="0" rIns="0" bIns="0" numCol="1" anchor="t" anchorCtr="0" compatLnSpc="1">
            <a:spAutoFit/>
          </a:bodyPr>
          <a:lstStyle>
            <a:lvl1pPr defTabSz="1336675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9982200" y="0"/>
            <a:ext cx="0" cy="2619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0" tIns="0" rIns="0" bIns="0" numCol="1" anchor="t" anchorCtr="0" compatLnSpc="1">
            <a:spAutoFit/>
          </a:bodyPr>
          <a:lstStyle>
            <a:lvl1pPr algn="r" defTabSz="1336675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69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14090650"/>
            <a:ext cx="0" cy="2619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0" tIns="0" rIns="0" bIns="0" numCol="1" anchor="b" anchorCtr="0" compatLnSpc="1">
            <a:spAutoFit/>
          </a:bodyPr>
          <a:lstStyle>
            <a:lvl1pPr defTabSz="1336675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69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9707563" y="14085888"/>
            <a:ext cx="274637" cy="2667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0" tIns="0" rIns="0" bIns="0" numCol="1" anchor="b" anchorCtr="0" compatLnSpc="1">
            <a:spAutoFit/>
          </a:bodyPr>
          <a:lstStyle>
            <a:lvl1pPr algn="r" defTabSz="1336675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fld id="{E842FA72-B9ED-494F-A64D-EC1E1901C355}" type="slidenum">
              <a:rPr lang="de-DE"/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125" cy="7191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t" anchorCtr="0" compatLnSpc="1"/>
          <a:lstStyle>
            <a:lvl1pPr defTabSz="1336675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anose="0202060305040502030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9275" y="0"/>
            <a:ext cx="4302125" cy="7191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t" anchorCtr="0" compatLnSpc="1"/>
          <a:lstStyle>
            <a:lvl1pPr algn="r" defTabSz="1336675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anose="0202060305040502030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8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77800" y="1074738"/>
            <a:ext cx="9575800" cy="5386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22388" y="6819900"/>
            <a:ext cx="7286625" cy="64690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t" anchorCtr="0" compatLnSpc="1"/>
          <a:lstStyle/>
          <a:p>
            <a:pPr lvl="0"/>
            <a:r>
              <a:rPr lang="en-GB" noProof="0" dirty="0"/>
              <a:t>Click to edit Master text styles</a:t>
            </a:r>
            <a:endParaRPr lang="en-GB" noProof="0" dirty="0"/>
          </a:p>
          <a:p>
            <a:pPr lvl="1"/>
            <a:r>
              <a:rPr lang="en-GB" noProof="0" dirty="0"/>
              <a:t>Second level</a:t>
            </a:r>
            <a:endParaRPr lang="en-GB" noProof="0" dirty="0"/>
          </a:p>
          <a:p>
            <a:pPr lvl="2"/>
            <a:r>
              <a:rPr lang="en-GB" noProof="0" dirty="0"/>
              <a:t>Third level</a:t>
            </a:r>
            <a:endParaRPr lang="en-GB" noProof="0" dirty="0"/>
          </a:p>
          <a:p>
            <a:pPr lvl="3"/>
            <a:r>
              <a:rPr lang="en-GB" noProof="0" dirty="0"/>
              <a:t>Fourth level</a:t>
            </a:r>
            <a:endParaRPr lang="en-GB" noProof="0" dirty="0"/>
          </a:p>
          <a:p>
            <a:pPr lvl="4"/>
            <a:r>
              <a:rPr lang="en-GB" noProof="0" dirty="0"/>
              <a:t>Fifth level</a:t>
            </a:r>
            <a:endParaRPr lang="en-GB" noProof="0" dirty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13644563"/>
            <a:ext cx="4302125" cy="7191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b" anchorCtr="0" compatLnSpc="1"/>
          <a:lstStyle>
            <a:lvl1pPr defTabSz="1336675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anose="0202060305040502030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9275" y="13644563"/>
            <a:ext cx="4302125" cy="7191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b" anchorCtr="0" compatLnSpc="1"/>
          <a:lstStyle>
            <a:lvl1pPr algn="r" defTabSz="1336675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anose="02020603050405020304" charset="0"/>
              </a:defRPr>
            </a:lvl1pPr>
          </a:lstStyle>
          <a:p>
            <a:pPr>
              <a:defRPr/>
            </a:pPr>
            <a:fld id="{7FE02029-9BE2-4139-82E8-7E205433FD51}" type="slidenum">
              <a:rPr lang="de-DE"/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png"/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image" Target="../media/image8.png"/><Relationship Id="rId4" Type="http://schemas.openxmlformats.org/officeDocument/2006/relationships/image" Target="../media/image12.png"/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.vml"/><Relationship Id="rId4" Type="http://schemas.openxmlformats.org/officeDocument/2006/relationships/image" Target="../media/image14.png"/><Relationship Id="rId3" Type="http://schemas.openxmlformats.org/officeDocument/2006/relationships/image" Target="../media/image13.w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png"/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5" Type="http://schemas.openxmlformats.org/officeDocument/2006/relationships/image" Target="../media/image8.png"/><Relationship Id="rId4" Type="http://schemas.openxmlformats.org/officeDocument/2006/relationships/image" Target="../media/image12.png"/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2.vml"/><Relationship Id="rId4" Type="http://schemas.openxmlformats.org/officeDocument/2006/relationships/image" Target="../media/image14.png"/><Relationship Id="rId3" Type="http://schemas.openxmlformats.org/officeDocument/2006/relationships/image" Target="../media/image13.wmf"/><Relationship Id="rId2" Type="http://schemas.openxmlformats.org/officeDocument/2006/relationships/oleObject" Target="../embeddings/oleObject2.bin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WC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tornado in the sky&#10;&#10;AI-generated content may be incorrect."/>
          <p:cNvPicPr>
            <a:picLocks noChangeAspect="1"/>
          </p:cNvPicPr>
          <p:nvPr userDrawn="1"/>
        </p:nvPicPr>
        <p:blipFill>
          <a:blip r:embed="rId2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54" y="301248"/>
            <a:ext cx="9344080" cy="6228861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rgbClr val="A4C8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anose="020B060403050404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15719"/>
            <a:ext cx="12192000" cy="6594765"/>
          </a:xfrm>
          <a:prstGeom prst="rect">
            <a:avLst/>
          </a:prstGeom>
        </p:spPr>
      </p:pic>
      <p:sp>
        <p:nvSpPr>
          <p:cNvPr id="264" name="Rectangle 263"/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67" name="Picture 266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8"/>
          <a:stretch>
            <a:fillRect/>
          </a:stretch>
        </p:blipFill>
        <p:spPr>
          <a:xfrm>
            <a:off x="371032" y="114424"/>
            <a:ext cx="1703214" cy="43807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53686" y="1642939"/>
            <a:ext cx="3780000" cy="1325285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WC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rgbClr val="A4C8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anose="020B060403050404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87789"/>
            <a:ext cx="12192000" cy="576349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615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>
            <a:fillRect/>
          </a:stretch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10730345" y="641568"/>
            <a:ext cx="13981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00" b="0" baseline="0" dirty="0">
                <a:solidFill>
                  <a:schemeClr val="bg1"/>
                </a:solidFill>
                <a:latin typeface="Bahnschrift SemiLight" panose="020B0502040204020203" pitchFamily="34" charset="0"/>
                <a:ea typeface="Roboto" panose="02000000000000000000" pitchFamily="2" charset="0"/>
              </a:rPr>
              <a:t>nwc-saf.eumetsat.int</a:t>
            </a:r>
            <a:endParaRPr lang="en-GB" sz="1000" b="0" baseline="0" dirty="0">
              <a:solidFill>
                <a:schemeClr val="bg1"/>
              </a:solidFill>
              <a:latin typeface="Bahnschrift SemiLight" panose="020B0502040204020203" pitchFamily="34" charset="0"/>
              <a:ea typeface="Roboto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291662" y="110735"/>
            <a:ext cx="1755284" cy="432000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WC Basic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65035" y="-8719"/>
            <a:ext cx="10083146" cy="647425"/>
          </a:xfrm>
          <a:prstGeom prst="rect">
            <a:avLst/>
          </a:prstGeom>
          <a:solidFill>
            <a:srgbClr val="00205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615"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 dirty="0"/>
              <a:t>Click to edit Master text styles</a:t>
            </a:r>
            <a:endParaRPr lang="en-GB" dirty="0"/>
          </a:p>
          <a:p>
            <a:pPr lvl="1"/>
            <a:r>
              <a:rPr lang="en-GB" dirty="0"/>
              <a:t>Second level</a:t>
            </a:r>
            <a:endParaRPr lang="en-GB" dirty="0"/>
          </a:p>
          <a:p>
            <a:pPr lvl="2"/>
            <a:r>
              <a:rPr lang="en-GB" dirty="0"/>
              <a:t>Third level</a:t>
            </a:r>
            <a:endParaRPr lang="en-GB" dirty="0"/>
          </a:p>
          <a:p>
            <a:pPr lvl="3"/>
            <a:r>
              <a:rPr lang="en-GB" dirty="0"/>
              <a:t>Fourth level</a:t>
            </a:r>
            <a:endParaRPr lang="en-GB" dirty="0"/>
          </a:p>
          <a:p>
            <a:pPr lvl="4"/>
            <a:r>
              <a:rPr lang="en-GB" dirty="0"/>
              <a:t>Fifth level</a:t>
            </a:r>
            <a:endParaRPr lang="en-GB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10730345" y="641568"/>
            <a:ext cx="13981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00" b="0" baseline="0" dirty="0">
                <a:solidFill>
                  <a:schemeClr val="bg1"/>
                </a:solidFill>
                <a:latin typeface="Bahnschrift SemiLight" panose="020B0502040204020203" pitchFamily="34" charset="0"/>
                <a:ea typeface="Roboto" panose="02000000000000000000" pitchFamily="2" charset="0"/>
              </a:rPr>
              <a:t>nwc-saf.eumetsat.int</a:t>
            </a:r>
            <a:endParaRPr lang="en-GB" sz="1000" b="0" baseline="0" dirty="0">
              <a:solidFill>
                <a:schemeClr val="bg1"/>
              </a:solidFill>
              <a:latin typeface="Bahnschrift SemiLight" panose="020B0502040204020203" pitchFamily="34" charset="0"/>
              <a:ea typeface="Roboto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>
            <a:fillRect/>
          </a:stretch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91662" y="110735"/>
            <a:ext cx="1755284" cy="432000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WC Basic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900" b="1" i="0" u="none" strike="noStrike" kern="1200" cap="none" spc="0" normalizeH="0" baseline="0" noProof="0">
              <a:ln>
                <a:noFill/>
              </a:ln>
              <a:solidFill>
                <a:srgbClr val="00205B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79" y="-8719"/>
            <a:ext cx="11254467" cy="640079"/>
          </a:xfrm>
        </p:spPr>
        <p:txBody>
          <a:bodyPr/>
          <a:lstStyle>
            <a:lvl1pPr marL="221615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2" y="1139428"/>
            <a:ext cx="11822493" cy="52626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GB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0746375" y="641568"/>
            <a:ext cx="13821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nwc-saf.eumetsat.int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1662" y="110735"/>
            <a:ext cx="1755284" cy="432000"/>
          </a:xfrm>
          <a:prstGeom prst="rect">
            <a:avLst/>
          </a:prstGeom>
        </p:spPr>
      </p:pic>
      <p:pic>
        <p:nvPicPr>
          <p:cNvPr id="3" name="Picture 2" descr="A blue circle with white lines&#10;&#10;Description automatically generated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55" y="48196"/>
            <a:ext cx="526247" cy="526247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WC Basic textu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rgbClr val="D6D2C4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3" t="28964" r="31087" b="35710"/>
          <a:stretch>
            <a:fillRect/>
          </a:stretch>
        </p:blipFill>
        <p:spPr>
          <a:xfrm>
            <a:off x="-42530" y="-42530"/>
            <a:ext cx="12227442" cy="69111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615">
              <a:defRPr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Rectangle 4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anose="020B060403050404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>
            <a:fillRect/>
          </a:stretch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0730345" y="641568"/>
            <a:ext cx="13981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00" b="0" baseline="0" dirty="0">
                <a:solidFill>
                  <a:schemeClr val="bg1"/>
                </a:solidFill>
                <a:latin typeface="Bahnschrift SemiLight" panose="020B0502040204020203" pitchFamily="34" charset="0"/>
                <a:ea typeface="Roboto" panose="02000000000000000000" pitchFamily="2" charset="0"/>
              </a:rPr>
              <a:t>nwc-saf.eumetsat.int</a:t>
            </a:r>
            <a:endParaRPr lang="en-GB" sz="1000" b="0" baseline="0" dirty="0">
              <a:solidFill>
                <a:schemeClr val="bg1"/>
              </a:solidFill>
              <a:latin typeface="Bahnschrift SemiLight" panose="020B0502040204020203" pitchFamily="34" charset="0"/>
              <a:ea typeface="Roboto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291662" y="110735"/>
            <a:ext cx="1755284" cy="432000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WC Q&amp;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rgbClr val="A4C8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900" b="1" i="0" u="none" strike="noStrike" kern="1200" cap="none" spc="0" normalizeH="0" baseline="0" noProof="0">
              <a:ln>
                <a:noFill/>
              </a:ln>
              <a:solidFill>
                <a:srgbClr val="00205B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63792"/>
            <a:ext cx="12192000" cy="5763491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900" b="1" i="0" u="none" strike="noStrike" kern="1200" cap="none" spc="0" normalizeH="0" baseline="0" noProof="0">
              <a:ln>
                <a:noFill/>
              </a:ln>
              <a:solidFill>
                <a:srgbClr val="00205B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610" indent="0">
              <a:buNone/>
              <a:defRPr sz="2800" baseline="0"/>
            </a:lvl2pPr>
            <a:lvl3pPr marL="1125220" indent="0">
              <a:buNone/>
              <a:defRPr sz="2400" baseline="0"/>
            </a:lvl3pPr>
            <a:lvl4pPr marL="1688465" indent="0">
              <a:buNone/>
              <a:defRPr sz="2000" baseline="0"/>
            </a:lvl4pPr>
            <a:lvl5pPr marL="2251075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>
            <a:fillRect/>
          </a:stretch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10730345" y="641568"/>
            <a:ext cx="13981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205B"/>
                </a:solidFill>
                <a:effectLst/>
                <a:uLnTx/>
                <a:uFillTx/>
                <a:latin typeface="Bahnschrift SemiLight" panose="020B0502040204020203" pitchFamily="34" charset="0"/>
                <a:ea typeface="Roboto" panose="02000000000000000000" pitchFamily="2" charset="0"/>
                <a:cs typeface="+mn-cs"/>
              </a:rPr>
              <a:t>nwc-saf.eumetsat.int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205B"/>
              </a:solidFill>
              <a:effectLst/>
              <a:uLnTx/>
              <a:uFillTx/>
              <a:latin typeface="Bahnschrift SemiLight" panose="020B0502040204020203" pitchFamily="34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291662" y="110735"/>
            <a:ext cx="1755284" cy="432000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1" y="0"/>
          <a:ext cx="12206817" cy="686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7" name="" r:id="rId2" imgW="137160000" imgH="106946700" progId="">
                  <p:embed/>
                </p:oleObj>
              </mc:Choice>
              <mc:Fallback>
                <p:oleObj name="" r:id="rId2" imgW="137160000" imgH="106946700" progId="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12206817" cy="686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Line 3"/>
          <p:cNvSpPr>
            <a:spLocks noChangeShapeType="1"/>
          </p:cNvSpPr>
          <p:nvPr/>
        </p:nvSpPr>
        <p:spPr bwMode="auto">
          <a:xfrm>
            <a:off x="812800" y="6400800"/>
            <a:ext cx="10668000" cy="1588"/>
          </a:xfrm>
          <a:prstGeom prst="line">
            <a:avLst/>
          </a:prstGeom>
          <a:noFill/>
          <a:ln w="19080">
            <a:solidFill>
              <a:srgbClr val="333399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 sz="900"/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812800" y="838200"/>
            <a:ext cx="10668000" cy="1588"/>
          </a:xfrm>
          <a:prstGeom prst="line">
            <a:avLst/>
          </a:prstGeom>
          <a:noFill/>
          <a:ln w="19080">
            <a:solidFill>
              <a:srgbClr val="333399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 sz="90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4064000" y="6248400"/>
            <a:ext cx="2743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pPr algn="r">
              <a:buClr>
                <a:srgbClr val="000000"/>
              </a:buClr>
              <a:buSzPct val="100000"/>
              <a:buFont typeface="Times New Roman" panose="02020603050405020304" charset="0"/>
              <a:buNone/>
            </a:pPr>
            <a:endParaRPr lang="es-ES" altLang="es-ES" sz="900"/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9745133" y="2708275"/>
            <a:ext cx="287867" cy="215900"/>
          </a:xfrm>
          <a:prstGeom prst="rect">
            <a:avLst/>
          </a:prstGeom>
          <a:solidFill>
            <a:srgbClr val="FFFFFF"/>
          </a:solidFill>
          <a:ln w="25560">
            <a:solidFill>
              <a:srgbClr val="FFFFFF"/>
            </a:solidFill>
            <a:miter lim="800000"/>
          </a:ln>
        </p:spPr>
        <p:txBody>
          <a:bodyPr wrap="none" anchor="ctr"/>
          <a:lstStyle/>
          <a:p>
            <a:pPr algn="r">
              <a:buClr>
                <a:srgbClr val="000000"/>
              </a:buClr>
              <a:buSzPct val="100000"/>
              <a:buFont typeface="Times New Roman" panose="02020603050405020304" charset="0"/>
              <a:buNone/>
            </a:pPr>
            <a:endParaRPr lang="es-ES" altLang="es-ES" sz="900"/>
          </a:p>
        </p:txBody>
      </p:sp>
      <p:pic>
        <p:nvPicPr>
          <p:cNvPr id="7" name="Picture 7" descr="http://www.nwcsaf.org/aemethd-theme/images/NWCSAF_Name_Colour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7284" y="115888"/>
            <a:ext cx="2012949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75193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dirty="0"/>
              <a:t>Haga clic para modificar el estilo de texto del patrón</a:t>
            </a:r>
            <a:endParaRPr lang="es-ES" dirty="0"/>
          </a:p>
          <a:p>
            <a:pPr lvl="1"/>
            <a:r>
              <a:rPr lang="es-ES" dirty="0"/>
              <a:t>Segundo nivel</a:t>
            </a:r>
            <a:endParaRPr lang="es-ES" dirty="0"/>
          </a:p>
          <a:p>
            <a:pPr lvl="2"/>
            <a:r>
              <a:rPr lang="es-ES" dirty="0"/>
              <a:t>Tercer nivel</a:t>
            </a:r>
            <a:endParaRPr lang="es-ES" dirty="0"/>
          </a:p>
          <a:p>
            <a:pPr lvl="3"/>
            <a:r>
              <a:rPr lang="es-ES" dirty="0"/>
              <a:t>Cuarto nivel</a:t>
            </a:r>
            <a:endParaRPr lang="es-ES" dirty="0"/>
          </a:p>
          <a:p>
            <a:pPr lvl="4"/>
            <a:r>
              <a:rPr lang="es-ES" dirty="0"/>
              <a:t>Quinto nivel</a:t>
            </a:r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s-ES" dirty="0"/>
              <a:t>nwc-saf.eumetsat.int</a:t>
            </a:r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0D408-5C35-41C9-A3DB-7AC3BA5B0A28}" type="slidenum">
              <a:rPr lang="es-ES" smtClean="0"/>
            </a:fld>
            <a:endParaRPr lang="es-ES"/>
          </a:p>
        </p:txBody>
      </p:sp>
      <p:pic>
        <p:nvPicPr>
          <p:cNvPr id="10" name="Imagen 9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0" y="6149369"/>
            <a:ext cx="1810599" cy="668126"/>
          </a:xfrm>
          <a:prstGeom prst="rect">
            <a:avLst/>
          </a:prstGeom>
        </p:spPr>
      </p:pic>
      <p:cxnSp>
        <p:nvCxnSpPr>
          <p:cNvPr id="12" name="Conector recto 11"/>
          <p:cNvCxnSpPr/>
          <p:nvPr userDrawn="1"/>
        </p:nvCxnSpPr>
        <p:spPr>
          <a:xfrm flipV="1">
            <a:off x="838200" y="1420234"/>
            <a:ext cx="10515600" cy="19455"/>
          </a:xfrm>
          <a:prstGeom prst="line">
            <a:avLst/>
          </a:prstGeom>
          <a:ln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/>
          <p:cNvCxnSpPr/>
          <p:nvPr userDrawn="1"/>
        </p:nvCxnSpPr>
        <p:spPr>
          <a:xfrm flipV="1">
            <a:off x="844684" y="6203014"/>
            <a:ext cx="10515600" cy="19455"/>
          </a:xfrm>
          <a:prstGeom prst="line">
            <a:avLst/>
          </a:prstGeom>
          <a:ln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WC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tornado in the sky&#10;&#10;AI-generated content may be incorrect."/>
          <p:cNvPicPr>
            <a:picLocks noChangeAspect="1"/>
          </p:cNvPicPr>
          <p:nvPr userDrawn="1"/>
        </p:nvPicPr>
        <p:blipFill>
          <a:blip r:embed="rId2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54" y="301248"/>
            <a:ext cx="9344080" cy="6228861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rgbClr val="A4C8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anose="020B060403050404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15719"/>
            <a:ext cx="12192000" cy="6594765"/>
          </a:xfrm>
          <a:prstGeom prst="rect">
            <a:avLst/>
          </a:prstGeom>
        </p:spPr>
      </p:pic>
      <p:sp>
        <p:nvSpPr>
          <p:cNvPr id="264" name="Rectangle 263"/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anose="020B0604030504040204" pitchFamily="34" charset="0"/>
            </a:endParaRPr>
          </a:p>
        </p:txBody>
      </p:sp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67" name="Picture 266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8"/>
          <a:stretch>
            <a:fillRect/>
          </a:stretch>
        </p:blipFill>
        <p:spPr>
          <a:xfrm>
            <a:off x="371032" y="114424"/>
            <a:ext cx="1703214" cy="43807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53686" y="1642939"/>
            <a:ext cx="3780000" cy="1325285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WC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rgbClr val="A4C8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anose="020B060403050404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87789"/>
            <a:ext cx="12192000" cy="576349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615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>
            <a:fillRect/>
          </a:stretch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10730345" y="641568"/>
            <a:ext cx="13981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00" b="0" baseline="0" dirty="0">
                <a:solidFill>
                  <a:schemeClr val="bg1"/>
                </a:solidFill>
                <a:latin typeface="Bahnschrift SemiLight" panose="020B0502040204020203" pitchFamily="34" charset="0"/>
                <a:ea typeface="Roboto" panose="02000000000000000000" pitchFamily="2" charset="0"/>
              </a:rPr>
              <a:t>nwc-saf.eumetsat.int</a:t>
            </a:r>
            <a:endParaRPr lang="en-GB" sz="1000" b="0" baseline="0" dirty="0">
              <a:solidFill>
                <a:schemeClr val="bg1"/>
              </a:solidFill>
              <a:latin typeface="Bahnschrift SemiLight" panose="020B0502040204020203" pitchFamily="34" charset="0"/>
              <a:ea typeface="Roboto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291662" y="110735"/>
            <a:ext cx="1755284" cy="432000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WC Basic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65035" y="-8719"/>
            <a:ext cx="10083146" cy="647425"/>
          </a:xfrm>
          <a:prstGeom prst="rect">
            <a:avLst/>
          </a:prstGeom>
          <a:solidFill>
            <a:srgbClr val="00205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615"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 dirty="0"/>
              <a:t>Click to edit Master text styles</a:t>
            </a:r>
            <a:endParaRPr lang="en-GB" dirty="0"/>
          </a:p>
          <a:p>
            <a:pPr lvl="1"/>
            <a:r>
              <a:rPr lang="en-GB" dirty="0"/>
              <a:t>Second level</a:t>
            </a:r>
            <a:endParaRPr lang="en-GB" dirty="0"/>
          </a:p>
          <a:p>
            <a:pPr lvl="2"/>
            <a:r>
              <a:rPr lang="en-GB" dirty="0"/>
              <a:t>Third level</a:t>
            </a:r>
            <a:endParaRPr lang="en-GB" dirty="0"/>
          </a:p>
          <a:p>
            <a:pPr lvl="3"/>
            <a:r>
              <a:rPr lang="en-GB" dirty="0"/>
              <a:t>Fourth level</a:t>
            </a:r>
            <a:endParaRPr lang="en-GB" dirty="0"/>
          </a:p>
          <a:p>
            <a:pPr lvl="4"/>
            <a:r>
              <a:rPr lang="en-GB" dirty="0"/>
              <a:t>Fifth level</a:t>
            </a:r>
            <a:endParaRPr lang="en-GB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10730345" y="641568"/>
            <a:ext cx="13981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00" b="0" baseline="0" dirty="0">
                <a:solidFill>
                  <a:schemeClr val="bg1"/>
                </a:solidFill>
                <a:latin typeface="Bahnschrift SemiLight" panose="020B0502040204020203" pitchFamily="34" charset="0"/>
                <a:ea typeface="Roboto" panose="02000000000000000000" pitchFamily="2" charset="0"/>
              </a:rPr>
              <a:t>nwc-saf.eumetsat.int</a:t>
            </a:r>
            <a:endParaRPr lang="en-GB" sz="1000" b="0" baseline="0" dirty="0">
              <a:solidFill>
                <a:schemeClr val="bg1"/>
              </a:solidFill>
              <a:latin typeface="Bahnschrift SemiLight" panose="020B0502040204020203" pitchFamily="34" charset="0"/>
              <a:ea typeface="Roboto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>
            <a:fillRect/>
          </a:stretch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91662" y="110735"/>
            <a:ext cx="1755284" cy="432000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WC Basic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900" b="1" i="0" u="none" strike="noStrike" kern="1200" cap="none" spc="0" normalizeH="0" baseline="0" noProof="0">
              <a:ln>
                <a:noFill/>
              </a:ln>
              <a:solidFill>
                <a:srgbClr val="00205B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79" y="-8719"/>
            <a:ext cx="11254467" cy="640079"/>
          </a:xfrm>
        </p:spPr>
        <p:txBody>
          <a:bodyPr/>
          <a:lstStyle>
            <a:lvl1pPr marL="221615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2" y="1139428"/>
            <a:ext cx="11822493" cy="52626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GB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0746375" y="641568"/>
            <a:ext cx="13821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nwc-saf.eumetsat.int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1662" y="110735"/>
            <a:ext cx="1755284" cy="432000"/>
          </a:xfrm>
          <a:prstGeom prst="rect">
            <a:avLst/>
          </a:prstGeom>
        </p:spPr>
      </p:pic>
      <p:pic>
        <p:nvPicPr>
          <p:cNvPr id="3" name="Picture 2" descr="A blue circle with white lines&#10;&#10;Description automatically generated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55" y="48196"/>
            <a:ext cx="526247" cy="526247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WC Basic textu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rgbClr val="D6D2C4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3" t="28964" r="31087" b="35710"/>
          <a:stretch>
            <a:fillRect/>
          </a:stretch>
        </p:blipFill>
        <p:spPr>
          <a:xfrm>
            <a:off x="-42530" y="-42530"/>
            <a:ext cx="12227442" cy="69111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615">
              <a:defRPr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Rectangle 4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anose="020B060403050404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>
            <a:fillRect/>
          </a:stretch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0730345" y="641568"/>
            <a:ext cx="13981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00" b="0" baseline="0" dirty="0">
                <a:solidFill>
                  <a:schemeClr val="bg1"/>
                </a:solidFill>
                <a:latin typeface="Bahnschrift SemiLight" panose="020B0502040204020203" pitchFamily="34" charset="0"/>
                <a:ea typeface="Roboto" panose="02000000000000000000" pitchFamily="2" charset="0"/>
              </a:rPr>
              <a:t>nwc-saf.eumetsat.int</a:t>
            </a:r>
            <a:endParaRPr lang="en-GB" sz="1000" b="0" baseline="0" dirty="0">
              <a:solidFill>
                <a:schemeClr val="bg1"/>
              </a:solidFill>
              <a:latin typeface="Bahnschrift SemiLight" panose="020B0502040204020203" pitchFamily="34" charset="0"/>
              <a:ea typeface="Roboto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291662" y="110735"/>
            <a:ext cx="1755284" cy="432000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WC Q&amp;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rgbClr val="A4C8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900" b="1" i="0" u="none" strike="noStrike" kern="1200" cap="none" spc="0" normalizeH="0" baseline="0" noProof="0">
              <a:ln>
                <a:noFill/>
              </a:ln>
              <a:solidFill>
                <a:srgbClr val="00205B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63792"/>
            <a:ext cx="12192000" cy="5763491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900" b="1" i="0" u="none" strike="noStrike" kern="1200" cap="none" spc="0" normalizeH="0" baseline="0" noProof="0">
              <a:ln>
                <a:noFill/>
              </a:ln>
              <a:solidFill>
                <a:srgbClr val="00205B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610" indent="0">
              <a:buNone/>
              <a:defRPr sz="2800" baseline="0"/>
            </a:lvl2pPr>
            <a:lvl3pPr marL="1125220" indent="0">
              <a:buNone/>
              <a:defRPr sz="2400" baseline="0"/>
            </a:lvl3pPr>
            <a:lvl4pPr marL="1688465" indent="0">
              <a:buNone/>
              <a:defRPr sz="2000" baseline="0"/>
            </a:lvl4pPr>
            <a:lvl5pPr marL="2251075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>
            <a:fillRect/>
          </a:stretch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10730345" y="641568"/>
            <a:ext cx="13981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205B"/>
                </a:solidFill>
                <a:effectLst/>
                <a:uLnTx/>
                <a:uFillTx/>
                <a:latin typeface="Bahnschrift SemiLight" panose="020B0502040204020203" pitchFamily="34" charset="0"/>
                <a:ea typeface="Roboto" panose="02000000000000000000" pitchFamily="2" charset="0"/>
                <a:cs typeface="+mn-cs"/>
              </a:rPr>
              <a:t>nwc-saf.eumetsat.int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205B"/>
              </a:solidFill>
              <a:effectLst/>
              <a:uLnTx/>
              <a:uFillTx/>
              <a:latin typeface="Bahnschrift SemiLight" panose="020B0502040204020203" pitchFamily="34" charset="0"/>
              <a:ea typeface="Roboto" panose="02000000000000000000" pitchFamily="2" charset="0"/>
              <a:cs typeface="+mn-cs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291662" y="110735"/>
            <a:ext cx="1755284" cy="432000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1" y="0"/>
          <a:ext cx="12206817" cy="686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7" name="" r:id="rId2" imgW="137160000" imgH="106946700" progId="">
                  <p:embed/>
                </p:oleObj>
              </mc:Choice>
              <mc:Fallback>
                <p:oleObj name="" r:id="rId2" imgW="137160000" imgH="106946700" progId="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12206817" cy="686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Line 3"/>
          <p:cNvSpPr>
            <a:spLocks noChangeShapeType="1"/>
          </p:cNvSpPr>
          <p:nvPr/>
        </p:nvSpPr>
        <p:spPr bwMode="auto">
          <a:xfrm>
            <a:off x="812800" y="6400800"/>
            <a:ext cx="10668000" cy="1588"/>
          </a:xfrm>
          <a:prstGeom prst="line">
            <a:avLst/>
          </a:prstGeom>
          <a:noFill/>
          <a:ln w="19080">
            <a:solidFill>
              <a:srgbClr val="333399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 sz="900"/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812800" y="838200"/>
            <a:ext cx="10668000" cy="1588"/>
          </a:xfrm>
          <a:prstGeom prst="line">
            <a:avLst/>
          </a:prstGeom>
          <a:noFill/>
          <a:ln w="19080">
            <a:solidFill>
              <a:srgbClr val="333399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 sz="90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4064000" y="6248400"/>
            <a:ext cx="2743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pPr algn="r">
              <a:buClr>
                <a:srgbClr val="000000"/>
              </a:buClr>
              <a:buSzPct val="100000"/>
              <a:buFont typeface="Times New Roman" panose="02020603050405020304" charset="0"/>
              <a:buNone/>
            </a:pPr>
            <a:endParaRPr lang="es-ES" altLang="es-ES" sz="900"/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9745133" y="2708275"/>
            <a:ext cx="287867" cy="215900"/>
          </a:xfrm>
          <a:prstGeom prst="rect">
            <a:avLst/>
          </a:prstGeom>
          <a:solidFill>
            <a:srgbClr val="FFFFFF"/>
          </a:solidFill>
          <a:ln w="25560">
            <a:solidFill>
              <a:srgbClr val="FFFFFF"/>
            </a:solidFill>
            <a:miter lim="800000"/>
          </a:ln>
        </p:spPr>
        <p:txBody>
          <a:bodyPr wrap="none" anchor="ctr"/>
          <a:lstStyle/>
          <a:p>
            <a:pPr algn="r">
              <a:buClr>
                <a:srgbClr val="000000"/>
              </a:buClr>
              <a:buSzPct val="100000"/>
              <a:buFont typeface="Times New Roman" panose="02020603050405020304" charset="0"/>
              <a:buNone/>
            </a:pPr>
            <a:endParaRPr lang="es-ES" altLang="es-ES" sz="900"/>
          </a:p>
        </p:txBody>
      </p:sp>
      <p:pic>
        <p:nvPicPr>
          <p:cNvPr id="7" name="Picture 7" descr="http://www.nwcsaf.org/aemethd-theme/images/NWCSAF_Name_Colour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7284" y="115888"/>
            <a:ext cx="2012949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75193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dirty="0"/>
              <a:t>Haga clic para modificar el estilo de texto del patrón</a:t>
            </a:r>
            <a:endParaRPr lang="es-ES" dirty="0"/>
          </a:p>
          <a:p>
            <a:pPr lvl="1"/>
            <a:r>
              <a:rPr lang="es-ES" dirty="0"/>
              <a:t>Segundo nivel</a:t>
            </a:r>
            <a:endParaRPr lang="es-ES" dirty="0"/>
          </a:p>
          <a:p>
            <a:pPr lvl="2"/>
            <a:r>
              <a:rPr lang="es-ES" dirty="0"/>
              <a:t>Tercer nivel</a:t>
            </a:r>
            <a:endParaRPr lang="es-ES" dirty="0"/>
          </a:p>
          <a:p>
            <a:pPr lvl="3"/>
            <a:r>
              <a:rPr lang="es-ES" dirty="0"/>
              <a:t>Cuarto nivel</a:t>
            </a:r>
            <a:endParaRPr lang="es-ES" dirty="0"/>
          </a:p>
          <a:p>
            <a:pPr lvl="4"/>
            <a:r>
              <a:rPr lang="es-ES" dirty="0"/>
              <a:t>Quinto nivel</a:t>
            </a:r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s-ES" dirty="0"/>
              <a:t>nwc-saf.eumetsat.int</a:t>
            </a:r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0D408-5C35-41C9-A3DB-7AC3BA5B0A28}" type="slidenum">
              <a:rPr lang="es-ES" smtClean="0"/>
            </a:fld>
            <a:endParaRPr lang="es-ES"/>
          </a:p>
        </p:txBody>
      </p:sp>
      <p:pic>
        <p:nvPicPr>
          <p:cNvPr id="10" name="Imagen 9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0" y="6149369"/>
            <a:ext cx="1810599" cy="668126"/>
          </a:xfrm>
          <a:prstGeom prst="rect">
            <a:avLst/>
          </a:prstGeom>
        </p:spPr>
      </p:pic>
      <p:cxnSp>
        <p:nvCxnSpPr>
          <p:cNvPr id="12" name="Conector recto 11"/>
          <p:cNvCxnSpPr/>
          <p:nvPr userDrawn="1"/>
        </p:nvCxnSpPr>
        <p:spPr>
          <a:xfrm flipV="1">
            <a:off x="838200" y="1420234"/>
            <a:ext cx="10515600" cy="19455"/>
          </a:xfrm>
          <a:prstGeom prst="line">
            <a:avLst/>
          </a:prstGeom>
          <a:ln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/>
          <p:cNvCxnSpPr/>
          <p:nvPr userDrawn="1"/>
        </p:nvCxnSpPr>
        <p:spPr>
          <a:xfrm flipV="1">
            <a:off x="844684" y="6203014"/>
            <a:ext cx="10515600" cy="19455"/>
          </a:xfrm>
          <a:prstGeom prst="line">
            <a:avLst/>
          </a:prstGeom>
          <a:ln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theme" Target="../theme/theme2.xml"/><Relationship Id="rId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2479" y="4"/>
            <a:ext cx="11399521" cy="6007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36000" rIns="36000" bIns="36000" numCol="1" anchor="ctr" anchorCtr="0" compatLnSpc="1">
            <a:normAutofit/>
          </a:bodyPr>
          <a:lstStyle/>
          <a:p>
            <a:pPr lvl="0"/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29700" name="Rectangle 5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5054" y="1139429"/>
            <a:ext cx="11627339" cy="5262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cxnSp>
        <p:nvCxnSpPr>
          <p:cNvPr id="9" name="Straight Connector 8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Rectangle 61" title="[DM_E_CONFID]"/>
          <p:cNvSpPr>
            <a:spLocks noChangeArrowheads="1"/>
          </p:cNvSpPr>
          <p:nvPr userDrawn="1"/>
        </p:nvSpPr>
        <p:spPr bwMode="auto">
          <a:xfrm>
            <a:off x="4576120" y="6649210"/>
            <a:ext cx="3113648" cy="153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rgbClr val="00B5E2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11519350" y="6593586"/>
            <a:ext cx="609135" cy="262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F9CC606-8418-49EA-9DB7-3FFD72983DD3}" type="slidenum">
              <a:rPr kumimoji="0" lang="de-DE" sz="1050" b="0" i="0" u="none" strike="noStrike" kern="1200" cap="none" spc="0" normalizeH="0" baseline="0" noProof="0" smtClean="0">
                <a:ln>
                  <a:noFill/>
                </a:ln>
                <a:solidFill>
                  <a:srgbClr val="00B5E2"/>
                </a:solidFill>
                <a:effectLst/>
                <a:uLnTx/>
                <a:uFillTx/>
                <a:latin typeface="Bahnschrift Light" panose="020B0502040204020203" pitchFamily="34" charset="0"/>
                <a:ea typeface="Roboto" panose="02000000000000000000" pitchFamily="2" charset="0"/>
                <a:cs typeface="Arial" panose="020B0604020202020204" pitchFamily="34" charset="0"/>
              </a:rPr>
            </a:fld>
            <a:endParaRPr kumimoji="0" lang="en-GB" sz="1050" b="1" i="0" u="none" strike="noStrike" kern="1200" cap="none" spc="0" normalizeH="0" baseline="0" noProof="0" dirty="0">
              <a:ln>
                <a:noFill/>
              </a:ln>
              <a:solidFill>
                <a:srgbClr val="00205B"/>
              </a:solidFill>
              <a:effectLst/>
              <a:uLnTx/>
              <a:uFillTx/>
              <a:latin typeface="Bahnschrift Light" panose="020B0502040204020203" pitchFamily="34" charset="0"/>
              <a:ea typeface="Roboto" panose="02000000000000000000" pitchFamily="2" charset="0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ransition/>
  <p:txStyles>
    <p:titleStyle>
      <a:lvl1pPr marL="220980" algn="l" rtl="0" eaLnBrk="1" fontAlgn="base" hangingPunct="1">
        <a:spcBef>
          <a:spcPct val="0"/>
        </a:spcBef>
        <a:spcAft>
          <a:spcPct val="0"/>
        </a:spcAft>
        <a:defRPr sz="3200" b="1" spc="-100" baseline="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marL="220980" algn="l" rtl="0" eaLnBrk="1" fontAlgn="base" hangingPunct="1">
        <a:spcBef>
          <a:spcPct val="0"/>
        </a:spcBef>
        <a:spcAft>
          <a:spcPct val="0"/>
        </a:spcAft>
        <a:defRPr sz="3445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2pPr>
      <a:lvl3pPr marL="220980" algn="l" rtl="0" eaLnBrk="1" fontAlgn="base" hangingPunct="1">
        <a:spcBef>
          <a:spcPct val="0"/>
        </a:spcBef>
        <a:spcAft>
          <a:spcPct val="0"/>
        </a:spcAft>
        <a:defRPr sz="3445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3pPr>
      <a:lvl4pPr marL="220980" algn="l" rtl="0" eaLnBrk="1" fontAlgn="base" hangingPunct="1">
        <a:spcBef>
          <a:spcPct val="0"/>
        </a:spcBef>
        <a:spcAft>
          <a:spcPct val="0"/>
        </a:spcAft>
        <a:defRPr sz="3445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4pPr>
      <a:lvl5pPr marL="220980" algn="l" rtl="0" eaLnBrk="1" fontAlgn="base" hangingPunct="1">
        <a:spcBef>
          <a:spcPct val="0"/>
        </a:spcBef>
        <a:spcAft>
          <a:spcPct val="0"/>
        </a:spcAft>
        <a:defRPr sz="3445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562610" algn="l" rtl="0" eaLnBrk="1" fontAlgn="base" hangingPunct="1">
        <a:spcBef>
          <a:spcPct val="0"/>
        </a:spcBef>
        <a:spcAft>
          <a:spcPct val="0"/>
        </a:spcAft>
        <a:defRPr sz="3445" b="1">
          <a:solidFill>
            <a:schemeClr val="bg1"/>
          </a:solidFill>
          <a:latin typeface="Century Gothic" pitchFamily="34" charset="0"/>
        </a:defRPr>
      </a:lvl6pPr>
      <a:lvl7pPr marL="1125220" algn="l" rtl="0" eaLnBrk="1" fontAlgn="base" hangingPunct="1">
        <a:spcBef>
          <a:spcPct val="0"/>
        </a:spcBef>
        <a:spcAft>
          <a:spcPct val="0"/>
        </a:spcAft>
        <a:defRPr sz="3445" b="1">
          <a:solidFill>
            <a:schemeClr val="bg1"/>
          </a:solidFill>
          <a:latin typeface="Century Gothic" pitchFamily="34" charset="0"/>
        </a:defRPr>
      </a:lvl7pPr>
      <a:lvl8pPr marL="1688465" algn="l" rtl="0" eaLnBrk="1" fontAlgn="base" hangingPunct="1">
        <a:spcBef>
          <a:spcPct val="0"/>
        </a:spcBef>
        <a:spcAft>
          <a:spcPct val="0"/>
        </a:spcAft>
        <a:defRPr sz="3445" b="1">
          <a:solidFill>
            <a:schemeClr val="bg1"/>
          </a:solidFill>
          <a:latin typeface="Century Gothic" pitchFamily="34" charset="0"/>
        </a:defRPr>
      </a:lvl8pPr>
      <a:lvl9pPr marL="2251075" algn="l" rtl="0" eaLnBrk="1" fontAlgn="base" hangingPunct="1">
        <a:spcBef>
          <a:spcPct val="0"/>
        </a:spcBef>
        <a:spcAft>
          <a:spcPct val="0"/>
        </a:spcAft>
        <a:defRPr sz="3445" b="1">
          <a:solidFill>
            <a:schemeClr val="bg1"/>
          </a:solidFill>
          <a:latin typeface="Century Gothic" pitchFamily="34" charset="0"/>
        </a:defRPr>
      </a:lvl9pPr>
    </p:titleStyle>
    <p:bodyStyle>
      <a:lvl1pPr marL="328295" indent="-328295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430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1pPr>
      <a:lvl2pPr marL="914400" indent="-35179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940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2pPr>
      <a:lvl3pPr marL="1406525" indent="-281305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445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3pPr>
      <a:lvl4pPr marL="1969770" indent="-281305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955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4pPr>
      <a:lvl5pPr marL="2532380" indent="-281305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60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5pPr>
      <a:lvl6pPr marL="3094990" indent="-281305" algn="l" rtl="0" eaLnBrk="1" fontAlgn="base" hangingPunct="1">
        <a:spcBef>
          <a:spcPct val="20000"/>
        </a:spcBef>
        <a:spcAft>
          <a:spcPct val="0"/>
        </a:spcAft>
        <a:defRPr sz="2955">
          <a:solidFill>
            <a:schemeClr val="tx2"/>
          </a:solidFill>
          <a:latin typeface="+mn-lt"/>
        </a:defRPr>
      </a:lvl6pPr>
      <a:lvl7pPr marL="3657600" indent="-281305" algn="l" rtl="0" eaLnBrk="1" fontAlgn="base" hangingPunct="1">
        <a:spcBef>
          <a:spcPct val="20000"/>
        </a:spcBef>
        <a:spcAft>
          <a:spcPct val="0"/>
        </a:spcAft>
        <a:defRPr sz="2955">
          <a:solidFill>
            <a:schemeClr val="tx2"/>
          </a:solidFill>
          <a:latin typeface="+mn-lt"/>
        </a:defRPr>
      </a:lvl7pPr>
      <a:lvl8pPr marL="4220210" indent="-281305" algn="l" rtl="0" eaLnBrk="1" fontAlgn="base" hangingPunct="1">
        <a:spcBef>
          <a:spcPct val="20000"/>
        </a:spcBef>
        <a:spcAft>
          <a:spcPct val="0"/>
        </a:spcAft>
        <a:defRPr sz="2955">
          <a:solidFill>
            <a:schemeClr val="tx2"/>
          </a:solidFill>
          <a:latin typeface="+mn-lt"/>
        </a:defRPr>
      </a:lvl8pPr>
      <a:lvl9pPr marL="4782820" indent="-281305" algn="l" rtl="0" eaLnBrk="1" fontAlgn="base" hangingPunct="1">
        <a:spcBef>
          <a:spcPct val="20000"/>
        </a:spcBef>
        <a:spcAft>
          <a:spcPct val="0"/>
        </a:spcAft>
        <a:defRPr sz="2955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1125220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1pPr>
      <a:lvl2pPr marL="562610" algn="l" defTabSz="1125220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2pPr>
      <a:lvl3pPr marL="1125220" algn="l" defTabSz="1125220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688465" algn="l" defTabSz="1125220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4pPr>
      <a:lvl5pPr marL="2251075" algn="l" defTabSz="1125220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5pPr>
      <a:lvl6pPr marL="2813685" algn="l" defTabSz="1125220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6pPr>
      <a:lvl7pPr marL="3376295" algn="l" defTabSz="1125220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7pPr>
      <a:lvl8pPr marL="3938905" algn="l" defTabSz="1125220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8pPr>
      <a:lvl9pPr marL="4501515" algn="l" defTabSz="1125220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2479" y="4"/>
            <a:ext cx="11399521" cy="6007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36000" rIns="36000" bIns="36000" numCol="1" anchor="ctr" anchorCtr="0" compatLnSpc="1">
            <a:normAutofit/>
          </a:bodyPr>
          <a:lstStyle/>
          <a:p>
            <a:pPr lvl="0"/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29700" name="Rectangle 5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5054" y="1139429"/>
            <a:ext cx="11627339" cy="5262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cxnSp>
        <p:nvCxnSpPr>
          <p:cNvPr id="9" name="Straight Connector 8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Rectangle 61" title="[DM_E_CONFID]"/>
          <p:cNvSpPr>
            <a:spLocks noChangeArrowheads="1"/>
          </p:cNvSpPr>
          <p:nvPr userDrawn="1"/>
        </p:nvSpPr>
        <p:spPr bwMode="auto">
          <a:xfrm>
            <a:off x="4576120" y="6649210"/>
            <a:ext cx="3113648" cy="153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rgbClr val="00B5E2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11519350" y="6593586"/>
            <a:ext cx="609135" cy="262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F9CC606-8418-49EA-9DB7-3FFD72983DD3}" type="slidenum">
              <a:rPr kumimoji="0" lang="de-DE" sz="1050" b="0" i="0" u="none" strike="noStrike" kern="1200" cap="none" spc="0" normalizeH="0" baseline="0" noProof="0" smtClean="0">
                <a:ln>
                  <a:noFill/>
                </a:ln>
                <a:solidFill>
                  <a:srgbClr val="00B5E2"/>
                </a:solidFill>
                <a:effectLst/>
                <a:uLnTx/>
                <a:uFillTx/>
                <a:latin typeface="Bahnschrift Light" panose="020B0502040204020203" pitchFamily="34" charset="0"/>
                <a:ea typeface="Roboto" panose="02000000000000000000" pitchFamily="2" charset="0"/>
                <a:cs typeface="Arial" panose="020B0604020202020204" pitchFamily="34" charset="0"/>
              </a:rPr>
            </a:fld>
            <a:endParaRPr kumimoji="0" lang="en-GB" sz="1050" b="1" i="0" u="none" strike="noStrike" kern="1200" cap="none" spc="0" normalizeH="0" baseline="0" noProof="0" dirty="0">
              <a:ln>
                <a:noFill/>
              </a:ln>
              <a:solidFill>
                <a:srgbClr val="00205B"/>
              </a:solidFill>
              <a:effectLst/>
              <a:uLnTx/>
              <a:uFillTx/>
              <a:latin typeface="Bahnschrift Light" panose="020B0502040204020203" pitchFamily="34" charset="0"/>
              <a:ea typeface="Roboto" panose="02000000000000000000" pitchFamily="2" charset="0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</p:sldLayoutIdLst>
  <p:transition/>
  <p:txStyles>
    <p:titleStyle>
      <a:lvl1pPr marL="220980" algn="l" rtl="0" eaLnBrk="1" fontAlgn="base" hangingPunct="1">
        <a:spcBef>
          <a:spcPct val="0"/>
        </a:spcBef>
        <a:spcAft>
          <a:spcPct val="0"/>
        </a:spcAft>
        <a:defRPr sz="3200" b="1" spc="-100" baseline="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marL="220980" algn="l" rtl="0" eaLnBrk="1" fontAlgn="base" hangingPunct="1">
        <a:spcBef>
          <a:spcPct val="0"/>
        </a:spcBef>
        <a:spcAft>
          <a:spcPct val="0"/>
        </a:spcAft>
        <a:defRPr sz="3445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2pPr>
      <a:lvl3pPr marL="220980" algn="l" rtl="0" eaLnBrk="1" fontAlgn="base" hangingPunct="1">
        <a:spcBef>
          <a:spcPct val="0"/>
        </a:spcBef>
        <a:spcAft>
          <a:spcPct val="0"/>
        </a:spcAft>
        <a:defRPr sz="3445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3pPr>
      <a:lvl4pPr marL="220980" algn="l" rtl="0" eaLnBrk="1" fontAlgn="base" hangingPunct="1">
        <a:spcBef>
          <a:spcPct val="0"/>
        </a:spcBef>
        <a:spcAft>
          <a:spcPct val="0"/>
        </a:spcAft>
        <a:defRPr sz="3445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4pPr>
      <a:lvl5pPr marL="220980" algn="l" rtl="0" eaLnBrk="1" fontAlgn="base" hangingPunct="1">
        <a:spcBef>
          <a:spcPct val="0"/>
        </a:spcBef>
        <a:spcAft>
          <a:spcPct val="0"/>
        </a:spcAft>
        <a:defRPr sz="3445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562610" algn="l" rtl="0" eaLnBrk="1" fontAlgn="base" hangingPunct="1">
        <a:spcBef>
          <a:spcPct val="0"/>
        </a:spcBef>
        <a:spcAft>
          <a:spcPct val="0"/>
        </a:spcAft>
        <a:defRPr sz="3445" b="1">
          <a:solidFill>
            <a:schemeClr val="bg1"/>
          </a:solidFill>
          <a:latin typeface="Century Gothic" pitchFamily="34" charset="0"/>
        </a:defRPr>
      </a:lvl6pPr>
      <a:lvl7pPr marL="1125220" algn="l" rtl="0" eaLnBrk="1" fontAlgn="base" hangingPunct="1">
        <a:spcBef>
          <a:spcPct val="0"/>
        </a:spcBef>
        <a:spcAft>
          <a:spcPct val="0"/>
        </a:spcAft>
        <a:defRPr sz="3445" b="1">
          <a:solidFill>
            <a:schemeClr val="bg1"/>
          </a:solidFill>
          <a:latin typeface="Century Gothic" pitchFamily="34" charset="0"/>
        </a:defRPr>
      </a:lvl7pPr>
      <a:lvl8pPr marL="1688465" algn="l" rtl="0" eaLnBrk="1" fontAlgn="base" hangingPunct="1">
        <a:spcBef>
          <a:spcPct val="0"/>
        </a:spcBef>
        <a:spcAft>
          <a:spcPct val="0"/>
        </a:spcAft>
        <a:defRPr sz="3445" b="1">
          <a:solidFill>
            <a:schemeClr val="bg1"/>
          </a:solidFill>
          <a:latin typeface="Century Gothic" pitchFamily="34" charset="0"/>
        </a:defRPr>
      </a:lvl8pPr>
      <a:lvl9pPr marL="2251075" algn="l" rtl="0" eaLnBrk="1" fontAlgn="base" hangingPunct="1">
        <a:spcBef>
          <a:spcPct val="0"/>
        </a:spcBef>
        <a:spcAft>
          <a:spcPct val="0"/>
        </a:spcAft>
        <a:defRPr sz="3445" b="1">
          <a:solidFill>
            <a:schemeClr val="bg1"/>
          </a:solidFill>
          <a:latin typeface="Century Gothic" pitchFamily="34" charset="0"/>
        </a:defRPr>
      </a:lvl9pPr>
    </p:titleStyle>
    <p:bodyStyle>
      <a:lvl1pPr marL="328295" indent="-328295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430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1pPr>
      <a:lvl2pPr marL="914400" indent="-35179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940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2pPr>
      <a:lvl3pPr marL="1406525" indent="-281305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445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3pPr>
      <a:lvl4pPr marL="1969770" indent="-281305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955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4pPr>
      <a:lvl5pPr marL="2532380" indent="-281305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60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5pPr>
      <a:lvl6pPr marL="3094990" indent="-281305" algn="l" rtl="0" eaLnBrk="1" fontAlgn="base" hangingPunct="1">
        <a:spcBef>
          <a:spcPct val="20000"/>
        </a:spcBef>
        <a:spcAft>
          <a:spcPct val="0"/>
        </a:spcAft>
        <a:defRPr sz="2955">
          <a:solidFill>
            <a:schemeClr val="tx2"/>
          </a:solidFill>
          <a:latin typeface="+mn-lt"/>
        </a:defRPr>
      </a:lvl6pPr>
      <a:lvl7pPr marL="3657600" indent="-281305" algn="l" rtl="0" eaLnBrk="1" fontAlgn="base" hangingPunct="1">
        <a:spcBef>
          <a:spcPct val="20000"/>
        </a:spcBef>
        <a:spcAft>
          <a:spcPct val="0"/>
        </a:spcAft>
        <a:defRPr sz="2955">
          <a:solidFill>
            <a:schemeClr val="tx2"/>
          </a:solidFill>
          <a:latin typeface="+mn-lt"/>
        </a:defRPr>
      </a:lvl7pPr>
      <a:lvl8pPr marL="4220210" indent="-281305" algn="l" rtl="0" eaLnBrk="1" fontAlgn="base" hangingPunct="1">
        <a:spcBef>
          <a:spcPct val="20000"/>
        </a:spcBef>
        <a:spcAft>
          <a:spcPct val="0"/>
        </a:spcAft>
        <a:defRPr sz="2955">
          <a:solidFill>
            <a:schemeClr val="tx2"/>
          </a:solidFill>
          <a:latin typeface="+mn-lt"/>
        </a:defRPr>
      </a:lvl8pPr>
      <a:lvl9pPr marL="4782820" indent="-281305" algn="l" rtl="0" eaLnBrk="1" fontAlgn="base" hangingPunct="1">
        <a:spcBef>
          <a:spcPct val="20000"/>
        </a:spcBef>
        <a:spcAft>
          <a:spcPct val="0"/>
        </a:spcAft>
        <a:defRPr sz="2955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1125220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1pPr>
      <a:lvl2pPr marL="562610" algn="l" defTabSz="1125220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2pPr>
      <a:lvl3pPr marL="1125220" algn="l" defTabSz="1125220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688465" algn="l" defTabSz="1125220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4pPr>
      <a:lvl5pPr marL="2251075" algn="l" defTabSz="1125220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5pPr>
      <a:lvl6pPr marL="2813685" algn="l" defTabSz="1125220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6pPr>
      <a:lvl7pPr marL="3376295" algn="l" defTabSz="1125220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7pPr>
      <a:lvl8pPr marL="3938905" algn="l" defTabSz="1125220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8pPr>
      <a:lvl9pPr marL="4501515" algn="l" defTabSz="1125220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hyperlink" Target="https://adaguc.knmi.nl/" TargetMode="External"/><Relationship Id="rId2" Type="http://schemas.openxmlformats.org/officeDocument/2006/relationships/hyperlink" Target="https://nwcsaf-adaguc-mtg.saf-eumetsat-nwcsaf.s.ewcloud.host/" TargetMode="External"/><Relationship Id="rId1" Type="http://schemas.openxmlformats.org/officeDocument/2006/relationships/hyperlink" Target="https://adaguc.nwcsaf.eumetsat.ewcloud.host/;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.xml"/><Relationship Id="rId4" Type="http://schemas.openxmlformats.org/officeDocument/2006/relationships/image" Target="../media/image22.png"/><Relationship Id="rId3" Type="http://schemas.openxmlformats.org/officeDocument/2006/relationships/tags" Target="../tags/tag1.xml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.xml"/><Relationship Id="rId4" Type="http://schemas.openxmlformats.org/officeDocument/2006/relationships/image" Target="../media/image23.png"/><Relationship Id="rId3" Type="http://schemas.openxmlformats.org/officeDocument/2006/relationships/tags" Target="../tags/tag2.xml"/><Relationship Id="rId2" Type="http://schemas.microsoft.com/office/2007/relationships/media" Target="../media/media2.mp4"/><Relationship Id="rId1" Type="http://schemas.openxmlformats.org/officeDocument/2006/relationships/video" Target="../media/media2.mp4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24.png"/><Relationship Id="rId1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 title="[DM_DOCNAME]"/>
          <p:cNvSpPr txBox="1"/>
          <p:nvPr/>
        </p:nvSpPr>
        <p:spPr>
          <a:xfrm>
            <a:off x="4880610" y="2640330"/>
            <a:ext cx="7141845" cy="2113280"/>
          </a:xfrm>
          <a:prstGeom prst="rect">
            <a:avLst/>
          </a:prstGeom>
          <a:solidFill>
            <a:schemeClr val="bg1"/>
          </a:solidFill>
        </p:spPr>
        <p:txBody>
          <a:bodyPr wrap="square" lIns="288000" tIns="180000" rIns="288000" bIns="180000" rtlCol="0" anchor="t" anchorCtr="0">
            <a:spAutoFit/>
          </a:bodyPr>
          <a:lstStyle/>
          <a:p>
            <a:pPr algn="just">
              <a:defRPr/>
            </a:pPr>
            <a:r>
              <a:rPr lang="en-US" altLang="en-US" sz="3200" spc="-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NWC SAF LI prototypes in the</a:t>
            </a:r>
            <a:r>
              <a:rPr lang="ro-RO" altLang="en-US" sz="3200" spc="-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spc="-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European Weather Cloud (EWC)</a:t>
            </a:r>
            <a:endParaRPr lang="en-US" altLang="en-US" sz="3200" spc="-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en-US" altLang="en-US" sz="3200" spc="-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o-RO" altLang="en-GB" sz="1800" b="0" dirty="0">
                <a:solidFill>
                  <a:schemeClr val="tx1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Adelina Mihai, NMA RO</a:t>
            </a:r>
            <a:endParaRPr lang="ro-RO" altLang="en-GB" sz="1800" b="0" i="1" dirty="0">
              <a:solidFill>
                <a:schemeClr val="tx1"/>
              </a:solidFill>
              <a:latin typeface="Arial" panose="020B0604020202020204" pitchFamily="34" charset="0"/>
              <a:ea typeface="Roboto Medium" panose="02000000000000000000" pitchFamily="2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/>
          <a:p>
            <a:pPr marL="0" indent="0">
              <a:buNone/>
            </a:pPr>
            <a:endParaRPr lang="en-GB" sz="2400" b="1" spc="0" dirty="0"/>
          </a:p>
          <a:p>
            <a:pPr marL="0" indent="0">
              <a:buNone/>
            </a:pPr>
            <a:r>
              <a:rPr lang="ro-RO" altLang="en-GB" sz="2400" b="1" spc="0" dirty="0"/>
              <a:t>Usefull links</a:t>
            </a:r>
            <a:endParaRPr lang="ro-RO" altLang="en-GB" sz="2400" b="1" spc="0" dirty="0"/>
          </a:p>
          <a:p>
            <a:pPr marL="0" indent="0">
              <a:buNone/>
            </a:pPr>
            <a:endParaRPr lang="ro-RO" altLang="en-GB" sz="2400" b="1" spc="0" dirty="0"/>
          </a:p>
          <a:p>
            <a:pPr marL="0" indent="0">
              <a:buNone/>
            </a:pPr>
            <a:endParaRPr lang="en-GB" sz="2000" spc="0" dirty="0">
              <a:ea typeface="Roboto Light" panose="02000000000000000000" pitchFamily="2" charset="0"/>
            </a:endParaRPr>
          </a:p>
          <a:p>
            <a:pPr marL="0" indent="0">
              <a:buNone/>
            </a:pPr>
            <a:r>
              <a:rPr lang="ro-RO" altLang="en-GB" sz="2400" b="1" spc="0" dirty="0"/>
              <a:t>LiStack Prototype</a:t>
            </a:r>
            <a:endParaRPr lang="ro-RO" altLang="en-GB" sz="2400" b="1" spc="0" dirty="0"/>
          </a:p>
          <a:p>
            <a:pPr marL="0" indent="0">
              <a:buNone/>
            </a:pPr>
            <a:endParaRPr lang="ro-RO" altLang="en-GB" sz="2400" b="1" spc="0" dirty="0"/>
          </a:p>
          <a:p>
            <a:pPr marL="0" indent="0">
              <a:buNone/>
            </a:pPr>
            <a:endParaRPr lang="en-GB" sz="2000" spc="0" dirty="0">
              <a:ea typeface="Roboto Light" panose="02000000000000000000" pitchFamily="2" charset="0"/>
            </a:endParaRPr>
          </a:p>
          <a:p>
            <a:pPr marL="0" indent="0">
              <a:buNone/>
            </a:pPr>
            <a:r>
              <a:rPr lang="ro-RO" altLang="en-GB" sz="2400" b="1" spc="0" dirty="0">
                <a:sym typeface="+mn-ea"/>
              </a:rPr>
              <a:t>LiJump Prototype</a:t>
            </a:r>
            <a:endParaRPr lang="ro-RO" altLang="en-GB" sz="2400" b="1" spc="0" dirty="0">
              <a:sym typeface="+mn-ea"/>
            </a:endParaRPr>
          </a:p>
          <a:p>
            <a:pPr marL="0" indent="0">
              <a:buNone/>
            </a:pPr>
            <a:endParaRPr lang="ro-RO" altLang="en-GB" sz="2400" b="1" spc="0" dirty="0">
              <a:sym typeface="+mn-ea"/>
            </a:endParaRPr>
          </a:p>
          <a:p>
            <a:pPr marL="0" indent="0">
              <a:buNone/>
            </a:pPr>
            <a:r>
              <a:rPr lang="en-US" altLang="en-US" sz="2400" b="1" spc="0" dirty="0">
                <a:sym typeface="+mn-ea"/>
              </a:rPr>
              <a:t>NWC SAF Products in the EWC: Local Systems Integration</a:t>
            </a:r>
            <a:endParaRPr lang="en-US" altLang="en-US" sz="2400" b="1" spc="0" dirty="0">
              <a:sym typeface="+mn-ea"/>
            </a:endParaRPr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792480" y="-9525"/>
            <a:ext cx="9464675" cy="64960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vert="horz" wrap="square" lIns="0" tIns="36000" rIns="36000" bIns="36000" numCol="1" anchor="ctr" anchorCtr="0" compatLnSpc="1">
            <a:normAutofit/>
          </a:bodyPr>
          <a:lstStyle>
            <a:lvl1pPr marL="221615" algn="l" rtl="0" eaLnBrk="1" fontAlgn="base" hangingPunct="1">
              <a:spcBef>
                <a:spcPct val="0"/>
              </a:spcBef>
              <a:spcAft>
                <a:spcPct val="0"/>
              </a:spcAft>
              <a:defRPr sz="3200" b="1" spc="-100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220980" algn="l" rtl="0" eaLnBrk="1" fontAlgn="base" hangingPunct="1">
              <a:spcBef>
                <a:spcPct val="0"/>
              </a:spcBef>
              <a:spcAft>
                <a:spcPct val="0"/>
              </a:spcAft>
              <a:defRPr sz="3445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220980" algn="l" rtl="0" eaLnBrk="1" fontAlgn="base" hangingPunct="1">
              <a:spcBef>
                <a:spcPct val="0"/>
              </a:spcBef>
              <a:spcAft>
                <a:spcPct val="0"/>
              </a:spcAft>
              <a:defRPr sz="3445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20980" algn="l" rtl="0" eaLnBrk="1" fontAlgn="base" hangingPunct="1">
              <a:spcBef>
                <a:spcPct val="0"/>
              </a:spcBef>
              <a:spcAft>
                <a:spcPct val="0"/>
              </a:spcAft>
              <a:defRPr sz="3445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0980" algn="l" rtl="0" eaLnBrk="1" fontAlgn="base" hangingPunct="1">
              <a:spcBef>
                <a:spcPct val="0"/>
              </a:spcBef>
              <a:spcAft>
                <a:spcPct val="0"/>
              </a:spcAft>
              <a:defRPr sz="3445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562610" algn="l" rtl="0" eaLnBrk="1" fontAlgn="base" hangingPunct="1">
              <a:spcBef>
                <a:spcPct val="0"/>
              </a:spcBef>
              <a:spcAft>
                <a:spcPct val="0"/>
              </a:spcAft>
              <a:defRPr sz="3445" b="1">
                <a:solidFill>
                  <a:schemeClr val="bg1"/>
                </a:solidFill>
                <a:latin typeface="Century Gothic" pitchFamily="34" charset="0"/>
              </a:defRPr>
            </a:lvl6pPr>
            <a:lvl7pPr marL="1125220" algn="l" rtl="0" eaLnBrk="1" fontAlgn="base" hangingPunct="1">
              <a:spcBef>
                <a:spcPct val="0"/>
              </a:spcBef>
              <a:spcAft>
                <a:spcPct val="0"/>
              </a:spcAft>
              <a:defRPr sz="3445" b="1">
                <a:solidFill>
                  <a:schemeClr val="bg1"/>
                </a:solidFill>
                <a:latin typeface="Century Gothic" pitchFamily="34" charset="0"/>
              </a:defRPr>
            </a:lvl7pPr>
            <a:lvl8pPr marL="1688465" algn="l" rtl="0" eaLnBrk="1" fontAlgn="base" hangingPunct="1">
              <a:spcBef>
                <a:spcPct val="0"/>
              </a:spcBef>
              <a:spcAft>
                <a:spcPct val="0"/>
              </a:spcAft>
              <a:defRPr sz="3445" b="1">
                <a:solidFill>
                  <a:schemeClr val="bg1"/>
                </a:solidFill>
                <a:latin typeface="Century Gothic" pitchFamily="34" charset="0"/>
              </a:defRPr>
            </a:lvl8pPr>
            <a:lvl9pPr marL="2251075" algn="l" rtl="0" eaLnBrk="1" fontAlgn="base" hangingPunct="1">
              <a:spcBef>
                <a:spcPct val="0"/>
              </a:spcBef>
              <a:spcAft>
                <a:spcPct val="0"/>
              </a:spcAft>
              <a:defRPr sz="3445" b="1">
                <a:solidFill>
                  <a:schemeClr val="bg1"/>
                </a:solidFill>
                <a:latin typeface="Century Gothic" pitchFamily="34" charset="0"/>
              </a:defRPr>
            </a:lvl9pPr>
          </a:lstStyle>
          <a:p>
            <a:r>
              <a:rPr kumimoji="0" lang="en-GB" sz="3200" b="1" i="0" u="none" strike="noStrike" kern="1200" cap="none" spc="-10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hnschrift SemiLight" panose="020B0502040204020203" pitchFamily="34" charset="0"/>
                <a:ea typeface="+mj-ea"/>
                <a:cs typeface="Calibri" panose="020F0502020204030204" pitchFamily="34" charset="0"/>
              </a:rPr>
              <a:t>Agenda</a:t>
            </a:r>
            <a:endParaRPr kumimoji="0" lang="en-GB" sz="3200" b="1" i="0" u="none" strike="noStrike" kern="1200" cap="none" spc="-10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ahnschrift SemiLight" panose="020B0502040204020203" pitchFamily="34" charset="0"/>
              <a:ea typeface="+mj-ea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T"/>
          <p:cNvPicPr>
            <a:picLocks noChangeAspect="1"/>
          </p:cNvPicPr>
          <p:nvPr/>
        </p:nvPicPr>
        <p:blipFill>
          <a:blip r:embed="rId1"/>
          <a:srcRect t="4605"/>
          <a:stretch>
            <a:fillRect/>
          </a:stretch>
        </p:blipFill>
        <p:spPr>
          <a:xfrm>
            <a:off x="655320" y="1072515"/>
            <a:ext cx="10082530" cy="5669915"/>
          </a:xfrm>
          <a:prstGeom prst="rect">
            <a:avLst/>
          </a:prstGeom>
        </p:spPr>
      </p:pic>
      <p:sp>
        <p:nvSpPr>
          <p:cNvPr id="14" name="Text Box 13"/>
          <p:cNvSpPr txBox="1"/>
          <p:nvPr/>
        </p:nvSpPr>
        <p:spPr>
          <a:xfrm>
            <a:off x="655955" y="692150"/>
            <a:ext cx="10081895" cy="3930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 anchorCtr="0">
            <a:noAutofit/>
          </a:bodyPr>
          <a:p>
            <a:pPr algn="ctr"/>
            <a:r>
              <a:rPr lang="en-US" altLang="en-US" sz="1500" kern="100" spc="-100" dirty="0" err="1" smtClean="0">
                <a:solidFill>
                  <a:srgbClr val="00205B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Which area, according to the Cloud Type (CT) layer, would you expect to be the most prone to lightning activity?</a:t>
            </a:r>
            <a:endParaRPr lang="en-US" altLang="en-US" sz="1500" kern="100" spc="-100" dirty="0" err="1" smtClean="0">
              <a:solidFill>
                <a:srgbClr val="00205B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55320" y="1084580"/>
            <a:ext cx="10082530" cy="5657850"/>
            <a:chOff x="1032" y="1708"/>
            <a:chExt cx="15878" cy="8910"/>
          </a:xfrm>
        </p:grpSpPr>
        <p:pic>
          <p:nvPicPr>
            <p:cNvPr id="5" name="Picture 4" descr="D:/PROIECT CDOP4/Workshop_LI/Question/CT+RDT.pngCT+RDT"/>
            <p:cNvPicPr>
              <a:picLocks noChangeAspect="1"/>
            </p:cNvPicPr>
            <p:nvPr/>
          </p:nvPicPr>
          <p:blipFill>
            <a:blip r:embed="rId1"/>
            <a:srcRect t="4808" r="11"/>
            <a:stretch>
              <a:fillRect/>
            </a:stretch>
          </p:blipFill>
          <p:spPr>
            <a:xfrm>
              <a:off x="1032" y="1708"/>
              <a:ext cx="15878" cy="8910"/>
            </a:xfrm>
            <a:prstGeom prst="rect">
              <a:avLst/>
            </a:prstGeom>
          </p:spPr>
        </p:pic>
        <p:sp>
          <p:nvSpPr>
            <p:cNvPr id="7" name="Text Box 6"/>
            <p:cNvSpPr txBox="1"/>
            <p:nvPr/>
          </p:nvSpPr>
          <p:spPr>
            <a:xfrm>
              <a:off x="9635" y="5551"/>
              <a:ext cx="1019" cy="77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 rtlCol="0" anchor="ctr" anchorCtr="0">
              <a:noAutofit/>
            </a:bodyPr>
            <a:p>
              <a:pPr algn="ctr"/>
              <a:r>
                <a:rPr lang="ro-RO" altLang="en-US" sz="2400" kern="100" spc="-100" dirty="0" err="1" smtClean="0">
                  <a:solidFill>
                    <a:schemeClr val="tx2"/>
                  </a:solidFill>
                  <a:latin typeface="Bahnschrift Light" panose="020B0502040204020203" pitchFamily="34" charset="0"/>
                  <a:ea typeface="Roboto" panose="02000000000000000000" pitchFamily="2" charset="0"/>
                </a:rPr>
                <a:t>3</a:t>
              </a:r>
              <a:endParaRPr lang="ro-RO" altLang="en-US" sz="2400" kern="100" spc="-100" dirty="0" err="1" smtClean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8" name="Text Box 7"/>
            <p:cNvSpPr txBox="1"/>
            <p:nvPr/>
          </p:nvSpPr>
          <p:spPr>
            <a:xfrm>
              <a:off x="13772" y="4063"/>
              <a:ext cx="1019" cy="77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 rtlCol="0" anchor="ctr" anchorCtr="0">
              <a:noAutofit/>
            </a:bodyPr>
            <a:p>
              <a:pPr algn="ctr"/>
              <a:r>
                <a:rPr lang="ro-RO" altLang="en-US" sz="2400" kern="100" spc="-100" dirty="0" err="1" smtClean="0">
                  <a:solidFill>
                    <a:schemeClr val="bg1"/>
                  </a:solidFill>
                  <a:latin typeface="Bahnschrift Light" panose="020B0502040204020203" pitchFamily="34" charset="0"/>
                  <a:ea typeface="Roboto" panose="02000000000000000000" pitchFamily="2" charset="0"/>
                </a:rPr>
                <a:t>1</a:t>
              </a:r>
              <a:endParaRPr lang="ro-RO" altLang="en-US" sz="2400" kern="100" spc="-100" dirty="0" err="1" smtClean="0">
                <a:solidFill>
                  <a:schemeClr val="bg1"/>
                </a:solidFill>
                <a:latin typeface="Bahnschrift Light" panose="020B0502040204020203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9" name="Text Box 8"/>
            <p:cNvSpPr txBox="1"/>
            <p:nvPr/>
          </p:nvSpPr>
          <p:spPr>
            <a:xfrm>
              <a:off x="6041" y="6982"/>
              <a:ext cx="1019" cy="77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 rtlCol="0" anchor="ctr" anchorCtr="0">
              <a:noAutofit/>
            </a:bodyPr>
            <a:p>
              <a:pPr algn="ctr"/>
              <a:r>
                <a:rPr lang="ro-RO" altLang="en-US" sz="2400" kern="100" spc="-100" dirty="0" err="1" smtClean="0">
                  <a:solidFill>
                    <a:schemeClr val="bg1"/>
                  </a:solidFill>
                  <a:latin typeface="Bahnschrift Light" panose="020B0502040204020203" pitchFamily="34" charset="0"/>
                  <a:ea typeface="Roboto" panose="02000000000000000000" pitchFamily="2" charset="0"/>
                </a:rPr>
                <a:t>2</a:t>
              </a:r>
              <a:endParaRPr lang="ro-RO" altLang="en-US" sz="2400" kern="100" spc="-100" dirty="0" err="1" smtClean="0">
                <a:solidFill>
                  <a:schemeClr val="bg1"/>
                </a:solidFill>
                <a:latin typeface="Bahnschrift Light" panose="020B0502040204020203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10" name="Text Box 9"/>
            <p:cNvSpPr txBox="1"/>
            <p:nvPr/>
          </p:nvSpPr>
          <p:spPr>
            <a:xfrm>
              <a:off x="11763" y="8520"/>
              <a:ext cx="1019" cy="77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 rtlCol="0" anchor="ctr" anchorCtr="0">
              <a:noAutofit/>
            </a:bodyPr>
            <a:p>
              <a:pPr algn="ctr"/>
              <a:r>
                <a:rPr lang="ro-RO" altLang="en-US" sz="2400" kern="100" spc="-100" dirty="0" err="1" smtClean="0">
                  <a:solidFill>
                    <a:schemeClr val="bg1"/>
                  </a:solidFill>
                  <a:latin typeface="Bahnschrift Light" panose="020B0502040204020203" pitchFamily="34" charset="0"/>
                  <a:ea typeface="Roboto" panose="02000000000000000000" pitchFamily="2" charset="0"/>
                </a:rPr>
                <a:t>4</a:t>
              </a:r>
              <a:endParaRPr lang="ro-RO" altLang="en-US" sz="2400" kern="100" spc="-100" dirty="0" err="1" smtClean="0">
                <a:solidFill>
                  <a:schemeClr val="bg1"/>
                </a:solidFill>
                <a:latin typeface="Bahnschrift Light" panose="020B0502040204020203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11" name="Text Box 10"/>
            <p:cNvSpPr txBox="1"/>
            <p:nvPr/>
          </p:nvSpPr>
          <p:spPr>
            <a:xfrm>
              <a:off x="11148" y="2505"/>
              <a:ext cx="1019" cy="77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 rtlCol="0" anchor="ctr" anchorCtr="0">
              <a:noAutofit/>
            </a:bodyPr>
            <a:p>
              <a:pPr algn="ctr"/>
              <a:r>
                <a:rPr lang="ro-RO" altLang="en-US" sz="2400" kern="100" spc="-100" dirty="0" err="1" smtClean="0">
                  <a:solidFill>
                    <a:schemeClr val="bg1"/>
                  </a:solidFill>
                  <a:latin typeface="Bahnschrift Light" panose="020B0502040204020203" pitchFamily="34" charset="0"/>
                  <a:ea typeface="Roboto" panose="02000000000000000000" pitchFamily="2" charset="0"/>
                </a:rPr>
                <a:t>5</a:t>
              </a:r>
              <a:endParaRPr lang="ro-RO" altLang="en-US" sz="2400" kern="100" spc="-100" dirty="0" err="1" smtClean="0">
                <a:solidFill>
                  <a:schemeClr val="bg1"/>
                </a:solidFill>
                <a:latin typeface="Bahnschrift Light" panose="020B0502040204020203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12" name="Text Box 11"/>
            <p:cNvSpPr txBox="1"/>
            <p:nvPr/>
          </p:nvSpPr>
          <p:spPr>
            <a:xfrm>
              <a:off x="10916" y="9701"/>
              <a:ext cx="1019" cy="77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 rtlCol="0" anchor="ctr" anchorCtr="0">
              <a:noAutofit/>
            </a:bodyPr>
            <a:p>
              <a:pPr algn="ctr"/>
              <a:r>
                <a:rPr lang="ro-RO" altLang="en-US" sz="2400" kern="100" spc="-100" dirty="0" err="1" smtClean="0">
                  <a:solidFill>
                    <a:schemeClr val="bg1"/>
                  </a:solidFill>
                  <a:latin typeface="Bahnschrift Light" panose="020B0502040204020203" pitchFamily="34" charset="0"/>
                  <a:ea typeface="Roboto" panose="02000000000000000000" pitchFamily="2" charset="0"/>
                </a:rPr>
                <a:t>6</a:t>
              </a:r>
              <a:endParaRPr lang="ro-RO" altLang="en-US" sz="2400" kern="100" spc="-100" dirty="0" err="1" smtClean="0">
                <a:solidFill>
                  <a:schemeClr val="bg1"/>
                </a:solidFill>
                <a:latin typeface="Bahnschrift Light" panose="020B0502040204020203" pitchFamily="34" charset="0"/>
                <a:ea typeface="Roboto" panose="02000000000000000000" pitchFamily="2" charset="0"/>
              </a:endParaRPr>
            </a:p>
          </p:txBody>
        </p:sp>
      </p:grpSp>
      <p:sp>
        <p:nvSpPr>
          <p:cNvPr id="3" name="Text Box 2"/>
          <p:cNvSpPr txBox="1"/>
          <p:nvPr/>
        </p:nvSpPr>
        <p:spPr>
          <a:xfrm>
            <a:off x="0" y="692150"/>
            <a:ext cx="12191365" cy="39306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 anchorCtr="0">
            <a:noAutofit/>
          </a:bodyPr>
          <a:p>
            <a:pPr algn="ctr"/>
            <a:r>
              <a:rPr lang="en-US" altLang="en-US" sz="1400" kern="100" spc="-100" dirty="0" err="1" smtClean="0">
                <a:solidFill>
                  <a:srgbClr val="00205B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Which area, according to the Cloud Type (CT) and Rapid Developing Thunderstorms (RDT) layers, would you expect to be the most prone to lightning activity?</a:t>
            </a:r>
            <a:endParaRPr lang="en-US" altLang="en-US" sz="1400" kern="100" spc="-100" dirty="0" err="1" smtClean="0">
              <a:solidFill>
                <a:srgbClr val="00205B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1375" y="2570480"/>
            <a:ext cx="914400" cy="914400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10654030" y="3567430"/>
            <a:ext cx="1604010" cy="13474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en-US" sz="2400" kern="100" spc="-100" dirty="0" err="1" smtClean="0">
                <a:solidFill>
                  <a:schemeClr val="tx2">
                    <a:lumMod val="50000"/>
                  </a:schemeClr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Join at</a:t>
            </a:r>
            <a:endParaRPr lang="en-US" altLang="en-US" sz="2400" kern="100" spc="-100" dirty="0" err="1" smtClean="0">
              <a:solidFill>
                <a:schemeClr val="tx2">
                  <a:lumMod val="50000"/>
                </a:schemeClr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  <a:p>
            <a:pPr algn="ctr"/>
            <a:r>
              <a:rPr lang="en-US" altLang="en-US" sz="2400" kern="100" spc="-100" dirty="0" err="1" smtClean="0">
                <a:solidFill>
                  <a:schemeClr val="tx2">
                    <a:lumMod val="50000"/>
                  </a:schemeClr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slido.com</a:t>
            </a:r>
            <a:endParaRPr lang="en-US" altLang="en-US" sz="2400" kern="100" spc="-100" dirty="0" err="1" smtClean="0">
              <a:solidFill>
                <a:schemeClr val="tx2">
                  <a:lumMod val="50000"/>
                </a:schemeClr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  <a:p>
            <a:pPr algn="ctr"/>
            <a:r>
              <a:rPr lang="en-US" altLang="en-US" sz="2400" kern="100" spc="-100" dirty="0" err="1" smtClean="0">
                <a:solidFill>
                  <a:schemeClr val="tx2">
                    <a:lumMod val="50000"/>
                  </a:schemeClr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#2790695</a:t>
            </a:r>
            <a:endParaRPr lang="en-US" altLang="en-US" sz="2400" kern="100" spc="-100" dirty="0" err="1" smtClean="0">
              <a:solidFill>
                <a:schemeClr val="tx2">
                  <a:lumMod val="50000"/>
                </a:schemeClr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:/PROIECT CDOP4/Workshop_LI/Question/CT+RDT+AFA.pngCT+RDT+AFA"/>
          <p:cNvPicPr>
            <a:picLocks noChangeAspect="1"/>
          </p:cNvPicPr>
          <p:nvPr/>
        </p:nvPicPr>
        <p:blipFill>
          <a:blip r:embed="rId1"/>
          <a:srcRect t="4209" r="11"/>
          <a:stretch>
            <a:fillRect/>
          </a:stretch>
        </p:blipFill>
        <p:spPr>
          <a:xfrm>
            <a:off x="655320" y="1049020"/>
            <a:ext cx="10082530" cy="569341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55320" y="1060450"/>
            <a:ext cx="10082530" cy="5681980"/>
            <a:chOff x="1032" y="1670"/>
            <a:chExt cx="15878" cy="8948"/>
          </a:xfrm>
        </p:grpSpPr>
        <p:pic>
          <p:nvPicPr>
            <p:cNvPr id="5" name="Picture 4" descr="D:/PROIECT CDOP4/Workshop_LI/Question/CT+RDT+AFA.pngCT+RDT+AFA"/>
            <p:cNvPicPr>
              <a:picLocks noChangeAspect="1"/>
            </p:cNvPicPr>
            <p:nvPr/>
          </p:nvPicPr>
          <p:blipFill>
            <a:blip r:embed="rId1"/>
            <a:srcRect t="4402" r="11"/>
            <a:stretch>
              <a:fillRect/>
            </a:stretch>
          </p:blipFill>
          <p:spPr>
            <a:xfrm>
              <a:off x="1032" y="1670"/>
              <a:ext cx="15878" cy="8948"/>
            </a:xfrm>
            <a:prstGeom prst="rect">
              <a:avLst/>
            </a:prstGeom>
          </p:spPr>
        </p:pic>
        <p:sp>
          <p:nvSpPr>
            <p:cNvPr id="7" name="Text Box 6"/>
            <p:cNvSpPr txBox="1"/>
            <p:nvPr/>
          </p:nvSpPr>
          <p:spPr>
            <a:xfrm>
              <a:off x="9635" y="5551"/>
              <a:ext cx="1019" cy="77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 rtlCol="0" anchor="ctr" anchorCtr="0">
              <a:noAutofit/>
            </a:bodyPr>
            <a:p>
              <a:pPr algn="ctr"/>
              <a:r>
                <a:rPr lang="ro-RO" altLang="en-US" sz="2400" kern="100" spc="-100" dirty="0" err="1" smtClean="0">
                  <a:solidFill>
                    <a:schemeClr val="tx2"/>
                  </a:solidFill>
                  <a:latin typeface="Bahnschrift Light" panose="020B0502040204020203" pitchFamily="34" charset="0"/>
                  <a:ea typeface="Roboto" panose="02000000000000000000" pitchFamily="2" charset="0"/>
                </a:rPr>
                <a:t>3</a:t>
              </a:r>
              <a:endParaRPr lang="ro-RO" altLang="en-US" sz="2400" kern="100" spc="-100" dirty="0" err="1" smtClean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8" name="Text Box 7"/>
            <p:cNvSpPr txBox="1"/>
            <p:nvPr/>
          </p:nvSpPr>
          <p:spPr>
            <a:xfrm>
              <a:off x="13772" y="4063"/>
              <a:ext cx="1019" cy="77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 rtlCol="0" anchor="ctr" anchorCtr="0">
              <a:noAutofit/>
            </a:bodyPr>
            <a:p>
              <a:pPr algn="ctr"/>
              <a:r>
                <a:rPr lang="ro-RO" altLang="en-US" sz="2400" kern="100" spc="-100" dirty="0" err="1" smtClean="0">
                  <a:solidFill>
                    <a:schemeClr val="bg1"/>
                  </a:solidFill>
                  <a:latin typeface="Bahnschrift Light" panose="020B0502040204020203" pitchFamily="34" charset="0"/>
                  <a:ea typeface="Roboto" panose="02000000000000000000" pitchFamily="2" charset="0"/>
                </a:rPr>
                <a:t>1</a:t>
              </a:r>
              <a:endParaRPr lang="ro-RO" altLang="en-US" sz="2400" kern="100" spc="-100" dirty="0" err="1" smtClean="0">
                <a:solidFill>
                  <a:schemeClr val="bg1"/>
                </a:solidFill>
                <a:latin typeface="Bahnschrift Light" panose="020B0502040204020203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9" name="Text Box 8"/>
            <p:cNvSpPr txBox="1"/>
            <p:nvPr/>
          </p:nvSpPr>
          <p:spPr>
            <a:xfrm>
              <a:off x="6041" y="6982"/>
              <a:ext cx="1019" cy="77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 rtlCol="0" anchor="ctr" anchorCtr="0">
              <a:noAutofit/>
            </a:bodyPr>
            <a:p>
              <a:pPr algn="ctr"/>
              <a:r>
                <a:rPr lang="ro-RO" altLang="en-US" sz="2400" kern="100" spc="-100" dirty="0" err="1" smtClean="0">
                  <a:solidFill>
                    <a:schemeClr val="bg1"/>
                  </a:solidFill>
                  <a:latin typeface="Bahnschrift Light" panose="020B0502040204020203" pitchFamily="34" charset="0"/>
                  <a:ea typeface="Roboto" panose="02000000000000000000" pitchFamily="2" charset="0"/>
                </a:rPr>
                <a:t>2</a:t>
              </a:r>
              <a:endParaRPr lang="ro-RO" altLang="en-US" sz="2400" kern="100" spc="-100" dirty="0" err="1" smtClean="0">
                <a:solidFill>
                  <a:schemeClr val="bg1"/>
                </a:solidFill>
                <a:latin typeface="Bahnschrift Light" panose="020B0502040204020203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10" name="Text Box 9"/>
            <p:cNvSpPr txBox="1"/>
            <p:nvPr/>
          </p:nvSpPr>
          <p:spPr>
            <a:xfrm>
              <a:off x="11763" y="8520"/>
              <a:ext cx="1019" cy="77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 rtlCol="0" anchor="ctr" anchorCtr="0">
              <a:noAutofit/>
            </a:bodyPr>
            <a:p>
              <a:pPr algn="ctr"/>
              <a:r>
                <a:rPr lang="ro-RO" altLang="en-US" sz="2400" kern="100" spc="-100" dirty="0" err="1" smtClean="0">
                  <a:solidFill>
                    <a:schemeClr val="bg1"/>
                  </a:solidFill>
                  <a:latin typeface="Bahnschrift Light" panose="020B0502040204020203" pitchFamily="34" charset="0"/>
                  <a:ea typeface="Roboto" panose="02000000000000000000" pitchFamily="2" charset="0"/>
                </a:rPr>
                <a:t>4</a:t>
              </a:r>
              <a:endParaRPr lang="ro-RO" altLang="en-US" sz="2400" kern="100" spc="-100" dirty="0" err="1" smtClean="0">
                <a:solidFill>
                  <a:schemeClr val="bg1"/>
                </a:solidFill>
                <a:latin typeface="Bahnschrift Light" panose="020B0502040204020203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11" name="Text Box 10"/>
            <p:cNvSpPr txBox="1"/>
            <p:nvPr/>
          </p:nvSpPr>
          <p:spPr>
            <a:xfrm>
              <a:off x="11148" y="2505"/>
              <a:ext cx="1019" cy="77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 rtlCol="0" anchor="ctr" anchorCtr="0">
              <a:noAutofit/>
            </a:bodyPr>
            <a:p>
              <a:pPr algn="ctr"/>
              <a:r>
                <a:rPr lang="ro-RO" altLang="en-US" sz="2400" kern="100" spc="-100" dirty="0" err="1" smtClean="0">
                  <a:solidFill>
                    <a:schemeClr val="bg1"/>
                  </a:solidFill>
                  <a:latin typeface="Bahnschrift Light" panose="020B0502040204020203" pitchFamily="34" charset="0"/>
                  <a:ea typeface="Roboto" panose="02000000000000000000" pitchFamily="2" charset="0"/>
                </a:rPr>
                <a:t>5</a:t>
              </a:r>
              <a:endParaRPr lang="ro-RO" altLang="en-US" sz="2400" kern="100" spc="-100" dirty="0" err="1" smtClean="0">
                <a:solidFill>
                  <a:schemeClr val="bg1"/>
                </a:solidFill>
                <a:latin typeface="Bahnschrift Light" panose="020B0502040204020203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12" name="Text Box 11"/>
            <p:cNvSpPr txBox="1"/>
            <p:nvPr/>
          </p:nvSpPr>
          <p:spPr>
            <a:xfrm>
              <a:off x="10916" y="9701"/>
              <a:ext cx="1019" cy="77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 rtlCol="0" anchor="ctr" anchorCtr="0">
              <a:noAutofit/>
            </a:bodyPr>
            <a:p>
              <a:pPr algn="ctr"/>
              <a:r>
                <a:rPr lang="ro-RO" altLang="en-US" sz="2400" kern="100" spc="-100" dirty="0" err="1" smtClean="0">
                  <a:solidFill>
                    <a:schemeClr val="bg1"/>
                  </a:solidFill>
                  <a:latin typeface="Bahnschrift Light" panose="020B0502040204020203" pitchFamily="34" charset="0"/>
                  <a:ea typeface="Roboto" panose="02000000000000000000" pitchFamily="2" charset="0"/>
                </a:rPr>
                <a:t>6</a:t>
              </a:r>
              <a:endParaRPr lang="ro-RO" altLang="en-US" sz="2400" kern="100" spc="-100" dirty="0" err="1" smtClean="0">
                <a:solidFill>
                  <a:schemeClr val="bg1"/>
                </a:solidFill>
                <a:latin typeface="Bahnschrift Light" panose="020B0502040204020203" pitchFamily="34" charset="0"/>
                <a:ea typeface="Roboto" panose="02000000000000000000" pitchFamily="2" charset="0"/>
              </a:endParaRPr>
            </a:p>
          </p:txBody>
        </p:sp>
      </p:grp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altLang="en-GB" spc="0" dirty="0">
                <a:sym typeface="+mn-ea"/>
              </a:rPr>
              <a:t>Usefull links</a:t>
            </a:r>
            <a:endParaRPr lang="ro-RO" altLang="en-IE" dirty="0"/>
          </a:p>
        </p:txBody>
      </p:sp>
      <p:sp>
        <p:nvSpPr>
          <p:cNvPr id="21" name="Text Placeholder 20"/>
          <p:cNvSpPr/>
          <p:nvPr>
            <p:ph type="body" sz="quarter" idx="10"/>
          </p:nvPr>
        </p:nvSpPr>
        <p:spPr>
          <a:xfrm>
            <a:off x="282848" y="1139429"/>
            <a:ext cx="11627339" cy="5262675"/>
          </a:xfrm>
        </p:spPr>
        <p:txBody>
          <a:bodyPr>
            <a:normAutofit fontScale="70000"/>
          </a:bodyPr>
          <a:p>
            <a:pPr marL="0" indent="0" algn="just">
              <a:buNone/>
            </a:pPr>
            <a:r>
              <a:rPr lang="en-US" altLang="en-US"/>
              <a:t>Production of NWC SAF products in the EWC, connected to ​</a:t>
            </a:r>
            <a:r>
              <a:rPr lang="ro-RO" altLang="en-US" b="1">
                <a:solidFill>
                  <a:srgbClr val="00007F"/>
                </a:solidFill>
              </a:rPr>
              <a:t>two </a:t>
            </a:r>
            <a:r>
              <a:rPr lang="en-US" altLang="en-US" b="1">
                <a:solidFill>
                  <a:srgbClr val="00007F"/>
                </a:solidFill>
              </a:rPr>
              <a:t>WMS server</a:t>
            </a:r>
            <a:r>
              <a:rPr lang="ro-RO" altLang="en-US" b="1">
                <a:solidFill>
                  <a:srgbClr val="00007F"/>
                </a:solidFill>
              </a:rPr>
              <a:t>s</a:t>
            </a:r>
            <a:r>
              <a:rPr lang="en-US" altLang="en-US"/>
              <a:t> (</a:t>
            </a:r>
            <a:r>
              <a:rPr lang="ro-RO" altLang="en-US">
                <a:hlinkClick r:id="rId1" action="ppaction://hlinkfile"/>
              </a:rPr>
              <a:t>https://adaguc.nwcsaf.eumetsat.ewcloud.host/;</a:t>
            </a:r>
            <a:endParaRPr lang="ro-RO" altLang="en-US"/>
          </a:p>
          <a:p>
            <a:pPr marL="0" indent="0" algn="just">
              <a:buNone/>
            </a:pPr>
            <a:r>
              <a:rPr lang="en-US" altLang="en-US">
                <a:hlinkClick r:id="rId2" action="ppaction://hlinkfile"/>
              </a:rPr>
              <a:t>https://nwcsaf-adaguc-mtg.saf-eumetsat-nwcsaf.s.ewcloud.host/</a:t>
            </a:r>
            <a:r>
              <a:rPr lang="en-US" altLang="en-US"/>
              <a:t>):​</a:t>
            </a:r>
            <a:endParaRPr lang="en-US" altLang="en-US"/>
          </a:p>
          <a:p>
            <a:pPr marL="0" indent="0">
              <a:buNone/>
            </a:pPr>
            <a:r>
              <a:rPr lang="en-US" altLang="en-US"/>
              <a:t>​</a:t>
            </a:r>
            <a:endParaRPr lang="en-US" altLang="en-US"/>
          </a:p>
          <a:p>
            <a:endParaRPr lang="en-US" altLang="en-US"/>
          </a:p>
          <a:p>
            <a:r>
              <a:rPr lang="en-US" altLang="en-US"/>
              <a:t>based on </a:t>
            </a:r>
            <a:r>
              <a:rPr lang="en-US" altLang="en-US" b="1">
                <a:solidFill>
                  <a:srgbClr val="00007F"/>
                </a:solidFill>
              </a:rPr>
              <a:t>ADAGUC </a:t>
            </a:r>
            <a:r>
              <a:rPr lang="en-US" altLang="en-US"/>
              <a:t>(</a:t>
            </a:r>
            <a:r>
              <a:rPr lang="en-US" altLang="en-US">
                <a:hlinkClick r:id="rId3" action="ppaction://hlinkfile"/>
              </a:rPr>
              <a:t>https://adaguc.knmi.nl/</a:t>
            </a:r>
            <a:r>
              <a:rPr lang="en-US" altLang="en-US"/>
              <a:t>)​</a:t>
            </a:r>
            <a:r>
              <a:rPr lang="ro-RO" altLang="en-US"/>
              <a:t>;</a:t>
            </a:r>
            <a:endParaRPr lang="en-US" altLang="en-US"/>
          </a:p>
          <a:p>
            <a:endParaRPr lang="en-US" altLang="en-US"/>
          </a:p>
          <a:p>
            <a:r>
              <a:rPr lang="ro-RO" altLang="en-US" b="1">
                <a:solidFill>
                  <a:srgbClr val="00007F"/>
                </a:solidFill>
              </a:rPr>
              <a:t>n</a:t>
            </a:r>
            <a:r>
              <a:rPr lang="en-US" altLang="en-US" b="1">
                <a:solidFill>
                  <a:srgbClr val="00007F"/>
                </a:solidFill>
              </a:rPr>
              <a:t>ot fully operational</a:t>
            </a:r>
            <a:r>
              <a:rPr lang="en-US" altLang="en-US"/>
              <a:t> (24/7)​</a:t>
            </a:r>
            <a:r>
              <a:rPr lang="ro-RO" altLang="en-US"/>
              <a:t>;</a:t>
            </a:r>
            <a:endParaRPr lang="en-US" altLang="en-US"/>
          </a:p>
          <a:p>
            <a:endParaRPr lang="en-US" altLang="en-US"/>
          </a:p>
          <a:p>
            <a:r>
              <a:rPr lang="ro-RO" altLang="en-US" b="1">
                <a:solidFill>
                  <a:srgbClr val="00007F"/>
                </a:solidFill>
              </a:rPr>
              <a:t>o</a:t>
            </a:r>
            <a:r>
              <a:rPr lang="en-US" altLang="en-US" b="1">
                <a:solidFill>
                  <a:srgbClr val="00007F"/>
                </a:solidFill>
              </a:rPr>
              <a:t>pen</a:t>
            </a:r>
            <a:r>
              <a:rPr lang="en-US" altLang="en-US"/>
              <a:t> to the whole world</a:t>
            </a:r>
            <a:r>
              <a:rPr lang="ro-RO" altLang="en-US"/>
              <a:t>;</a:t>
            </a:r>
            <a:endParaRPr lang="ro-RO" altLang="en-US"/>
          </a:p>
          <a:p>
            <a:endParaRPr lang="ro-RO" altLang="en-US"/>
          </a:p>
          <a:p>
            <a:r>
              <a:rPr lang="ro-RO" altLang="en-US" b="1">
                <a:solidFill>
                  <a:srgbClr val="00007F"/>
                </a:solidFill>
              </a:rPr>
              <a:t>subject to change</a:t>
            </a:r>
            <a:r>
              <a:rPr lang="ro-RO" altLang="en-US"/>
              <a:t> do to the m</a:t>
            </a:r>
            <a:r>
              <a:rPr lang="en-US" altLang="en-US"/>
              <a:t>igration to the new EWC infrastructure</a:t>
            </a:r>
            <a:r>
              <a:rPr lang="ro-RO" altLang="en-US"/>
              <a:t>.</a:t>
            </a:r>
            <a:endParaRPr lang="ro-RO" altLang="en-US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altLang="en-GB" spc="0" dirty="0">
                <a:sym typeface="+mn-ea"/>
              </a:rPr>
              <a:t>Usefull links</a:t>
            </a:r>
            <a:endParaRPr lang="ro-RO" alt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44780" y="640080"/>
            <a:ext cx="11627485" cy="5761990"/>
          </a:xfrm>
        </p:spPr>
        <p:txBody>
          <a:bodyPr>
            <a:normAutofit/>
          </a:bodyPr>
          <a:lstStyle/>
          <a:p>
            <a:r>
              <a:rPr lang="en-US" alt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https://adaguc.nwcsaf.eumetsat.ewcloud.host/</a:t>
            </a:r>
            <a:endParaRPr lang="en-US" alt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https://nwcsaf-adaguc-mtg.saf-eumetsat-nwcsaf.s.ewcloud.host/</a:t>
            </a:r>
            <a:endParaRPr lang="en-US" alt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E" dirty="0"/>
          </a:p>
        </p:txBody>
      </p:sp>
      <p:pic>
        <p:nvPicPr>
          <p:cNvPr id="13" name="Picture 12" descr="ADAGUC_MSG"/>
          <p:cNvPicPr>
            <a:picLocks noChangeAspect="1"/>
          </p:cNvPicPr>
          <p:nvPr/>
        </p:nvPicPr>
        <p:blipFill>
          <a:blip r:embed="rId1"/>
          <a:srcRect r="26365"/>
          <a:stretch>
            <a:fillRect/>
          </a:stretch>
        </p:blipFill>
        <p:spPr>
          <a:xfrm>
            <a:off x="228600" y="1253490"/>
            <a:ext cx="7040880" cy="1921824"/>
          </a:xfrm>
          <a:prstGeom prst="rect">
            <a:avLst/>
          </a:prstGeom>
        </p:spPr>
      </p:pic>
      <p:pic>
        <p:nvPicPr>
          <p:cNvPr id="14" name="Picture 13" descr="Jump_dir"/>
          <p:cNvPicPr>
            <a:picLocks noChangeAspect="1"/>
          </p:cNvPicPr>
          <p:nvPr/>
        </p:nvPicPr>
        <p:blipFill>
          <a:blip r:embed="rId2"/>
          <a:srcRect r="26365"/>
          <a:stretch>
            <a:fillRect/>
          </a:stretch>
        </p:blipFill>
        <p:spPr>
          <a:xfrm>
            <a:off x="228600" y="4145915"/>
            <a:ext cx="7040880" cy="2387465"/>
          </a:xfrm>
          <a:prstGeom prst="rect">
            <a:avLst/>
          </a:prstGeom>
        </p:spPr>
      </p:pic>
      <p:sp>
        <p:nvSpPr>
          <p:cNvPr id="15" name="Text Box 14"/>
          <p:cNvSpPr txBox="1"/>
          <p:nvPr/>
        </p:nvSpPr>
        <p:spPr>
          <a:xfrm>
            <a:off x="7410450" y="4145915"/>
            <a:ext cx="40640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o-RO" altLang="en-US" sz="1600" b="0" kern="100" spc="-100" dirty="0" err="1" smtClean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NWC/GEO-I v2025</a:t>
            </a:r>
            <a:r>
              <a:rPr lang="en-US" altLang="ro-RO" sz="1600" b="0" kern="100" spc="-100" dirty="0" err="1" smtClean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.1</a:t>
            </a:r>
            <a:r>
              <a:rPr lang="ro-RO" altLang="en-US" sz="1600" b="0" kern="100" spc="-100" dirty="0" err="1" smtClean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 (cloud, precipitation, convection and </a:t>
            </a:r>
            <a:r>
              <a:rPr lang="en-US" altLang="en-US" sz="1600" b="0" kern="100" spc="-100" dirty="0" err="1" smtClean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aviation products</a:t>
            </a:r>
            <a:r>
              <a:rPr lang="ro-RO" altLang="en-US" sz="1600" b="0" kern="100" spc="-100" dirty="0" err="1" smtClean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)</a:t>
            </a:r>
            <a:endParaRPr lang="ro-RO" altLang="en-US" sz="1600" b="0" kern="100" spc="-100" dirty="0" err="1" smtClean="0">
              <a:solidFill>
                <a:schemeClr val="tx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  <a:p>
            <a:r>
              <a:rPr lang="ro-RO" altLang="en-US" sz="1600" kern="100" spc="-100" dirty="0" err="1" smtClean="0">
                <a:solidFill>
                  <a:srgbClr val="00007F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LiStack &amp; LiJump prototypes</a:t>
            </a:r>
            <a:endParaRPr lang="ro-RO" altLang="en-US" sz="1600" kern="100" spc="-100" dirty="0" err="1" smtClean="0">
              <a:solidFill>
                <a:srgbClr val="00007F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  <p:sp>
        <p:nvSpPr>
          <p:cNvPr id="16" name="Text Box 15"/>
          <p:cNvSpPr txBox="1"/>
          <p:nvPr/>
        </p:nvSpPr>
        <p:spPr>
          <a:xfrm>
            <a:off x="7410450" y="1253490"/>
            <a:ext cx="40640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o-RO" altLang="en-US" sz="1600" b="0" kern="100" spc="-100" dirty="0" err="1" smtClean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NWC/GEO v2021.2</a:t>
            </a:r>
            <a:endParaRPr lang="ro-RO" altLang="en-US" sz="1600" b="0" kern="100" spc="-100" dirty="0" err="1" smtClean="0">
              <a:solidFill>
                <a:schemeClr val="tx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  <a:p>
            <a:r>
              <a:rPr lang="ro-RO" altLang="en-US" sz="1600" b="0" kern="100" spc="-100" dirty="0" err="1" smtClean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NWC/PPS Cloud products</a:t>
            </a:r>
            <a:endParaRPr lang="ro-RO" altLang="en-US" sz="1600" b="0" kern="100" spc="-100" dirty="0" err="1" smtClean="0">
              <a:solidFill>
                <a:schemeClr val="tx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  <a:p>
            <a:r>
              <a:rPr lang="ro-RO" altLang="en-US" sz="1600" kern="100" spc="-100" dirty="0" err="1" smtClean="0">
                <a:solidFill>
                  <a:srgbClr val="00007F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LiStack </a:t>
            </a:r>
            <a:r>
              <a:rPr lang="ro-RO" altLang="en-US" sz="1600" b="0" kern="100" spc="-100" dirty="0" err="1" smtClean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&amp; others prototypes</a:t>
            </a:r>
            <a:endParaRPr lang="ro-RO" altLang="en-US" sz="1600" b="0" kern="100" spc="-100" dirty="0" err="1" smtClean="0">
              <a:solidFill>
                <a:schemeClr val="tx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altLang="en-GB" spc="0" dirty="0">
                <a:sym typeface="+mn-ea"/>
              </a:rPr>
              <a:t>LiStack prototype</a:t>
            </a:r>
            <a:endParaRPr lang="ro-RO" altLang="en-IE" dirty="0"/>
          </a:p>
        </p:txBody>
      </p:sp>
      <p:pic>
        <p:nvPicPr>
          <p:cNvPr id="3" name="video_Workshop_LI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88010" y="768350"/>
            <a:ext cx="10153650" cy="5943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63445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>
                <p:cTn id="7" fill="hold" display="1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altLang="en-GB" spc="0" dirty="0">
                <a:sym typeface="+mn-ea"/>
              </a:rPr>
              <a:t>LiStack prototype</a:t>
            </a:r>
            <a:endParaRPr lang="ro-RO" altLang="en-IE" dirty="0"/>
          </a:p>
        </p:txBody>
      </p:sp>
      <p:pic>
        <p:nvPicPr>
          <p:cNvPr id="4" name="video_Workshop_LI_animatie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94360" y="787400"/>
            <a:ext cx="10114026" cy="5943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5387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>
                <p:cTn id="7" fill="hold" display="1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altLang="en-GB" spc="0" dirty="0">
                <a:sym typeface="+mn-ea"/>
              </a:rPr>
              <a:t>LiJump prototype</a:t>
            </a:r>
            <a:endParaRPr lang="ro-RO" altLang="en-IE" dirty="0"/>
          </a:p>
        </p:txBody>
      </p:sp>
      <p:grpSp>
        <p:nvGrpSpPr>
          <p:cNvPr id="3" name="Group 2"/>
          <p:cNvGrpSpPr/>
          <p:nvPr/>
        </p:nvGrpSpPr>
        <p:grpSpPr>
          <a:xfrm>
            <a:off x="1318895" y="1254125"/>
            <a:ext cx="9144635" cy="4951730"/>
            <a:chOff x="1477" y="1975"/>
            <a:chExt cx="14401" cy="7798"/>
          </a:xfrm>
        </p:grpSpPr>
        <p:pic>
          <p:nvPicPr>
            <p:cNvPr id="4" name="Picture 3" descr="Jump_dir"/>
            <p:cNvPicPr>
              <a:picLocks noChangeAspect="1"/>
            </p:cNvPicPr>
            <p:nvPr/>
          </p:nvPicPr>
          <p:blipFill>
            <a:blip r:embed="rId1"/>
            <a:srcRect l="118"/>
            <a:stretch>
              <a:fillRect/>
            </a:stretch>
          </p:blipFill>
          <p:spPr>
            <a:xfrm>
              <a:off x="1477" y="1975"/>
              <a:ext cx="14401" cy="3600"/>
            </a:xfrm>
            <a:prstGeom prst="rect">
              <a:avLst/>
            </a:prstGeom>
          </p:spPr>
        </p:pic>
        <p:pic>
          <p:nvPicPr>
            <p:cNvPr id="5" name="Picture 4" descr="Jump_prod"/>
            <p:cNvPicPr>
              <a:picLocks noChangeAspect="1"/>
            </p:cNvPicPr>
            <p:nvPr/>
          </p:nvPicPr>
          <p:blipFill>
            <a:blip r:embed="rId2"/>
            <a:srcRect l="444"/>
            <a:stretch>
              <a:fillRect/>
            </a:stretch>
          </p:blipFill>
          <p:spPr>
            <a:xfrm>
              <a:off x="1542" y="6259"/>
              <a:ext cx="14336" cy="3514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2606" y="2327"/>
              <a:ext cx="637" cy="450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</a:extLst>
          </p:spPr>
          <p:txBody>
            <a:bodyPr vert="horz" wrap="square" lIns="36000" tIns="36000" rIns="36000" bIns="36000" numCol="1" anchor="t" anchorCtr="0" compatLnSpc="1"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GB" sz="9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8392" y="3354"/>
              <a:ext cx="1875" cy="1594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</a:extLst>
          </p:spPr>
          <p:txBody>
            <a:bodyPr vert="horz" wrap="square" lIns="36000" tIns="36000" rIns="36000" bIns="36000" numCol="1" anchor="t" anchorCtr="0" compatLnSpc="1"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GB" sz="9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023" y="7698"/>
              <a:ext cx="5368" cy="1819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</a:extLst>
          </p:spPr>
          <p:txBody>
            <a:bodyPr vert="horz" wrap="square" lIns="36000" tIns="36000" rIns="36000" bIns="36000" numCol="1" anchor="t" anchorCtr="0" compatLnSpc="1"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GB" sz="9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Tahoma" panose="020B0604030504040204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altLang="en-GB" spc="0" dirty="0">
                <a:sym typeface="+mn-ea"/>
              </a:rPr>
              <a:t>LiJump prototype - LiJump cell centroids</a:t>
            </a:r>
            <a:endParaRPr lang="ro-RO" altLang="en-IE" dirty="0"/>
          </a:p>
        </p:txBody>
      </p:sp>
      <p:pic>
        <p:nvPicPr>
          <p:cNvPr id="3" name="Picture 2" descr="Jump_cell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895" y="737870"/>
            <a:ext cx="10096416" cy="59436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75895" y="4792980"/>
            <a:ext cx="2170430" cy="1618615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txBody>
          <a:bodyPr vert="horz" wrap="square" lIns="36000" tIns="36000" rIns="36000" bIns="3600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ahoma" panose="020B060403050404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altLang="en-GB" spc="0" dirty="0">
                <a:sym typeface="+mn-ea"/>
              </a:rPr>
              <a:t>LiJump prototype - Strong LiJump flash rate</a:t>
            </a:r>
            <a:endParaRPr lang="ro-RO" altLang="en-IE" dirty="0"/>
          </a:p>
        </p:txBody>
      </p:sp>
      <p:pic>
        <p:nvPicPr>
          <p:cNvPr id="3" name="Picture 2" descr="D:/PROIECT CDOP4/Workshop_LI/Jump/Jump_strong.PNGJump_strong"/>
          <p:cNvPicPr>
            <a:picLocks noChangeAspect="1"/>
          </p:cNvPicPr>
          <p:nvPr/>
        </p:nvPicPr>
        <p:blipFill>
          <a:blip r:embed="rId1"/>
          <a:srcRect l="50" r="164"/>
          <a:stretch>
            <a:fillRect/>
          </a:stretch>
        </p:blipFill>
        <p:spPr>
          <a:xfrm>
            <a:off x="175895" y="737870"/>
            <a:ext cx="10096416" cy="59436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75895" y="3158490"/>
            <a:ext cx="2170430" cy="1618615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txBody>
          <a:bodyPr vert="horz" wrap="square" lIns="36000" tIns="36000" rIns="36000" bIns="3600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ahoma" panose="020B060403050404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altLang="en-GB" spc="0" dirty="0">
                <a:sym typeface="+mn-ea"/>
              </a:rPr>
              <a:t>LiJump prototype - Weak Lijump events</a:t>
            </a:r>
            <a:endParaRPr lang="ro-RO" altLang="en-IE" dirty="0"/>
          </a:p>
        </p:txBody>
      </p:sp>
      <p:pic>
        <p:nvPicPr>
          <p:cNvPr id="3" name="Picture 2" descr="D:/PROIECT CDOP4/Workshop_LI/Jump/Jump_weak.PNGJump_weak"/>
          <p:cNvPicPr>
            <a:picLocks noChangeAspect="1"/>
          </p:cNvPicPr>
          <p:nvPr/>
        </p:nvPicPr>
        <p:blipFill>
          <a:blip r:embed="rId1"/>
          <a:srcRect b="138"/>
          <a:stretch>
            <a:fillRect/>
          </a:stretch>
        </p:blipFill>
        <p:spPr>
          <a:xfrm>
            <a:off x="175895" y="737870"/>
            <a:ext cx="10096416" cy="59436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75895" y="1546860"/>
            <a:ext cx="2170430" cy="1618615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txBody>
          <a:bodyPr vert="horz" wrap="square" lIns="36000" tIns="36000" rIns="36000" bIns="3600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ahoma" panose="020B060403050404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altLang="en-GB" spc="0" dirty="0">
                <a:sym typeface="+mn-ea"/>
              </a:rPr>
              <a:t>LiJump prototype</a:t>
            </a:r>
            <a:endParaRPr lang="ro-RO" altLang="en-IE" dirty="0"/>
          </a:p>
        </p:txBody>
      </p:sp>
      <p:pic>
        <p:nvPicPr>
          <p:cNvPr id="3" name="Picture 2" descr="D:/PROIECT CDOP4/Workshop_LI/Jump/Jump_ex.PNGJump_ex"/>
          <p:cNvPicPr>
            <a:picLocks noChangeAspect="1"/>
          </p:cNvPicPr>
          <p:nvPr/>
        </p:nvPicPr>
        <p:blipFill>
          <a:blip r:embed="rId1"/>
          <a:srcRect r="43"/>
          <a:stretch>
            <a:fillRect/>
          </a:stretch>
        </p:blipFill>
        <p:spPr>
          <a:xfrm>
            <a:off x="175895" y="737870"/>
            <a:ext cx="10096416" cy="5943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2600" spc="0" dirty="0">
                <a:sym typeface="+mn-ea"/>
              </a:rPr>
              <a:t>NWC SAF Products in the EWC: Local Systems Integration</a:t>
            </a:r>
            <a:r>
              <a:rPr lang="ro-RO" altLang="en-GB" spc="0" dirty="0">
                <a:sym typeface="+mn-ea"/>
              </a:rPr>
              <a:t> </a:t>
            </a:r>
            <a:endParaRPr lang="ro-RO" altLang="en-IE" dirty="0"/>
          </a:p>
        </p:txBody>
      </p:sp>
      <p:pic>
        <p:nvPicPr>
          <p:cNvPr id="6" name="Picture 5" descr="VW_AF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850" y="857250"/>
            <a:ext cx="11290899" cy="5943600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9272905" y="977265"/>
            <a:ext cx="24688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ro-RO" altLang="en-US" sz="2000" kern="100" spc="-100" dirty="0" err="1" smtClean="0">
                <a:solidFill>
                  <a:srgbClr val="00007F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IBL Visual Weather</a:t>
            </a:r>
            <a:endParaRPr lang="ro-RO" altLang="en-US" sz="2000" kern="100" spc="-100" dirty="0" err="1" smtClean="0">
              <a:solidFill>
                <a:srgbClr val="00007F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600" spc="0" dirty="0">
                <a:sym typeface="+mn-ea"/>
              </a:rPr>
              <a:t>NWC SAF Products in the EWC: Local Systems Integration</a:t>
            </a:r>
            <a:endParaRPr lang="en-US" altLang="en-US" sz="2600" spc="0" dirty="0">
              <a:sym typeface="+mn-ea"/>
            </a:endParaRPr>
          </a:p>
        </p:txBody>
      </p:sp>
      <p:pic>
        <p:nvPicPr>
          <p:cNvPr id="6" name="Picture 5" descr="D:/PROIECT CDOP4/Workshop_LI/local/VW_AFA_conf.PNGVW_AFA_conf"/>
          <p:cNvPicPr>
            <a:picLocks noChangeAspect="1"/>
          </p:cNvPicPr>
          <p:nvPr/>
        </p:nvPicPr>
        <p:blipFill>
          <a:blip r:embed="rId1"/>
          <a:srcRect t="6003" b="6380"/>
          <a:stretch>
            <a:fillRect/>
          </a:stretch>
        </p:blipFill>
        <p:spPr>
          <a:xfrm>
            <a:off x="450850" y="857250"/>
            <a:ext cx="11290899" cy="5943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2600" spc="0" dirty="0">
                <a:sym typeface="+mn-ea"/>
              </a:rPr>
              <a:t>NWC SAF Products in the EWC: Local Systems Integration</a:t>
            </a:r>
            <a:endParaRPr lang="ro-RO" altLang="en-IE" sz="2600" dirty="0"/>
          </a:p>
        </p:txBody>
      </p:sp>
      <p:pic>
        <p:nvPicPr>
          <p:cNvPr id="4" name="Picture 3" descr="D:/PROIECT CDOP4/Workshop_LI/QGIS/jump.pngjump"/>
          <p:cNvPicPr>
            <a:picLocks noChangeAspect="1"/>
          </p:cNvPicPr>
          <p:nvPr/>
        </p:nvPicPr>
        <p:blipFill>
          <a:blip r:embed="rId1"/>
          <a:srcRect t="26" b="237"/>
          <a:stretch>
            <a:fillRect/>
          </a:stretch>
        </p:blipFill>
        <p:spPr>
          <a:xfrm>
            <a:off x="198120" y="650875"/>
            <a:ext cx="8355736" cy="5212080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5248910" y="586105"/>
            <a:ext cx="55454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ro-RO" altLang="en-US" sz="2000" kern="100" spc="-100" dirty="0" err="1" smtClean="0">
                <a:solidFill>
                  <a:srgbClr val="00007F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QGIS</a:t>
            </a:r>
            <a:endParaRPr lang="ro-RO" altLang="en-US" sz="2000" kern="100" spc="-100" dirty="0" err="1" smtClean="0">
              <a:solidFill>
                <a:srgbClr val="00007F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  <p:pic>
        <p:nvPicPr>
          <p:cNvPr id="5" name="Picture 4" descr="jump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9375" y="1570990"/>
            <a:ext cx="4157599" cy="521208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2600" spc="0" dirty="0">
                <a:sym typeface="+mn-ea"/>
              </a:rPr>
              <a:t>NWC SAF Products in the EWC: Local Systems Integration</a:t>
            </a:r>
            <a:endParaRPr lang="ro-RO" altLang="en-IE" sz="2600" dirty="0"/>
          </a:p>
        </p:txBody>
      </p:sp>
      <p:pic>
        <p:nvPicPr>
          <p:cNvPr id="7" name="Picture 6" descr="jump_qgis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465" y="836295"/>
            <a:ext cx="11722354" cy="5943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2600" spc="0" dirty="0">
                <a:sym typeface="+mn-ea"/>
              </a:rPr>
              <a:t>NWC SAF Products in the EWC: Local Systems Integration</a:t>
            </a:r>
            <a:endParaRPr lang="ro-RO" altLang="en-IE" sz="2600" dirty="0"/>
          </a:p>
        </p:txBody>
      </p:sp>
      <p:pic>
        <p:nvPicPr>
          <p:cNvPr id="6" name="Picture 5" descr="jump_adagu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6590" y="822960"/>
            <a:ext cx="10721694" cy="603504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2600" spc="0" dirty="0">
                <a:sym typeface="+mn-ea"/>
              </a:rPr>
              <a:t>NWC SAF Products in the EWC: Local Systems Integration</a:t>
            </a:r>
            <a:endParaRPr lang="ro-RO" altLang="en-IE" sz="2600" dirty="0"/>
          </a:p>
        </p:txBody>
      </p:sp>
      <p:pic>
        <p:nvPicPr>
          <p:cNvPr id="3" name="Picture 2" descr="AFA_link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955" y="827405"/>
            <a:ext cx="11387797" cy="5943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2600" spc="0" dirty="0">
                <a:sym typeface="+mn-ea"/>
              </a:rPr>
              <a:t>NWC SAF Products in the EWC: Local Systems Integration</a:t>
            </a:r>
            <a:endParaRPr lang="ro-RO" altLang="en-IE" sz="2600" dirty="0"/>
          </a:p>
        </p:txBody>
      </p:sp>
      <p:pic>
        <p:nvPicPr>
          <p:cNvPr id="4" name="Picture 3" descr="temporal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845" y="847725"/>
            <a:ext cx="11370776" cy="5943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2600" spc="0" dirty="0">
                <a:sym typeface="+mn-ea"/>
              </a:rPr>
              <a:t>NWC SAF Products in the EWC: Local Systems Integration</a:t>
            </a:r>
            <a:endParaRPr lang="ro-RO" altLang="en-IE" sz="2600" dirty="0"/>
          </a:p>
        </p:txBody>
      </p:sp>
      <p:pic>
        <p:nvPicPr>
          <p:cNvPr id="3" name="Picture 2" descr="AF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105" y="845185"/>
            <a:ext cx="11382118" cy="5943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2600" spc="0" dirty="0">
                <a:sym typeface="+mn-ea"/>
              </a:rPr>
              <a:t>NWC SAF Products in the EWC: Local Systems Integration</a:t>
            </a:r>
            <a:endParaRPr lang="ro-RO" altLang="en-IE" sz="2600" dirty="0"/>
          </a:p>
        </p:txBody>
      </p:sp>
      <p:pic>
        <p:nvPicPr>
          <p:cNvPr id="4" name="Picture 3" descr="ADAGU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7890" y="854075"/>
            <a:ext cx="10555394" cy="5943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/>
          <a:p>
            <a:pPr marL="0" indent="0">
              <a:buNone/>
            </a:pPr>
            <a:r>
              <a:rPr lang="en-GB" sz="2400" b="1" spc="0" dirty="0"/>
              <a:t>Thank you!</a:t>
            </a:r>
            <a:endParaRPr lang="en-GB" sz="2400" b="1" spc="0" dirty="0"/>
          </a:p>
          <a:p>
            <a:pPr marL="0" indent="0">
              <a:buNone/>
            </a:pPr>
            <a:r>
              <a:rPr lang="en-GB" sz="2000" spc="0" dirty="0">
                <a:ea typeface="Roboto Light" panose="02000000000000000000" pitchFamily="2" charset="0"/>
              </a:rPr>
              <a:t>Questions are welcome.</a:t>
            </a:r>
            <a:endParaRPr lang="en-GB" sz="2000" spc="0" dirty="0">
              <a:ea typeface="Roboto Light" panose="02000000000000000000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/>
        </p:nvSpPr>
        <p:spPr>
          <a:xfrm>
            <a:off x="792480" y="-9525"/>
            <a:ext cx="9464675" cy="64960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vert="horz" wrap="square" lIns="0" tIns="36000" rIns="36000" bIns="36000" numCol="1" anchor="ctr" anchorCtr="0" compatLnSpc="1">
            <a:normAutofit/>
          </a:bodyPr>
          <a:lstStyle>
            <a:lvl1pPr marL="221615" algn="l" rtl="0" eaLnBrk="1" fontAlgn="base" hangingPunct="1">
              <a:spcBef>
                <a:spcPct val="0"/>
              </a:spcBef>
              <a:spcAft>
                <a:spcPct val="0"/>
              </a:spcAft>
              <a:defRPr sz="3200" b="1" spc="-100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220980" algn="l" rtl="0" eaLnBrk="1" fontAlgn="base" hangingPunct="1">
              <a:spcBef>
                <a:spcPct val="0"/>
              </a:spcBef>
              <a:spcAft>
                <a:spcPct val="0"/>
              </a:spcAft>
              <a:defRPr sz="3445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220980" algn="l" rtl="0" eaLnBrk="1" fontAlgn="base" hangingPunct="1">
              <a:spcBef>
                <a:spcPct val="0"/>
              </a:spcBef>
              <a:spcAft>
                <a:spcPct val="0"/>
              </a:spcAft>
              <a:defRPr sz="3445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20980" algn="l" rtl="0" eaLnBrk="1" fontAlgn="base" hangingPunct="1">
              <a:spcBef>
                <a:spcPct val="0"/>
              </a:spcBef>
              <a:spcAft>
                <a:spcPct val="0"/>
              </a:spcAft>
              <a:defRPr sz="3445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0980" algn="l" rtl="0" eaLnBrk="1" fontAlgn="base" hangingPunct="1">
              <a:spcBef>
                <a:spcPct val="0"/>
              </a:spcBef>
              <a:spcAft>
                <a:spcPct val="0"/>
              </a:spcAft>
              <a:defRPr sz="3445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562610" algn="l" rtl="0" eaLnBrk="1" fontAlgn="base" hangingPunct="1">
              <a:spcBef>
                <a:spcPct val="0"/>
              </a:spcBef>
              <a:spcAft>
                <a:spcPct val="0"/>
              </a:spcAft>
              <a:defRPr sz="3445" b="1">
                <a:solidFill>
                  <a:schemeClr val="bg1"/>
                </a:solidFill>
                <a:latin typeface="Century Gothic" pitchFamily="34" charset="0"/>
              </a:defRPr>
            </a:lvl6pPr>
            <a:lvl7pPr marL="1125220" algn="l" rtl="0" eaLnBrk="1" fontAlgn="base" hangingPunct="1">
              <a:spcBef>
                <a:spcPct val="0"/>
              </a:spcBef>
              <a:spcAft>
                <a:spcPct val="0"/>
              </a:spcAft>
              <a:defRPr sz="3445" b="1">
                <a:solidFill>
                  <a:schemeClr val="bg1"/>
                </a:solidFill>
                <a:latin typeface="Century Gothic" pitchFamily="34" charset="0"/>
              </a:defRPr>
            </a:lvl7pPr>
            <a:lvl8pPr marL="1688465" algn="l" rtl="0" eaLnBrk="1" fontAlgn="base" hangingPunct="1">
              <a:spcBef>
                <a:spcPct val="0"/>
              </a:spcBef>
              <a:spcAft>
                <a:spcPct val="0"/>
              </a:spcAft>
              <a:defRPr sz="3445" b="1">
                <a:solidFill>
                  <a:schemeClr val="bg1"/>
                </a:solidFill>
                <a:latin typeface="Century Gothic" pitchFamily="34" charset="0"/>
              </a:defRPr>
            </a:lvl8pPr>
            <a:lvl9pPr marL="2251075" algn="l" rtl="0" eaLnBrk="1" fontAlgn="base" hangingPunct="1">
              <a:spcBef>
                <a:spcPct val="0"/>
              </a:spcBef>
              <a:spcAft>
                <a:spcPct val="0"/>
              </a:spcAft>
              <a:defRPr sz="3445" b="1">
                <a:solidFill>
                  <a:schemeClr val="bg1"/>
                </a:solidFill>
                <a:latin typeface="Century Gothic" pitchFamily="34" charset="0"/>
              </a:defRPr>
            </a:lvl9pPr>
          </a:lstStyle>
          <a:p>
            <a:endParaRPr kumimoji="0" lang="en-GB" sz="3200" b="1" i="0" u="none" strike="noStrike" kern="1200" cap="none" spc="-10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ahnschrift SemiLight" panose="020B0502040204020203" pitchFamily="34" charset="0"/>
              <a:ea typeface="+mj-ea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0*0*0*0"/>
</p:tagLst>
</file>

<file path=ppt/tags/tag2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0*0*0*0"/>
</p:tagLst>
</file>

<file path=ppt/theme/theme1.xml><?xml version="1.0" encoding="utf-8"?>
<a:theme xmlns:a="http://schemas.openxmlformats.org/drawingml/2006/main" name="NWC">
  <a:themeElements>
    <a:clrScheme name="">
      <a:dk1>
        <a:srgbClr val="FFFFFF"/>
      </a:dk1>
      <a:lt1>
        <a:srgbClr val="00205B"/>
      </a:lt1>
      <a:dk2>
        <a:srgbClr val="38484E"/>
      </a:dk2>
      <a:lt2>
        <a:srgbClr val="5B7F95"/>
      </a:lt2>
      <a:accent1>
        <a:srgbClr val="00B5E2"/>
      </a:accent1>
      <a:accent2>
        <a:srgbClr val="EAAA00"/>
      </a:accent2>
      <a:accent3>
        <a:srgbClr val="00B2A9"/>
      </a:accent3>
      <a:accent4>
        <a:srgbClr val="FE5000"/>
      </a:accent4>
      <a:accent5>
        <a:srgbClr val="7C7FAB"/>
      </a:accent5>
      <a:accent6>
        <a:srgbClr val="D6D2C4"/>
      </a:accent6>
      <a:hlink>
        <a:srgbClr val="0045C4"/>
      </a:hlink>
      <a:folHlink>
        <a:srgbClr val="968C83"/>
      </a:folHlink>
    </a:clrScheme>
    <a:fontScheme name="EUMETSAT Font">
      <a:majorFont>
        <a:latin typeface="Bahnschrift SemiBold"/>
        <a:ea typeface=""/>
        <a:cs typeface=""/>
      </a:majorFont>
      <a:minorFont>
        <a:latin typeface="Bahnschrif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square" lIns="36000" tIns="36000" rIns="36000" bIns="3600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square" lIns="36000" tIns="36000" rIns="36000" bIns="3600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anose="020B0604030504040204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600" b="0" kern="100" spc="-100" dirty="0" err="1" smtClean="0">
            <a:solidFill>
              <a:schemeClr val="tx2"/>
            </a:solidFill>
            <a:latin typeface="Bahnschrift Light" panose="020B0502040204020203" pitchFamily="34" charset="0"/>
            <a:ea typeface="Roboto" panose="02000000000000000000" pitchFamily="2" charset="0"/>
          </a:defRPr>
        </a:defPPr>
      </a:lstStyle>
    </a:txDef>
  </a:objectDefaults>
  <a:extraClrSchemeLst>
    <a:extraClrScheme>
      <a:clrScheme name="1_EUM_template_v03 1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F9A00"/>
        </a:accent1>
        <a:accent2>
          <a:srgbClr val="9F2D20"/>
        </a:accent2>
        <a:accent3>
          <a:srgbClr val="FFFFFF"/>
        </a:accent3>
        <a:accent4>
          <a:srgbClr val="001E59"/>
        </a:accent4>
        <a:accent5>
          <a:srgbClr val="FFCAAA"/>
        </a:accent5>
        <a:accent6>
          <a:srgbClr val="90281C"/>
        </a:accent6>
        <a:hlink>
          <a:srgbClr val="7498C0"/>
        </a:hlink>
        <a:folHlink>
          <a:srgbClr val="9294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2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6D0A9"/>
        </a:accent1>
        <a:accent2>
          <a:srgbClr val="EBCAE3"/>
        </a:accent2>
        <a:accent3>
          <a:srgbClr val="FFFFFF"/>
        </a:accent3>
        <a:accent4>
          <a:srgbClr val="001E59"/>
        </a:accent4>
        <a:accent5>
          <a:srgbClr val="FAE4D1"/>
        </a:accent5>
        <a:accent6>
          <a:srgbClr val="D5B7CE"/>
        </a:accent6>
        <a:hlink>
          <a:srgbClr val="4E2029"/>
        </a:hlink>
        <a:folHlink>
          <a:srgbClr val="423B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3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5B97B1"/>
        </a:accent1>
        <a:accent2>
          <a:srgbClr val="F39600"/>
        </a:accent2>
        <a:accent3>
          <a:srgbClr val="FFFFFF"/>
        </a:accent3>
        <a:accent4>
          <a:srgbClr val="001E59"/>
        </a:accent4>
        <a:accent5>
          <a:srgbClr val="B5C9D5"/>
        </a:accent5>
        <a:accent6>
          <a:srgbClr val="DC8700"/>
        </a:accent6>
        <a:hlink>
          <a:srgbClr val="FFE4AE"/>
        </a:hlink>
        <a:folHlink>
          <a:srgbClr val="002A3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4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003F80"/>
        </a:accent1>
        <a:accent2>
          <a:srgbClr val="BDD7EE"/>
        </a:accent2>
        <a:accent3>
          <a:srgbClr val="FFFFFF"/>
        </a:accent3>
        <a:accent4>
          <a:srgbClr val="001E59"/>
        </a:accent4>
        <a:accent5>
          <a:srgbClr val="AAAFC0"/>
        </a:accent5>
        <a:accent6>
          <a:srgbClr val="ABC3D8"/>
        </a:accent6>
        <a:hlink>
          <a:srgbClr val="FFD350"/>
        </a:hlink>
        <a:folHlink>
          <a:srgbClr val="EB6F3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5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C75B12"/>
        </a:accent1>
        <a:accent2>
          <a:srgbClr val="003359"/>
        </a:accent2>
        <a:accent3>
          <a:srgbClr val="FFFFFF"/>
        </a:accent3>
        <a:accent4>
          <a:srgbClr val="001E59"/>
        </a:accent4>
        <a:accent5>
          <a:srgbClr val="E0B5AA"/>
        </a:accent5>
        <a:accent6>
          <a:srgbClr val="002D50"/>
        </a:accent6>
        <a:hlink>
          <a:srgbClr val="92A2BD"/>
        </a:hlink>
        <a:folHlink>
          <a:srgbClr val="C7B37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NWC">
  <a:themeElements>
    <a:clrScheme name="">
      <a:dk1>
        <a:srgbClr val="FFFFFF"/>
      </a:dk1>
      <a:lt1>
        <a:srgbClr val="00205B"/>
      </a:lt1>
      <a:dk2>
        <a:srgbClr val="38484E"/>
      </a:dk2>
      <a:lt2>
        <a:srgbClr val="5B7F95"/>
      </a:lt2>
      <a:accent1>
        <a:srgbClr val="00B5E2"/>
      </a:accent1>
      <a:accent2>
        <a:srgbClr val="EAAA00"/>
      </a:accent2>
      <a:accent3>
        <a:srgbClr val="00B2A9"/>
      </a:accent3>
      <a:accent4>
        <a:srgbClr val="FE5000"/>
      </a:accent4>
      <a:accent5>
        <a:srgbClr val="7C7FAB"/>
      </a:accent5>
      <a:accent6>
        <a:srgbClr val="D6D2C4"/>
      </a:accent6>
      <a:hlink>
        <a:srgbClr val="0045C4"/>
      </a:hlink>
      <a:folHlink>
        <a:srgbClr val="968C83"/>
      </a:folHlink>
    </a:clrScheme>
    <a:fontScheme name="EUMETSAT Font">
      <a:majorFont>
        <a:latin typeface="Bahnschrift SemiBold"/>
        <a:ea typeface=""/>
        <a:cs typeface=""/>
      </a:majorFont>
      <a:minorFont>
        <a:latin typeface="Bahnschrif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square" lIns="36000" tIns="36000" rIns="36000" bIns="3600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square" lIns="36000" tIns="36000" rIns="36000" bIns="3600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anose="020B0604030504040204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600" b="0" kern="100" spc="-100" dirty="0" err="1" smtClean="0">
            <a:solidFill>
              <a:schemeClr val="tx2"/>
            </a:solidFill>
            <a:latin typeface="Bahnschrift Light" panose="020B0502040204020203" pitchFamily="34" charset="0"/>
            <a:ea typeface="Roboto" panose="02000000000000000000" pitchFamily="2" charset="0"/>
          </a:defRPr>
        </a:defPPr>
      </a:lstStyle>
    </a:txDef>
  </a:objectDefaults>
  <a:extraClrSchemeLst>
    <a:extraClrScheme>
      <a:clrScheme name="1_EUM_template_v03 1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F9A00"/>
        </a:accent1>
        <a:accent2>
          <a:srgbClr val="9F2D20"/>
        </a:accent2>
        <a:accent3>
          <a:srgbClr val="FFFFFF"/>
        </a:accent3>
        <a:accent4>
          <a:srgbClr val="001E59"/>
        </a:accent4>
        <a:accent5>
          <a:srgbClr val="FFCAAA"/>
        </a:accent5>
        <a:accent6>
          <a:srgbClr val="90281C"/>
        </a:accent6>
        <a:hlink>
          <a:srgbClr val="7498C0"/>
        </a:hlink>
        <a:folHlink>
          <a:srgbClr val="9294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2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6D0A9"/>
        </a:accent1>
        <a:accent2>
          <a:srgbClr val="EBCAE3"/>
        </a:accent2>
        <a:accent3>
          <a:srgbClr val="FFFFFF"/>
        </a:accent3>
        <a:accent4>
          <a:srgbClr val="001E59"/>
        </a:accent4>
        <a:accent5>
          <a:srgbClr val="FAE4D1"/>
        </a:accent5>
        <a:accent6>
          <a:srgbClr val="D5B7CE"/>
        </a:accent6>
        <a:hlink>
          <a:srgbClr val="4E2029"/>
        </a:hlink>
        <a:folHlink>
          <a:srgbClr val="423B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3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5B97B1"/>
        </a:accent1>
        <a:accent2>
          <a:srgbClr val="F39600"/>
        </a:accent2>
        <a:accent3>
          <a:srgbClr val="FFFFFF"/>
        </a:accent3>
        <a:accent4>
          <a:srgbClr val="001E59"/>
        </a:accent4>
        <a:accent5>
          <a:srgbClr val="B5C9D5"/>
        </a:accent5>
        <a:accent6>
          <a:srgbClr val="DC8700"/>
        </a:accent6>
        <a:hlink>
          <a:srgbClr val="FFE4AE"/>
        </a:hlink>
        <a:folHlink>
          <a:srgbClr val="002A3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4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003F80"/>
        </a:accent1>
        <a:accent2>
          <a:srgbClr val="BDD7EE"/>
        </a:accent2>
        <a:accent3>
          <a:srgbClr val="FFFFFF"/>
        </a:accent3>
        <a:accent4>
          <a:srgbClr val="001E59"/>
        </a:accent4>
        <a:accent5>
          <a:srgbClr val="AAAFC0"/>
        </a:accent5>
        <a:accent6>
          <a:srgbClr val="ABC3D8"/>
        </a:accent6>
        <a:hlink>
          <a:srgbClr val="FFD350"/>
        </a:hlink>
        <a:folHlink>
          <a:srgbClr val="EB6F3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5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C75B12"/>
        </a:accent1>
        <a:accent2>
          <a:srgbClr val="003359"/>
        </a:accent2>
        <a:accent3>
          <a:srgbClr val="FFFFFF"/>
        </a:accent3>
        <a:accent4>
          <a:srgbClr val="001E59"/>
        </a:accent4>
        <a:accent5>
          <a:srgbClr val="E0B5AA"/>
        </a:accent5>
        <a:accent6>
          <a:srgbClr val="002D50"/>
        </a:accent6>
        <a:hlink>
          <a:srgbClr val="92A2BD"/>
        </a:hlink>
        <a:folHlink>
          <a:srgbClr val="C7B37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ma:contentTypeScope="" ma:contentTypeID="0x010100420E6A351B58E744BDF5DE913D9738F4" ma:contentTypeName="Document" ma:contentTypeDescription="Create a new document." ma:contentTypeVersion="13" ct:_="" ma:versionID="3f7dbbcd3ac9e77d910f14ccc7df6434" ma:_="">
  <xsd:schema xmlns:ns3="3434cde1-f776-4c3f-9525-3f132e87b814" xmlns:p="http://schemas.microsoft.com/office/2006/metadata/properties" xmlns:ns4="4c0d32b7-afc5-4577-b835-8ee209ff46e1" xmlns:xsd="http://www.w3.org/2001/XMLSchema" xmlns:xs="http://www.w3.org/2001/XMLSchema" ns4:_="" ma:fieldsID="d10fb32dcf1859980f0078748871d33e" targetNamespace="http://schemas.microsoft.com/office/2006/metadata/properties" ma:root="true" ns3:_="">
    <xsd:import namespace="3434cde1-f776-4c3f-9525-3f132e87b814"/>
    <xsd:import namespace="4c0d32b7-afc5-4577-b835-8ee209ff46e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  <xsd:element ref="ns4:_activity" minOccurs="0"/>
                <xsd:element ref="ns4:MediaLengthInSeconds" minOccurs="0"/>
                <xsd:element ref="ns4:MediaServiceObjectDetectorVersions" minOccurs="0"/>
              </xsd:all>
            </xsd:complexType>
          </xsd:element>
        </xsd:sequence>
      </xsd:complexType>
    </xsd:element>
  </xsd:schema>
  <xsd:schema xmlns:pc="http://schemas.microsoft.com/office/infopath/2007/PartnerControls" xmlns:xsd="http://www.w3.org/2001/XMLSchema" xmlns:xs="http://www.w3.org/2001/XMLSchema" xmlns:dms="http://schemas.microsoft.com/office/2006/documentManagement/types" targetNamespace="3434cde1-f776-4c3f-9525-3f132e87b814" elementFormDefault="qualified">
    <xsd:import namespace="http://schemas.microsoft.com/office/2006/documentManagement/types"/>
    <xsd:import namespace="http://schemas.microsoft.com/office/infopath/2007/PartnerControls"/>
    <xsd:element nillable="true" ma:internalName="SharedWithUsers" ma:readOnly="true" ma:index="8" name="SharedWithUsers" ma:displayName="Shared With">
      <xsd:complexType>
        <xsd:complexContent>
          <xsd:extension base="dms:UserMulti">
            <xsd:sequence>
              <xsd:element maxOccurs="unbounded" minOccurs="0" name="UserInfo">
                <xsd:complexType>
                  <xsd:sequence>
                    <xsd:element type="xsd:string" minOccurs="0" name="DisplayName"/>
                    <xsd:element nillable="true" type="dms:UserId" minOccurs="0" name="AccountId"/>
                    <xsd:element type="xsd:string" minOccurs="0" name="AccountType"/>
                  </xsd:sequence>
                </xsd:complexType>
              </xsd:element>
            </xsd:sequence>
          </xsd:extension>
        </xsd:complexContent>
      </xsd:complexType>
    </xsd:element>
    <xsd:element nillable="true" ma:internalName="SharedWithDetails" ma:readOnly="true" ma:index="9" name="SharedWithDetails" ma:displayName="Shared With Details">
      <xsd:simpleType>
        <xsd:restriction base="dms:Note">
          <xsd:maxLength value="255"/>
        </xsd:restriction>
      </xsd:simpleType>
    </xsd:element>
    <xsd:element nillable="true" ma:internalName="SharingHintHash" ma:hidden="true" ma:readOnly="true" ma:index="10" name="SharingHintHash" ma:displayName="Sharing Hint Hash">
      <xsd:simpleType>
        <xsd:restriction base="dms:Text"/>
      </xsd:simpleType>
    </xsd:element>
  </xsd:schema>
  <xsd:schema xmlns:pc="http://schemas.microsoft.com/office/infopath/2007/PartnerControls" xmlns:xsd="http://www.w3.org/2001/XMLSchema" xmlns:xs="http://www.w3.org/2001/XMLSchema" xmlns:dms="http://schemas.microsoft.com/office/2006/documentManagement/types" targetNamespace="4c0d32b7-afc5-4577-b835-8ee209ff46e1" elementFormDefault="qualified">
    <xsd:import namespace="http://schemas.microsoft.com/office/2006/documentManagement/types"/>
    <xsd:import namespace="http://schemas.microsoft.com/office/infopath/2007/PartnerControls"/>
    <xsd:element nillable="true" ma:internalName="MediaServiceMetadata" ma:hidden="true" ma:readOnly="true" ma:index="11" name="MediaServiceMetadata" ma:displayName="MediaServiceMetadata">
      <xsd:simpleType>
        <xsd:restriction base="dms:Note"/>
      </xsd:simpleType>
    </xsd:element>
    <xsd:element nillable="true" ma:internalName="MediaServiceFastMetadata" ma:hidden="true" ma:readOnly="true" ma:index="12" name="MediaServiceFastMetadata" ma:displayName="MediaServiceFastMetadata">
      <xsd:simpleType>
        <xsd:restriction base="dms:Note"/>
      </xsd:simpleType>
    </xsd:element>
    <xsd:element nillable="true" ma:internalName="MediaServiceAutoTags" ma:readOnly="true" ma:index="13" name="MediaServiceAutoTags" ma:displayName="Tags">
      <xsd:simpleType>
        <xsd:restriction base="dms:Text"/>
      </xsd:simpleType>
    </xsd:element>
    <xsd:element nillable="true" ma:internalName="MediaServiceGenerationTime" ma:hidden="true" ma:readOnly="true" ma:index="14" name="MediaServiceGenerationTime" ma:displayName="MediaServiceGenerationTime">
      <xsd:simpleType>
        <xsd:restriction base="dms:Text"/>
      </xsd:simpleType>
    </xsd:element>
    <xsd:element nillable="true" ma:internalName="MediaServiceEventHashCode" ma:hidden="true" ma:readOnly="true" ma:index="15" name="MediaServiceEventHashCode" ma:displayName="MediaServiceEventHashCode">
      <xsd:simpleType>
        <xsd:restriction base="dms:Text"/>
      </xsd:simpleType>
    </xsd:element>
    <xsd:element nillable="true" ma:internalName="MediaServiceOCR" ma:readOnly="true" ma:index="16" name="MediaServiceOCR" ma:displayName="Extracted Text">
      <xsd:simpleType>
        <xsd:restriction base="dms:Note">
          <xsd:maxLength value="255"/>
        </xsd:restriction>
      </xsd:simpleType>
    </xsd:element>
    <xsd:element nillable="true" ma:internalName="MediaServiceDateTaken" ma:hidden="true" ma:readOnly="true" ma:index="17" name="MediaServiceDateTaken" ma:displayName="MediaServiceDateTaken" ma:indexed="true">
      <xsd:simpleType>
        <xsd:restriction base="dms:Text"/>
      </xsd:simpleType>
    </xsd:element>
    <xsd:element nillable="true" ma:internalName="_activity" ma:hidden="true" ma:index="18" name="_activity" ma:displayName="_activity">
      <xsd:simpleType>
        <xsd:restriction base="dms:Note"/>
      </xsd:simpleType>
    </xsd:element>
    <xsd:element nillable="true" ma:internalName="MediaLengthInSeconds" ma:hidden="true" ma:readOnly="true" ma:index="19" name="MediaLengthInSeconds" ma:displayName="MediaLengthInSeconds">
      <xsd:simpleType>
        <xsd:restriction base="dms:Unknown"/>
      </xsd:simpleType>
    </xsd:element>
    <xsd:element nillable="true" ma:internalName="MediaServiceObjectDetectorVersions" ma:hidden="true" ma:readOnly="true" ma:index="20" name="MediaServiceObjectDetectorVersions" ma:displayName="MediaServiceObjectDetectorVersions" ma:indexed="true">
      <xsd:simpleType>
        <xsd:restriction base="dms:Text"/>
      </xsd:simpleType>
    </xsd:element>
  </xsd:schema>
  <xsd:schema xmlns:dc="http://purl.org/dc/elements/1.1/" xmlns:xsd="http://www.w3.org/2001/XMLSchema" xmlns:dcterms="http://purl.org/dc/terms/" xmlns:xsi="http://www.w3.org/2001/XMLSchema-instance" xmlns="http://schemas.openxmlformats.org/package/2006/metadata/core-properties" xmlns:odoc="http://schemas.microsoft.com/internal/obd" blockDefault="#all" targetNamespace="http://schemas.openxmlformats.org/package/2006/metadata/core-properties" elementFormDefault="qualified" attributeFormDefault="unqualified">
    <xsd:import schemaLocation="http://dublincore.org/schemas/xmls/qdc/2003/04/02/dc.xsd" namespace="http://purl.org/dc/elements/1.1/"/>
    <xsd:import schemaLocation="http://dublincore.org/schemas/xmls/qdc/2003/04/02/dcterms.xsd" namespace="http://purl.org/dc/terms/"/>
    <xsd:element type="CT_coreProperties" name="coreProperties"/>
    <xsd:complexType name="CT_coreProperties">
      <xsd:all>
        <xsd:element ref="dc:creator" maxOccurs="1" minOccurs="0"/>
        <xsd:element ref="dcterms:created" maxOccurs="1" minOccurs="0"/>
        <xsd:element ref="dc:identifier" maxOccurs="1" minOccurs="0"/>
        <xsd:element ma:index="0" type="xsd:string" maxOccurs="1" minOccurs="0" name="contentType" ma:displayName="Content Type"/>
        <xsd:element ma:index="4" ref="dc:title" maxOccurs="1" minOccurs="0" ma:displayName="Title"/>
        <xsd:element ref="dc:subject" maxOccurs="1" minOccurs="0"/>
        <xsd:element ref="dc:description" maxOccurs="1" minOccurs="0"/>
        <xsd:element type="xsd:string" maxOccurs="1" minOccurs="0" name="keywords"/>
        <xsd:element ref="dc:language" maxOccurs="1" minOccurs="0"/>
        <xsd:element type="xsd:string" maxOccurs="1" minOccurs="0" name="category"/>
        <xsd:element type="xsd:string" maxOccurs="1" minOccurs="0" name="version"/>
        <xsd:element type="xsd:string" maxOccurs="1" minOccurs="0" name="revision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type="xsd:string" maxOccurs="1" minOccurs="0" name="lastModifiedBy"/>
        <xsd:element ref="dcterms:modified" maxOccurs="1" minOccurs="0"/>
        <xsd:element type="xsd:string" maxOccurs="1" minOccurs="0" name="content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type="xs:string" name="DisplayName"/>
    <xs:element type="xs:string" name="AccountId"/>
    <xs:element type="xs:string" name="AccountType"/>
    <xs:element name="BDCAssociatedEntity">
      <xs:complexType>
        <xs:sequence>
          <xs:element ref="pc:BDCEntity" maxOccurs="unbounded" minOccurs="0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type="xs:string" name="EntityNamespace"/>
    <xs:attribute type="xs:string" name="EntityName"/>
    <xs:attribute type="xs:string" name="SystemInstanceName"/>
    <xs:attribute type="xs:string" name="AssociationName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type="xs:string" name="EntityDisplayName"/>
    <xs:element type="xs:string" name="EntityInstanceReference"/>
    <xs:element type="xs:string" name="EntityId1"/>
    <xs:element type="xs:string" name="EntityId2"/>
    <xs:element type="xs:string" name="EntityId3"/>
    <xs:element type="xs:string" name="EntityId4"/>
    <xs:element type="xs:string" name="EntityId5"/>
    <xs:element name="Terms">
      <xs:complexType>
        <xs:sequence>
          <xs:element ref="pc:TermInfo" maxOccurs="unbounded" minOccurs="0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type="xs:string" name="TermName"/>
    <xs:element type="xs:string" name="TermId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c="http://schemas.microsoft.com/office/infopath/2007/PartnerControls" xmlns:p="http://schemas.microsoft.com/office/2006/metadata/properties" xmlns:xsi="http://www.w3.org/2001/XMLSchema-instance">
  <documentManagement>
    <_activity xmlns="4c0d32b7-afc5-4577-b835-8ee209ff46e1" xsi:nil="true"/>
  </documentManagement>
</p:properties>
</file>

<file path=customXml/itemProps3.xml><?xml version="1.0" encoding="utf-8"?>
<ds:datastoreItem xmlns:ds="http://schemas.openxmlformats.org/officeDocument/2006/customXml" ds:itemID="{C0F3EC2B-49BA-4515-A079-BB864395804B}">
  <ds:schemaRefs/>
</ds:datastoreItem>
</file>

<file path=customXml/itemProps4.xml><?xml version="1.0" encoding="utf-8"?>
<ds:datastoreItem xmlns:ds="http://schemas.openxmlformats.org/officeDocument/2006/customXml" ds:itemID="{DEFCFFA2-E922-41DC-860B-821ED93E4680}">
  <ds:schemaRefs/>
</ds:datastoreItem>
</file>

<file path=customXml/itemProps5.xml><?xml version="1.0" encoding="utf-8"?>
<ds:datastoreItem xmlns:ds="http://schemas.openxmlformats.org/officeDocument/2006/customXml" ds:itemID="{A3F162B5-2E6E-4C8D-881A-803D0DC84FC9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 Landscape Template (All Designs) (1)</Template>
  <TotalTime>0</TotalTime>
  <Words>1859</Words>
  <Application>WPS Presentation</Application>
  <PresentationFormat>Panorámica</PresentationFormat>
  <Paragraphs>118</Paragraphs>
  <Slides>25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0</vt:i4>
      </vt:variant>
      <vt:variant>
        <vt:lpstr>幻灯片标题</vt:lpstr>
      </vt:variant>
      <vt:variant>
        <vt:i4>25</vt:i4>
      </vt:variant>
    </vt:vector>
  </HeadingPairs>
  <TitlesOfParts>
    <vt:vector size="43" baseType="lpstr">
      <vt:lpstr>Arial</vt:lpstr>
      <vt:lpstr>SimSun</vt:lpstr>
      <vt:lpstr>Wingdings</vt:lpstr>
      <vt:lpstr>Tahoma</vt:lpstr>
      <vt:lpstr>Bahnschrift Light</vt:lpstr>
      <vt:lpstr>Roboto</vt:lpstr>
      <vt:lpstr>Times New Roman</vt:lpstr>
      <vt:lpstr>Century Gothic</vt:lpstr>
      <vt:lpstr>Bahnschrift SemiLight</vt:lpstr>
      <vt:lpstr>Helvetica</vt:lpstr>
      <vt:lpstr>Roboto Medium</vt:lpstr>
      <vt:lpstr>Verdana</vt:lpstr>
      <vt:lpstr>Roboto Light</vt:lpstr>
      <vt:lpstr>Calibri</vt:lpstr>
      <vt:lpstr>Microsoft YaHei</vt:lpstr>
      <vt:lpstr>Arial Unicode MS</vt:lpstr>
      <vt:lpstr>NWC</vt:lpstr>
      <vt:lpstr>1_NWC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Usefull links</vt:lpstr>
      <vt:lpstr>Usefull links</vt:lpstr>
      <vt:lpstr>LiStack prototype</vt:lpstr>
      <vt:lpstr>LiStack prototype</vt:lpstr>
      <vt:lpstr>LiJump prototype</vt:lpstr>
      <vt:lpstr>LiJump prototype - LiJump cell centroids</vt:lpstr>
      <vt:lpstr>LiJump prototype - Strong LiJump flash rate</vt:lpstr>
      <vt:lpstr>LiJump prototype - Weak Lijump events</vt:lpstr>
      <vt:lpstr>LiJump prototype</vt:lpstr>
      <vt:lpstr>NWC SAF Products in the EWC: Local Systems Integration </vt:lpstr>
      <vt:lpstr>NWC SAF Products in the EWC: Local Systems Integration</vt:lpstr>
      <vt:lpstr>NWC SAF Products in the EWC: Local Systems Integration</vt:lpstr>
      <vt:lpstr>NWC SAF Products in the EWC: Local Systems Integration</vt:lpstr>
      <vt:lpstr>NWC SAF Products in the EWC: Local Systems Integration</vt:lpstr>
      <vt:lpstr>NWC SAF Products in the EWC: Local Systems Integration</vt:lpstr>
      <vt:lpstr>NWC SAF Products in the EWC: Local Systems Integration</vt:lpstr>
      <vt:lpstr>NWC SAF Products in the EWC: Local Systems Integration</vt:lpstr>
      <vt:lpstr>NWC SAF Products in the EWC: Local Systems Integration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Linda Jakschies</dc:creator>
  <cp:lastModifiedBy>col sat</cp:lastModifiedBy>
  <cp:revision>261</cp:revision>
  <cp:lastPrinted>2026-10-13T08:23:00Z</cp:lastPrinted>
  <dcterms:created xsi:type="dcterms:W3CDTF">2026-10-13T08:23:00Z</dcterms:created>
  <dcterms:modified xsi:type="dcterms:W3CDTF">2026-10-15T07:36:48Z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0x010100420E6A351B58E744BDF5DE913D9738F4</vt:lpwstr>
  </property>
  <property fmtid="{D5CDD505-2E9C-101B-9397-08002B2CF9AE}" pid="3" name="DM_DOCNUM">
    <vt:lpwstr>153450</vt:lpwstr>
  </property>
  <property fmtid="{D5CDD505-2E9C-101B-9397-08002B2CF9AE}" pid="4" name="DM_DOCNAME">
    <vt:lpwstr>Presentation Landscape Template (All Designs)</vt:lpwstr>
  </property>
  <property fmtid="{D5CDD505-2E9C-101B-9397-08002B2CF9AE}" pid="5" name="DM_AUTHOR">
    <vt:lpwstr>Anne-Flore Laloe</vt:lpwstr>
  </property>
  <property fmtid="{D5CDD505-2E9C-101B-9397-08002B2CF9AE}" pid="6" name="DM_E_DOC_NO">
    <vt:lpwstr>EUM/GES/TEM/07/2025</vt:lpwstr>
  </property>
  <property fmtid="{D5CDD505-2E9C-101B-9397-08002B2CF9AE}" pid="7" name="DM_E_VER_NO">
    <vt:lpwstr>4A</vt:lpwstr>
  </property>
  <property fmtid="{D5CDD505-2E9C-101B-9397-08002B2CF9AE}" pid="8" name="DM_E_ISS_DATE">
    <vt:lpwstr>8 October 2024</vt:lpwstr>
  </property>
  <property fmtid="{D5CDD505-2E9C-101B-9397-08002B2CF9AE}" pid="9" name="DM_E_FROM_PERS2">
    <vt:lpwstr/>
  </property>
  <property fmtid="{D5CDD505-2E9C-101B-9397-08002B2CF9AE}" pid="10" name="DM_E_CONFID">
    <vt:lpwstr/>
  </property>
  <property fmtid="{D5CDD505-2E9C-101B-9397-08002B2CF9AE}" pid="11" name="DM_E_WBS_CODE">
    <vt:lpwstr/>
  </property>
  <property fmtid="{D5CDD505-2E9C-101B-9397-08002B2CF9AE}" pid="12" name="DM_E_DISTRIB">
    <vt:lpwstr/>
  </property>
  <property fmtid="{D5CDD505-2E9C-101B-9397-08002B2CF9AE}" pid="13" name="DIGITAL_SIGNATURE">
    <vt:lpwstr/>
  </property>
  <property fmtid="{D5CDD505-2E9C-101B-9397-08002B2CF9AE}" pid="14" name="KSOProductBuildVer">
    <vt:lpwstr>1033-12.1.0.28485</vt:lpwstr>
  </property>
  <property fmtid="{D5CDD505-2E9C-101B-9397-08002B2CF9AE}" pid="15" name="ICV">
    <vt:lpwstr>A9C8ECC8AF0B4425A9A6AE7433888A8C_13</vt:lpwstr>
  </property>
</Properties>
</file>