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7711" r:id="rId1"/>
  </p:sldMasterIdLst>
  <p:notesMasterIdLst>
    <p:notesMasterId r:id="rId18"/>
  </p:notesMasterIdLst>
  <p:handoutMasterIdLst>
    <p:handoutMasterId r:id="rId19"/>
  </p:handoutMasterIdLst>
  <p:sldIdLst>
    <p:sldId id="610" r:id="rId2"/>
    <p:sldId id="789" r:id="rId3"/>
    <p:sldId id="604" r:id="rId4"/>
    <p:sldId id="871" r:id="rId5"/>
    <p:sldId id="816" r:id="rId6"/>
    <p:sldId id="822" r:id="rId7"/>
    <p:sldId id="895" r:id="rId8"/>
    <p:sldId id="913" r:id="rId9"/>
    <p:sldId id="914" r:id="rId10"/>
    <p:sldId id="861" r:id="rId11"/>
    <p:sldId id="3229" r:id="rId12"/>
    <p:sldId id="3232" r:id="rId13"/>
    <p:sldId id="3230" r:id="rId14"/>
    <p:sldId id="3231" r:id="rId15"/>
    <p:sldId id="618" r:id="rId16"/>
    <p:sldId id="609" r:id="rId17"/>
  </p:sldIdLst>
  <p:sldSz cx="12192000" cy="6858000"/>
  <p:notesSz cx="9931400" cy="1436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900" b="1" kern="1200">
        <a:solidFill>
          <a:schemeClr val="bg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164" userDrawn="1">
          <p15:clr>
            <a:srgbClr val="A4A3A4"/>
          </p15:clr>
        </p15:guide>
        <p15:guide id="2" orient="horz" pos="1410" userDrawn="1">
          <p15:clr>
            <a:srgbClr val="A4A3A4"/>
          </p15:clr>
        </p15:guide>
        <p15:guide id="3" orient="horz" pos="2715" userDrawn="1">
          <p15:clr>
            <a:srgbClr val="A4A3A4"/>
          </p15:clr>
        </p15:guide>
        <p15:guide id="4" orient="horz" pos="2389" userDrawn="1">
          <p15:clr>
            <a:srgbClr val="A4A3A4"/>
          </p15:clr>
        </p15:guide>
        <p15:guide id="5" orient="horz" pos="2064" userDrawn="1">
          <p15:clr>
            <a:srgbClr val="A4A3A4"/>
          </p15:clr>
        </p15:guide>
        <p15:guide id="6" orient="horz" pos="1735" userDrawn="1">
          <p15:clr>
            <a:srgbClr val="A4A3A4"/>
          </p15:clr>
        </p15:guide>
        <p15:guide id="7" orient="horz" pos="3369" userDrawn="1">
          <p15:clr>
            <a:srgbClr val="A4A3A4"/>
          </p15:clr>
        </p15:guide>
        <p15:guide id="8" orient="horz" pos="3698" userDrawn="1">
          <p15:clr>
            <a:srgbClr val="A4A3A4"/>
          </p15:clr>
        </p15:guide>
        <p15:guide id="9" pos="5186" userDrawn="1">
          <p15:clr>
            <a:srgbClr val="A4A3A4"/>
          </p15:clr>
        </p15:guide>
        <p15:guide id="10" pos="241" userDrawn="1">
          <p15:clr>
            <a:srgbClr val="A4A3A4"/>
          </p15:clr>
        </p15:guide>
        <p15:guide id="11" pos="1910" userDrawn="1">
          <p15:clr>
            <a:srgbClr val="A4A3A4"/>
          </p15:clr>
        </p15:guide>
        <p15:guide id="12" pos="6005" userDrawn="1">
          <p15:clr>
            <a:srgbClr val="A4A3A4"/>
          </p15:clr>
        </p15:guide>
        <p15:guide id="13" pos="6838" userDrawn="1">
          <p15:clr>
            <a:srgbClr val="A4A3A4"/>
          </p15:clr>
        </p15:guide>
        <p15:guide id="14" pos="2751" userDrawn="1">
          <p15:clr>
            <a:srgbClr val="A4A3A4"/>
          </p15:clr>
        </p15:guide>
        <p15:guide id="15" pos="107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4525">
          <p15:clr>
            <a:srgbClr val="A4A3A4"/>
          </p15:clr>
        </p15:guide>
        <p15:guide id="2" pos="3127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1F7496E3-B58E-EC5A-D4F5-67354262A597}" name="Sven-Erik Enno" initials="SE" userId="S::Sven-Erik.Enno@eumetsat.int::2e74cf1a-e88c-4a61-a652-653588257a3f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00000"/>
    <a:srgbClr val="C5B9AC"/>
    <a:srgbClr val="00205B"/>
    <a:srgbClr val="D6D2C4"/>
    <a:srgbClr val="E8E8E8"/>
    <a:srgbClr val="E0E0E0"/>
    <a:srgbClr val="F1F1F1"/>
    <a:srgbClr val="00B5E2"/>
    <a:srgbClr val="FEDB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21E4AEA4-8DFA-4A89-87EB-49C32662AFE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9" autoAdjust="0"/>
    <p:restoredTop sz="93939" autoAdjust="0"/>
  </p:normalViewPr>
  <p:slideViewPr>
    <p:cSldViewPr snapToGrid="0">
      <p:cViewPr varScale="1">
        <p:scale>
          <a:sx n="100" d="100"/>
          <a:sy n="100" d="100"/>
        </p:scale>
        <p:origin x="906" y="90"/>
      </p:cViewPr>
      <p:guideLst>
        <p:guide orient="horz" pos="1164"/>
        <p:guide orient="horz" pos="1410"/>
        <p:guide orient="horz" pos="2715"/>
        <p:guide orient="horz" pos="2389"/>
        <p:guide orient="horz" pos="2064"/>
        <p:guide orient="horz" pos="1735"/>
        <p:guide orient="horz" pos="3369"/>
        <p:guide orient="horz" pos="3698"/>
        <p:guide pos="5186"/>
        <p:guide pos="241"/>
        <p:guide pos="1910"/>
        <p:guide pos="6005"/>
        <p:guide pos="6838"/>
        <p:guide pos="2751"/>
        <p:guide pos="107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10020"/>
    </p:cViewPr>
  </p:sorterViewPr>
  <p:notesViewPr>
    <p:cSldViewPr snapToGrid="0">
      <p:cViewPr varScale="1">
        <p:scale>
          <a:sx n="57" d="100"/>
          <a:sy n="57" d="100"/>
        </p:scale>
        <p:origin x="3096" y="78"/>
      </p:cViewPr>
      <p:guideLst>
        <p:guide orient="horz" pos="4525"/>
        <p:guide pos="3127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8/10/relationships/authors" Target="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ven-Erik Enno" userId="2e74cf1a-e88c-4a61-a652-653588257a3f" providerId="ADAL" clId="{690E4EB6-DEF4-42AE-8671-47F6E941F233}"/>
    <pc:docChg chg="custSel addSld delSld modSld sldOrd">
      <pc:chgData name="Sven-Erik Enno" userId="2e74cf1a-e88c-4a61-a652-653588257a3f" providerId="ADAL" clId="{690E4EB6-DEF4-42AE-8671-47F6E941F233}" dt="2026-06-02T08:28:16.733" v="462"/>
      <pc:docMkLst>
        <pc:docMk/>
      </pc:docMkLst>
      <pc:sldChg chg="addSp delSp modSp mod modAnim">
        <pc:chgData name="Sven-Erik Enno" userId="2e74cf1a-e88c-4a61-a652-653588257a3f" providerId="ADAL" clId="{690E4EB6-DEF4-42AE-8671-47F6E941F233}" dt="2026-05-29T13:54:18.078" v="356"/>
        <pc:sldMkLst>
          <pc:docMk/>
          <pc:sldMk cId="2314081490" sldId="604"/>
        </pc:sldMkLst>
        <pc:spChg chg="mod">
          <ac:chgData name="Sven-Erik Enno" userId="2e74cf1a-e88c-4a61-a652-653588257a3f" providerId="ADAL" clId="{690E4EB6-DEF4-42AE-8671-47F6E941F233}" dt="2026-05-29T13:24:44.206" v="58" actId="20577"/>
          <ac:spMkLst>
            <pc:docMk/>
            <pc:sldMk cId="2314081490" sldId="604"/>
            <ac:spMk id="3" creationId="{AB4E78C4-690A-B589-EF77-31D3BBCA849E}"/>
          </ac:spMkLst>
        </pc:spChg>
        <pc:spChg chg="add mod">
          <ac:chgData name="Sven-Erik Enno" userId="2e74cf1a-e88c-4a61-a652-653588257a3f" providerId="ADAL" clId="{690E4EB6-DEF4-42AE-8671-47F6E941F233}" dt="2026-05-29T13:26:55.203" v="131" actId="1036"/>
          <ac:spMkLst>
            <pc:docMk/>
            <pc:sldMk cId="2314081490" sldId="604"/>
            <ac:spMk id="14" creationId="{1706F551-D632-0767-337E-0C49A9CB3FE7}"/>
          </ac:spMkLst>
        </pc:spChg>
        <pc:picChg chg="add mod">
          <ac:chgData name="Sven-Erik Enno" userId="2e74cf1a-e88c-4a61-a652-653588257a3f" providerId="ADAL" clId="{690E4EB6-DEF4-42AE-8671-47F6E941F233}" dt="2026-05-29T13:25:49.513" v="62" actId="14100"/>
          <ac:picMkLst>
            <pc:docMk/>
            <pc:sldMk cId="2314081490" sldId="604"/>
            <ac:picMk id="8" creationId="{2C4E72C0-FDA0-8E23-B0FF-7A5B7EAC4A75}"/>
          </ac:picMkLst>
        </pc:picChg>
      </pc:sldChg>
      <pc:sldChg chg="add">
        <pc:chgData name="Sven-Erik Enno" userId="2e74cf1a-e88c-4a61-a652-653588257a3f" providerId="ADAL" clId="{690E4EB6-DEF4-42AE-8671-47F6E941F233}" dt="2026-05-29T13:48:55.821" v="153"/>
        <pc:sldMkLst>
          <pc:docMk/>
          <pc:sldMk cId="1881492184" sldId="609"/>
        </pc:sldMkLst>
      </pc:sldChg>
      <pc:sldChg chg="modSp mod">
        <pc:chgData name="Sven-Erik Enno" userId="2e74cf1a-e88c-4a61-a652-653588257a3f" providerId="ADAL" clId="{690E4EB6-DEF4-42AE-8671-47F6E941F233}" dt="2026-05-29T13:23:22.890" v="55" actId="20577"/>
        <pc:sldMkLst>
          <pc:docMk/>
          <pc:sldMk cId="3581853812" sldId="610"/>
        </pc:sldMkLst>
        <pc:spChg chg="mod">
          <ac:chgData name="Sven-Erik Enno" userId="2e74cf1a-e88c-4a61-a652-653588257a3f" providerId="ADAL" clId="{690E4EB6-DEF4-42AE-8671-47F6E941F233}" dt="2026-05-29T13:23:22.890" v="55" actId="20577"/>
          <ac:spMkLst>
            <pc:docMk/>
            <pc:sldMk cId="3581853812" sldId="610"/>
            <ac:spMk id="3" creationId="{00000000-0000-0000-0000-000000000000}"/>
          </ac:spMkLst>
        </pc:spChg>
      </pc:sldChg>
      <pc:sldChg chg="modSp add mod">
        <pc:chgData name="Sven-Erik Enno" userId="2e74cf1a-e88c-4a61-a652-653588257a3f" providerId="ADAL" clId="{690E4EB6-DEF4-42AE-8671-47F6E941F233}" dt="2026-06-02T06:59:45.978" v="460" actId="20577"/>
        <pc:sldMkLst>
          <pc:docMk/>
          <pc:sldMk cId="986282223" sldId="618"/>
        </pc:sldMkLst>
        <pc:spChg chg="mod">
          <ac:chgData name="Sven-Erik Enno" userId="2e74cf1a-e88c-4a61-a652-653588257a3f" providerId="ADAL" clId="{690E4EB6-DEF4-42AE-8671-47F6E941F233}" dt="2026-06-02T06:59:45.978" v="460" actId="20577"/>
          <ac:spMkLst>
            <pc:docMk/>
            <pc:sldMk cId="986282223" sldId="618"/>
            <ac:spMk id="4" creationId="{DFE0BAC6-A101-E01E-A5E6-304F172C8317}"/>
          </ac:spMkLst>
        </pc:spChg>
      </pc:sldChg>
      <pc:sldChg chg="modSp mod">
        <pc:chgData name="Sven-Erik Enno" userId="2e74cf1a-e88c-4a61-a652-653588257a3f" providerId="ADAL" clId="{690E4EB6-DEF4-42AE-8671-47F6E941F233}" dt="2026-05-29T13:53:36.069" v="353" actId="20577"/>
        <pc:sldMkLst>
          <pc:docMk/>
          <pc:sldMk cId="3427416209" sldId="789"/>
        </pc:sldMkLst>
        <pc:spChg chg="mod">
          <ac:chgData name="Sven-Erik Enno" userId="2e74cf1a-e88c-4a61-a652-653588257a3f" providerId="ADAL" clId="{690E4EB6-DEF4-42AE-8671-47F6E941F233}" dt="2026-05-29T13:53:36.069" v="353" actId="20577"/>
          <ac:spMkLst>
            <pc:docMk/>
            <pc:sldMk cId="3427416209" sldId="789"/>
            <ac:spMk id="3" creationId="{DE3C7A1A-3F95-86C8-5A9B-EFBF85943B6B}"/>
          </ac:spMkLst>
        </pc:spChg>
      </pc:sldChg>
      <pc:sldChg chg="add">
        <pc:chgData name="Sven-Erik Enno" userId="2e74cf1a-e88c-4a61-a652-653588257a3f" providerId="ADAL" clId="{690E4EB6-DEF4-42AE-8671-47F6E941F233}" dt="2026-05-29T13:28:41.542" v="132"/>
        <pc:sldMkLst>
          <pc:docMk/>
          <pc:sldMk cId="1343068180" sldId="816"/>
        </pc:sldMkLst>
      </pc:sldChg>
      <pc:sldChg chg="add setBg">
        <pc:chgData name="Sven-Erik Enno" userId="2e74cf1a-e88c-4a61-a652-653588257a3f" providerId="ADAL" clId="{690E4EB6-DEF4-42AE-8671-47F6E941F233}" dt="2026-05-29T13:55:28.113" v="357"/>
        <pc:sldMkLst>
          <pc:docMk/>
          <pc:sldMk cId="4223902471" sldId="822"/>
        </pc:sldMkLst>
      </pc:sldChg>
      <pc:sldChg chg="add">
        <pc:chgData name="Sven-Erik Enno" userId="2e74cf1a-e88c-4a61-a652-653588257a3f" providerId="ADAL" clId="{690E4EB6-DEF4-42AE-8671-47F6E941F233}" dt="2026-05-29T13:51:00.320" v="167"/>
        <pc:sldMkLst>
          <pc:docMk/>
          <pc:sldMk cId="1392417925" sldId="861"/>
        </pc:sldMkLst>
      </pc:sldChg>
      <pc:sldChg chg="add">
        <pc:chgData name="Sven-Erik Enno" userId="2e74cf1a-e88c-4a61-a652-653588257a3f" providerId="ADAL" clId="{690E4EB6-DEF4-42AE-8671-47F6E941F233}" dt="2026-05-29T13:28:41.542" v="132"/>
        <pc:sldMkLst>
          <pc:docMk/>
          <pc:sldMk cId="2946694918" sldId="871"/>
        </pc:sldMkLst>
      </pc:sldChg>
      <pc:sldChg chg="add">
        <pc:chgData name="Sven-Erik Enno" userId="2e74cf1a-e88c-4a61-a652-653588257a3f" providerId="ADAL" clId="{690E4EB6-DEF4-42AE-8671-47F6E941F233}" dt="2026-05-29T13:34:45.979" v="136"/>
        <pc:sldMkLst>
          <pc:docMk/>
          <pc:sldMk cId="2400173958" sldId="895"/>
        </pc:sldMkLst>
      </pc:sldChg>
      <pc:sldChg chg="add">
        <pc:chgData name="Sven-Erik Enno" userId="2e74cf1a-e88c-4a61-a652-653588257a3f" providerId="ADAL" clId="{690E4EB6-DEF4-42AE-8671-47F6E941F233}" dt="2026-05-29T13:34:45.979" v="136"/>
        <pc:sldMkLst>
          <pc:docMk/>
          <pc:sldMk cId="426217610" sldId="913"/>
        </pc:sldMkLst>
      </pc:sldChg>
      <pc:sldChg chg="add setBg">
        <pc:chgData name="Sven-Erik Enno" userId="2e74cf1a-e88c-4a61-a652-653588257a3f" providerId="ADAL" clId="{690E4EB6-DEF4-42AE-8671-47F6E941F233}" dt="2026-05-29T13:43:03.226" v="151"/>
        <pc:sldMkLst>
          <pc:docMk/>
          <pc:sldMk cId="1880667542" sldId="914"/>
        </pc:sldMkLst>
      </pc:sldChg>
      <pc:sldChg chg="add">
        <pc:chgData name="Sven-Erik Enno" userId="2e74cf1a-e88c-4a61-a652-653588257a3f" providerId="ADAL" clId="{690E4EB6-DEF4-42AE-8671-47F6E941F233}" dt="2026-05-29T13:45:01.668" v="152"/>
        <pc:sldMkLst>
          <pc:docMk/>
          <pc:sldMk cId="903625916" sldId="3229"/>
        </pc:sldMkLst>
      </pc:sldChg>
      <pc:sldChg chg="ord">
        <pc:chgData name="Sven-Erik Enno" userId="2e74cf1a-e88c-4a61-a652-653588257a3f" providerId="ADAL" clId="{690E4EB6-DEF4-42AE-8671-47F6E941F233}" dt="2026-06-02T08:28:16.733" v="462"/>
        <pc:sldMkLst>
          <pc:docMk/>
          <pc:sldMk cId="3505851053" sldId="323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0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defTabSz="1336954" eaLnBrk="0" hangingPunct="0">
              <a:spcBef>
                <a:spcPct val="0"/>
              </a:spcBef>
              <a:defRPr sz="1700" b="0">
                <a:solidFill>
                  <a:srgbClr val="000000"/>
                </a:solidFill>
                <a:latin typeface="Helvetica" pitchFamily="34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2697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9982200" y="0"/>
            <a:ext cx="0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algn="r" defTabSz="1336954" eaLnBrk="0" hangingPunct="0">
              <a:spcBef>
                <a:spcPct val="0"/>
              </a:spcBef>
              <a:defRPr sz="1700" b="0">
                <a:solidFill>
                  <a:srgbClr val="000000"/>
                </a:solidFill>
                <a:latin typeface="Helvetica" pitchFamily="34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2698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14090650"/>
            <a:ext cx="0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b" anchorCtr="0" compatLnSpc="1">
            <a:prstTxWarp prst="textNoShape">
              <a:avLst/>
            </a:prstTxWarp>
            <a:spAutoFit/>
          </a:bodyPr>
          <a:lstStyle>
            <a:lvl1pPr defTabSz="1336954" eaLnBrk="0" hangingPunct="0">
              <a:spcBef>
                <a:spcPct val="0"/>
              </a:spcBef>
              <a:defRPr sz="1700" b="0">
                <a:solidFill>
                  <a:srgbClr val="000000"/>
                </a:solidFill>
                <a:latin typeface="Helvetica" pitchFamily="34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2698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9707563" y="14085888"/>
            <a:ext cx="274637" cy="26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b" anchorCtr="0" compatLnSpc="1">
            <a:prstTxWarp prst="textNoShape">
              <a:avLst/>
            </a:prstTxWarp>
            <a:spAutoFit/>
          </a:bodyPr>
          <a:lstStyle>
            <a:lvl1pPr algn="r" defTabSz="1336954" eaLnBrk="0" hangingPunct="0">
              <a:spcBef>
                <a:spcPct val="0"/>
              </a:spcBef>
              <a:defRPr sz="1700" b="0">
                <a:solidFill>
                  <a:srgbClr val="000000"/>
                </a:solidFill>
                <a:latin typeface="Helvetica" pitchFamily="34" charset="0"/>
              </a:defRPr>
            </a:lvl1pPr>
          </a:lstStyle>
          <a:p>
            <a:pPr>
              <a:defRPr/>
            </a:pPr>
            <a:fld id="{E842FA72-B9ED-494F-A64D-EC1E1901C355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093611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302125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33601" tIns="66800" rIns="133601" bIns="66800" numCol="1" anchor="t" anchorCtr="0" compatLnSpc="1">
            <a:prstTxWarp prst="textNoShape">
              <a:avLst/>
            </a:prstTxWarp>
          </a:bodyPr>
          <a:lstStyle>
            <a:lvl1pPr defTabSz="1336954" eaLnBrk="0" hangingPunct="0">
              <a:spcBef>
                <a:spcPct val="0"/>
              </a:spcBef>
              <a:defRPr sz="17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629275" y="0"/>
            <a:ext cx="4302125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33601" tIns="66800" rIns="133601" bIns="66800" numCol="1" anchor="t" anchorCtr="0" compatLnSpc="1">
            <a:prstTxWarp prst="textNoShape">
              <a:avLst/>
            </a:prstTxWarp>
          </a:bodyPr>
          <a:lstStyle>
            <a:lvl1pPr algn="r" defTabSz="1336954" eaLnBrk="0" hangingPunct="0">
              <a:spcBef>
                <a:spcPct val="0"/>
              </a:spcBef>
              <a:defRPr sz="17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2058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77800" y="1074738"/>
            <a:ext cx="9575800" cy="5386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322388" y="6819900"/>
            <a:ext cx="7286625" cy="646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33601" tIns="66800" rIns="133601" bIns="6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13644563"/>
            <a:ext cx="4302125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33601" tIns="66800" rIns="133601" bIns="66800" numCol="1" anchor="b" anchorCtr="0" compatLnSpc="1">
            <a:prstTxWarp prst="textNoShape">
              <a:avLst/>
            </a:prstTxWarp>
          </a:bodyPr>
          <a:lstStyle>
            <a:lvl1pPr defTabSz="1336954" eaLnBrk="0" hangingPunct="0">
              <a:spcBef>
                <a:spcPct val="0"/>
              </a:spcBef>
              <a:defRPr sz="17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629275" y="13644563"/>
            <a:ext cx="4302125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33601" tIns="66800" rIns="133601" bIns="66800" numCol="1" anchor="b" anchorCtr="0" compatLnSpc="1">
            <a:prstTxWarp prst="textNoShape">
              <a:avLst/>
            </a:prstTxWarp>
          </a:bodyPr>
          <a:lstStyle>
            <a:lvl1pPr algn="r" defTabSz="1336954" eaLnBrk="0" hangingPunct="0">
              <a:spcBef>
                <a:spcPct val="0"/>
              </a:spcBef>
              <a:defRPr sz="17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fld id="{7FE02029-9BE2-4139-82E8-7E205433FD51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804190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defTabSz="1333500"/>
            <a:fld id="{B3123BCD-06C1-4979-A4B6-929E88FE602B}" type="slidenum">
              <a:rPr lang="de-DE" smtClean="0"/>
              <a:pPr defTabSz="1333500"/>
              <a:t>1</a:t>
            </a:fld>
            <a:endParaRPr lang="de-DE"/>
          </a:p>
        </p:txBody>
      </p:sp>
      <p:sp>
        <p:nvSpPr>
          <p:cNvPr id="206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7800" y="1074738"/>
            <a:ext cx="9575800" cy="5386387"/>
          </a:xfrm>
          <a:ln/>
        </p:spPr>
      </p:sp>
      <p:sp>
        <p:nvSpPr>
          <p:cNvPr id="2068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 b="0" dirty="0">
              <a:solidFill>
                <a:srgbClr val="FF0000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502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FE02029-9BE2-4139-82E8-7E205433FD51}" type="slidenum">
              <a:rPr lang="de-DE" smtClean="0"/>
              <a:pPr>
                <a:defRPr/>
              </a:pPr>
              <a:t>13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677557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FE02029-9BE2-4139-82E8-7E205433FD51}" type="slidenum">
              <a:rPr lang="de-DE" smtClean="0"/>
              <a:pPr>
                <a:defRPr/>
              </a:pPr>
              <a:t>16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73348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- Metop/EP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8124" y="1210440"/>
            <a:ext cx="9465846" cy="5324538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/>
        </p:blipFill>
        <p:spPr>
          <a:xfrm>
            <a:off x="-1" y="-1"/>
            <a:ext cx="12192001" cy="6594765"/>
          </a:xfrm>
          <a:prstGeom prst="rect">
            <a:avLst/>
          </a:prstGeom>
        </p:spPr>
      </p:pic>
      <p:sp>
        <p:nvSpPr>
          <p:cNvPr id="264" name="Rectangle 263"/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67" name="Picture 266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8"/>
          <a:stretch/>
        </p:blipFill>
        <p:spPr>
          <a:xfrm>
            <a:off x="371032" y="114424"/>
            <a:ext cx="1703214" cy="43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629948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- EPS-S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74"/>
          <a:stretch/>
        </p:blipFill>
        <p:spPr>
          <a:xfrm>
            <a:off x="125175" y="1249142"/>
            <a:ext cx="10281095" cy="5320624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 flipH="1">
            <a:off x="8871770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/>
        </p:blipFill>
        <p:spPr>
          <a:xfrm flipH="1">
            <a:off x="0" y="0"/>
            <a:ext cx="12192000" cy="6594765"/>
          </a:xfrm>
          <a:prstGeom prst="rect">
            <a:avLst/>
          </a:prstGeom>
        </p:spPr>
      </p:pic>
      <p:sp>
        <p:nvSpPr>
          <p:cNvPr id="264" name="Rectangle 263"/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67" name="Picture 266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8"/>
          <a:stretch/>
        </p:blipFill>
        <p:spPr>
          <a:xfrm>
            <a:off x="371032" y="114424"/>
            <a:ext cx="1703214" cy="43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317675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- MS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2106" y="1122694"/>
            <a:ext cx="9619897" cy="5451274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/>
        </p:blipFill>
        <p:spPr>
          <a:xfrm>
            <a:off x="-1" y="-8718"/>
            <a:ext cx="12192001" cy="6594765"/>
          </a:xfrm>
          <a:prstGeom prst="rect">
            <a:avLst/>
          </a:prstGeom>
        </p:spPr>
      </p:pic>
      <p:sp>
        <p:nvSpPr>
          <p:cNvPr id="264" name="Rectangle 263"/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67" name="Picture 266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8"/>
          <a:stretch/>
        </p:blipFill>
        <p:spPr>
          <a:xfrm>
            <a:off x="371032" y="114424"/>
            <a:ext cx="1703214" cy="43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9068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- MT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54" y="1145464"/>
            <a:ext cx="9616414" cy="5449300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 flipH="1">
            <a:off x="8871770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/>
        </p:blipFill>
        <p:spPr>
          <a:xfrm flipH="1">
            <a:off x="0" y="0"/>
            <a:ext cx="12192000" cy="6594765"/>
          </a:xfrm>
          <a:prstGeom prst="rect">
            <a:avLst/>
          </a:prstGeom>
        </p:spPr>
      </p:pic>
      <p:sp>
        <p:nvSpPr>
          <p:cNvPr id="264" name="Rectangle 263"/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67" name="Picture 266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8"/>
          <a:stretch/>
        </p:blipFill>
        <p:spPr>
          <a:xfrm>
            <a:off x="371032" y="114424"/>
            <a:ext cx="1703214" cy="43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592432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- MS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47"/>
          <a:stretch/>
        </p:blipFill>
        <p:spPr>
          <a:xfrm>
            <a:off x="2363515" y="1113181"/>
            <a:ext cx="9765095" cy="5426767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/>
        </p:blipFill>
        <p:spPr>
          <a:xfrm>
            <a:off x="-1" y="-8718"/>
            <a:ext cx="12192001" cy="6594765"/>
          </a:xfrm>
          <a:prstGeom prst="rect">
            <a:avLst/>
          </a:prstGeom>
        </p:spPr>
      </p:pic>
      <p:sp>
        <p:nvSpPr>
          <p:cNvPr id="264" name="Rectangle 263"/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67" name="Picture 266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8"/>
          <a:stretch/>
        </p:blipFill>
        <p:spPr>
          <a:xfrm>
            <a:off x="371032" y="114424"/>
            <a:ext cx="1703214" cy="43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677013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- MT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832" y="1238226"/>
            <a:ext cx="9480125" cy="5334150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 flipH="1">
            <a:off x="8871770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/>
        </p:blipFill>
        <p:spPr>
          <a:xfrm flipH="1">
            <a:off x="0" y="0"/>
            <a:ext cx="12192000" cy="6594765"/>
          </a:xfrm>
          <a:prstGeom prst="rect">
            <a:avLst/>
          </a:prstGeom>
        </p:spPr>
      </p:pic>
      <p:sp>
        <p:nvSpPr>
          <p:cNvPr id="264" name="Rectangle 263"/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67" name="Picture 266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8"/>
          <a:stretch/>
        </p:blipFill>
        <p:spPr>
          <a:xfrm>
            <a:off x="371032" y="114424"/>
            <a:ext cx="1703214" cy="43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768138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4" b="3165"/>
          <a:stretch/>
        </p:blipFill>
        <p:spPr>
          <a:xfrm>
            <a:off x="0" y="877455"/>
            <a:ext cx="12192000" cy="5763490"/>
          </a:xfrm>
          <a:prstGeom prst="rect">
            <a:avLst/>
          </a:prstGeom>
        </p:spPr>
      </p:pic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/>
          <a:lstStyle>
            <a:lvl1pPr>
              <a:defRPr sz="3200" baseline="0"/>
            </a:lvl1pPr>
            <a:lvl2pPr>
              <a:defRPr sz="2800" baseline="0"/>
            </a:lvl2pPr>
            <a:lvl3pPr>
              <a:defRPr sz="2400" baseline="0"/>
            </a:lvl3pPr>
            <a:lvl4pPr>
              <a:defRPr sz="2000" baseline="0"/>
            </a:lvl4pPr>
            <a:lvl5pPr>
              <a:defRPr sz="1800" baseline="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78" y="3061592"/>
            <a:ext cx="1245440" cy="1243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942085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57482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5053" y="-8719"/>
            <a:ext cx="11901894" cy="647425"/>
          </a:xfrm>
          <a:prstGeom prst="rect">
            <a:avLst/>
          </a:prstGeom>
          <a:solidFill>
            <a:srgbClr val="D6D2C4">
              <a:alpha val="4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590195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 bwMode="auto">
          <a:xfrm>
            <a:off x="145053" y="-8719"/>
            <a:ext cx="11901894" cy="647425"/>
          </a:xfrm>
          <a:prstGeom prst="rect">
            <a:avLst/>
          </a:prstGeom>
          <a:solidFill>
            <a:srgbClr val="D6D2C4">
              <a:alpha val="4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3" t="28964" r="31087" b="35710"/>
          <a:stretch/>
        </p:blipFill>
        <p:spPr>
          <a:xfrm>
            <a:off x="-42530" y="-42530"/>
            <a:ext cx="12227442" cy="691116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Rectangle 4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074341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 bwMode="auto">
          <a:xfrm>
            <a:off x="314311" y="-1679944"/>
            <a:ext cx="11288822" cy="11288822"/>
          </a:xfrm>
          <a:prstGeom prst="rect">
            <a:avLst/>
          </a:prstGeom>
          <a:blipFill dpi="0" rotWithShape="1">
            <a:blip r:embed="rId2">
              <a:alphaModFix amt="30000"/>
            </a:blip>
            <a:srcRect/>
            <a:stretch>
              <a:fillRect/>
            </a:stretch>
          </a:blip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145053" y="-8719"/>
            <a:ext cx="11901894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Rectangle 4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746998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&amp;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3434"/>
          <a:stretch/>
        </p:blipFill>
        <p:spPr>
          <a:xfrm>
            <a:off x="0" y="858982"/>
            <a:ext cx="12192000" cy="5763491"/>
          </a:xfrm>
          <a:prstGeom prst="rect">
            <a:avLst/>
          </a:prstGeom>
        </p:spPr>
      </p:pic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 anchor="ctr"/>
          <a:lstStyle>
            <a:lvl1pPr marL="0" indent="0">
              <a:buNone/>
              <a:defRPr sz="3200"/>
            </a:lvl1pPr>
            <a:lvl2pPr marL="562722" indent="0">
              <a:buNone/>
              <a:defRPr sz="2800"/>
            </a:lvl2pPr>
            <a:lvl3pPr marL="1125443" indent="0">
              <a:buNone/>
              <a:defRPr sz="2400"/>
            </a:lvl3pPr>
            <a:lvl4pPr marL="1688165" indent="0">
              <a:buNone/>
              <a:defRPr sz="2000"/>
            </a:lvl4pPr>
            <a:lvl5pPr marL="2250887" indent="0">
              <a:buNone/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147" y="2427580"/>
            <a:ext cx="2640047" cy="2635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816574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 - blu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4" b="3165"/>
          <a:stretch/>
        </p:blipFill>
        <p:spPr>
          <a:xfrm>
            <a:off x="0" y="877455"/>
            <a:ext cx="12192000" cy="5763490"/>
          </a:xfrm>
          <a:prstGeom prst="rect">
            <a:avLst/>
          </a:prstGeom>
        </p:spPr>
      </p:pic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78" y="3061592"/>
            <a:ext cx="1245440" cy="1243492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/>
          <a:lstStyle>
            <a:lvl1pPr>
              <a:defRPr sz="3200" spc="-100" baseline="0"/>
            </a:lvl1pPr>
            <a:lvl2pPr>
              <a:defRPr sz="2800" spc="-100" baseline="0"/>
            </a:lvl2pPr>
            <a:lvl3pPr>
              <a:defRPr sz="2400" spc="-100" baseline="0"/>
            </a:lvl3pPr>
            <a:lvl4pPr>
              <a:defRPr sz="2000" spc="-100" baseline="0"/>
            </a:lvl4pPr>
            <a:lvl5pPr>
              <a:defRPr sz="1800" spc="-1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46326624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White Background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/>
          <a:lstStyle>
            <a:lvl1pPr>
              <a:defRPr sz="3200" spc="-100" baseline="0"/>
            </a:lvl1pPr>
            <a:lvl2pPr>
              <a:defRPr sz="2800" spc="-100" baseline="0"/>
            </a:lvl2pPr>
            <a:lvl3pPr>
              <a:defRPr sz="2400" spc="-100" baseline="0"/>
            </a:lvl3pPr>
            <a:lvl4pPr>
              <a:defRPr sz="2000" spc="-100" baseline="0"/>
            </a:lvl4pPr>
            <a:lvl5pPr>
              <a:defRPr sz="1800" spc="-1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>
            <a:fillRect/>
          </a:stretch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64995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92479" y="4"/>
            <a:ext cx="11399521" cy="600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36000" rIns="36000" bIns="36000" numCol="1" anchor="ctr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29700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5054" y="1139429"/>
            <a:ext cx="11627339" cy="526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cxnSp>
        <p:nvCxnSpPr>
          <p:cNvPr id="9" name="Straight Connector 8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6" name="TextBox 15"/>
          <p:cNvSpPr txBox="1"/>
          <p:nvPr userDrawn="1"/>
        </p:nvSpPr>
        <p:spPr>
          <a:xfrm>
            <a:off x="10901866" y="641568"/>
            <a:ext cx="122661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1000" b="0" baseline="0" dirty="0">
                <a:solidFill>
                  <a:schemeClr val="bg1"/>
                </a:solidFill>
                <a:latin typeface="Bahnschrift SemiLight" panose="020B0502040204020203" pitchFamily="34" charset="0"/>
                <a:ea typeface="Roboto" panose="02000000000000000000" pitchFamily="2" charset="0"/>
              </a:rPr>
              <a:t>www.eumetsat.int</a:t>
            </a:r>
          </a:p>
        </p:txBody>
      </p:sp>
      <p:sp>
        <p:nvSpPr>
          <p:cNvPr id="12" name="Rectangle 61" title="[DM_E_CONFID]"/>
          <p:cNvSpPr>
            <a:spLocks noChangeArrowheads="1"/>
          </p:cNvSpPr>
          <p:nvPr userDrawn="1"/>
        </p:nvSpPr>
        <p:spPr bwMode="auto">
          <a:xfrm>
            <a:off x="4576120" y="6649210"/>
            <a:ext cx="3113648" cy="15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 eaLnBrk="0" hangingPunct="0">
              <a:defRPr/>
            </a:pPr>
            <a:endParaRPr lang="de-DE" sz="1000" b="0" baseline="0" dirty="0">
              <a:solidFill>
                <a:schemeClr val="accent2"/>
              </a:solidFill>
              <a:latin typeface="Roboto" panose="02000000000000000000" pitchFamily="2" charset="0"/>
              <a:ea typeface="Roboto" panose="02000000000000000000" pitchFamily="2" charset="0"/>
              <a:cs typeface="Arial" pitchFamily="34" charset="0"/>
            </a:endParaRPr>
          </a:p>
        </p:txBody>
      </p:sp>
      <p:sp>
        <p:nvSpPr>
          <p:cNvPr id="13" name="Rectangle 61" title="[DM_E_DOC_NO], v[DM_E_VER_NO], [DM_E_ISS_DATE]"/>
          <p:cNvSpPr>
            <a:spLocks noChangeArrowheads="1"/>
          </p:cNvSpPr>
          <p:nvPr userDrawn="1"/>
        </p:nvSpPr>
        <p:spPr bwMode="auto">
          <a:xfrm>
            <a:off x="161047" y="6648056"/>
            <a:ext cx="4628617" cy="15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eaLnBrk="0" hangingPunct="0">
              <a:defRPr/>
            </a:pPr>
            <a:r>
              <a:rPr lang="pt-BR" sz="1000" b="0" baseline="0">
                <a:solidFill>
                  <a:schemeClr val="accent2"/>
                </a:solidFill>
                <a:latin typeface="Bahnschrift Light" panose="020B0502040204020203" pitchFamily="34" charset="0"/>
                <a:ea typeface="Roboto" panose="02000000000000000000" pitchFamily="2" charset="0"/>
                <a:cs typeface="Arial" pitchFamily="34" charset="0"/>
              </a:rPr>
              <a:t>EUM/OPS/DOC/24/1409127, v1 Draft, 18 April 2024</a:t>
            </a:r>
            <a:endParaRPr lang="de-DE" sz="1000" b="0" baseline="0" dirty="0">
              <a:solidFill>
                <a:schemeClr val="accent2"/>
              </a:solidFill>
              <a:latin typeface="Bahnschrift Light" panose="020B0502040204020203" pitchFamily="34" charset="0"/>
              <a:ea typeface="Roboto" panose="02000000000000000000" pitchFamily="2" charset="0"/>
              <a:cs typeface="Arial" pitchFamily="34" charset="0"/>
            </a:endParaRPr>
          </a:p>
        </p:txBody>
      </p:sp>
      <p:sp>
        <p:nvSpPr>
          <p:cNvPr id="2" name="Rectangle 1"/>
          <p:cNvSpPr/>
          <p:nvPr userDrawn="1"/>
        </p:nvSpPr>
        <p:spPr>
          <a:xfrm>
            <a:off x="11519350" y="6593586"/>
            <a:ext cx="609135" cy="2628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fld id="{FF9CC606-8418-49EA-9DB7-3FFD72983DD3}" type="slidenum">
              <a:rPr lang="de-DE" sz="1050" b="0" smtClean="0">
                <a:solidFill>
                  <a:schemeClr val="accent2"/>
                </a:solidFill>
                <a:latin typeface="Bahnschrift Light" panose="020B0502040204020203" pitchFamily="34" charset="0"/>
                <a:ea typeface="Roboto" panose="02000000000000000000" pitchFamily="2" charset="0"/>
                <a:cs typeface="Arial" pitchFamily="34" charset="0"/>
              </a:rPr>
              <a:pPr algn="r"/>
              <a:t>‹#›</a:t>
            </a:fld>
            <a:endParaRPr lang="en-GB" sz="1050" dirty="0">
              <a:solidFill>
                <a:schemeClr val="accent2"/>
              </a:solidFill>
              <a:latin typeface="Bahnschrift Light" panose="020B0502040204020203" pitchFamily="34" charset="0"/>
              <a:ea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5124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7712" r:id="rId1"/>
    <p:sldLayoutId id="2147487713" r:id="rId2"/>
    <p:sldLayoutId id="2147487724" r:id="rId3"/>
    <p:sldLayoutId id="2147487721" r:id="rId4"/>
    <p:sldLayoutId id="2147487722" r:id="rId5"/>
    <p:sldLayoutId id="2147487723" r:id="rId6"/>
    <p:sldLayoutId id="2147487715" r:id="rId7"/>
    <p:sldLayoutId id="2147487716" r:id="rId8"/>
    <p:sldLayoutId id="2147487717" r:id="rId9"/>
    <p:sldLayoutId id="2147487718" r:id="rId10"/>
    <p:sldLayoutId id="2147487719" r:id="rId11"/>
    <p:sldLayoutId id="2147487720" r:id="rId12"/>
    <p:sldLayoutId id="2147487726" r:id="rId13"/>
    <p:sldLayoutId id="2147487727" r:id="rId14"/>
  </p:sldLayoutIdLst>
  <p:transition/>
  <p:txStyles>
    <p:titleStyle>
      <a:lvl1pPr marL="220791" algn="l" rtl="0" eaLnBrk="1" fontAlgn="base" hangingPunct="1">
        <a:spcBef>
          <a:spcPct val="0"/>
        </a:spcBef>
        <a:spcAft>
          <a:spcPct val="0"/>
        </a:spcAft>
        <a:defRPr sz="3200" b="0" spc="-100" baseline="0">
          <a:solidFill>
            <a:schemeClr val="bg1"/>
          </a:solidFill>
          <a:latin typeface="Bahnschrift SemiLight" panose="020B0502040204020203" pitchFamily="34" charset="0"/>
          <a:ea typeface="+mj-ea"/>
          <a:cs typeface="Arial" pitchFamily="34" charset="0"/>
        </a:defRPr>
      </a:lvl1pPr>
      <a:lvl2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itchFamily="34" charset="0"/>
          <a:cs typeface="Arial" pitchFamily="34" charset="0"/>
        </a:defRPr>
      </a:lvl2pPr>
      <a:lvl3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itchFamily="34" charset="0"/>
          <a:cs typeface="Arial" pitchFamily="34" charset="0"/>
        </a:defRPr>
      </a:lvl3pPr>
      <a:lvl4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itchFamily="34" charset="0"/>
          <a:cs typeface="Arial" pitchFamily="34" charset="0"/>
        </a:defRPr>
      </a:lvl4pPr>
      <a:lvl5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itchFamily="34" charset="0"/>
          <a:cs typeface="Arial" pitchFamily="34" charset="0"/>
        </a:defRPr>
      </a:lvl5pPr>
      <a:lvl6pPr marL="562722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6pPr>
      <a:lvl7pPr marL="1125444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7pPr>
      <a:lvl8pPr marL="1688165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8pPr>
      <a:lvl9pPr marL="2250887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9pPr>
    </p:titleStyle>
    <p:bodyStyle>
      <a:lvl1pPr marL="328254" indent="-328254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4431" spc="-100" baseline="0">
          <a:solidFill>
            <a:schemeClr val="tx2"/>
          </a:solidFill>
          <a:latin typeface="Bahnschrift Light" panose="020B0502040204020203" pitchFamily="34" charset="0"/>
          <a:ea typeface="Roboto" panose="02000000000000000000" pitchFamily="2" charset="0"/>
          <a:cs typeface="Arial" pitchFamily="34" charset="0"/>
        </a:defRPr>
      </a:lvl1pPr>
      <a:lvl2pPr marL="914423" indent="-351701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939" spc="-100" baseline="0">
          <a:solidFill>
            <a:schemeClr val="tx2"/>
          </a:solidFill>
          <a:latin typeface="Bahnschrift Light" panose="020B0502040204020203" pitchFamily="34" charset="0"/>
          <a:ea typeface="Roboto" panose="02000000000000000000" pitchFamily="2" charset="0"/>
          <a:cs typeface="Arial" pitchFamily="34" charset="0"/>
        </a:defRPr>
      </a:lvl2pPr>
      <a:lvl3pPr marL="1406804" indent="-281361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446" spc="-100" baseline="0">
          <a:solidFill>
            <a:schemeClr val="tx2"/>
          </a:solidFill>
          <a:latin typeface="Bahnschrift Light" panose="020B0502040204020203" pitchFamily="34" charset="0"/>
          <a:ea typeface="Roboto" panose="02000000000000000000" pitchFamily="2" charset="0"/>
          <a:cs typeface="Arial" pitchFamily="34" charset="0"/>
        </a:defRPr>
      </a:lvl3pPr>
      <a:lvl4pPr marL="1969526" indent="-281361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954" spc="-100" baseline="0">
          <a:solidFill>
            <a:schemeClr val="tx2"/>
          </a:solidFill>
          <a:latin typeface="Bahnschrift Light" panose="020B0502040204020203" pitchFamily="34" charset="0"/>
          <a:ea typeface="Roboto" panose="02000000000000000000" pitchFamily="2" charset="0"/>
          <a:cs typeface="Arial" pitchFamily="34" charset="0"/>
        </a:defRPr>
      </a:lvl4pPr>
      <a:lvl5pPr marL="2532248" indent="-281361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62" spc="-100" baseline="0">
          <a:solidFill>
            <a:schemeClr val="tx2"/>
          </a:solidFill>
          <a:latin typeface="Bahnschrift Light" panose="020B0502040204020203" pitchFamily="34" charset="0"/>
          <a:ea typeface="Roboto" panose="02000000000000000000" pitchFamily="2" charset="0"/>
          <a:cs typeface="Arial" pitchFamily="34" charset="0"/>
        </a:defRPr>
      </a:lvl5pPr>
      <a:lvl6pPr marL="3094970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6pPr>
      <a:lvl7pPr marL="3657691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7pPr>
      <a:lvl8pPr marL="4220413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8pPr>
      <a:lvl9pPr marL="4783135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1pPr>
      <a:lvl2pPr marL="562722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2pPr>
      <a:lvl3pPr marL="1125444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3pPr>
      <a:lvl4pPr marL="1688165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4pPr>
      <a:lvl5pPr marL="2250887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5pPr>
      <a:lvl6pPr marL="2813609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6pPr>
      <a:lvl7pPr marL="3376331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7pPr>
      <a:lvl8pPr marL="3939052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8pPr>
      <a:lvl9pPr marL="4501774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19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16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3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png"/><Relationship Id="rId3" Type="http://schemas.microsoft.com/office/2007/relationships/media" Target="../media/media4.mp4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5.svg"/><Relationship Id="rId11" Type="http://schemas.openxmlformats.org/officeDocument/2006/relationships/image" Target="../media/image30.svg"/><Relationship Id="rId5" Type="http://schemas.openxmlformats.org/officeDocument/2006/relationships/slideLayout" Target="../slideLayouts/slideLayout8.xml"/><Relationship Id="rId10" Type="http://schemas.openxmlformats.org/officeDocument/2006/relationships/image" Target="../media/image29.svg"/><Relationship Id="rId4" Type="http://schemas.openxmlformats.org/officeDocument/2006/relationships/video" Target="../media/media4.mp4"/><Relationship Id="rId9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6.mp4"/><Relationship Id="rId7" Type="http://schemas.openxmlformats.org/officeDocument/2006/relationships/image" Target="../media/image34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33.png"/><Relationship Id="rId5" Type="http://schemas.openxmlformats.org/officeDocument/2006/relationships/slideLayout" Target="../slideLayouts/slideLayout8.xml"/><Relationship Id="rId4" Type="http://schemas.openxmlformats.org/officeDocument/2006/relationships/video" Target="../media/media6.mp4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microsoft.com/office/2007/relationships/media" Target="../media/media8.mp4"/><Relationship Id="rId7" Type="http://schemas.openxmlformats.org/officeDocument/2006/relationships/image" Target="../media/image40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39.png"/><Relationship Id="rId5" Type="http://schemas.openxmlformats.org/officeDocument/2006/relationships/slideLayout" Target="../slideLayouts/slideLayout8.xml"/><Relationship Id="rId4" Type="http://schemas.openxmlformats.org/officeDocument/2006/relationships/video" Target="../media/media8.mp4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11.mp4"/><Relationship Id="rId7" Type="http://schemas.openxmlformats.org/officeDocument/2006/relationships/image" Target="../media/image44.pn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43.png"/><Relationship Id="rId5" Type="http://schemas.openxmlformats.org/officeDocument/2006/relationships/slideLayout" Target="../slideLayouts/slideLayout14.xml"/><Relationship Id="rId4" Type="http://schemas.openxmlformats.org/officeDocument/2006/relationships/video" Target="../media/media11.mp4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notesSlide" Target="../notesSlides/notesSlid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4" Type="http://schemas.openxmlformats.org/officeDocument/2006/relationships/image" Target="../media/image4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metsat.int/features/more-half-billion-flashes-lightning-detector-details-storms-never" TargetMode="External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0.png"/><Relationship Id="rId5" Type="http://schemas.openxmlformats.org/officeDocument/2006/relationships/hyperlink" Target="mailto:Sven-Erik.Enno@eumetsat.int" TargetMode="External"/><Relationship Id="rId4" Type="http://schemas.openxmlformats.org/officeDocument/2006/relationships/hyperlink" Target="https://github.com/seenno/MTG-LI-L2_data_read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 title="[DM_DOCNAME]"/>
          <p:cNvSpPr txBox="1"/>
          <p:nvPr/>
        </p:nvSpPr>
        <p:spPr>
          <a:xfrm>
            <a:off x="6227805" y="2299793"/>
            <a:ext cx="5964195" cy="2564118"/>
          </a:xfrm>
          <a:prstGeom prst="rect">
            <a:avLst/>
          </a:prstGeom>
          <a:solidFill>
            <a:schemeClr val="bg1"/>
          </a:solidFill>
        </p:spPr>
        <p:txBody>
          <a:bodyPr wrap="square" lIns="288000" tIns="180000" rIns="288000" bIns="180000" rtlCol="0" anchor="t" anchorCtr="0">
            <a:spAutoFit/>
          </a:bodyPr>
          <a:lstStyle/>
          <a:p>
            <a:pPr>
              <a:defRPr/>
            </a:pPr>
            <a:r>
              <a:rPr lang="en-US" sz="3200" b="0" spc="-100" dirty="0">
                <a:solidFill>
                  <a:schemeClr val="tx1"/>
                </a:solidFill>
                <a:latin typeface="Bahnschrift SemiLight" panose="020B0502040204020203" pitchFamily="34" charset="0"/>
                <a:cs typeface="Calibri" panose="020F0502020204030204" pitchFamily="34" charset="0"/>
              </a:rPr>
              <a:t>Showcasing MTG-LI data during forest fire events</a:t>
            </a:r>
          </a:p>
          <a:p>
            <a:pPr>
              <a:defRPr/>
            </a:pPr>
            <a:endParaRPr lang="en-GB" sz="1800" b="0" kern="0" dirty="0">
              <a:solidFill>
                <a:schemeClr val="tx1"/>
              </a:solidFill>
              <a:latin typeface="Roboto Medium" panose="02000000000000000000" pitchFamily="2" charset="0"/>
              <a:ea typeface="Roboto Medium" panose="02000000000000000000" pitchFamily="2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1600" b="0" dirty="0">
                <a:solidFill>
                  <a:schemeClr val="tx1"/>
                </a:solidFill>
                <a:latin typeface="Bahnschrift SemiBold" panose="020B0502040204020203" pitchFamily="34" charset="0"/>
                <a:ea typeface="Roboto Medium" panose="02000000000000000000" pitchFamily="2" charset="0"/>
                <a:cs typeface="Calibri" panose="020F0502020204030204" pitchFamily="34" charset="0"/>
              </a:rPr>
              <a:t>Andrea Meraner, Sven-Erik Enno, Bartolomeo </a:t>
            </a:r>
            <a:r>
              <a:rPr lang="en-GB" sz="1600" b="0" dirty="0" err="1">
                <a:solidFill>
                  <a:schemeClr val="tx1"/>
                </a:solidFill>
                <a:latin typeface="Bahnschrift SemiBold" panose="020B0502040204020203" pitchFamily="34" charset="0"/>
                <a:ea typeface="Roboto Medium" panose="02000000000000000000" pitchFamily="2" charset="0"/>
                <a:cs typeface="Calibri" panose="020F0502020204030204" pitchFamily="34" charset="0"/>
              </a:rPr>
              <a:t>Viticchiè</a:t>
            </a:r>
            <a:endParaRPr lang="en-GB" sz="1600" b="0" dirty="0">
              <a:solidFill>
                <a:schemeClr val="tx1"/>
              </a:solidFill>
              <a:latin typeface="Bahnschrift SemiBold" panose="020B0502040204020203" pitchFamily="34" charset="0"/>
              <a:ea typeface="Roboto Medium" panose="02000000000000000000" pitchFamily="2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1600" b="0" i="1" dirty="0">
                <a:solidFill>
                  <a:schemeClr val="tx1"/>
                </a:solidFill>
                <a:latin typeface="Bahnschrift Light" panose="020B0502040204020203" pitchFamily="34" charset="0"/>
                <a:ea typeface="Roboto" panose="02000000000000000000" pitchFamily="2" charset="0"/>
                <a:cs typeface="Calibri" panose="020F0502020204030204" pitchFamily="34" charset="0"/>
              </a:rPr>
              <a:t>LI Science Team</a:t>
            </a:r>
          </a:p>
          <a:p>
            <a:pPr>
              <a:defRPr/>
            </a:pPr>
            <a:endParaRPr lang="en-GB" sz="1400" b="0" i="1" kern="0" dirty="0">
              <a:solidFill>
                <a:schemeClr val="tx1"/>
              </a:solidFill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1200" b="0" i="1" dirty="0">
                <a:solidFill>
                  <a:schemeClr val="tx1"/>
                </a:solidFill>
                <a:latin typeface="Bahnschrift Light" panose="020B0502040204020203" pitchFamily="34" charset="0"/>
                <a:ea typeface="Roboto Light" panose="02000000000000000000" pitchFamily="2" charset="0"/>
                <a:cs typeface="Calibri Light" panose="020F0302020204030204" pitchFamily="34" charset="0"/>
              </a:rPr>
              <a:t>EUMeTrain </a:t>
            </a:r>
            <a:r>
              <a:rPr lang="en-US" sz="1200" b="0" i="1" dirty="0">
                <a:solidFill>
                  <a:schemeClr val="tx1"/>
                </a:solidFill>
                <a:latin typeface="Bahnschrift Light" panose="020B0502040204020203" pitchFamily="34" charset="0"/>
                <a:ea typeface="Roboto Light" panose="02000000000000000000" pitchFamily="2" charset="0"/>
                <a:cs typeface="Calibri Light" panose="020F0302020204030204" pitchFamily="34" charset="0"/>
              </a:rPr>
              <a:t>Event Week on Forest Fires </a:t>
            </a:r>
            <a:r>
              <a:rPr lang="en-GB" sz="1200" b="0" i="1" dirty="0">
                <a:solidFill>
                  <a:schemeClr val="tx1"/>
                </a:solidFill>
                <a:latin typeface="Bahnschrift Light" panose="020B0502040204020203" pitchFamily="34" charset="0"/>
                <a:ea typeface="Roboto Light" panose="02000000000000000000" pitchFamily="2" charset="0"/>
                <a:cs typeface="Calibri Light" panose="020F0302020204030204" pitchFamily="34" charset="0"/>
              </a:rPr>
              <a:t>– June 2, 2026</a:t>
            </a:r>
          </a:p>
        </p:txBody>
      </p:sp>
    </p:spTree>
    <p:extLst>
      <p:ext uri="{BB962C8B-B14F-4D97-AF65-F5344CB8AC3E}">
        <p14:creationId xmlns:p14="http://schemas.microsoft.com/office/powerpoint/2010/main" val="3581853812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2B82D-BC84-AC1A-8F5E-C5B7E3314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  <a:endParaRPr lang="en-IE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3C7A1A-3F95-86C8-5A9B-EFBF85943B6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66157" y="1265196"/>
            <a:ext cx="5576455" cy="558356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Introduction to lightning. </a:t>
            </a:r>
          </a:p>
          <a:p>
            <a:r>
              <a:rPr lang="en-GB" dirty="0"/>
              <a:t>Introduction to the LI instrument.</a:t>
            </a:r>
          </a:p>
          <a:p>
            <a:r>
              <a:rPr lang="en-GB" dirty="0"/>
              <a:t>LI data in the global/hemispheric scale.</a:t>
            </a:r>
          </a:p>
          <a:p>
            <a:r>
              <a:rPr lang="en-GB" dirty="0"/>
              <a:t>LI data in the local/storm scale.</a:t>
            </a:r>
          </a:p>
          <a:p>
            <a:r>
              <a:rPr lang="en-GB" dirty="0"/>
              <a:t>LI data on the flash scale.</a:t>
            </a:r>
          </a:p>
          <a:p>
            <a:r>
              <a:rPr lang="en-GB" dirty="0"/>
              <a:t>LI lightning ignited fire example.</a:t>
            </a:r>
          </a:p>
          <a:p>
            <a:r>
              <a:rPr lang="en-GB" dirty="0"/>
              <a:t>Conclusions.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416209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lightning?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F14809E-D936-C531-9F82-A15B2F7FE91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667" y="3688673"/>
            <a:ext cx="4548594" cy="255858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E2A5B8C-690A-14FC-A289-7E2A3A2AC2F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7514" y="3688673"/>
            <a:ext cx="3847211" cy="25656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0D5F6FF-56FD-6491-237D-2D89C3094B06}"/>
              </a:ext>
            </a:extLst>
          </p:cNvPr>
          <p:cNvSpPr txBox="1"/>
          <p:nvPr/>
        </p:nvSpPr>
        <p:spPr>
          <a:xfrm>
            <a:off x="4305990" y="967021"/>
            <a:ext cx="773934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Lightning is a sudden electrostatic discharge between electrically charged regions in the atmosphere, i.e., a giant electric spark</a:t>
            </a:r>
          </a:p>
          <a:p>
            <a:endParaRPr lang="en-US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typical lightning flash:</a:t>
            </a:r>
          </a:p>
          <a:p>
            <a:pPr marL="177800" lvl="1" indent="-177800">
              <a:buFont typeface="Arial" panose="020B0604020202020204" pitchFamily="34" charset="0"/>
              <a:buChar char="•"/>
            </a:pPr>
            <a:r>
              <a:rPr lang="en-US" sz="18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 few to a few tens of kilometers long</a:t>
            </a:r>
          </a:p>
          <a:p>
            <a:pPr marL="177800" lvl="1" indent="-177800">
              <a:buFont typeface="Arial" panose="020B0604020202020204" pitchFamily="34" charset="0"/>
              <a:buChar char="•"/>
            </a:pPr>
            <a:r>
              <a:rPr lang="en-US" sz="18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 a peak current of 20-30 kA</a:t>
            </a:r>
          </a:p>
          <a:p>
            <a:pPr marL="177800" lvl="1" indent="-177800">
              <a:buFont typeface="Arial" panose="020B0604020202020204" pitchFamily="34" charset="0"/>
              <a:buChar char="•"/>
            </a:pPr>
            <a:r>
              <a:rPr lang="en-US" sz="18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 a temperature of 30 000 degrees K</a:t>
            </a:r>
          </a:p>
          <a:p>
            <a:pPr marL="177800" lvl="1" indent="-177800">
              <a:buFont typeface="Arial" panose="020B0604020202020204" pitchFamily="34" charset="0"/>
              <a:buChar char="•"/>
            </a:pPr>
            <a:r>
              <a:rPr lang="en-US" sz="18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lasts only about 0.2-0.3 seconds</a:t>
            </a:r>
          </a:p>
        </p:txBody>
      </p:sp>
      <p:pic>
        <p:nvPicPr>
          <p:cNvPr id="12" name="Launch_Event_Lightning_Trimmed">
            <a:hlinkClick r:id="" action="ppaction://media"/>
            <a:extLst>
              <a:ext uri="{FF2B5EF4-FFF2-40B4-BE49-F238E27FC236}">
                <a16:creationId xmlns:a16="http://schemas.microsoft.com/office/drawing/2014/main" id="{4BED7BB7-BF42-9A9E-4373-B783A77F825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6667" y="960974"/>
            <a:ext cx="4159323" cy="233961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07BBAA4-190A-779F-CCE0-93539BF2B730}"/>
              </a:ext>
            </a:extLst>
          </p:cNvPr>
          <p:cNvSpPr txBox="1"/>
          <p:nvPr/>
        </p:nvSpPr>
        <p:spPr>
          <a:xfrm>
            <a:off x="460241" y="3314325"/>
            <a:ext cx="3638708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000" b="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lightning activity in correspondence of developing storms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4E78C4-690A-B589-EF77-31D3BBCA849E}"/>
              </a:ext>
            </a:extLst>
          </p:cNvPr>
          <p:cNvSpPr txBox="1"/>
          <p:nvPr/>
        </p:nvSpPr>
        <p:spPr>
          <a:xfrm>
            <a:off x="601610" y="6252273"/>
            <a:ext cx="3638708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000" b="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Cloud-to-ground lightning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BC05B3-5880-11E4-9E96-BB370B8B48D4}"/>
              </a:ext>
            </a:extLst>
          </p:cNvPr>
          <p:cNvSpPr txBox="1"/>
          <p:nvPr/>
        </p:nvSpPr>
        <p:spPr>
          <a:xfrm>
            <a:off x="5001765" y="6256493"/>
            <a:ext cx="3638708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000" b="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Intra-cloud lightning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389324-EE7B-2C5A-0F45-A9195B5000CB}"/>
              </a:ext>
            </a:extLst>
          </p:cNvPr>
          <p:cNvSpPr txBox="1"/>
          <p:nvPr/>
        </p:nvSpPr>
        <p:spPr>
          <a:xfrm>
            <a:off x="927606" y="3804597"/>
            <a:ext cx="2986716" cy="338554"/>
          </a:xfrm>
          <a:prstGeom prst="rect">
            <a:avLst/>
          </a:prstGeom>
          <a:solidFill>
            <a:schemeClr val="tx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en-GB" sz="1600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CG are 20-25% of the total lightning</a:t>
            </a:r>
            <a:endParaRPr lang="en-IE" sz="1600" b="0" kern="100" spc="-100" dirty="0" err="1">
              <a:solidFill>
                <a:schemeClr val="tx2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EEBAA2-2E0E-4F15-79E3-0E2A4013B634}"/>
              </a:ext>
            </a:extLst>
          </p:cNvPr>
          <p:cNvSpPr txBox="1"/>
          <p:nvPr/>
        </p:nvSpPr>
        <p:spPr>
          <a:xfrm>
            <a:off x="5379056" y="3804597"/>
            <a:ext cx="2884124" cy="338554"/>
          </a:xfrm>
          <a:prstGeom prst="rect">
            <a:avLst/>
          </a:prstGeom>
          <a:solidFill>
            <a:schemeClr val="tx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en-GB" sz="1600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IC are 75-80% of the total lightning</a:t>
            </a:r>
            <a:endParaRPr lang="en-IE" sz="1600" b="0" kern="100" spc="-100" dirty="0" err="1">
              <a:solidFill>
                <a:schemeClr val="tx2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pic>
        <p:nvPicPr>
          <p:cNvPr id="8" name="Picture 79">
            <a:extLst>
              <a:ext uri="{FF2B5EF4-FFF2-40B4-BE49-F238E27FC236}">
                <a16:creationId xmlns:a16="http://schemas.microsoft.com/office/drawing/2014/main" id="{2C4E72C0-FDA0-8E23-B0FF-7A5B7EAC4A75}"/>
              </a:ext>
            </a:extLst>
          </p:cNvPr>
          <p:cNvPicPr/>
          <p:nvPr/>
        </p:nvPicPr>
        <p:blipFill>
          <a:blip r:embed="rId7"/>
          <a:stretch/>
        </p:blipFill>
        <p:spPr>
          <a:xfrm>
            <a:off x="9049731" y="3688673"/>
            <a:ext cx="2995601" cy="2558584"/>
          </a:xfrm>
          <a:prstGeom prst="rect">
            <a:avLst/>
          </a:prstGeom>
          <a:ln>
            <a:noFill/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706F551-D632-0767-337E-0C49A9CB3FE7}"/>
              </a:ext>
            </a:extLst>
          </p:cNvPr>
          <p:cNvSpPr txBox="1"/>
          <p:nvPr/>
        </p:nvSpPr>
        <p:spPr>
          <a:xfrm>
            <a:off x="9078012" y="3738608"/>
            <a:ext cx="2929612" cy="584775"/>
          </a:xfrm>
          <a:prstGeom prst="rect">
            <a:avLst/>
          </a:prstGeom>
          <a:solidFill>
            <a:schemeClr val="tx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1600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Lightning impact on the ground can </a:t>
            </a:r>
          </a:p>
          <a:p>
            <a:pPr algn="ctr"/>
            <a:r>
              <a:rPr lang="en-GB" sz="1600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be devastating</a:t>
            </a:r>
            <a:endParaRPr lang="en-IE" sz="1600" b="0" kern="100" spc="-100" dirty="0" err="1">
              <a:solidFill>
                <a:schemeClr val="tx2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40814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09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LI_mf_bck_20250528_144823">
            <a:hlinkClick r:id="" action="ppaction://media"/>
            <a:extLst>
              <a:ext uri="{FF2B5EF4-FFF2-40B4-BE49-F238E27FC236}">
                <a16:creationId xmlns:a16="http://schemas.microsoft.com/office/drawing/2014/main" id="{6723E6E3-0DA4-851C-096E-52BA0F3839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13423" r="10597"/>
          <a:stretch>
            <a:fillRect/>
          </a:stretch>
        </p:blipFill>
        <p:spPr>
          <a:xfrm>
            <a:off x="8540952" y="2821180"/>
            <a:ext cx="3575862" cy="402153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A5FDDE1C-6B2B-8B41-BE12-489EB9BBA7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5124" y="3284011"/>
            <a:ext cx="4407019" cy="332170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Meteosat-12 Lightning Imager (LI)</a:t>
            </a:r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2BBF7269-CE3B-5146-54A0-74C86E2F0F18}"/>
              </a:ext>
            </a:extLst>
          </p:cNvPr>
          <p:cNvGraphicFramePr>
            <a:graphicFrameLocks noGrp="1"/>
          </p:cNvGraphicFramePr>
          <p:nvPr/>
        </p:nvGraphicFramePr>
        <p:xfrm>
          <a:off x="152255" y="861572"/>
          <a:ext cx="3823249" cy="417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5355">
                  <a:extLst>
                    <a:ext uri="{9D8B030D-6E8A-4147-A177-3AD203B41FA5}">
                      <a16:colId xmlns:a16="http://schemas.microsoft.com/office/drawing/2014/main" val="2713156409"/>
                    </a:ext>
                  </a:extLst>
                </a:gridCol>
                <a:gridCol w="2717894">
                  <a:extLst>
                    <a:ext uri="{9D8B030D-6E8A-4147-A177-3AD203B41FA5}">
                      <a16:colId xmlns:a16="http://schemas.microsoft.com/office/drawing/2014/main" val="293299037"/>
                    </a:ext>
                  </a:extLst>
                </a:gridCol>
              </a:tblGrid>
              <a:tr h="257963">
                <a:tc gridSpan="2">
                  <a:txBody>
                    <a:bodyPr/>
                    <a:lstStyle/>
                    <a:p>
                      <a:pPr algn="ctr"/>
                      <a:r>
                        <a:rPr lang="en-US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design features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80053922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Detector(s)</a:t>
                      </a:r>
                      <a:endParaRPr lang="en-GB" sz="120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1000x1170(x4) pixels CMOS</a:t>
                      </a:r>
                      <a:endParaRPr lang="en-GB" sz="120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84809249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Spatial resolution</a:t>
                      </a:r>
                      <a:endParaRPr lang="en-GB" sz="120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4.5 km at Nadir (about 8 km over Europe)</a:t>
                      </a:r>
                      <a:endParaRPr lang="en-GB" sz="120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79702762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Coverage</a:t>
                      </a:r>
                      <a:endParaRPr lang="en-GB" sz="120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 to 80 degrees North</a:t>
                      </a:r>
                      <a:endParaRPr lang="en-GB" sz="120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1889527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Spectral band</a:t>
                      </a:r>
                      <a:endParaRPr lang="en-GB" sz="120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777.4</a:t>
                      </a:r>
                      <a:r>
                        <a:rPr lang="en-US" sz="1200" baseline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nm with 1.9 nm bandwidth</a:t>
                      </a:r>
                      <a:endParaRPr lang="en-GB" sz="120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31261364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Integration time</a:t>
                      </a:r>
                      <a:endParaRPr lang="en-GB" sz="120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millisecond</a:t>
                      </a:r>
                      <a:endParaRPr lang="en-GB" sz="1200" dirty="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20695188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On-board processing</a:t>
                      </a:r>
                      <a:endParaRPr lang="en-GB" sz="1200" dirty="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Lightning</a:t>
                      </a:r>
                      <a:r>
                        <a:rPr lang="en-US" sz="1200" baseline="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detection + data filtering</a:t>
                      </a:r>
                      <a:endParaRPr lang="en-GB" sz="1200" dirty="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2925424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On-ground processing</a:t>
                      </a:r>
                      <a:endParaRPr lang="en-GB" sz="120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Level 1b (Radiometry + INR + event filtering) Level 2 (event filtering + product definition)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54965227"/>
                  </a:ext>
                </a:extLst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Level 2 products</a:t>
                      </a:r>
                    </a:p>
                    <a:p>
                      <a:pPr algn="ctr"/>
                      <a:r>
                        <a:rPr lang="en-US" sz="120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users</a:t>
                      </a:r>
                      <a:endParaRPr lang="en-GB" sz="120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aseline="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Lightning groups (RC 10 sec), flashes (RC 10 sec) and accumulated products (RC 30 sec)</a:t>
                      </a:r>
                      <a:endParaRPr lang="en-GB" sz="1200" dirty="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06786579"/>
                  </a:ext>
                </a:extLst>
              </a:tr>
            </a:tbl>
          </a:graphicData>
        </a:graphic>
      </p:graphicFrame>
      <p:pic>
        <p:nvPicPr>
          <p:cNvPr id="22" name="Picture 2" descr="The hope is that forecasters will gain precious hours in predicting near-term storms and floods that could endanger lives (Image: Thales Alenia Space)">
            <a:extLst>
              <a:ext uri="{FF2B5EF4-FFF2-40B4-BE49-F238E27FC236}">
                <a16:creationId xmlns:a16="http://schemas.microsoft.com/office/drawing/2014/main" id="{70CE00C7-3E19-F2D1-B069-C187455590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05"/>
          <a:stretch>
            <a:fillRect/>
          </a:stretch>
        </p:blipFill>
        <p:spPr bwMode="auto">
          <a:xfrm>
            <a:off x="4140189" y="864709"/>
            <a:ext cx="2789881" cy="1932786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63500" sx="102000" sy="102000" algn="ctr" rotWithShape="0">
              <a:schemeClr val="tx1"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val 22">
            <a:extLst>
              <a:ext uri="{FF2B5EF4-FFF2-40B4-BE49-F238E27FC236}">
                <a16:creationId xmlns:a16="http://schemas.microsoft.com/office/drawing/2014/main" id="{9464BA42-1A88-195F-F7EA-FDA6275D4A15}"/>
              </a:ext>
            </a:extLst>
          </p:cNvPr>
          <p:cNvSpPr/>
          <p:nvPr/>
        </p:nvSpPr>
        <p:spPr bwMode="auto">
          <a:xfrm>
            <a:off x="5087301" y="1993721"/>
            <a:ext cx="589120" cy="616223"/>
          </a:xfrm>
          <a:prstGeom prst="ellipse">
            <a:avLst/>
          </a:prstGeom>
          <a:noFill/>
          <a:ln w="28575" cap="flat" cmpd="sng" algn="ctr">
            <a:solidFill>
              <a:srgbClr val="76A747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8D4C56-9106-B48B-6CA7-15B71899F18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1325" y="837703"/>
            <a:ext cx="1918420" cy="1986799"/>
          </a:xfrm>
          <a:prstGeom prst="rect">
            <a:avLst/>
          </a:prstGeom>
        </p:spPr>
      </p:pic>
      <p:pic>
        <p:nvPicPr>
          <p:cNvPr id="4" name="Picture 3" descr="New geostationary satellite to bring benefits for ECMWF's forecasts | ECMWF">
            <a:extLst>
              <a:ext uri="{FF2B5EF4-FFF2-40B4-BE49-F238E27FC236}">
                <a16:creationId xmlns:a16="http://schemas.microsoft.com/office/drawing/2014/main" id="{44EEA512-6FF7-E326-A055-AD3A81B25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1363" y="866624"/>
            <a:ext cx="2899179" cy="1932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al 3">
            <a:extLst>
              <a:ext uri="{FF2B5EF4-FFF2-40B4-BE49-F238E27FC236}">
                <a16:creationId xmlns:a16="http://schemas.microsoft.com/office/drawing/2014/main" id="{34094F75-5832-6D27-8962-17B824E5DB62}"/>
              </a:ext>
            </a:extLst>
          </p:cNvPr>
          <p:cNvSpPr/>
          <p:nvPr/>
        </p:nvSpPr>
        <p:spPr>
          <a:xfrm>
            <a:off x="8405078" y="1699335"/>
            <a:ext cx="471065" cy="427157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t-EE"/>
          </a:p>
        </p:txBody>
      </p:sp>
      <p:cxnSp>
        <p:nvCxnSpPr>
          <p:cNvPr id="6" name="Sirgkonnektor 5">
            <a:extLst>
              <a:ext uri="{FF2B5EF4-FFF2-40B4-BE49-F238E27FC236}">
                <a16:creationId xmlns:a16="http://schemas.microsoft.com/office/drawing/2014/main" id="{BEC6E641-99C2-CCC1-93E5-AFD54BB3899E}"/>
              </a:ext>
            </a:extLst>
          </p:cNvPr>
          <p:cNvCxnSpPr>
            <a:cxnSpLocks/>
          </p:cNvCxnSpPr>
          <p:nvPr/>
        </p:nvCxnSpPr>
        <p:spPr>
          <a:xfrm flipV="1">
            <a:off x="8696131" y="1853945"/>
            <a:ext cx="2835191" cy="11639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irgkonnektor 7">
            <a:extLst>
              <a:ext uri="{FF2B5EF4-FFF2-40B4-BE49-F238E27FC236}">
                <a16:creationId xmlns:a16="http://schemas.microsoft.com/office/drawing/2014/main" id="{7BAA9AD5-0E0B-0CE0-EF0F-83F00BE98710}"/>
              </a:ext>
            </a:extLst>
          </p:cNvPr>
          <p:cNvCxnSpPr>
            <a:cxnSpLocks/>
          </p:cNvCxnSpPr>
          <p:nvPr/>
        </p:nvCxnSpPr>
        <p:spPr>
          <a:xfrm flipV="1">
            <a:off x="8632143" y="1307495"/>
            <a:ext cx="2588821" cy="57155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irgkonnektor 10">
            <a:extLst>
              <a:ext uri="{FF2B5EF4-FFF2-40B4-BE49-F238E27FC236}">
                <a16:creationId xmlns:a16="http://schemas.microsoft.com/office/drawing/2014/main" id="{93F5C116-6F72-3A7E-6109-AD5B506CF0E1}"/>
              </a:ext>
            </a:extLst>
          </p:cNvPr>
          <p:cNvCxnSpPr>
            <a:cxnSpLocks/>
          </p:cNvCxnSpPr>
          <p:nvPr/>
        </p:nvCxnSpPr>
        <p:spPr>
          <a:xfrm>
            <a:off x="8632143" y="1993721"/>
            <a:ext cx="2448392" cy="443187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irgkonnektor 12">
            <a:extLst>
              <a:ext uri="{FF2B5EF4-FFF2-40B4-BE49-F238E27FC236}">
                <a16:creationId xmlns:a16="http://schemas.microsoft.com/office/drawing/2014/main" id="{68E6759E-AB84-ADBD-B647-ECAB0CC27E5F}"/>
              </a:ext>
            </a:extLst>
          </p:cNvPr>
          <p:cNvCxnSpPr>
            <a:cxnSpLocks/>
          </p:cNvCxnSpPr>
          <p:nvPr/>
        </p:nvCxnSpPr>
        <p:spPr>
          <a:xfrm flipV="1">
            <a:off x="8760121" y="1786078"/>
            <a:ext cx="2030792" cy="92967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C4939EF3-32B8-948D-228E-7C3A6DF7CC27}"/>
              </a:ext>
            </a:extLst>
          </p:cNvPr>
          <p:cNvSpPr txBox="1"/>
          <p:nvPr/>
        </p:nvSpPr>
        <p:spPr>
          <a:xfrm>
            <a:off x="152255" y="5207000"/>
            <a:ext cx="38232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LI Detects sudden increases in pixel radiance between consecutive 1 </a:t>
            </a:r>
            <a:r>
              <a:rPr lang="en-US" sz="1800" b="0" kern="100" spc="-100" dirty="0" err="1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ms</a:t>
            </a:r>
            <a:r>
              <a:rPr lang="en-US" sz="18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 integration frames. These are called </a:t>
            </a:r>
            <a:r>
              <a:rPr lang="en-US" sz="180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Events</a:t>
            </a:r>
            <a:r>
              <a:rPr lang="en-US" sz="18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 or </a:t>
            </a:r>
            <a:r>
              <a:rPr lang="en-US" sz="180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Detected Transients.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7D9E746-02CA-4E57-3084-CED77E53EDD3}"/>
              </a:ext>
            </a:extLst>
          </p:cNvPr>
          <p:cNvSpPr txBox="1"/>
          <p:nvPr/>
        </p:nvSpPr>
        <p:spPr>
          <a:xfrm>
            <a:off x="6604320" y="3673278"/>
            <a:ext cx="15905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Brightness curve </a:t>
            </a:r>
          </a:p>
          <a:p>
            <a:r>
              <a:rPr lang="en-US" sz="16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of one LI camera </a:t>
            </a:r>
          </a:p>
          <a:p>
            <a:r>
              <a:rPr lang="en-US" sz="16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pixel in time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502EA65-ECDE-9547-7FBB-2DF84641E4CD}"/>
              </a:ext>
            </a:extLst>
          </p:cNvPr>
          <p:cNvCxnSpPr>
            <a:cxnSpLocks/>
          </p:cNvCxnSpPr>
          <p:nvPr/>
        </p:nvCxnSpPr>
        <p:spPr bwMode="auto">
          <a:xfrm>
            <a:off x="6258187" y="4442155"/>
            <a:ext cx="4070696" cy="563447"/>
          </a:xfrm>
          <a:prstGeom prst="line">
            <a:avLst/>
          </a:prstGeom>
          <a:ln w="12700">
            <a:headEnd type="none" w="med" len="med"/>
            <a:tailEnd type="none" w="med" len="med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3F8A9BFA-CDBC-EDAD-2D79-B0F13968D678}"/>
              </a:ext>
            </a:extLst>
          </p:cNvPr>
          <p:cNvCxnSpPr/>
          <p:nvPr/>
        </p:nvCxnSpPr>
        <p:spPr bwMode="auto">
          <a:xfrm>
            <a:off x="12356983" y="3909427"/>
            <a:ext cx="914400" cy="914400"/>
          </a:xfrm>
          <a:prstGeom prst="straightConnector1">
            <a:avLst/>
          </a:prstGeom>
          <a:solidFill>
            <a:schemeClr val="bg2"/>
          </a:solidFill>
          <a:ln w="9525" cap="flat" cmpd="sng" algn="ctr">
            <a:noFill/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29466949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4"/>
                </p:tgtEl>
              </p:cMediaNode>
            </p:video>
            <p:par>
              <p:cTn id="8"/>
            </p:par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F8FF44-95B5-3F03-A273-B0DCCF12B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Graphic 41" descr="Rainy scene with solid fill">
            <a:extLst>
              <a:ext uri="{FF2B5EF4-FFF2-40B4-BE49-F238E27FC236}">
                <a16:creationId xmlns:a16="http://schemas.microsoft.com/office/drawing/2014/main" id="{C2912C6E-70CF-42C8-9892-AFC3FFC3C74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811850" y="700211"/>
            <a:ext cx="1682565" cy="1682565"/>
          </a:xfrm>
          <a:prstGeom prst="rect">
            <a:avLst/>
          </a:prstGeom>
        </p:spPr>
      </p:pic>
      <p:pic>
        <p:nvPicPr>
          <p:cNvPr id="5" name="LI_LFL_map_5N_2S_15E_25E__202602041541_25fps">
            <a:hlinkClick r:id="" action="ppaction://media"/>
            <a:extLst>
              <a:ext uri="{FF2B5EF4-FFF2-40B4-BE49-F238E27FC236}">
                <a16:creationId xmlns:a16="http://schemas.microsoft.com/office/drawing/2014/main" id="{5CF85BEE-485D-4923-10B5-6F9BD5D97D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558363" y="2506745"/>
            <a:ext cx="6319410" cy="399883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1DA4C4B-AC22-57D7-35D7-F6859247BFD0}"/>
              </a:ext>
            </a:extLst>
          </p:cNvPr>
          <p:cNvSpPr/>
          <p:nvPr/>
        </p:nvSpPr>
        <p:spPr bwMode="auto">
          <a:xfrm>
            <a:off x="-9427" y="640080"/>
            <a:ext cx="5558363" cy="6217920"/>
          </a:xfrm>
          <a:prstGeom prst="rect">
            <a:avLst/>
          </a:pr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1494FC-26DE-FA5C-03C9-CF3D3210B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working principle of MTG-LI data service</a:t>
            </a:r>
            <a:endParaRPr lang="en-GB" dirty="0"/>
          </a:p>
        </p:txBody>
      </p:sp>
      <p:pic>
        <p:nvPicPr>
          <p:cNvPr id="3" name="OC3_LEF_BCK_storm_Africa_final">
            <a:hlinkClick r:id="" action="ppaction://media"/>
            <a:extLst>
              <a:ext uri="{FF2B5EF4-FFF2-40B4-BE49-F238E27FC236}">
                <a16:creationId xmlns:a16="http://schemas.microsoft.com/office/drawing/2014/main" id="{D811F019-C0E5-95EC-44A7-4153F5D2B2F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14067" y="2144143"/>
            <a:ext cx="4725578" cy="477086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D083A18-4EBC-BE75-3BE1-7BE45AF1A56B}"/>
              </a:ext>
            </a:extLst>
          </p:cNvPr>
          <p:cNvSpPr/>
          <p:nvPr/>
        </p:nvSpPr>
        <p:spPr bwMode="auto">
          <a:xfrm>
            <a:off x="214067" y="2733773"/>
            <a:ext cx="4725578" cy="3563332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84D2C38-172F-BA08-5B6D-62E9ECBE4CAF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855942" flipH="1">
            <a:off x="3270230" y="411405"/>
            <a:ext cx="1047741" cy="1638436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69EE870-F0BE-F400-7E1C-42E6D31A9AC6}"/>
              </a:ext>
            </a:extLst>
          </p:cNvPr>
          <p:cNvCxnSpPr>
            <a:cxnSpLocks/>
          </p:cNvCxnSpPr>
          <p:nvPr/>
        </p:nvCxnSpPr>
        <p:spPr bwMode="auto">
          <a:xfrm flipV="1">
            <a:off x="792480" y="1404594"/>
            <a:ext cx="2723718" cy="4164319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3CAF2A5-D161-CC56-B366-B2B46116336C}"/>
              </a:ext>
            </a:extLst>
          </p:cNvPr>
          <p:cNvCxnSpPr>
            <a:cxnSpLocks/>
          </p:cNvCxnSpPr>
          <p:nvPr/>
        </p:nvCxnSpPr>
        <p:spPr bwMode="auto">
          <a:xfrm>
            <a:off x="3864990" y="1489435"/>
            <a:ext cx="2535810" cy="4079478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pic>
        <p:nvPicPr>
          <p:cNvPr id="24" name="Graphic 23" descr="Cubicles with laptops and chairs">
            <a:extLst>
              <a:ext uri="{FF2B5EF4-FFF2-40B4-BE49-F238E27FC236}">
                <a16:creationId xmlns:a16="http://schemas.microsoft.com/office/drawing/2014/main" id="{0112A7F1-FDD5-7CD7-D28C-E73D51522D8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699584" y="664695"/>
            <a:ext cx="3230993" cy="1817434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4CCD709B-CB7D-6B9B-57A2-0F884A41D03B}"/>
              </a:ext>
            </a:extLst>
          </p:cNvPr>
          <p:cNvSpPr txBox="1"/>
          <p:nvPr/>
        </p:nvSpPr>
        <p:spPr>
          <a:xfrm>
            <a:off x="954861" y="6376290"/>
            <a:ext cx="29049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kern="100" spc="-100" dirty="0">
                <a:solidFill>
                  <a:schemeClr val="tx1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Lightning flashes in clouds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F116598-79B1-7B5D-886D-3F5E532B06B8}"/>
              </a:ext>
            </a:extLst>
          </p:cNvPr>
          <p:cNvSpPr txBox="1"/>
          <p:nvPr/>
        </p:nvSpPr>
        <p:spPr>
          <a:xfrm>
            <a:off x="4102414" y="696291"/>
            <a:ext cx="12971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800" kern="100" spc="-100" dirty="0">
                <a:solidFill>
                  <a:schemeClr val="tx1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Meteosat-12</a:t>
            </a:r>
          </a:p>
          <a:p>
            <a:pPr algn="ctr"/>
            <a:r>
              <a:rPr lang="en-US" sz="1800" kern="100" spc="-100" dirty="0">
                <a:solidFill>
                  <a:schemeClr val="tx1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satellite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1ED55E7-E6EB-E9A9-68A4-2594E0B074F6}"/>
              </a:ext>
            </a:extLst>
          </p:cNvPr>
          <p:cNvSpPr txBox="1"/>
          <p:nvPr/>
        </p:nvSpPr>
        <p:spPr>
          <a:xfrm>
            <a:off x="6428040" y="787233"/>
            <a:ext cx="12282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kern="100" spc="-100" dirty="0">
                <a:latin typeface="Bahnschrift Light" panose="020B0502040204020203" pitchFamily="34" charset="0"/>
                <a:ea typeface="Roboto" panose="02000000000000000000" pitchFamily="2" charset="0"/>
              </a:rPr>
              <a:t>End users</a:t>
            </a:r>
          </a:p>
        </p:txBody>
      </p:sp>
      <p:pic>
        <p:nvPicPr>
          <p:cNvPr id="37" name="Graphic 36" descr="Users with solid fill">
            <a:extLst>
              <a:ext uri="{FF2B5EF4-FFF2-40B4-BE49-F238E27FC236}">
                <a16:creationId xmlns:a16="http://schemas.microsoft.com/office/drawing/2014/main" id="{6729630D-6BDB-1B56-8932-8C43290A4E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757502" y="1028568"/>
            <a:ext cx="914400" cy="914400"/>
          </a:xfrm>
          <a:prstGeom prst="rect">
            <a:avLst/>
          </a:prstGeom>
        </p:spPr>
      </p:pic>
      <p:pic>
        <p:nvPicPr>
          <p:cNvPr id="38" name="Graphic 37" descr="Users with solid fill">
            <a:extLst>
              <a:ext uri="{FF2B5EF4-FFF2-40B4-BE49-F238E27FC236}">
                <a16:creationId xmlns:a16="http://schemas.microsoft.com/office/drawing/2014/main" id="{97860D96-3018-33E1-DFAA-C42A43892BF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757502" y="1498075"/>
            <a:ext cx="914400" cy="914400"/>
          </a:xfrm>
          <a:prstGeom prst="rect">
            <a:avLst/>
          </a:prstGeom>
        </p:spPr>
      </p:pic>
      <p:pic>
        <p:nvPicPr>
          <p:cNvPr id="40" name="Graphic 39" descr="Cloud With Lightning And Rain with solid fill">
            <a:extLst>
              <a:ext uri="{FF2B5EF4-FFF2-40B4-BE49-F238E27FC236}">
                <a16:creationId xmlns:a16="http://schemas.microsoft.com/office/drawing/2014/main" id="{F5711FE7-420F-4B4A-B854-668B00580D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811850" y="716610"/>
            <a:ext cx="1143508" cy="114350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2D1456D-271C-47C5-76DA-CE9E3B337F3A}"/>
              </a:ext>
            </a:extLst>
          </p:cNvPr>
          <p:cNvSpPr txBox="1"/>
          <p:nvPr/>
        </p:nvSpPr>
        <p:spPr>
          <a:xfrm>
            <a:off x="5548582" y="6429489"/>
            <a:ext cx="5830442" cy="400110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US" sz="2000" kern="100" spc="-100" dirty="0">
                <a:latin typeface="Bahnschrift Light" panose="020B0502040204020203" pitchFamily="34" charset="0"/>
                <a:ea typeface="Roboto" panose="02000000000000000000" pitchFamily="2" charset="0"/>
              </a:rPr>
              <a:t>Near real-time LI flashes (time, latitude, longitude, etc.)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075B32-5F5D-BDE7-12F9-E5235EEC417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0800000">
            <a:off x="298144" y="935556"/>
            <a:ext cx="1313434" cy="1478177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555351-4646-CF85-D19B-3B49012E3676}"/>
              </a:ext>
            </a:extLst>
          </p:cNvPr>
          <p:cNvCxnSpPr/>
          <p:nvPr/>
        </p:nvCxnSpPr>
        <p:spPr bwMode="auto">
          <a:xfrm flipV="1">
            <a:off x="1614196" y="1404594"/>
            <a:ext cx="1902002" cy="1007881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E2E687B-0873-1B38-556F-F6B2F8711966}"/>
              </a:ext>
            </a:extLst>
          </p:cNvPr>
          <p:cNvCxnSpPr>
            <a:cxnSpLocks/>
          </p:cNvCxnSpPr>
          <p:nvPr/>
        </p:nvCxnSpPr>
        <p:spPr bwMode="auto">
          <a:xfrm>
            <a:off x="1604769" y="935556"/>
            <a:ext cx="1884550" cy="444073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4D94BB73-7B4D-E504-3B99-8404BDDB6C0D}"/>
              </a:ext>
            </a:extLst>
          </p:cNvPr>
          <p:cNvSpPr txBox="1"/>
          <p:nvPr/>
        </p:nvSpPr>
        <p:spPr>
          <a:xfrm>
            <a:off x="1604769" y="1205687"/>
            <a:ext cx="936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kern="100" spc="-100" dirty="0">
                <a:solidFill>
                  <a:schemeClr val="tx1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Lightning</a:t>
            </a:r>
          </a:p>
          <a:p>
            <a:pPr algn="ctr"/>
            <a:r>
              <a:rPr lang="en-US" sz="1600" kern="100" spc="-100" dirty="0">
                <a:solidFill>
                  <a:schemeClr val="tx1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Imager</a:t>
            </a:r>
          </a:p>
        </p:txBody>
      </p:sp>
    </p:spTree>
    <p:extLst>
      <p:ext uri="{BB962C8B-B14F-4D97-AF65-F5344CB8AC3E}">
        <p14:creationId xmlns:p14="http://schemas.microsoft.com/office/powerpoint/2010/main" val="13430681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6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905BD2-DE2B-F756-08F9-C0BE606917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31BCC-5702-5824-1BE6-70E8F2AA1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From optical emissions to LI Flash product</a:t>
            </a:r>
            <a:endParaRPr lang="en-GB" dirty="0"/>
          </a:p>
        </p:txBody>
      </p:sp>
      <p:pic>
        <p:nvPicPr>
          <p:cNvPr id="4" name="LIL1B_Global_20250623">
            <a:hlinkClick r:id="" action="ppaction://media"/>
            <a:extLst>
              <a:ext uri="{FF2B5EF4-FFF2-40B4-BE49-F238E27FC236}">
                <a16:creationId xmlns:a16="http://schemas.microsoft.com/office/drawing/2014/main" id="{27EC5FF3-371D-B193-03FB-E3D520A084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886120" y="640080"/>
            <a:ext cx="6896545" cy="6132135"/>
          </a:xfrm>
          <a:prstGeom prst="rect">
            <a:avLst/>
          </a:prstGeom>
        </p:spPr>
      </p:pic>
      <p:pic>
        <p:nvPicPr>
          <p:cNvPr id="3" name="GLOBAL_L2_LFL_20250623_26fps_cleaned">
            <a:hlinkClick r:id="" action="ppaction://media"/>
            <a:extLst>
              <a:ext uri="{FF2B5EF4-FFF2-40B4-BE49-F238E27FC236}">
                <a16:creationId xmlns:a16="http://schemas.microsoft.com/office/drawing/2014/main" id="{394B4872-C114-F234-EEA1-76DFB705E2D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151600" y="727200"/>
            <a:ext cx="7039747" cy="58356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64F418B-A76A-9633-74C3-5C61D1DC8C5B}"/>
              </a:ext>
            </a:extLst>
          </p:cNvPr>
          <p:cNvSpPr/>
          <p:nvPr/>
        </p:nvSpPr>
        <p:spPr bwMode="auto">
          <a:xfrm>
            <a:off x="4590661" y="6562800"/>
            <a:ext cx="3526972" cy="295200"/>
          </a:xfrm>
          <a:prstGeom prst="rect">
            <a:avLst/>
          </a:pr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39024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7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5538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AC9387-A94C-9381-A4F6-624BAE98BC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6B94F-E32D-1652-E99E-8ECF836DE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Annual LI Flash accumulation in 0.1x0.1-degree grid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27ACC6-5820-0CDF-93E7-E6CB86A7B61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1269" y="853271"/>
            <a:ext cx="6554884" cy="56287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5434BE-0FC7-5F2E-E683-DDD2BAB661C0}"/>
              </a:ext>
            </a:extLst>
          </p:cNvPr>
          <p:cNvSpPr txBox="1"/>
          <p:nvPr/>
        </p:nvSpPr>
        <p:spPr>
          <a:xfrm>
            <a:off x="115103" y="922897"/>
            <a:ext cx="5446166" cy="5509200"/>
          </a:xfrm>
          <a:prstGeom prst="rect">
            <a:avLst/>
          </a:prstGeom>
          <a:solidFill>
            <a:schemeClr val="tx1"/>
          </a:solidFill>
          <a:effectLst/>
        </p:spPr>
        <p:txBody>
          <a:bodyPr wrap="square" rtlCol="0">
            <a:spAutoFit/>
          </a:bodyPr>
          <a:lstStyle/>
          <a:p>
            <a:pPr algn="just"/>
            <a:r>
              <a:rPr lang="en-US" sz="20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During the year of 2025:</a:t>
            </a:r>
          </a:p>
          <a:p>
            <a:pPr algn="just"/>
            <a:endParaRPr lang="en-US" sz="2000" b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8775" indent="-358775" algn="just">
              <a:buFont typeface="Arial" panose="020B0604020202020204" pitchFamily="34" charset="0"/>
              <a:buChar char="•"/>
            </a:pPr>
            <a:r>
              <a:rPr lang="en-US" sz="20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 enabled the monitoring of lightning activity from global scales down to single storms;</a:t>
            </a:r>
          </a:p>
          <a:p>
            <a:pPr marL="358775" indent="-358775" algn="just">
              <a:buFont typeface="Arial" panose="020B0604020202020204" pitchFamily="34" charset="0"/>
              <a:buChar char="•"/>
            </a:pPr>
            <a:endParaRPr lang="en-US" sz="800" b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8775" indent="-358775" algn="just">
              <a:buFont typeface="Arial" panose="020B0604020202020204" pitchFamily="34" charset="0"/>
              <a:buChar char="•"/>
            </a:pPr>
            <a:r>
              <a:rPr lang="en-US" sz="20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 detected 608M lightning flashes, 10.3B lightning groups and 53B lightning events;</a:t>
            </a:r>
          </a:p>
          <a:p>
            <a:pPr algn="just"/>
            <a:endParaRPr lang="en-US" sz="800" b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8775" indent="-358775" algn="just">
              <a:buFont typeface="Arial" panose="020B0604020202020204" pitchFamily="34" charset="0"/>
              <a:buChar char="•"/>
            </a:pPr>
            <a:r>
              <a:rPr lang="en-US" sz="20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 observed the highest lightning frequency in correspondence with the ITCZ in Africa:</a:t>
            </a:r>
          </a:p>
          <a:p>
            <a:pPr marL="715963" lvl="1" indent="-357188" algn="just">
              <a:buFont typeface="Arial" panose="020B0604020202020204" pitchFamily="34" charset="0"/>
              <a:buChar char="•"/>
            </a:pPr>
            <a:r>
              <a:rPr lang="en-US" sz="20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30% of all LI flashes were detected in the Congo Basin;</a:t>
            </a:r>
          </a:p>
          <a:p>
            <a:pPr marL="358775" indent="-358775" algn="just">
              <a:buFont typeface="Arial" panose="020B0604020202020204" pitchFamily="34" charset="0"/>
              <a:buChar char="•"/>
            </a:pPr>
            <a:endParaRPr lang="en-US" sz="800" b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8775" indent="-358775" algn="just">
              <a:buFont typeface="Arial" panose="020B0604020202020204" pitchFamily="34" charset="0"/>
              <a:buChar char="•"/>
            </a:pPr>
            <a:r>
              <a:rPr lang="en-US" sz="20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 observed a clear relation between lightning activity, geographical features, global circulation and seasons.</a:t>
            </a:r>
          </a:p>
          <a:p>
            <a:pPr algn="just"/>
            <a:endParaRPr lang="en-US" sz="800" b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8775" indent="-358775" algn="just">
              <a:buFont typeface="Arial" panose="020B0604020202020204" pitchFamily="34" charset="0"/>
              <a:buChar char="•"/>
            </a:pPr>
            <a:r>
              <a:rPr lang="en-US" sz="20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lot of lightning – high fire risk? Not always.</a:t>
            </a:r>
          </a:p>
        </p:txBody>
      </p:sp>
    </p:spTree>
    <p:extLst>
      <p:ext uri="{BB962C8B-B14F-4D97-AF65-F5344CB8AC3E}">
        <p14:creationId xmlns:p14="http://schemas.microsoft.com/office/powerpoint/2010/main" val="2400173958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77352-6BA4-3AD5-6600-B27EFC0E2C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B4224-B198-A316-1113-758978D12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Monthly LI Flash accumulations in 0.2x0.2-degree grid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BEF56F-399D-91FF-65AE-53780069204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7161" y="652820"/>
            <a:ext cx="7231707" cy="620996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067B580-941B-3085-1655-D2D7DFDC353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97828" y="839017"/>
            <a:ext cx="3855144" cy="304556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FD7D066-080E-F927-0D59-7EE7C242089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15507" y="3843652"/>
            <a:ext cx="3817280" cy="3015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17610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BC38D0-1732-2FBC-A9BA-FE46102320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7E0B218-DAB0-A930-D30C-0B7018E41E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15855" y="760452"/>
            <a:ext cx="4324391" cy="2786786"/>
          </a:xfrm>
          <a:prstGeom prst="rect">
            <a:avLst/>
          </a:prstGeom>
        </p:spPr>
      </p:pic>
      <p:pic>
        <p:nvPicPr>
          <p:cNvPr id="11" name="LI_LGR_Normandy_20250613_1H_buff">
            <a:hlinkClick r:id="" action="ppaction://media"/>
            <a:extLst>
              <a:ext uri="{FF2B5EF4-FFF2-40B4-BE49-F238E27FC236}">
                <a16:creationId xmlns:a16="http://schemas.microsoft.com/office/drawing/2014/main" id="{337E252D-6504-BCA6-D2B6-F77C4E7FE07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10475" y="3543028"/>
            <a:ext cx="4524375" cy="30384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99EDDD-E405-C01A-D43A-EC23086A9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LI group/flash animation during the 13 June storm outbreak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6DDC11-8F42-7478-BAA1-951FE3F27FEF}"/>
              </a:ext>
            </a:extLst>
          </p:cNvPr>
          <p:cNvSpPr txBox="1"/>
          <p:nvPr/>
        </p:nvSpPr>
        <p:spPr>
          <a:xfrm>
            <a:off x="7715856" y="2896697"/>
            <a:ext cx="4324390" cy="646331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r>
              <a:rPr lang="en-IE" sz="1200" b="0" dirty="0"/>
              <a:t>Large to giant hail reports (green triangles) and wind damage reports (yellow squares) in European Severe Weather Database (ESWD) during 13 June 2025.</a:t>
            </a:r>
          </a:p>
        </p:txBody>
      </p:sp>
      <p:pic>
        <p:nvPicPr>
          <p:cNvPr id="10" name="LI_LFL_WEurope_20250613_1H_buff_100fps">
            <a:hlinkClick r:id="" action="ppaction://media"/>
            <a:extLst>
              <a:ext uri="{FF2B5EF4-FFF2-40B4-BE49-F238E27FC236}">
                <a16:creationId xmlns:a16="http://schemas.microsoft.com/office/drawing/2014/main" id="{4211084B-0B48-8D9D-E52E-3FA19C648EB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41026" y="1122803"/>
            <a:ext cx="7414377" cy="49949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D879C0-A15B-A558-CBD1-03150C3289F5}"/>
              </a:ext>
            </a:extLst>
          </p:cNvPr>
          <p:cNvSpPr txBox="1"/>
          <p:nvPr/>
        </p:nvSpPr>
        <p:spPr>
          <a:xfrm>
            <a:off x="240741" y="6087202"/>
            <a:ext cx="7206434" cy="400110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kern="100" spc="-100" dirty="0">
                <a:solidFill>
                  <a:srgbClr val="FF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LI lightning  data can predict severe weather. Can it also predict fires?</a:t>
            </a:r>
          </a:p>
        </p:txBody>
      </p:sp>
    </p:spTree>
    <p:extLst>
      <p:ext uri="{BB962C8B-B14F-4D97-AF65-F5344CB8AC3E}">
        <p14:creationId xmlns:p14="http://schemas.microsoft.com/office/powerpoint/2010/main" val="18806675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200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FD33D5-14A3-ABA8-1334-71B4687D16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5F0D9-890F-7102-F8E9-49769CD24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 15-minute Group Accumulation with 1-minute time step</a:t>
            </a:r>
            <a:endParaRPr lang="en-GB" dirty="0"/>
          </a:p>
        </p:txBody>
      </p:sp>
      <p:pic>
        <p:nvPicPr>
          <p:cNvPr id="5" name="LI_LGR_accumulation_2024-10-28T12_30T11_Spain">
            <a:hlinkClick r:id="" action="ppaction://media"/>
            <a:extLst>
              <a:ext uri="{FF2B5EF4-FFF2-40B4-BE49-F238E27FC236}">
                <a16:creationId xmlns:a16="http://schemas.microsoft.com/office/drawing/2014/main" id="{928FC5BB-64F3-D8FB-8166-32072235A6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8898" y="649133"/>
            <a:ext cx="10334203" cy="621792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68F66428-0EF2-ACF5-682B-796375B65699}"/>
              </a:ext>
            </a:extLst>
          </p:cNvPr>
          <p:cNvSpPr/>
          <p:nvPr/>
        </p:nvSpPr>
        <p:spPr bwMode="auto">
          <a:xfrm>
            <a:off x="6591300" y="3790950"/>
            <a:ext cx="466726" cy="438150"/>
          </a:xfrm>
          <a:prstGeom prst="ellipse">
            <a:avLst/>
          </a:pr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IE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CA297F-CD7E-45F2-251B-0EEB6DA1B649}"/>
              </a:ext>
            </a:extLst>
          </p:cNvPr>
          <p:cNvSpPr txBox="1"/>
          <p:nvPr/>
        </p:nvSpPr>
        <p:spPr>
          <a:xfrm>
            <a:off x="928897" y="640080"/>
            <a:ext cx="9410159" cy="400110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kern="100" spc="-100" dirty="0">
                <a:solidFill>
                  <a:srgbClr val="FF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Overlay with radar/satellite rain estimates to identify areas of dry lightning?</a:t>
            </a:r>
          </a:p>
        </p:txBody>
      </p:sp>
    </p:spTree>
    <p:extLst>
      <p:ext uri="{BB962C8B-B14F-4D97-AF65-F5344CB8AC3E}">
        <p14:creationId xmlns:p14="http://schemas.microsoft.com/office/powerpoint/2010/main" val="13924179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ED5FE8-52FF-B0DD-9718-DEA37BC2B0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I_mf_groups_20250527_030341">
            <a:hlinkClick r:id="" action="ppaction://media"/>
            <a:extLst>
              <a:ext uri="{FF2B5EF4-FFF2-40B4-BE49-F238E27FC236}">
                <a16:creationId xmlns:a16="http://schemas.microsoft.com/office/drawing/2014/main" id="{324D3DA2-E4D4-FE3D-045D-26434296F08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22025" y="667512"/>
            <a:ext cx="7114031" cy="5412939"/>
          </a:xfrm>
          <a:prstGeom prst="rect">
            <a:avLst/>
          </a:prstGeom>
        </p:spPr>
      </p:pic>
      <p:pic>
        <p:nvPicPr>
          <p:cNvPr id="3" name="LI_mf_groups_20250524_002616">
            <a:hlinkClick r:id="" action="ppaction://media"/>
            <a:extLst>
              <a:ext uri="{FF2B5EF4-FFF2-40B4-BE49-F238E27FC236}">
                <a16:creationId xmlns:a16="http://schemas.microsoft.com/office/drawing/2014/main" id="{76D63206-0263-B677-ABD2-7D42B34EE2A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-841247" y="667512"/>
            <a:ext cx="7114032" cy="54129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BCB2E6-F56A-F9DC-B343-4C7CD667E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interesting LI megaflash animations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256CC4-07DD-8E17-59BD-281B1295434C}"/>
              </a:ext>
            </a:extLst>
          </p:cNvPr>
          <p:cNvSpPr/>
          <p:nvPr/>
        </p:nvSpPr>
        <p:spPr bwMode="auto">
          <a:xfrm>
            <a:off x="6163056" y="640080"/>
            <a:ext cx="219456" cy="5550408"/>
          </a:xfrm>
          <a:prstGeom prst="rect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IE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C5E237-9711-C541-ECAD-FF0E5A3C110B}"/>
              </a:ext>
            </a:extLst>
          </p:cNvPr>
          <p:cNvSpPr txBox="1"/>
          <p:nvPr/>
        </p:nvSpPr>
        <p:spPr>
          <a:xfrm>
            <a:off x="0" y="722376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kern="100" spc="-100" dirty="0">
                <a:solidFill>
                  <a:srgbClr val="FF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Megaflashes can create powerful cloud-to-ground strikes outside the areas of precipitation!</a:t>
            </a:r>
          </a:p>
          <a:p>
            <a:pPr algn="ctr"/>
            <a:endParaRPr lang="en-GB" sz="2000" b="0" kern="100" spc="-100" dirty="0">
              <a:solidFill>
                <a:schemeClr val="tx2"/>
              </a:solidFill>
              <a:latin typeface="Bahnschrift Light" panose="020B0502040204020203" pitchFamily="34" charset="0"/>
              <a:ea typeface="Roboto" panose="02000000000000000000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E30082-1448-1A6F-7D10-398A0DC5C0E5}"/>
              </a:ext>
            </a:extLst>
          </p:cNvPr>
          <p:cNvSpPr txBox="1"/>
          <p:nvPr/>
        </p:nvSpPr>
        <p:spPr>
          <a:xfrm>
            <a:off x="494522" y="5803127"/>
            <a:ext cx="10814180" cy="646331"/>
          </a:xfrm>
          <a:prstGeom prst="rect">
            <a:avLst/>
          </a:prstGeom>
          <a:solidFill>
            <a:schemeClr val="tx1"/>
          </a:solidFill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sz="18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 groups (small dots), GLD360 cloud-to-ground strokes (x) and cloud strokes (o) during 10 seconds in real-time speed. All colored by time.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70284A2-9868-AED0-01B8-A12DFA3583E0}"/>
              </a:ext>
            </a:extLst>
          </p:cNvPr>
          <p:cNvCxnSpPr/>
          <p:nvPr/>
        </p:nvCxnSpPr>
        <p:spPr bwMode="auto">
          <a:xfrm>
            <a:off x="1115710" y="5373461"/>
            <a:ext cx="2547257" cy="0"/>
          </a:xfrm>
          <a:prstGeom prst="straightConnector1">
            <a:avLst/>
          </a:prstGeom>
          <a:ln>
            <a:solidFill>
              <a:srgbClr val="020002"/>
            </a:solidFill>
            <a:headEnd type="triangle"/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6C811A24-021F-9310-CE81-6D58DDC032F4}"/>
              </a:ext>
            </a:extLst>
          </p:cNvPr>
          <p:cNvSpPr txBox="1"/>
          <p:nvPr/>
        </p:nvSpPr>
        <p:spPr>
          <a:xfrm>
            <a:off x="2081255" y="5012945"/>
            <a:ext cx="8947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100 km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6CDCD728-5267-F600-6E32-9B698A035953}"/>
              </a:ext>
            </a:extLst>
          </p:cNvPr>
          <p:cNvCxnSpPr>
            <a:cxnSpLocks/>
          </p:cNvCxnSpPr>
          <p:nvPr/>
        </p:nvCxnSpPr>
        <p:spPr bwMode="auto">
          <a:xfrm>
            <a:off x="7911363" y="5373461"/>
            <a:ext cx="2007078" cy="0"/>
          </a:xfrm>
          <a:prstGeom prst="straightConnector1">
            <a:avLst/>
          </a:prstGeom>
          <a:ln>
            <a:solidFill>
              <a:srgbClr val="020002"/>
            </a:solidFill>
            <a:headEnd type="triangle"/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120F8E19-99D1-FE1F-21E3-D947EB9BD733}"/>
              </a:ext>
            </a:extLst>
          </p:cNvPr>
          <p:cNvSpPr txBox="1"/>
          <p:nvPr/>
        </p:nvSpPr>
        <p:spPr>
          <a:xfrm>
            <a:off x="8481086" y="5012945"/>
            <a:ext cx="8947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100 km</a:t>
            </a:r>
          </a:p>
        </p:txBody>
      </p:sp>
    </p:spTree>
    <p:extLst>
      <p:ext uri="{BB962C8B-B14F-4D97-AF65-F5344CB8AC3E}">
        <p14:creationId xmlns:p14="http://schemas.microsoft.com/office/powerpoint/2010/main" val="9036259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03A6C4-FD91-6C3D-877F-98096B57FF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9C004-BF3C-C7B1-86B1-3F19D4636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Piódão</a:t>
            </a:r>
            <a:r>
              <a:rPr lang="en-US" dirty="0"/>
              <a:t>/Barroca Fire Evolution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60D2FF-BFD9-4ED1-DF57-C003D581C6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14" y="2052149"/>
            <a:ext cx="12097372" cy="45150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E22B71-AFD7-8F3F-481C-3640525F74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62" y="682241"/>
            <a:ext cx="3618163" cy="2010393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3505851053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C6F8D-C253-D746-ADA0-9751B8091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combined Lightning and Fires view: FCI + LI</a:t>
            </a:r>
          </a:p>
        </p:txBody>
      </p:sp>
      <p:pic>
        <p:nvPicPr>
          <p:cNvPr id="4" name="Eumetsat_View_2025-08-13_01_00-2025-08-13_12_00">
            <a:hlinkClick r:id="" action="ppaction://media"/>
            <a:extLst>
              <a:ext uri="{FF2B5EF4-FFF2-40B4-BE49-F238E27FC236}">
                <a16:creationId xmlns:a16="http://schemas.microsoft.com/office/drawing/2014/main" id="{6E0B6443-9A3E-C89A-1521-5E6C1874D85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581" y="851359"/>
            <a:ext cx="12088837" cy="60066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273863F-8E8F-259F-B545-D239712310B8}"/>
              </a:ext>
            </a:extLst>
          </p:cNvPr>
          <p:cNvSpPr/>
          <p:nvPr/>
        </p:nvSpPr>
        <p:spPr bwMode="auto">
          <a:xfrm>
            <a:off x="5780942" y="3472963"/>
            <a:ext cx="315058" cy="290146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D87F3E-7083-0400-8C53-D6624A4F6720}"/>
              </a:ext>
            </a:extLst>
          </p:cNvPr>
          <p:cNvSpPr txBox="1"/>
          <p:nvPr/>
        </p:nvSpPr>
        <p:spPr>
          <a:xfrm>
            <a:off x="6492239" y="4281854"/>
            <a:ext cx="2234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kern="100" spc="-100" dirty="0">
                <a:solidFill>
                  <a:srgbClr val="FFC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Reported Ignition Point </a:t>
            </a:r>
            <a:br>
              <a:rPr lang="en-US" sz="1200" b="0" kern="100" spc="-100" dirty="0">
                <a:solidFill>
                  <a:srgbClr val="FFC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</a:br>
            <a:r>
              <a:rPr lang="en-US" sz="1200" b="0" kern="100" spc="-100" dirty="0">
                <a:solidFill>
                  <a:srgbClr val="FFC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(</a:t>
            </a:r>
            <a:r>
              <a:rPr lang="en-US" sz="1200" b="0" kern="100" spc="-100" dirty="0" err="1">
                <a:solidFill>
                  <a:srgbClr val="FFC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Piódão</a:t>
            </a:r>
            <a:r>
              <a:rPr lang="en-US" sz="1200" b="0" kern="100" spc="-100" dirty="0">
                <a:solidFill>
                  <a:srgbClr val="FFC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, 04:08 UTC,</a:t>
            </a:r>
            <a:br>
              <a:rPr lang="en-US" sz="1200" b="0" kern="100" spc="-100" dirty="0">
                <a:solidFill>
                  <a:srgbClr val="FFC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</a:br>
            <a:r>
              <a:rPr lang="en-US" sz="1200" b="0" kern="100" spc="-100" dirty="0">
                <a:solidFill>
                  <a:srgbClr val="FFC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2 lightnings from dry thunderstorm)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C3D7D7-C3E1-3E80-1F56-3021674692FF}"/>
              </a:ext>
            </a:extLst>
          </p:cNvPr>
          <p:cNvCxnSpPr>
            <a:cxnSpLocks/>
            <a:stCxn id="5" idx="3"/>
          </p:cNvCxnSpPr>
          <p:nvPr/>
        </p:nvCxnSpPr>
        <p:spPr bwMode="auto">
          <a:xfrm>
            <a:off x="6096000" y="3618036"/>
            <a:ext cx="463062" cy="720968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53CD165-136F-F794-5FCA-3225B392DF8B}"/>
              </a:ext>
            </a:extLst>
          </p:cNvPr>
          <p:cNvSpPr txBox="1"/>
          <p:nvPr/>
        </p:nvSpPr>
        <p:spPr>
          <a:xfrm>
            <a:off x="214905" y="922828"/>
            <a:ext cx="29412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1600" b="0" kern="100" spc="-100" dirty="0">
                <a:solidFill>
                  <a:srgbClr val="00B0F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LI AFA product</a:t>
            </a:r>
          </a:p>
          <a:p>
            <a:pPr marL="285750" indent="-285750">
              <a:buFontTx/>
              <a:buChar char="-"/>
            </a:pPr>
            <a:r>
              <a:rPr lang="en-US" sz="1600" b="0" kern="100" spc="-100" dirty="0">
                <a:solidFill>
                  <a:srgbClr val="00B0F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FCI Fire Temperature RGB</a:t>
            </a:r>
          </a:p>
          <a:p>
            <a:pPr marL="285750" indent="-285750">
              <a:buFontTx/>
              <a:buChar char="-"/>
            </a:pPr>
            <a:r>
              <a:rPr lang="en-US" sz="1600" b="0" kern="100" spc="-100" dirty="0">
                <a:solidFill>
                  <a:srgbClr val="00B0F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FCI IR10.5 (for clouds at night)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C14816F-3206-23AE-B366-DC4B4F9DD0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79366" y="949447"/>
            <a:ext cx="1546475" cy="272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93649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7B2F3-217B-C03F-5963-8C072B906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Piódão</a:t>
            </a:r>
            <a:r>
              <a:rPr lang="en-US" dirty="0"/>
              <a:t>/Barroca Fire Evolution</a:t>
            </a:r>
          </a:p>
        </p:txBody>
      </p:sp>
      <p:pic>
        <p:nvPicPr>
          <p:cNvPr id="4" name="Eumetsat_View_2025-08-13_00_00-2025-08-24_20_00 (1)">
            <a:hlinkClick r:id="" action="ppaction://media"/>
            <a:extLst>
              <a:ext uri="{FF2B5EF4-FFF2-40B4-BE49-F238E27FC236}">
                <a16:creationId xmlns:a16="http://schemas.microsoft.com/office/drawing/2014/main" id="{9627FB27-B068-CE4A-E132-F2D30A3B6F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47573"/>
            <a:ext cx="12192000" cy="579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9439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53AF23-C049-6218-DEAC-731F89087A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C2015-A8A4-8B9E-1BB7-E6B78E009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FE0BAC6-A101-E01E-A5E6-304F172C8317}"/>
              </a:ext>
            </a:extLst>
          </p:cNvPr>
          <p:cNvSpPr/>
          <p:nvPr/>
        </p:nvSpPr>
        <p:spPr>
          <a:xfrm>
            <a:off x="123841" y="824895"/>
            <a:ext cx="11892668" cy="6001643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algn="ctr"/>
            <a:r>
              <a:rPr lang="en-US" sz="2400" kern="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MTG-LI is the state-of-the-art System for lightning detection from GEO orbit</a:t>
            </a:r>
            <a:endParaRPr lang="en-US" sz="2000" b="0" kern="0" dirty="0">
              <a:solidFill>
                <a:schemeClr val="tx2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marL="361950" lvl="1" indent="-361950" algn="just">
              <a:buFont typeface="+mj-lt"/>
              <a:buAutoNum type="alphaLcPeriod"/>
            </a:pPr>
            <a:endParaRPr lang="en-US" sz="2000" b="0" kern="0" dirty="0">
              <a:solidFill>
                <a:schemeClr val="tx2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marL="361950" lvl="1" indent="-361950" algn="just">
              <a:buFont typeface="Arial" panose="020B0604020202020204" pitchFamily="34" charset="0"/>
              <a:buChar char="•"/>
            </a:pPr>
            <a:r>
              <a:rPr lang="en-US" sz="2000" b="0" kern="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It is operational since November 2024, delivering very good performances;</a:t>
            </a:r>
          </a:p>
          <a:p>
            <a:pPr marL="361950" lvl="1" indent="-361950" algn="just">
              <a:buFont typeface="Arial" panose="020B0604020202020204" pitchFamily="34" charset="0"/>
              <a:buChar char="•"/>
            </a:pPr>
            <a:endParaRPr lang="en-US" sz="2000" b="0" kern="0" dirty="0">
              <a:solidFill>
                <a:schemeClr val="tx2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marL="361950" lvl="1" indent="-361950" algn="just">
              <a:buFont typeface="Arial" panose="020B0604020202020204" pitchFamily="34" charset="0"/>
              <a:buChar char="•"/>
            </a:pPr>
            <a:r>
              <a:rPr lang="en-US" sz="2000" b="0" kern="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It is the best performing System to monitor total lightning activity over Europe, Africa, and part of the Atlantic Ocean;</a:t>
            </a:r>
          </a:p>
          <a:p>
            <a:pPr marL="361950" lvl="1" indent="-361950" algn="just">
              <a:buFont typeface="Arial" panose="020B0604020202020204" pitchFamily="34" charset="0"/>
              <a:buChar char="•"/>
            </a:pPr>
            <a:endParaRPr lang="en-US" sz="2000" b="0" kern="0" dirty="0">
              <a:solidFill>
                <a:schemeClr val="tx2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marL="361950" lvl="1" indent="-361950" algn="just">
              <a:buFont typeface="Arial" panose="020B0604020202020204" pitchFamily="34" charset="0"/>
              <a:buChar char="•"/>
            </a:pPr>
            <a:r>
              <a:rPr lang="en-US" sz="2000" b="0" kern="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It enables the monitoring of lightning activity from global scales down to single storms with spatial and temporal sampling as good as 4.5 km (at nadir) and 1 millisecond, respectively.</a:t>
            </a:r>
          </a:p>
          <a:p>
            <a:pPr marL="361950" lvl="1" indent="-361950" algn="just">
              <a:buFont typeface="Arial" panose="020B0604020202020204" pitchFamily="34" charset="0"/>
              <a:buChar char="•"/>
            </a:pPr>
            <a:endParaRPr lang="en-US" sz="2000" b="0" kern="0" dirty="0">
              <a:solidFill>
                <a:schemeClr val="tx2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marL="361950" lvl="1" indent="-361950" algn="just">
              <a:buFont typeface="Arial" panose="020B0604020202020204" pitchFamily="34" charset="0"/>
              <a:buChar char="•"/>
            </a:pPr>
            <a:r>
              <a:rPr lang="en-US" sz="2000" b="0" kern="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LI data are being already used in Europe to improve forecasting capabilities. LI data are also being increasingly used in Africa, a true game changer there.  </a:t>
            </a:r>
          </a:p>
          <a:p>
            <a:pPr marL="342900" lvl="1" indent="-342900" algn="just">
              <a:buFont typeface="Arial" panose="020B0604020202020204" pitchFamily="34" charset="0"/>
              <a:buChar char="•"/>
            </a:pPr>
            <a:endParaRPr lang="en-US" sz="2000" b="0" kern="0" dirty="0">
              <a:solidFill>
                <a:schemeClr val="tx2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marL="361950" lvl="1" indent="-361950" algn="just">
              <a:buFont typeface="Arial" panose="020B0604020202020204" pitchFamily="34" charset="0"/>
              <a:buChar char="•"/>
            </a:pPr>
            <a:r>
              <a:rPr lang="en-US" sz="2000" b="0" kern="0" dirty="0">
                <a:solidFill>
                  <a:srgbClr val="FF0000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LI can contribute to fire risk assessment in multiple ways, e.g.:</a:t>
            </a:r>
          </a:p>
          <a:p>
            <a:pPr marL="819150" lvl="2" indent="-361950" algn="just">
              <a:buFont typeface="Arial" panose="020B0604020202020204" pitchFamily="34" charset="0"/>
              <a:buChar char="•"/>
            </a:pPr>
            <a:r>
              <a:rPr lang="en-US" sz="2000" b="0" kern="0" dirty="0">
                <a:solidFill>
                  <a:srgbClr val="FF0000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Real time monitoring of storms to locate the areas of significant lightning activity. </a:t>
            </a:r>
          </a:p>
          <a:p>
            <a:pPr marL="819150" lvl="2" indent="-361950" algn="just">
              <a:buFont typeface="Arial" panose="020B0604020202020204" pitchFamily="34" charset="0"/>
              <a:buChar char="•"/>
            </a:pPr>
            <a:r>
              <a:rPr lang="en-US" sz="2000" b="0" kern="0" dirty="0">
                <a:solidFill>
                  <a:srgbClr val="FF0000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In combination with other data sources such as precipitation estimates to identify areas of “dry” lightning. </a:t>
            </a:r>
          </a:p>
          <a:p>
            <a:pPr marL="819150" lvl="2" indent="-361950" algn="just">
              <a:buFont typeface="Arial" panose="020B0604020202020204" pitchFamily="34" charset="0"/>
              <a:buChar char="•"/>
            </a:pPr>
            <a:r>
              <a:rPr lang="en-US" sz="2000" b="0" kern="0" dirty="0">
                <a:solidFill>
                  <a:srgbClr val="FF0000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A potential to develop more refined products based on LI data properties, e.g., storms with long continuing currents, highlighting elevated fire risk. </a:t>
            </a:r>
          </a:p>
        </p:txBody>
      </p:sp>
    </p:spTree>
    <p:extLst>
      <p:ext uri="{BB962C8B-B14F-4D97-AF65-F5344CB8AC3E}">
        <p14:creationId xmlns:p14="http://schemas.microsoft.com/office/powerpoint/2010/main" val="986282223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6308436" y="567617"/>
            <a:ext cx="5463956" cy="129825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Bahnschrift SemiLight" panose="020B0502040204020203" pitchFamily="34" charset="0"/>
              </a:rPr>
              <a:t>Thank you!</a:t>
            </a:r>
          </a:p>
          <a:p>
            <a:pPr marL="0" indent="0">
              <a:buNone/>
            </a:pPr>
            <a:r>
              <a:rPr lang="en-GB" sz="2800" dirty="0">
                <a:latin typeface="Bahnschrift Light" panose="020B0502040204020203" pitchFamily="34" charset="0"/>
                <a:ea typeface="Roboto Light" panose="02000000000000000000" pitchFamily="2" charset="0"/>
              </a:rPr>
              <a:t>Questions are welcome.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031397-5CBB-4C51-D9E8-B5EAD6C4E9AE}"/>
              </a:ext>
            </a:extLst>
          </p:cNvPr>
          <p:cNvSpPr txBox="1"/>
          <p:nvPr/>
        </p:nvSpPr>
        <p:spPr>
          <a:xfrm>
            <a:off x="6308436" y="1905000"/>
            <a:ext cx="537159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A nice and up-to-date LI and LI data overview at EUMETSAT home page: </a:t>
            </a:r>
            <a:r>
              <a:rPr lang="en-US" sz="18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  <a:hlinkClick r:id="rId3"/>
              </a:rPr>
              <a:t>https://www.eumetsat.int/features/more-half-billion-flashes-lightning-detector-details-storms-never</a:t>
            </a:r>
            <a:endParaRPr lang="en-US" sz="1800" b="0" kern="100" spc="-100" dirty="0">
              <a:solidFill>
                <a:schemeClr val="tx2"/>
              </a:solidFill>
              <a:latin typeface="Bahnschrift Light" panose="020B0502040204020203" pitchFamily="34" charset="0"/>
              <a:ea typeface="Roboto" panose="02000000000000000000" pitchFamily="2" charset="0"/>
            </a:endParaRPr>
          </a:p>
          <a:p>
            <a:endParaRPr lang="en-US" sz="1800" b="0" kern="100" spc="-100" dirty="0">
              <a:solidFill>
                <a:schemeClr val="tx2"/>
              </a:solidFill>
              <a:latin typeface="Bahnschrift Light" panose="020B0502040204020203" pitchFamily="34" charset="0"/>
              <a:ea typeface="Roboto" panose="02000000000000000000" pitchFamily="2" charset="0"/>
            </a:endParaRPr>
          </a:p>
          <a:p>
            <a:r>
              <a:rPr lang="en-US" sz="18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Getting started with using LI data – a python script with some examples: </a:t>
            </a:r>
            <a:r>
              <a:rPr lang="en-US" sz="18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  <a:hlinkClick r:id="rId4"/>
              </a:rPr>
              <a:t>https://github.com/seenno/MTG-LI-L2_data_reader</a:t>
            </a:r>
            <a:endParaRPr lang="en-US" sz="1800" b="0" kern="100" spc="-100" dirty="0">
              <a:solidFill>
                <a:schemeClr val="tx2"/>
              </a:solidFill>
              <a:latin typeface="Bahnschrift Light" panose="020B0502040204020203" pitchFamily="34" charset="0"/>
              <a:ea typeface="Roboto" panose="02000000000000000000" pitchFamily="2" charset="0"/>
            </a:endParaRPr>
          </a:p>
          <a:p>
            <a:endParaRPr lang="en-US" sz="1800" b="0" kern="100" spc="-100" dirty="0">
              <a:solidFill>
                <a:schemeClr val="tx2"/>
              </a:solidFill>
              <a:latin typeface="Bahnschrift Light" panose="020B0502040204020203" pitchFamily="34" charset="0"/>
              <a:ea typeface="Roboto" panose="02000000000000000000" pitchFamily="2" charset="0"/>
            </a:endParaRPr>
          </a:p>
          <a:p>
            <a:r>
              <a:rPr lang="en-US" sz="18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Sven-Erik Enno, </a:t>
            </a:r>
            <a:r>
              <a:rPr lang="en-US" sz="18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  <a:hlinkClick r:id="rId5"/>
              </a:rPr>
              <a:t>Sven-Erik.Enno@eumetsat.int</a:t>
            </a:r>
            <a:endParaRPr lang="en-US" sz="1800" b="0" kern="100" spc="-100" dirty="0">
              <a:solidFill>
                <a:schemeClr val="tx2"/>
              </a:solidFill>
              <a:latin typeface="Bahnschrift Light" panose="020B0502040204020203" pitchFamily="34" charset="0"/>
              <a:ea typeface="Roboto" panose="02000000000000000000" pitchFamily="2" charset="0"/>
            </a:endParaRPr>
          </a:p>
          <a:p>
            <a:endParaRPr lang="en-US" sz="1800" b="0" kern="100" spc="-100" dirty="0">
              <a:solidFill>
                <a:schemeClr val="tx2"/>
              </a:solidFill>
              <a:latin typeface="Bahnschrift Light" panose="020B0502040204020203" pitchFamily="34" charset="0"/>
              <a:ea typeface="Roboto" panose="02000000000000000000" pitchFamily="2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E64E59-8E6E-FF1E-CEC5-5A0E1ECC8E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10325" y="4926369"/>
            <a:ext cx="2304064" cy="16363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6DA3104-D551-E0A9-4552-8D7A8D103BF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40414" y="4926369"/>
            <a:ext cx="2560580" cy="1636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492184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3_Programmes Template">
  <a:themeElements>
    <a:clrScheme name="EUMETSAT 2021 Colours">
      <a:dk1>
        <a:srgbClr val="FFFFFF"/>
      </a:dk1>
      <a:lt1>
        <a:srgbClr val="00205B"/>
      </a:lt1>
      <a:dk2>
        <a:srgbClr val="38484E"/>
      </a:dk2>
      <a:lt2>
        <a:srgbClr val="5B7F95"/>
      </a:lt2>
      <a:accent1>
        <a:srgbClr val="00B5E2"/>
      </a:accent1>
      <a:accent2>
        <a:srgbClr val="EAAA00"/>
      </a:accent2>
      <a:accent3>
        <a:srgbClr val="00B2A9"/>
      </a:accent3>
      <a:accent4>
        <a:srgbClr val="FE5000"/>
      </a:accent4>
      <a:accent5>
        <a:srgbClr val="7C7FAB"/>
      </a:accent5>
      <a:accent6>
        <a:srgbClr val="D6D2C4"/>
      </a:accent6>
      <a:hlink>
        <a:srgbClr val="C5B9AC"/>
      </a:hlink>
      <a:folHlink>
        <a:srgbClr val="968C83"/>
      </a:folHlink>
    </a:clrScheme>
    <a:fontScheme name="EUMETSAT">
      <a:majorFont>
        <a:latin typeface="Bahnschrift SemiLight"/>
        <a:ea typeface=""/>
        <a:cs typeface=""/>
      </a:majorFont>
      <a:minorFont>
        <a:latin typeface="Bahnschrif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36000" tIns="36000" rIns="36000" bIns="3600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GB" sz="9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36000" tIns="36000" rIns="36000" bIns="3600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GB" sz="9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ahoma" pitchFamily="34" charset="0"/>
          </a:defRPr>
        </a:defPPr>
      </a:lstStyle>
    </a:lnDef>
    <a:txDef>
      <a:spPr>
        <a:noFill/>
      </a:spPr>
      <a:bodyPr wrap="square" rtlCol="0">
        <a:spAutoFit/>
      </a:bodyPr>
      <a:lstStyle>
        <a:defPPr>
          <a:defRPr sz="1600" b="0" kern="100" spc="-100" dirty="0" err="1" smtClean="0">
            <a:solidFill>
              <a:schemeClr val="tx2"/>
            </a:solidFill>
            <a:latin typeface="Bahnschrift Light" panose="020B0502040204020203" pitchFamily="34" charset="0"/>
            <a:ea typeface="Roboto" panose="02000000000000000000" pitchFamily="2" charset="0"/>
          </a:defRPr>
        </a:defPPr>
      </a:lstStyle>
    </a:txDef>
  </a:objectDefaults>
  <a:extraClrSchemeLst>
    <a:extraClrScheme>
      <a:clrScheme name="1_EUM_template_v03 1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FF9A00"/>
        </a:accent1>
        <a:accent2>
          <a:srgbClr val="9F2D20"/>
        </a:accent2>
        <a:accent3>
          <a:srgbClr val="FFFFFF"/>
        </a:accent3>
        <a:accent4>
          <a:srgbClr val="001E59"/>
        </a:accent4>
        <a:accent5>
          <a:srgbClr val="FFCAAA"/>
        </a:accent5>
        <a:accent6>
          <a:srgbClr val="90281C"/>
        </a:accent6>
        <a:hlink>
          <a:srgbClr val="7498C0"/>
        </a:hlink>
        <a:folHlink>
          <a:srgbClr val="92949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2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F6D0A9"/>
        </a:accent1>
        <a:accent2>
          <a:srgbClr val="EBCAE3"/>
        </a:accent2>
        <a:accent3>
          <a:srgbClr val="FFFFFF"/>
        </a:accent3>
        <a:accent4>
          <a:srgbClr val="001E59"/>
        </a:accent4>
        <a:accent5>
          <a:srgbClr val="FAE4D1"/>
        </a:accent5>
        <a:accent6>
          <a:srgbClr val="D5B7CE"/>
        </a:accent6>
        <a:hlink>
          <a:srgbClr val="4E2029"/>
        </a:hlink>
        <a:folHlink>
          <a:srgbClr val="423B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3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5B97B1"/>
        </a:accent1>
        <a:accent2>
          <a:srgbClr val="F39600"/>
        </a:accent2>
        <a:accent3>
          <a:srgbClr val="FFFFFF"/>
        </a:accent3>
        <a:accent4>
          <a:srgbClr val="001E59"/>
        </a:accent4>
        <a:accent5>
          <a:srgbClr val="B5C9D5"/>
        </a:accent5>
        <a:accent6>
          <a:srgbClr val="DC8700"/>
        </a:accent6>
        <a:hlink>
          <a:srgbClr val="FFE4AE"/>
        </a:hlink>
        <a:folHlink>
          <a:srgbClr val="002A3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4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003F80"/>
        </a:accent1>
        <a:accent2>
          <a:srgbClr val="BDD7EE"/>
        </a:accent2>
        <a:accent3>
          <a:srgbClr val="FFFFFF"/>
        </a:accent3>
        <a:accent4>
          <a:srgbClr val="001E59"/>
        </a:accent4>
        <a:accent5>
          <a:srgbClr val="AAAFC0"/>
        </a:accent5>
        <a:accent6>
          <a:srgbClr val="ABC3D8"/>
        </a:accent6>
        <a:hlink>
          <a:srgbClr val="FFD350"/>
        </a:hlink>
        <a:folHlink>
          <a:srgbClr val="EB6F3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5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C75B12"/>
        </a:accent1>
        <a:accent2>
          <a:srgbClr val="003359"/>
        </a:accent2>
        <a:accent3>
          <a:srgbClr val="FFFFFF"/>
        </a:accent3>
        <a:accent4>
          <a:srgbClr val="001E59"/>
        </a:accent4>
        <a:accent5>
          <a:srgbClr val="E0B5AA"/>
        </a:accent5>
        <a:accent6>
          <a:srgbClr val="002D50"/>
        </a:accent6>
        <a:hlink>
          <a:srgbClr val="92A2BD"/>
        </a:hlink>
        <a:folHlink>
          <a:srgbClr val="C7B37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 Landscape Template (Programmes)" id="{96745099-B8B5-493A-960A-EEAE97F9475A}" vid="{CE508AB9-3B00-4A2D-AF5F-5B8FF2D6E7E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Presentation Landscape Template (Programmes) (6)</Template>
  <TotalTime>0</TotalTime>
  <Words>884</Words>
  <Application>Microsoft Office PowerPoint</Application>
  <PresentationFormat>Widescreen</PresentationFormat>
  <Paragraphs>120</Paragraphs>
  <Slides>16</Slides>
  <Notes>3</Notes>
  <HiddenSlides>0</HiddenSlides>
  <MMClips>13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7" baseType="lpstr">
      <vt:lpstr>Arial</vt:lpstr>
      <vt:lpstr>Bahnschrift Light</vt:lpstr>
      <vt:lpstr>Bahnschrift SemiBold</vt:lpstr>
      <vt:lpstr>Bahnschrift SemiLight</vt:lpstr>
      <vt:lpstr>Century Gothic</vt:lpstr>
      <vt:lpstr>Helvetica</vt:lpstr>
      <vt:lpstr>Roboto</vt:lpstr>
      <vt:lpstr>Roboto Medium</vt:lpstr>
      <vt:lpstr>Tahoma</vt:lpstr>
      <vt:lpstr>Times New Roman</vt:lpstr>
      <vt:lpstr>3_Programmes Template</vt:lpstr>
      <vt:lpstr>PowerPoint Presentation</vt:lpstr>
      <vt:lpstr>Agenda</vt:lpstr>
      <vt:lpstr>What is lightning?</vt:lpstr>
      <vt:lpstr>Meteosat-12 Lightning Imager (LI)</vt:lpstr>
      <vt:lpstr>The working principle of MTG-LI data service</vt:lpstr>
      <vt:lpstr>From optical emissions to LI Flash product</vt:lpstr>
      <vt:lpstr>Annual LI Flash accumulation in 0.1x0.1-degree grid</vt:lpstr>
      <vt:lpstr>Monthly LI Flash accumulations in 0.2x0.2-degree grid</vt:lpstr>
      <vt:lpstr>LI group/flash animation during the 13 June storm outbreak</vt:lpstr>
      <vt:lpstr>LI 15-minute Group Accumulation with 1-minute time step</vt:lpstr>
      <vt:lpstr>Some interesting LI megaflash animations</vt:lpstr>
      <vt:lpstr>Piódão/Barroca Fire Evolution</vt:lpstr>
      <vt:lpstr>A combined Lightning and Fires view: FCI + LI</vt:lpstr>
      <vt:lpstr>Piódão/Barroca Fire Evolution</vt:lpstr>
      <vt:lpstr>Summary</vt:lpstr>
      <vt:lpstr>PowerPoint Presentation</vt:lpstr>
    </vt:vector>
  </TitlesOfParts>
  <Company>EUMETSAT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Jochen Grandell</dc:creator>
  <cp:lastModifiedBy>Sven-Erik Enno</cp:lastModifiedBy>
  <cp:revision>29</cp:revision>
  <cp:lastPrinted>2006-03-06T14:11:17Z</cp:lastPrinted>
  <dcterms:created xsi:type="dcterms:W3CDTF">2024-02-20T09:43:51Z</dcterms:created>
  <dcterms:modified xsi:type="dcterms:W3CDTF">2026-06-02T08:28:25Z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M_DOCNUM">
    <vt:lpwstr>1409127</vt:lpwstr>
  </property>
  <property fmtid="{D5CDD505-2E9C-101B-9397-08002B2CF9AE}" pid="3" name="DM_DOCNAME">
    <vt:lpwstr>LI_intro_Baltic2024</vt:lpwstr>
  </property>
  <property fmtid="{D5CDD505-2E9C-101B-9397-08002B2CF9AE}" pid="4" name="DM_AUTHOR">
    <vt:lpwstr>Vesa Nietosvaara</vt:lpwstr>
  </property>
  <property fmtid="{D5CDD505-2E9C-101B-9397-08002B2CF9AE}" pid="5" name="DM_E_DOC_NO">
    <vt:lpwstr>EUM/OPS/DOC/24/1409127</vt:lpwstr>
  </property>
  <property fmtid="{D5CDD505-2E9C-101B-9397-08002B2CF9AE}" pid="6" name="DM_E_VER_NO">
    <vt:lpwstr>1 Draft</vt:lpwstr>
  </property>
  <property fmtid="{D5CDD505-2E9C-101B-9397-08002B2CF9AE}" pid="7" name="DM_E_ISS_DATE">
    <vt:lpwstr>18 April 2024</vt:lpwstr>
  </property>
  <property fmtid="{D5CDD505-2E9C-101B-9397-08002B2CF9AE}" pid="8" name="DM_E_FROM_PERS2">
    <vt:lpwstr/>
  </property>
  <property fmtid="{D5CDD505-2E9C-101B-9397-08002B2CF9AE}" pid="9" name="DM_E_CONFID">
    <vt:lpwstr/>
  </property>
  <property fmtid="{D5CDD505-2E9C-101B-9397-08002B2CF9AE}" pid="10" name="DM_E_WBS_CODE">
    <vt:lpwstr/>
  </property>
  <property fmtid="{D5CDD505-2E9C-101B-9397-08002B2CF9AE}" pid="11" name="DM_E_DISTRIB">
    <vt:lpwstr/>
  </property>
  <property fmtid="{D5CDD505-2E9C-101B-9397-08002B2CF9AE}" pid="12" name="DIGITAL_SIGNATURE">
    <vt:lpwstr/>
  </property>
</Properties>
</file>