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8" r:id="rId2"/>
    <p:sldId id="644" r:id="rId3"/>
    <p:sldId id="2147480941" r:id="rId4"/>
    <p:sldId id="332" r:id="rId5"/>
    <p:sldId id="2147480940" r:id="rId6"/>
    <p:sldId id="437" r:id="rId7"/>
    <p:sldId id="2147480942" r:id="rId8"/>
    <p:sldId id="640" r:id="rId9"/>
    <p:sldId id="427" r:id="rId10"/>
    <p:sldId id="651" r:id="rId11"/>
    <p:sldId id="2147480958" r:id="rId12"/>
    <p:sldId id="2147480957" r:id="rId13"/>
    <p:sldId id="2147480939" r:id="rId14"/>
    <p:sldId id="652" r:id="rId15"/>
    <p:sldId id="2147480938" r:id="rId16"/>
    <p:sldId id="428" r:id="rId17"/>
    <p:sldId id="645" r:id="rId18"/>
    <p:sldId id="429" r:id="rId19"/>
    <p:sldId id="646" r:id="rId20"/>
    <p:sldId id="647" r:id="rId21"/>
    <p:sldId id="2147480947" r:id="rId22"/>
    <p:sldId id="2147480948" r:id="rId23"/>
    <p:sldId id="2147480949" r:id="rId24"/>
    <p:sldId id="2147480951" r:id="rId25"/>
    <p:sldId id="2147480952" r:id="rId26"/>
    <p:sldId id="2147480953" r:id="rId27"/>
    <p:sldId id="2147480956" r:id="rId28"/>
    <p:sldId id="2147480954" r:id="rId29"/>
    <p:sldId id="2147480955" r:id="rId30"/>
    <p:sldId id="2147480944" r:id="rId31"/>
    <p:sldId id="648" r:id="rId32"/>
    <p:sldId id="2147480943" r:id="rId33"/>
    <p:sldId id="649" r:id="rId34"/>
    <p:sldId id="2147480945" r:id="rId35"/>
    <p:sldId id="2147480960" r:id="rId36"/>
    <p:sldId id="2147480959" r:id="rId37"/>
    <p:sldId id="2147480932" r:id="rId38"/>
    <p:sldId id="2147480933" r:id="rId39"/>
    <p:sldId id="2147480936" r:id="rId40"/>
    <p:sldId id="2147480961" r:id="rId41"/>
    <p:sldId id="458" r:id="rId42"/>
    <p:sldId id="413" r:id="rId4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357A68-8574-7BF6-A6F3-39CCFDE86BB0}" name="Paulo Mateus" initials="PM" userId="S::paulo.mateus@agif.pt::4f5f3317-6ea6-4253-9973-700f38e8ec81" providerId="AD"/>
  <p188:author id="{634B46B1-301B-D2E7-FB9C-7EB2877B7CB7}" name="Arlindo Santos" initials="AS" userId="S::arlindo.santos@agif.pt::6c400066-2ccd-4e89-ab73-e18c406b125d" providerId="AD"/>
  <p188:author id="{F57B41C5-F47C-83AF-6114-681D511C550A}" name="Pedro Venâncio" initials="PV" userId="S::pedro.venancio@agif.pt::34860817-7f85-41c2-a5df-894efd1a25ef" providerId="AD"/>
  <p188:author id="{301CD8D9-AD8E-3C9B-3B50-999C4A905B08}" name="Yannick Le Page" initials="YLP" userId="S::yannick.lepage@agif.pt::fb172088-c00e-4e63-871e-c0e9e15910f7" providerId="AD"/>
  <p188:author id="{86591CF1-87E5-2E7F-EF73-BD9A17C80D32}" name="Sara Mieiro dos Santos" initials="SS" userId="S::sara.mieiro@agif.pt::3e9f06f1-f333-4d01-8c7e-e0f105de85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édio 4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Estilo Escuro 1 - Destaqu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46" autoAdjust="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02E63-57FE-4160-9A0C-CA80AED9E6F0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F334D-15D4-4C8C-AEE8-0696D50A02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664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53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3291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545E3-B7C3-FDE2-69B2-0C92F9622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0D6F068-069E-E0CB-2765-59073913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85BF798-55D9-8ADC-A66B-B60915CA9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5BCEC02-D5A6-634C-5BF5-BB8766360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0803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5680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5812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977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1588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0416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977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9449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570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4146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4257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381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8269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2072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1926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6998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6189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5851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4925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015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7192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8118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1897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4401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2227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8176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CE35-44C6-93B8-DD96-B2F1FF1FB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BD28637-8950-3B00-A026-28F46E66B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A3E4BB2-E94D-E297-63EF-B32589E95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9984366-22DF-3685-9E95-786FFDE42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5697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0337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05235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7506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5793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841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39BFB-C29D-D178-75DD-42BAAC056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DE33ADA-6374-8B47-E87B-3760D27CA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2A7DB17-B19C-BC37-A794-189E9BA14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B4AEC82-9227-B276-983A-B598C158C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6478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55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6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4424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8963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433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060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334D-15D4-4C8C-AEE8-0696D50A027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753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795C2-C91B-C218-DA7E-1D8016B60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0B956B-9E39-C690-7126-57BB78B7D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350D713-21BF-A7EF-4644-B7D523D3D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C939FFE-78EE-F1A8-3AA8-7193C638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CC75A8A-F6F9-E493-4C3C-E8721854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288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91E70-7CB2-68DE-9DFA-86B9DA73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BF8E776-E981-BD1F-D2CB-145A419A9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676055D-29F8-761B-3AF2-75CADA0F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21682DA-8287-196F-D967-1718F067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00BA0A-4592-DA94-C2D8-51EDE1FC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892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78CFF8-93BD-A825-9615-D4F8C4730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8E72918-C330-5708-077C-15CF7621C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2B8CE8B-6F3C-B441-9441-641077DF9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82C5BC-D1A1-649B-6785-9175F6F93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3FBBF11-C6A5-994F-1ADB-074223D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276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1F70F-D7BC-B3D3-8866-2B838903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82B6D4-1823-A4F9-EB7A-6CD3A9259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67D5076-D191-DABB-3C15-37A8F4EC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E13436-8DCA-3E86-2803-44F23CB3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173373-6685-9375-B7B2-2283A246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826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A4CFC-A686-92A5-7144-FCDCD582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4F35904-0E7A-E46C-47F4-A69878436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35450C8-1EB7-E5CF-7040-1CEF86D0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D0CC306-F979-C2BD-D921-FBCFB36F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62D2B05-F090-0625-5A69-00CB9225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821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68AAE-2F95-4122-F9A3-C1E21A01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09E7035-3E6F-3DE5-CB89-A45AF5C23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0138CA-54A4-2C29-12D7-16F1D267D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5F71506-299B-3408-B85E-B8C8AB9F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9078FC-D882-70DF-69CC-2710AD9C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F791157-9D94-BD2F-42A8-D22079EA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93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23FDA-4170-05B3-3C54-1ED7A35DB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82C7A8B-F6AA-B779-03F0-57C0610BF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763AD91-22C6-FB78-51D9-7980FF39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C3BD1F3-8851-4EB6-26BF-3821EEB68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927F1C3-7B8E-4554-59C0-38A5E0D9F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DE30045-BED3-4981-5327-75881B45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F8E77048-1A49-F81C-5667-147B860C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AC61AFA-26D4-531D-0F93-6038D16C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799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7B00-7780-E389-0475-13842759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8A9BC21-48A3-3287-BF16-278D4125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3471F43-42FC-2570-AC00-CED4BB4F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96B039C-E674-25B2-CE7F-2F6421D8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300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BB855087-E25C-5500-E2B7-04041147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10CB9F8-B31C-36F9-E718-965AAD88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8A59561-6EAE-D520-7F80-E6A3E0CB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123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E2FEB-ED39-2BCA-F0D5-2C15E234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637B30B-E5EC-DB46-DF9F-C639D2D0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78A1EA3-293A-E471-6F3B-4B30DA746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9C1D5BD-BC01-A3E4-D92D-BDA683D5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FD6111B-8EE7-3FED-E74E-9F0B813E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02E6F2-8B31-EB20-6FEA-33CD7C27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020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DD113-6DEB-0835-63C5-7FF40B7E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F217593D-BABD-802B-5DA7-A803BAEFA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D067780-9D1D-4571-45C8-06C776181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5D862B7-ED43-CCFA-7F28-8ED13163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1C0BCC7-0957-B29C-52CA-4C883E45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D61CF33-9D2B-0BD7-44CC-4C3C49F3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545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2F3989-F6D9-738A-1BC6-F8A05B8A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D4EAB5F-4289-2844-C5FD-6C05EA627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D0DCD1-6686-DA9E-5A0B-A7023D2B7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8C252-D38E-45C1-9A2D-536F4A250709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79DE955-931B-32F2-35D1-F3135890E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B942785-DD15-6616-C391-52930376B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2AA47-F1D6-445A-ADE4-634C36BC5A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635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ifr.gov.p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sgifr.gov.p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ifr.gov.p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sgifr.gov.pt/aplicacoes-analises-sgifr" TargetMode="Externa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gifr.gov.pt/aplicacoes-analises-sgifr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gifr.gov.pt/aplicacoes-analises-sgifr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is.sgifr.gov.pt/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is.sgifr.gov.pt/" TargetMode="Externa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sifor.sgifr.gov.pt/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sifor.sgifr.gov.pt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eosifor.sgifr.gov.pt/" TargetMode="External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eosifor.sgifr.gov.pt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37.xml"/><Relationship Id="rId9" Type="http://schemas.openxmlformats.org/officeDocument/2006/relationships/hyperlink" Target="https://github.com/PedroVenancio/mtg-frp-fire-progression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ithub.com/PedroVenancio/mtg-frp-fire-progression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PedroVenancio/mtg-frp-fire-progression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hyperlink" Target="https://geosifor.sgifr.gov.pt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emf"/><Relationship Id="rId27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ifr.gov.p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floresta, exterior, madeira, arborizado&#10;&#10;Descrição gerada automaticamente">
            <a:extLst>
              <a:ext uri="{FF2B5EF4-FFF2-40B4-BE49-F238E27FC236}">
                <a16:creationId xmlns:a16="http://schemas.microsoft.com/office/drawing/2014/main" id="{F88C4F6B-5149-8B9E-889A-FD5C6CA3B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099039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B260E728-5F88-2D32-B36B-9567BB7A8FA2}"/>
              </a:ext>
            </a:extLst>
          </p:cNvPr>
          <p:cNvSpPr/>
          <p:nvPr/>
        </p:nvSpPr>
        <p:spPr>
          <a:xfrm>
            <a:off x="0" y="6099049"/>
            <a:ext cx="9282462" cy="7589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A800FF50-921B-887D-96C5-4E2A2779E524}"/>
              </a:ext>
            </a:extLst>
          </p:cNvPr>
          <p:cNvSpPr/>
          <p:nvPr/>
        </p:nvSpPr>
        <p:spPr>
          <a:xfrm>
            <a:off x="0" y="2662123"/>
            <a:ext cx="12192000" cy="3289381"/>
          </a:xfrm>
          <a:prstGeom prst="rect">
            <a:avLst/>
          </a:prstGeom>
          <a:solidFill>
            <a:srgbClr val="00AAFF">
              <a:alpha val="8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D4212E4-E779-9935-25AB-9329FEBCA816}"/>
              </a:ext>
            </a:extLst>
          </p:cNvPr>
          <p:cNvSpPr txBox="1"/>
          <p:nvPr/>
        </p:nvSpPr>
        <p:spPr>
          <a:xfrm>
            <a:off x="331573" y="2734621"/>
            <a:ext cx="11674499" cy="3252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1" tIns="25401" rIns="25401" bIns="25401" numCol="1" spcCol="38100" rtlCol="0" anchor="ctr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</a:rPr>
              <a:t>SIFOR 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| Portuguese Rural Fire Information System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  <a:p>
            <a:pPr>
              <a:spcAft>
                <a:spcPts val="12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</a:rPr>
              <a:t>PLIS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|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</a:rPr>
              <a:t>Interoperability Platform</a:t>
            </a:r>
          </a:p>
          <a:p>
            <a:pPr>
              <a:spcAft>
                <a:spcPts val="12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GeoSIFOR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</a:rPr>
              <a:t>|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</a:rPr>
              <a:t>WebGIS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</a:rPr>
              <a:t> Application</a:t>
            </a:r>
            <a:endParaRPr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"/>
            </a:endParaRPr>
          </a:p>
          <a:p>
            <a:endParaRPr lang="en-US" sz="1000" dirty="0">
              <a:solidFill>
                <a:prstClr val="white"/>
              </a:solidFill>
              <a:latin typeface="Gotham"/>
            </a:endParaRPr>
          </a:p>
          <a:p>
            <a:endParaRPr lang="en-US" sz="1000" dirty="0">
              <a:solidFill>
                <a:prstClr val="white"/>
              </a:solidFill>
              <a:latin typeface="Gotham"/>
            </a:endParaRPr>
          </a:p>
          <a:p>
            <a:pPr>
              <a:spcAft>
                <a:spcPts val="1200"/>
              </a:spcAft>
              <a:defRPr/>
            </a:pPr>
            <a:r>
              <a:rPr lang="pt-P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Pedro Venâncio (AGIF, Portugal)                                                               2026-06-03</a:t>
            </a:r>
          </a:p>
        </p:txBody>
      </p:sp>
      <p:pic>
        <p:nvPicPr>
          <p:cNvPr id="3" name="Imagem 2" descr="Uma imagem com texto, Tipo de letra, Gráficos, design gráfico&#10;&#10;Os conteúdos gerados por IA poderão estar incorretos.">
            <a:extLst>
              <a:ext uri="{FF2B5EF4-FFF2-40B4-BE49-F238E27FC236}">
                <a16:creationId xmlns:a16="http://schemas.microsoft.com/office/drawing/2014/main" id="{649961A9-9613-6E1D-FAD6-B7D1BF142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7024" cy="22387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FBD62BF-CA4B-2CBC-B79A-2D5455C3E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9" y="6156963"/>
            <a:ext cx="3925268" cy="64312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9C0A630-73CD-8946-1E55-37E57B133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462" y="6113484"/>
            <a:ext cx="2889736" cy="7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706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E445-7637-B4BD-60AE-9E7C4AEE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7AC5B-0451-3324-AD03-31DF2D5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Communication</a:t>
            </a:r>
            <a:r>
              <a:rPr lang="pt-PT" sz="4000" b="1" dirty="0"/>
              <a:t> </a:t>
            </a:r>
            <a:r>
              <a:rPr lang="pt-PT" sz="4000" b="1" dirty="0" err="1"/>
              <a:t>and</a:t>
            </a:r>
            <a:r>
              <a:rPr lang="pt-PT" sz="4000" b="1" dirty="0"/>
              <a:t> </a:t>
            </a:r>
            <a:r>
              <a:rPr lang="pt-PT" sz="4000" b="1" dirty="0" err="1"/>
              <a:t>Awareness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00CA59-9DB2-BC82-F62E-C03B511E518A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3"/>
              </a:rPr>
              <a:t>https://www.sgifr.gov.pt</a:t>
            </a:r>
            <a:r>
              <a:rPr lang="pt-PT" sz="2400" dirty="0"/>
              <a:t>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4C2B91-5DED-5B6C-2172-8CAC266C4B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B9F819E4-3836-A017-A3EC-D8E21C99D9D2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432EA8-A8C3-D0E8-EC6B-25E05B381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6C18AB9-3AF1-206E-C761-11A681315AD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50E1C2B-BF6B-2BB8-1A86-EE3102E14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791" y="673224"/>
            <a:ext cx="9386417" cy="56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755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E5615-AF12-1E49-89B1-A7608BDD7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735037A-A239-C726-7B71-FE98E754E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30" y="724685"/>
            <a:ext cx="9041092" cy="56463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19582DD-F9E8-A850-839E-D60C540A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Communication</a:t>
            </a:r>
            <a:r>
              <a:rPr lang="pt-PT" sz="4000" b="1" dirty="0"/>
              <a:t> </a:t>
            </a:r>
            <a:r>
              <a:rPr lang="pt-PT" sz="4000" b="1" dirty="0" err="1"/>
              <a:t>and</a:t>
            </a:r>
            <a:r>
              <a:rPr lang="pt-PT" sz="4000" b="1" dirty="0"/>
              <a:t> </a:t>
            </a:r>
            <a:r>
              <a:rPr lang="pt-PT" sz="4000" b="1" dirty="0" err="1"/>
              <a:t>Awareness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2FB59D0-6B07-6FFA-5AE2-A5FE3BDF4175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https://www.sgifr.gov.pt</a:t>
            </a:r>
            <a:r>
              <a:rPr lang="pt-PT" sz="2400" dirty="0"/>
              <a:t>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9477A2-420E-B382-7117-D6CC4DA32F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2E50DFEB-3301-1057-3E3B-3B16C5D9602E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04CF75-5757-9C81-10A8-8143EF1DC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D1A4FCD-43F2-81E0-F3BE-FDF749EFEAC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2173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4FD8A-371F-705B-0A14-3F14832AA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F5290-960F-3C71-C2F4-AE8777CE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Technical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566D5D9-E9DC-0ACC-268F-451875BD6E91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3"/>
              </a:rPr>
              <a:t>https://www.sgifr.gov.pt</a:t>
            </a:r>
            <a:r>
              <a:rPr lang="pt-PT" sz="2400" dirty="0"/>
              <a:t>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E65583-E27E-8E18-DA7C-4DA0EF4774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87168324-00FF-1E1E-0F86-68979EB441F3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EC5E51-EFF4-3F42-59D6-FD2C1BCB90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BF08838-3CC5-0C24-910D-6C2D67BEBC6A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8" descr="Uma imagem com texto, eletrónica, multimédia, captura de ecrã&#10;&#10;Os conteúdos gerados por IA podem estar incorretos.">
            <a:extLst>
              <a:ext uri="{FF2B5EF4-FFF2-40B4-BE49-F238E27FC236}">
                <a16:creationId xmlns:a16="http://schemas.microsoft.com/office/drawing/2014/main" id="{8C5D2E7B-8A48-5A92-DDC5-627F6A3C2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63" y="544716"/>
            <a:ext cx="9584673" cy="56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8879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9312E-06AD-9144-E3D8-45B5B87E5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A7DF6F50-34DA-5B12-21E8-78AE2C63BB68}"/>
              </a:ext>
            </a:extLst>
          </p:cNvPr>
          <p:cNvGrpSpPr/>
          <p:nvPr/>
        </p:nvGrpSpPr>
        <p:grpSpPr>
          <a:xfrm>
            <a:off x="1303662" y="547842"/>
            <a:ext cx="9584673" cy="5688681"/>
            <a:chOff x="1303662" y="521964"/>
            <a:chExt cx="9584673" cy="5688681"/>
          </a:xfrm>
        </p:grpSpPr>
        <p:pic>
          <p:nvPicPr>
            <p:cNvPr id="10" name="Imagem 9" descr="Uma imagem com texto, eletrónica, multimédia, captura de ecrã&#10;&#10;Os conteúdos gerados por IA podem estar incorretos.">
              <a:extLst>
                <a:ext uri="{FF2B5EF4-FFF2-40B4-BE49-F238E27FC236}">
                  <a16:creationId xmlns:a16="http://schemas.microsoft.com/office/drawing/2014/main" id="{F73248CA-EEA8-FF23-9B3A-DC3D7448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662" y="521964"/>
              <a:ext cx="9584673" cy="5688681"/>
            </a:xfrm>
            <a:prstGeom prst="rect">
              <a:avLst/>
            </a:prstGeom>
          </p:spPr>
        </p:pic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26F6903E-A4DA-6AA8-57F1-FEB13D90A708}"/>
                </a:ext>
              </a:extLst>
            </p:cNvPr>
            <p:cNvSpPr/>
            <p:nvPr/>
          </p:nvSpPr>
          <p:spPr>
            <a:xfrm>
              <a:off x="2473036" y="945573"/>
              <a:ext cx="7252855" cy="41044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7B89CC0-E3E3-0BC9-774B-D54D7DCBF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1167" y="1255546"/>
              <a:ext cx="7189663" cy="3239928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0BF584C-1988-5962-983B-5A1D3621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Technical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CB4DD63-4AA6-C899-5BBC-9C0F04DE5533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5"/>
              </a:rPr>
              <a:t>https://www.sgifr.gov.pt/aplicacoes-analises-sgifr</a:t>
            </a:r>
            <a:r>
              <a:rPr lang="pt-PT" sz="2400" dirty="0"/>
              <a:t>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9BF9E28-041E-6468-45C3-2426F3542F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E6C45B0F-8B4A-E1BC-F8DA-8295D25DFD3D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81419B-A6E6-604D-0C32-7895512DED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070863DA-0231-1582-A349-A1728AA23AC8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9537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808F2-F488-E959-87E6-1517D115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9BB26C25-B1E2-975E-CCFA-A0C59B2475B2}"/>
              </a:ext>
            </a:extLst>
          </p:cNvPr>
          <p:cNvGrpSpPr/>
          <p:nvPr/>
        </p:nvGrpSpPr>
        <p:grpSpPr>
          <a:xfrm>
            <a:off x="1303662" y="547842"/>
            <a:ext cx="9584673" cy="5688681"/>
            <a:chOff x="1303662" y="521964"/>
            <a:chExt cx="9584673" cy="5688681"/>
          </a:xfrm>
        </p:grpSpPr>
        <p:pic>
          <p:nvPicPr>
            <p:cNvPr id="10" name="Imagem 9" descr="Uma imagem com texto, eletrónica, multimédia, captura de ecrã&#10;&#10;Os conteúdos gerados por IA podem estar incorretos.">
              <a:extLst>
                <a:ext uri="{FF2B5EF4-FFF2-40B4-BE49-F238E27FC236}">
                  <a16:creationId xmlns:a16="http://schemas.microsoft.com/office/drawing/2014/main" id="{900312FD-37E5-7BBD-0812-A3BE1D0F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662" y="521964"/>
              <a:ext cx="9584673" cy="5688681"/>
            </a:xfrm>
            <a:prstGeom prst="rect">
              <a:avLst/>
            </a:prstGeom>
          </p:spPr>
        </p:pic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2499D766-F9C2-6474-051F-D93DACBD8F3A}"/>
                </a:ext>
              </a:extLst>
            </p:cNvPr>
            <p:cNvSpPr/>
            <p:nvPr/>
          </p:nvSpPr>
          <p:spPr>
            <a:xfrm>
              <a:off x="2473036" y="945573"/>
              <a:ext cx="7252855" cy="41044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A1BBF8D2-E2C0-50B9-F8AA-0186DE584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179" y="1296716"/>
              <a:ext cx="7111638" cy="3369651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2A4A7BA-E4CB-1DDE-EF04-C10DA119E2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511CED06-DC08-22C5-5D02-FFDAFFAFB891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BED8D2-CB4D-ACD4-3BDC-BB9E6D2587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BD46AE2-569C-7C21-7A4B-BA35D5D763C2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F599BD-F46B-8349-9060-9198768068AE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6"/>
              </a:rPr>
              <a:t>https://www.sgifr.gov.pt/aplicacoes-analises-sgifr</a:t>
            </a:r>
            <a:r>
              <a:rPr lang="pt-PT" sz="2400" dirty="0"/>
              <a:t>  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8144369-EE9F-85D7-38C8-74DC55C9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Technical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238837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54E6E-205D-1A0B-AD76-CF45F3626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25A90E1D-C90C-4BE1-57C5-08A7FBC6E90D}"/>
              </a:ext>
            </a:extLst>
          </p:cNvPr>
          <p:cNvGrpSpPr/>
          <p:nvPr/>
        </p:nvGrpSpPr>
        <p:grpSpPr>
          <a:xfrm>
            <a:off x="1303662" y="547842"/>
            <a:ext cx="9584673" cy="5714559"/>
            <a:chOff x="1303662" y="521964"/>
            <a:chExt cx="9584673" cy="5688681"/>
          </a:xfrm>
        </p:grpSpPr>
        <p:pic>
          <p:nvPicPr>
            <p:cNvPr id="13" name="Imagem 12" descr="Uma imagem com texto, eletrónica, multimédia, captura de ecrã&#10;&#10;Os conteúdos gerados por IA podem estar incorretos.">
              <a:extLst>
                <a:ext uri="{FF2B5EF4-FFF2-40B4-BE49-F238E27FC236}">
                  <a16:creationId xmlns:a16="http://schemas.microsoft.com/office/drawing/2014/main" id="{B048B981-B604-3A0E-422E-989E5FDC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662" y="521964"/>
              <a:ext cx="9584673" cy="5688681"/>
            </a:xfrm>
            <a:prstGeom prst="rect">
              <a:avLst/>
            </a:prstGeom>
          </p:spPr>
        </p:pic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CEF3993F-144B-2A63-8509-3AA519D719A4}"/>
                </a:ext>
              </a:extLst>
            </p:cNvPr>
            <p:cNvSpPr/>
            <p:nvPr/>
          </p:nvSpPr>
          <p:spPr>
            <a:xfrm>
              <a:off x="2473036" y="945573"/>
              <a:ext cx="7252855" cy="41044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9CB9C29-4309-0DA5-96FF-73EB9829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0053" y="993601"/>
              <a:ext cx="6978422" cy="405638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32A0612-29B8-FED0-8D99-B0A5ACE4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Technical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7575C2-BDEB-8590-4072-D56C886575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36345D80-EED7-2A1E-1B69-92823FF214BD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F8A2D00-4E72-848A-6B55-A3D2B4EE46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FFE77622-E414-48B4-60D3-D39404A75931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2FD84A9-E1EC-04A4-ECDD-559745E3308C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6"/>
              </a:rPr>
              <a:t>https://www.sgifr.gov.pt/aplicacoes-analises-sgifr</a:t>
            </a:r>
            <a:r>
              <a:rPr lang="pt-PT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0795769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6A9F04-41BB-A43B-D75C-80E7D780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74" y="646981"/>
            <a:ext cx="9581717" cy="566918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CEF024A-6656-794C-6755-725505B7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Interoperability</a:t>
            </a:r>
            <a:r>
              <a:rPr lang="pt-PT" sz="4000" b="1"/>
              <a:t> </a:t>
            </a:r>
            <a:r>
              <a:rPr lang="pt-PT" sz="4000" b="1" err="1"/>
              <a:t>Platform</a:t>
            </a:r>
            <a:r>
              <a:rPr lang="pt-PT" sz="4000" b="1"/>
              <a:t> (PLIS)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091FE-B82D-167C-03CE-F42E6F5F18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B46A44E9-B25B-211C-BB3F-28BB3A9F32C5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CC7FBAF-0CA2-22C1-59F3-5E432B5713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FC479B30-5DC8-90F6-6466-E18AC0487B05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2181CD-4F1D-A2A2-3D6E-FDAACEB8C545}"/>
              </a:ext>
            </a:extLst>
          </p:cNvPr>
          <p:cNvSpPr txBox="1"/>
          <p:nvPr/>
        </p:nvSpPr>
        <p:spPr>
          <a:xfrm>
            <a:off x="173966" y="6347209"/>
            <a:ext cx="490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5"/>
              </a:rPr>
              <a:t>https://plis.sgifr.gov.pt</a:t>
            </a:r>
            <a:r>
              <a:rPr lang="pt-P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65403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C18D1-94FE-0370-3968-6FA3BA7A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6D2DC2-C46A-9827-5D6A-A78B6307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Interoperability</a:t>
            </a:r>
            <a:r>
              <a:rPr lang="pt-PT" sz="4000" b="1"/>
              <a:t> </a:t>
            </a:r>
            <a:r>
              <a:rPr lang="pt-PT" sz="4000" b="1" err="1"/>
              <a:t>Platform</a:t>
            </a:r>
            <a:r>
              <a:rPr lang="pt-PT" sz="4000" b="1"/>
              <a:t> (PLIS)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DEE16A-D596-DCEE-BCBC-A88A59FF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0" y="767818"/>
            <a:ext cx="10844200" cy="53323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526BAD-73DF-6BB5-5291-3B322747DD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662E48C-70EA-C8CE-59D6-9E880BCF898B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3159DB-FC26-63F2-DE5D-6222A7CBD1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A910CCA-A73D-6F46-DBB7-DA86B67C7519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C465DD-8142-577C-ACD7-3B6EF0D81779}"/>
              </a:ext>
            </a:extLst>
          </p:cNvPr>
          <p:cNvSpPr txBox="1"/>
          <p:nvPr/>
        </p:nvSpPr>
        <p:spPr>
          <a:xfrm>
            <a:off x="173966" y="6347209"/>
            <a:ext cx="490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5"/>
              </a:rPr>
              <a:t>https://plis.sgifr.gov.pt</a:t>
            </a:r>
            <a:r>
              <a:rPr lang="pt-P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1978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FA19C-D138-0010-2AB5-EA983421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pic>
        <p:nvPicPr>
          <p:cNvPr id="6" name="Imagem 5" descr="Uma imagem com texto, captura de ecrã, multimédia, Sistema operativo&#10;&#10;Descrição gerada automaticamente">
            <a:extLst>
              <a:ext uri="{FF2B5EF4-FFF2-40B4-BE49-F238E27FC236}">
                <a16:creationId xmlns:a16="http://schemas.microsoft.com/office/drawing/2014/main" id="{D30AE1C7-1FE7-7028-876F-AE6212990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08" y="411162"/>
            <a:ext cx="9027553" cy="6586770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26F38057-DBDF-A3E0-5F77-123538E2D369}"/>
              </a:ext>
            </a:extLst>
          </p:cNvPr>
          <p:cNvSpPr/>
          <p:nvPr/>
        </p:nvSpPr>
        <p:spPr>
          <a:xfrm>
            <a:off x="1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F51C11-B3BE-D2D8-1025-B7D565BA26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65" y="6508847"/>
            <a:ext cx="1761312" cy="27533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38DFD90-CE6E-7005-19B2-AD90705AF139}"/>
              </a:ext>
            </a:extLst>
          </p:cNvPr>
          <p:cNvSpPr txBox="1"/>
          <p:nvPr/>
        </p:nvSpPr>
        <p:spPr>
          <a:xfrm>
            <a:off x="64008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B56E7A8-8890-BDEC-5D42-785B00FC7F39}"/>
              </a:ext>
            </a:extLst>
          </p:cNvPr>
          <p:cNvSpPr txBox="1"/>
          <p:nvPr/>
        </p:nvSpPr>
        <p:spPr>
          <a:xfrm>
            <a:off x="5430601" y="6339639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5"/>
              </a:rPr>
              <a:t>https://geosifor.sgifr.gov.pt</a:t>
            </a:r>
            <a:r>
              <a:rPr lang="pt-P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368481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28DA3-4185-A649-F460-1BAF92043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E3C2-0327-5507-42FA-E87E2F1F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D8E547-99C7-BC48-F3EA-321B81FE5272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3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002E7E-F268-6058-8A3B-09F1AF980A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AE719341-E82F-9F4B-3A10-2E45536D738A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53FF138-C38B-59F1-9752-0EA0688A21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FD79232-C800-D0D1-9507-7F92754D87AF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710231C-F9BA-F78B-4936-B3F8F109B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734266"/>
            <a:ext cx="11087100" cy="54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793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90A5F-4220-4A5A-43BC-1A4BEA31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D24DB1F-231F-538A-8FC9-326833C5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"/>
          <a:stretch/>
        </p:blipFill>
        <p:spPr bwMode="auto">
          <a:xfrm>
            <a:off x="10414267" y="17498"/>
            <a:ext cx="1686072" cy="8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7B29542-959A-4D7A-1DE1-AEA528ED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289722" cy="471637"/>
          </a:xfrm>
        </p:spPr>
        <p:txBody>
          <a:bodyPr>
            <a:noAutofit/>
          </a:bodyPr>
          <a:lstStyle/>
          <a:p>
            <a:r>
              <a:rPr lang="en-US" sz="4000" b="1" noProof="1"/>
              <a:t>Integrated Rural Fire Management System (SGIFR)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98C926C2-C297-D656-03D2-84E50AC054E5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6F1BCBF-3100-7FE0-DBFE-21610CC08D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9571221C-FE9D-B4E6-75C8-007168DD191F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29BF48-FA52-AA85-42C2-4027C8A28396}"/>
              </a:ext>
            </a:extLst>
          </p:cNvPr>
          <p:cNvSpPr txBox="1"/>
          <p:nvPr/>
        </p:nvSpPr>
        <p:spPr>
          <a:xfrm>
            <a:off x="101600" y="897132"/>
            <a:ext cx="11988800" cy="2917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SGIFR was </a:t>
            </a:r>
            <a:r>
              <a:rPr lang="en-US" sz="2000" b="1" dirty="0"/>
              <a:t>established in 2021</a:t>
            </a:r>
            <a:r>
              <a:rPr lang="en-US" sz="2000" dirty="0"/>
              <a:t>, replacing the National Forest Fire Defense System (2006);</a:t>
            </a:r>
          </a:p>
          <a:p>
            <a:pPr marL="285750" indent="-285750" algn="just">
              <a:lnSpc>
                <a:spcPct val="150000"/>
              </a:lnSpc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It is mainly </a:t>
            </a:r>
            <a:r>
              <a:rPr lang="en-US" sz="2000" b="1" dirty="0"/>
              <a:t>based on the conclusions and recommendations of Independent Technical Commissions of 2017 mega-fires </a:t>
            </a:r>
            <a:r>
              <a:rPr lang="en-US" sz="2000" dirty="0"/>
              <a:t>(</a:t>
            </a:r>
            <a:r>
              <a:rPr lang="en-US" sz="2000" dirty="0" err="1"/>
              <a:t>june</a:t>
            </a:r>
            <a:r>
              <a:rPr lang="en-US" sz="2000" dirty="0"/>
              <a:t> and </a:t>
            </a:r>
            <a:r>
              <a:rPr lang="en-US" sz="2000" dirty="0" err="1"/>
              <a:t>october</a:t>
            </a:r>
            <a:r>
              <a:rPr lang="en-US" sz="2000" dirty="0"/>
              <a:t>); </a:t>
            </a:r>
          </a:p>
          <a:p>
            <a:pPr marL="285750" indent="-285750" algn="just">
              <a:lnSpc>
                <a:spcPct val="150000"/>
              </a:lnSpc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Some of the </a:t>
            </a:r>
            <a:r>
              <a:rPr lang="en-US" sz="2000" b="1" dirty="0"/>
              <a:t>constraints</a:t>
            </a:r>
            <a:r>
              <a:rPr lang="en-US" sz="2000" dirty="0"/>
              <a:t> identified were the </a:t>
            </a:r>
            <a:r>
              <a:rPr lang="en-US" sz="2000" b="1" dirty="0"/>
              <a:t>lack of interoperability of information systems </a:t>
            </a:r>
            <a:r>
              <a:rPr lang="en-US" sz="2000" dirty="0"/>
              <a:t>and the </a:t>
            </a:r>
            <a:r>
              <a:rPr lang="en-US" sz="2000" b="1" dirty="0"/>
              <a:t>lack of data sharing</a:t>
            </a:r>
            <a:r>
              <a:rPr lang="en-US" sz="2000" dirty="0"/>
              <a:t> between the entities.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2C6FC22-E25A-7A88-DEE7-F0B5C1034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142" y="3999831"/>
            <a:ext cx="1992959" cy="280147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E924703-C535-E055-2B8D-0ABA6CBD7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955605"/>
            <a:ext cx="1992959" cy="282041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B5C6975-CA08-EE57-D0A2-9A05F4243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346" y="4012276"/>
            <a:ext cx="2447887" cy="27637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A5EA1B-B133-5270-4B2E-2F776521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68" y="4012276"/>
            <a:ext cx="4174083" cy="234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75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44827-8F67-7D85-9E53-BBFD3C429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A1524F6-EA37-328C-3DAE-48DE842D2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7" y="772268"/>
            <a:ext cx="10817883" cy="53355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560262-82C7-57EE-F486-EF712118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36E57D-F5C7-0CC8-885D-2B46CBE2A3B7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528EF6-1875-BC2F-60CA-328968D00B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B5EED938-BBA9-BA68-4FA7-797D538C344C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CA6D243-8CFB-AC35-19EC-096261F386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37003EC9-6E6D-DE46-9D40-90E00B915991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3E4F84-FF1F-A89E-493D-3E545382DE13}"/>
              </a:ext>
            </a:extLst>
          </p:cNvPr>
          <p:cNvSpPr txBox="1"/>
          <p:nvPr/>
        </p:nvSpPr>
        <p:spPr>
          <a:xfrm>
            <a:off x="8911304" y="5123451"/>
            <a:ext cx="2691290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| ERA5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(2024-09-17 11:00 UTC)</a:t>
            </a:r>
          </a:p>
        </p:txBody>
      </p:sp>
    </p:spTree>
    <p:extLst>
      <p:ext uri="{BB962C8B-B14F-4D97-AF65-F5344CB8AC3E}">
        <p14:creationId xmlns:p14="http://schemas.microsoft.com/office/powerpoint/2010/main" val="299213509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D6FE-6CB6-2F55-6FB0-B4C0495EF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CD7CD2-692F-2C72-B9A6-67936C24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6" y="768263"/>
            <a:ext cx="10817883" cy="53214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08F29F-4155-2D4B-5014-D3E50324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09C2EE-829A-DE1A-9B0D-9B05B60E890B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A1E873F-0BD7-1C2A-1DBD-F7219F55A9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810332CB-9D3D-C181-9206-6BCCAB256E4E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B8303CA-28DC-9DF4-FF47-2152593B44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3607C1E-2353-758F-A283-9805BFAEA60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E6A6B3-EC4D-CB2A-69F5-CEFDA6F9F3E8}"/>
              </a:ext>
            </a:extLst>
          </p:cNvPr>
          <p:cNvSpPr txBox="1"/>
          <p:nvPr/>
        </p:nvSpPr>
        <p:spPr>
          <a:xfrm>
            <a:off x="9957816" y="5123451"/>
            <a:ext cx="1644778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(2024-08-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</a:t>
            </a:r>
          </a:p>
        </p:txBody>
      </p:sp>
    </p:spTree>
    <p:extLst>
      <p:ext uri="{BB962C8B-B14F-4D97-AF65-F5344CB8AC3E}">
        <p14:creationId xmlns:p14="http://schemas.microsoft.com/office/powerpoint/2010/main" val="155491173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B980C-6569-9A3C-B221-328072C2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0982120-09F3-FD54-7EA4-2120D1746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5" y="768262"/>
            <a:ext cx="10817883" cy="53214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C4C515-C3B5-0585-4A0F-111D81F7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6F93933-C72A-1CF3-A25D-3DAC4783035E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1FD1E68-47F0-E1BC-723A-4284D6B3FB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31C89665-F774-BBBE-8E3D-1419F22FB44A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21FFB9A-CD50-D06E-57A6-B63608F2A8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F72402B3-524C-2C7E-0F55-EF4B292695A6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CC51AB3-68FD-8062-591F-60948AB53DA1}"/>
              </a:ext>
            </a:extLst>
          </p:cNvPr>
          <p:cNvSpPr txBox="1"/>
          <p:nvPr/>
        </p:nvSpPr>
        <p:spPr>
          <a:xfrm>
            <a:off x="8943131" y="4371144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Meteosat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(2025-08-12 22:20 UTC)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664B4A-F953-A6C4-AF4B-16A3A70FE5DB}"/>
              </a:ext>
            </a:extLst>
          </p:cNvPr>
          <p:cNvSpPr txBox="1"/>
          <p:nvPr/>
        </p:nvSpPr>
        <p:spPr>
          <a:xfrm>
            <a:off x="8321040" y="1908360"/>
            <a:ext cx="2428494" cy="400110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Lightning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Sátão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E6FF2369-127D-D06E-75B9-246D215D7061}"/>
              </a:ext>
            </a:extLst>
          </p:cNvPr>
          <p:cNvCxnSpPr>
            <a:cxnSpLocks/>
          </p:cNvCxnSpPr>
          <p:nvPr/>
        </p:nvCxnSpPr>
        <p:spPr>
          <a:xfrm flipH="1">
            <a:off x="5696712" y="2130552"/>
            <a:ext cx="2624328" cy="8229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38B29B5-CF81-EE51-F57C-1735B44E87F0}"/>
              </a:ext>
            </a:extLst>
          </p:cNvPr>
          <p:cNvSpPr txBox="1"/>
          <p:nvPr/>
        </p:nvSpPr>
        <p:spPr>
          <a:xfrm>
            <a:off x="8351135" y="5146876"/>
            <a:ext cx="3724569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 IPMA: 2025-08-12 22:21 UTC</a:t>
            </a:r>
          </a:p>
          <a:p>
            <a:pPr algn="r"/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2025-08-12 23:03 UTC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88371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57644-E8D1-A209-AC04-49789AA16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214DFFA-71FF-B90E-322C-F7C066A9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5" y="768261"/>
            <a:ext cx="10817882" cy="53354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550509-A9CA-D5A5-D5EF-631D963B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894579-1B28-3189-4468-35863619D8CC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2FF2B1F-E557-0549-BB8F-772F102937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3DD9DA74-2EA1-C7A0-05D3-324B989EB8CD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2B43E7-4F98-0D7D-300D-FACE76F6A7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4C83D6B-555B-F509-7A79-A25CF79A449A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C62425-4F0A-D43A-B5AC-9BD972D23696}"/>
              </a:ext>
            </a:extLst>
          </p:cNvPr>
          <p:cNvSpPr txBox="1"/>
          <p:nvPr/>
        </p:nvSpPr>
        <p:spPr>
          <a:xfrm>
            <a:off x="8961568" y="4387051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Meteosat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(2025-08-13 04:00 UTC)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BEE93B-1847-85EC-FBAF-3A92281E7D42}"/>
              </a:ext>
            </a:extLst>
          </p:cNvPr>
          <p:cNvSpPr txBox="1"/>
          <p:nvPr/>
        </p:nvSpPr>
        <p:spPr>
          <a:xfrm>
            <a:off x="8321040" y="1908360"/>
            <a:ext cx="2624328" cy="400110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Lightning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Piódão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D4F0E42D-7526-4F02-2AFB-6C99036D89A6}"/>
              </a:ext>
            </a:extLst>
          </p:cNvPr>
          <p:cNvCxnSpPr>
            <a:cxnSpLocks/>
          </p:cNvCxnSpPr>
          <p:nvPr/>
        </p:nvCxnSpPr>
        <p:spPr>
          <a:xfrm flipH="1">
            <a:off x="5413248" y="2130552"/>
            <a:ext cx="2907792" cy="2313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C93747C-0186-23E6-8B06-02F00F237BD7}"/>
              </a:ext>
            </a:extLst>
          </p:cNvPr>
          <p:cNvSpPr txBox="1"/>
          <p:nvPr/>
        </p:nvSpPr>
        <p:spPr>
          <a:xfrm>
            <a:off x="8366760" y="5176051"/>
            <a:ext cx="3724569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 IPMA: 2025-08-13 04:05 UTC</a:t>
            </a:r>
          </a:p>
          <a:p>
            <a:pPr algn="r"/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2025-08-13 04:08 UTC</a:t>
            </a:r>
          </a:p>
        </p:txBody>
      </p:sp>
    </p:spTree>
    <p:extLst>
      <p:ext uri="{BB962C8B-B14F-4D97-AF65-F5344CB8AC3E}">
        <p14:creationId xmlns:p14="http://schemas.microsoft.com/office/powerpoint/2010/main" val="310529460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0E95E-75EA-EF9B-488B-B7608ECA8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370367D9-461F-97AE-4FB0-30CF0330B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4" y="768261"/>
            <a:ext cx="10812250" cy="53214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4E58F-5892-0F33-E267-1528E439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DC5244-B03A-9C79-5BC7-24B933E0E00B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18DF0E0-6BC3-8177-79AB-9C339D76AB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A724ED75-8631-33C7-AC71-4D0DC529AE1A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2F9D3C-C757-8745-A8B8-2B5E02439E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5580A7A6-7DDC-24D1-2A77-04E94AC9ED6E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F7C4085-29A0-7197-F1CF-E3BB6938C821}"/>
              </a:ext>
            </a:extLst>
          </p:cNvPr>
          <p:cNvSpPr txBox="1"/>
          <p:nvPr/>
        </p:nvSpPr>
        <p:spPr>
          <a:xfrm>
            <a:off x="8476936" y="518427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Terra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(2025-08-14)</a:t>
            </a:r>
          </a:p>
        </p:txBody>
      </p:sp>
    </p:spTree>
    <p:extLst>
      <p:ext uri="{BB962C8B-B14F-4D97-AF65-F5344CB8AC3E}">
        <p14:creationId xmlns:p14="http://schemas.microsoft.com/office/powerpoint/2010/main" val="408027492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03A01-77BB-9511-A126-C5D0AC32D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C25F7D0-956A-D26C-FDD8-3CD53E76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4" y="768261"/>
            <a:ext cx="10817881" cy="53298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417D2F-B4CA-1E61-75FE-40EEBB24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90C51E-8E94-2085-A452-8446736DF56D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7AD462-1353-AB3C-6B2A-7F961194A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B4EB0B96-1399-018D-C9D7-1FC926EC4ABD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0B11043-4E3D-39D5-EFBC-542A2A4094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C624150-90AD-C044-85BB-A269030B3DC1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4043FE-3C0A-E9BB-3D10-2C8D3F06A71A}"/>
              </a:ext>
            </a:extLst>
          </p:cNvPr>
          <p:cNvSpPr txBox="1"/>
          <p:nvPr/>
        </p:nvSpPr>
        <p:spPr>
          <a:xfrm>
            <a:off x="8476936" y="518427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Terra | MTG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(2025-08-14 09:30 UTC)</a:t>
            </a:r>
          </a:p>
        </p:txBody>
      </p:sp>
    </p:spTree>
    <p:extLst>
      <p:ext uri="{BB962C8B-B14F-4D97-AF65-F5344CB8AC3E}">
        <p14:creationId xmlns:p14="http://schemas.microsoft.com/office/powerpoint/2010/main" val="7904397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5588E-A39F-3ED4-DF9E-F24D52EF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E16599C-A336-A596-8AD8-A518A719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39" y="768261"/>
            <a:ext cx="10812069" cy="53214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2DFA62-46FD-E05A-BB56-7C6F6C41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0C025F-ACCF-355B-11AD-49A606A4B3EF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9169460-07E6-A5D2-056A-DE5896B4D3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6E80814E-F967-F729-45E8-6FAFCFA7D57B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26B717A-B365-AE34-3E38-405C8F9177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A818A852-D1A1-676D-9877-610760D0BAA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C59868-1256-EBAB-8D9C-7549A099DEC1}"/>
              </a:ext>
            </a:extLst>
          </p:cNvPr>
          <p:cNvSpPr txBox="1"/>
          <p:nvPr/>
        </p:nvSpPr>
        <p:spPr>
          <a:xfrm>
            <a:off x="8476936" y="518427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VIIRS NOAA20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(2025-08-14)</a:t>
            </a:r>
          </a:p>
        </p:txBody>
      </p:sp>
    </p:spTree>
    <p:extLst>
      <p:ext uri="{BB962C8B-B14F-4D97-AF65-F5344CB8AC3E}">
        <p14:creationId xmlns:p14="http://schemas.microsoft.com/office/powerpoint/2010/main" val="257237161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8802-5E7E-7E64-295B-9C2DEC9E8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B2BE63-314D-523F-CEBB-ECFD186E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3" y="768261"/>
            <a:ext cx="10806607" cy="53214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676CBC-F54C-F7CD-F933-0D2219A7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A8917A4-A23C-C428-BCD1-1D1504113FFD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70BF9BD-F807-9E3B-8D50-FBC7EFC54E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BFF1C9AB-936E-A36E-73EB-758C217FF686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D570C79-1959-CE47-89FB-95B333193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93D19AC8-3E09-E4FF-65B2-21FE8A0DEE55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B3D7F-A840-7AE7-8DF4-705A2098890C}"/>
              </a:ext>
            </a:extLst>
          </p:cNvPr>
          <p:cNvSpPr txBox="1"/>
          <p:nvPr/>
        </p:nvSpPr>
        <p:spPr>
          <a:xfrm>
            <a:off x="8476936" y="518427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VIIRS NOAA20 | MTG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(2025-08-14 12:30 UTC)</a:t>
            </a:r>
          </a:p>
        </p:txBody>
      </p:sp>
    </p:spTree>
    <p:extLst>
      <p:ext uri="{BB962C8B-B14F-4D97-AF65-F5344CB8AC3E}">
        <p14:creationId xmlns:p14="http://schemas.microsoft.com/office/powerpoint/2010/main" val="337970540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1ED31-D53B-A63A-5969-332296F2B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B463A5E-F519-798C-67B3-D1D25D0B0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4" y="763474"/>
            <a:ext cx="10827430" cy="5334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884886-5D2C-5081-A812-EC0AE925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8DCF01-DCC4-98D2-3317-D3E57651ED13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4622C1F-1806-3FB0-F94C-BD16D80BEC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276E60AD-1667-384C-DB56-C4C76BF82ECE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FA7FFB2-7ABF-0CFF-B269-94D30EE82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90C6A542-247A-DB2D-8533-1EEA903D086A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E2FB38-0DA4-DF9D-743E-4AC50F395335}"/>
              </a:ext>
            </a:extLst>
          </p:cNvPr>
          <p:cNvSpPr txBox="1"/>
          <p:nvPr/>
        </p:nvSpPr>
        <p:spPr>
          <a:xfrm>
            <a:off x="8476936" y="518427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(2025-08-14)</a:t>
            </a:r>
          </a:p>
        </p:txBody>
      </p:sp>
    </p:spTree>
    <p:extLst>
      <p:ext uri="{BB962C8B-B14F-4D97-AF65-F5344CB8AC3E}">
        <p14:creationId xmlns:p14="http://schemas.microsoft.com/office/powerpoint/2010/main" val="419787960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C4542-B03C-A3CA-6EFA-68102ABB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4A8DA94-BF6B-A004-8BB8-B9573D12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2" y="768261"/>
            <a:ext cx="10806607" cy="53327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A3FC71-B1B1-C0B0-DAE7-C9B90C7B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D8BCE2-BBBC-9C3A-0844-F8113D3CA72B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1214EE7-21CB-0D95-B243-3ACEC26B23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FCCA7B97-98FE-20D1-8355-AE292D2E575B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F29C3F3-BE86-C1BF-E1D2-DBFB93DCB7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8B79863-EA68-572F-4D11-5F9A7B7EA34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AC49FDB-1A0D-4062-76D5-21FD5C3E0EE9}"/>
              </a:ext>
            </a:extLst>
          </p:cNvPr>
          <p:cNvSpPr txBox="1"/>
          <p:nvPr/>
        </p:nvSpPr>
        <p:spPr>
          <a:xfrm>
            <a:off x="8476936" y="518427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 MTG</a:t>
            </a:r>
          </a:p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(2025-08-14 13:40 UTC)</a:t>
            </a:r>
          </a:p>
        </p:txBody>
      </p:sp>
    </p:spTree>
    <p:extLst>
      <p:ext uri="{BB962C8B-B14F-4D97-AF65-F5344CB8AC3E}">
        <p14:creationId xmlns:p14="http://schemas.microsoft.com/office/powerpoint/2010/main" val="251917897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D5D0B-2998-22B4-59A1-07B5A6DF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AEF89CD7-6F9C-DDCA-A1A6-4F0F25BC158F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71467A3-0B2A-D176-50A6-96482E2A33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27E1D9D4-5591-A02B-BA7C-3818C0054955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E68AFBF-85DA-6FAE-C716-5623DD8E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289722" cy="471637"/>
          </a:xfrm>
        </p:spPr>
        <p:txBody>
          <a:bodyPr>
            <a:noAutofit/>
          </a:bodyPr>
          <a:lstStyle/>
          <a:p>
            <a:r>
              <a:rPr lang="en-US" sz="4000" b="1" noProof="1"/>
              <a:t>Rural Fire Information System (SIFOR)</a:t>
            </a:r>
          </a:p>
        </p:txBody>
      </p:sp>
      <p:pic>
        <p:nvPicPr>
          <p:cNvPr id="3" name="Imagem 2" descr="Uma imagem com texto, captura de ecrã, Jogo de pc, marcador&#10;&#10;Os conteúdos gerados por IA poderão estar incorretos.">
            <a:extLst>
              <a:ext uri="{FF2B5EF4-FFF2-40B4-BE49-F238E27FC236}">
                <a16:creationId xmlns:a16="http://schemas.microsoft.com/office/drawing/2014/main" id="{82777D5B-A06B-2413-FB8F-C1381FF3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68" y="751941"/>
            <a:ext cx="8284464" cy="56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6387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0DA08-C007-3517-1F14-84B06CE8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05EE62B-DF82-80A1-49D4-D3DDECFBF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24684"/>
            <a:ext cx="10837872" cy="5333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A90410-A5F5-12B3-3A60-8A753456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F0A29B-6FEF-C50D-8406-17101ED00035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A602B3E-F2D0-93D2-DC52-DFEA6EA4FF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626B0E7E-3F52-C235-7966-83F142945A48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7D894BF-ED08-839D-7EF7-37B96F5C1B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6FE8518-5F02-A3C5-0D90-3E2E4AAD2F3E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E49B1A-B768-2BE9-C188-BFEF7E98C86F}"/>
              </a:ext>
            </a:extLst>
          </p:cNvPr>
          <p:cNvSpPr txBox="1"/>
          <p:nvPr/>
        </p:nvSpPr>
        <p:spPr>
          <a:xfrm>
            <a:off x="8943131" y="5139240"/>
            <a:ext cx="3188704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Sentinel-3 | ERA5-Land (2025-08-15 11:00 UTC)</a:t>
            </a:r>
          </a:p>
        </p:txBody>
      </p:sp>
    </p:spTree>
    <p:extLst>
      <p:ext uri="{BB962C8B-B14F-4D97-AF65-F5344CB8AC3E}">
        <p14:creationId xmlns:p14="http://schemas.microsoft.com/office/powerpoint/2010/main" val="144195796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E0084-E3FA-ABBB-3709-D02BFA47C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CCB2F95-C576-4978-39D5-FA3E36B7D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45626"/>
            <a:ext cx="10820400" cy="5334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E5E276-B8C5-E31D-6047-88B2F8B41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6E0A3C-5750-F3C4-F066-98E50C181232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E5317E8-787E-428B-03F0-1AC4230851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BED8C2CF-FEE5-21BC-E9FA-B26B14AED3A8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99A3A7A-AB1B-2CE4-0B4F-7DAE1947E8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1FDCA610-AE08-0BF0-870A-69AFC143289C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4B8230-127F-0977-6F03-F578045967FD}"/>
              </a:ext>
            </a:extLst>
          </p:cNvPr>
          <p:cNvSpPr txBox="1"/>
          <p:nvPr/>
        </p:nvSpPr>
        <p:spPr>
          <a:xfrm>
            <a:off x="8943131" y="5139240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Meteosat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(2025-08-15 14:40 UTC)</a:t>
            </a:r>
          </a:p>
        </p:txBody>
      </p:sp>
    </p:spTree>
    <p:extLst>
      <p:ext uri="{BB962C8B-B14F-4D97-AF65-F5344CB8AC3E}">
        <p14:creationId xmlns:p14="http://schemas.microsoft.com/office/powerpoint/2010/main" val="1840322561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37EAE-7DDE-DD1C-040C-D15294B66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C5AFF6A-51BB-909B-227F-E713C57BE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" y="935093"/>
            <a:ext cx="9223513" cy="45419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AF2A2-87E4-1595-F511-61A6DA95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6BA4162-02A4-D04B-475B-BA75DB763E90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6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EB9592F-965F-CBCD-7B28-E64F332B79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512D4C4C-C17D-8906-9F07-D6868D5E8A02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5AB1F1C-D5DF-D550-A83E-1C34238A8D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E851D1F0-B5F1-70A4-5061-695E9EEC8A7B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8991A8-5C2B-0441-7CF2-C9656B43834E}"/>
              </a:ext>
            </a:extLst>
          </p:cNvPr>
          <p:cNvSpPr txBox="1"/>
          <p:nvPr/>
        </p:nvSpPr>
        <p:spPr>
          <a:xfrm>
            <a:off x="39756" y="5612753"/>
            <a:ext cx="3129761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Meteosat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(2025-08-15 19:30 UTC)</a:t>
            </a:r>
          </a:p>
        </p:txBody>
      </p:sp>
      <p:pic>
        <p:nvPicPr>
          <p:cNvPr id="3" name="vlc record 2026 06 02 09h15m59s GeoSIFOR Controlo Temporal YT">
            <a:hlinkClick r:id="" action="ppaction://media"/>
            <a:extLst>
              <a:ext uri="{FF2B5EF4-FFF2-40B4-BE49-F238E27FC236}">
                <a16:creationId xmlns:a16="http://schemas.microsoft.com/office/drawing/2014/main" id="{1E715F90-1C29-0F3C-0842-50B6FDEE0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6335" y="56696"/>
            <a:ext cx="2795499" cy="62122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116665B-BCA8-684C-0820-F1DEC3100C0C}"/>
              </a:ext>
            </a:extLst>
          </p:cNvPr>
          <p:cNvSpPr/>
          <p:nvPr/>
        </p:nvSpPr>
        <p:spPr>
          <a:xfrm>
            <a:off x="9263269" y="0"/>
            <a:ext cx="2928731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1124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9D077-0391-A32B-BBA3-9727F1408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FBF1E8-40A8-DC3D-E23A-0AE0A4C0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07" y="716869"/>
            <a:ext cx="10886797" cy="53581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8A7FB7-BD8E-6F49-967A-FD0732BA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B6BB56-54D8-3C89-2EC4-22E9AA6A4AC5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138A6F4-0381-6521-F55C-CCA184D17B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F336C72C-0B6B-5170-BF3B-3CFD54EC356F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7096D1-D388-9FD2-6F2A-03D5112358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D56DA87-0B3B-F6EA-70FD-BB9DAB82735B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A9E64A-1953-916A-9546-33993BAE5532}"/>
              </a:ext>
            </a:extLst>
          </p:cNvPr>
          <p:cNvSpPr txBox="1"/>
          <p:nvPr/>
        </p:nvSpPr>
        <p:spPr>
          <a:xfrm>
            <a:off x="10019745" y="5107875"/>
            <a:ext cx="1725147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Sentinel-2 2025-08-16</a:t>
            </a:r>
          </a:p>
        </p:txBody>
      </p:sp>
    </p:spTree>
    <p:extLst>
      <p:ext uri="{BB962C8B-B14F-4D97-AF65-F5344CB8AC3E}">
        <p14:creationId xmlns:p14="http://schemas.microsoft.com/office/powerpoint/2010/main" val="352911402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DF12-86FA-C67D-BBC2-491944CE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8E0C132-B619-45D3-A231-3A8E9E026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07" y="711271"/>
            <a:ext cx="10875435" cy="53581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78F9264-CAAA-A824-0913-D7583D61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136FEA-FD09-4FF8-F940-00E62916E21B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7DCAD7-F720-BB7E-0E31-809AB23941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1077999E-8951-4B21-8709-A59AD7CE9D6D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68DE96A-AAD2-D94E-E1C5-F89089C9CA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EE44D43-9465-A9B6-636D-B49C481250C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ECFA5E-D591-7DE3-4F11-0A40D5050523}"/>
              </a:ext>
            </a:extLst>
          </p:cNvPr>
          <p:cNvSpPr txBox="1"/>
          <p:nvPr/>
        </p:nvSpPr>
        <p:spPr>
          <a:xfrm>
            <a:off x="10028889" y="5111852"/>
            <a:ext cx="1725147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Sentinel-2 2025-08-21</a:t>
            </a:r>
          </a:p>
        </p:txBody>
      </p:sp>
    </p:spTree>
    <p:extLst>
      <p:ext uri="{BB962C8B-B14F-4D97-AF65-F5344CB8AC3E}">
        <p14:creationId xmlns:p14="http://schemas.microsoft.com/office/powerpoint/2010/main" val="308608278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B6F3-5B1E-6D42-9C1D-A0FF78D3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99E1140-95AA-C0E8-C6E2-7D8092FE5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57" y="724684"/>
            <a:ext cx="10865207" cy="53447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B9831A-9768-5A29-6748-D8A98F8B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CF09B1-B317-F5E8-A28D-7BAAFE2E921B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412900D-1C86-38A9-A902-51B495A0F8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C8071183-ACB3-82B7-028F-8AEA40B86277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9D01787-5253-646D-8182-5D15CEE50D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E969144-CFBE-7B0B-BDB6-866EE6AF431C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A8F7CB-9C00-C28D-1DC1-D5F5ACE6575B}"/>
              </a:ext>
            </a:extLst>
          </p:cNvPr>
          <p:cNvSpPr txBox="1"/>
          <p:nvPr/>
        </p:nvSpPr>
        <p:spPr>
          <a:xfrm>
            <a:off x="9213575" y="5134146"/>
            <a:ext cx="2581022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Burned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 - ICNF)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33890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42DD2-5AA5-03C7-D5BB-2CA3532E3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16F51D00-E57E-34D4-FD66-C5152824B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57" y="724684"/>
            <a:ext cx="10865207" cy="53560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D1C2D5-23A9-3839-7BFD-0F64A893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err="1"/>
              <a:t>WebGIS</a:t>
            </a:r>
            <a:r>
              <a:rPr lang="pt-PT" sz="4000" b="1"/>
              <a:t> App (</a:t>
            </a:r>
            <a:r>
              <a:rPr lang="pt-PT" sz="4000" b="1" err="1"/>
              <a:t>GeoSiFOR</a:t>
            </a:r>
            <a:r>
              <a:rPr lang="pt-PT" sz="4000" b="1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7FD577-448E-E367-5C13-8875E5DBA250}"/>
              </a:ext>
            </a:extLst>
          </p:cNvPr>
          <p:cNvSpPr txBox="1"/>
          <p:nvPr/>
        </p:nvSpPr>
        <p:spPr>
          <a:xfrm>
            <a:off x="60165" y="6322512"/>
            <a:ext cx="35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4"/>
              </a:rPr>
              <a:t>https://geosifor.sgifr.gov.pt</a:t>
            </a:r>
            <a:r>
              <a:rPr lang="pt-PT" sz="24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152F1DA-BB38-587E-A91E-CCEA763EDE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4A4C4D96-B9B9-E94A-6A73-81E6E592CC38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7866532-2054-3181-7B27-6B692056C6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DC8ABD3-5A6B-D244-2297-BFD400C20FC6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8BA8035-4A6E-46D8-84DE-B9984448FA79}"/>
              </a:ext>
            </a:extLst>
          </p:cNvPr>
          <p:cNvSpPr txBox="1"/>
          <p:nvPr/>
        </p:nvSpPr>
        <p:spPr>
          <a:xfrm>
            <a:off x="10127974" y="5134146"/>
            <a:ext cx="1630018" cy="707886"/>
          </a:xfrm>
          <a:prstGeom prst="rect">
            <a:avLst/>
          </a:prstGeom>
          <a:solidFill>
            <a:srgbClr val="FFFFFF">
              <a:alpha val="9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r>
              <a:rPr lang="pt-P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Severity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(EFFIS)</a:t>
            </a:r>
            <a:endParaRPr lang="pt-P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4761373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9615-FBAF-07BC-1D22-2E525DCD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4193FC2-B988-AB5C-B43A-DE1CB39D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Lessons</a:t>
            </a:r>
            <a:r>
              <a:rPr lang="pt-PT" sz="4000" b="1" dirty="0"/>
              <a:t> </a:t>
            </a:r>
            <a:r>
              <a:rPr lang="pt-PT" sz="4000" b="1" dirty="0" err="1"/>
              <a:t>Learned</a:t>
            </a:r>
            <a:endParaRPr lang="pt-PT" sz="4000" b="1" dirty="0"/>
          </a:p>
        </p:txBody>
      </p:sp>
      <p:pic>
        <p:nvPicPr>
          <p:cNvPr id="10" name="520248893-198a031a-720d-4a23-9ee9-2cea6e173c95">
            <a:hlinkClick r:id="" action="ppaction://media"/>
            <a:extLst>
              <a:ext uri="{FF2B5EF4-FFF2-40B4-BE49-F238E27FC236}">
                <a16:creationId xmlns:a16="http://schemas.microsoft.com/office/drawing/2014/main" id="{075367F5-727F-4276-B75F-3499FEC35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5" y="1050717"/>
            <a:ext cx="8481291" cy="4556615"/>
          </a:xfrm>
          <a:prstGeom prst="rect">
            <a:avLst/>
          </a:prstGeom>
        </p:spPr>
      </p:pic>
      <p:pic>
        <p:nvPicPr>
          <p:cNvPr id="11" name="Imagem 10" descr="Uma imagem com texto, mapa, captura de ecrã&#10;&#10;Os conteúdos gerados por IA poderão estar incorretos.">
            <a:extLst>
              <a:ext uri="{FF2B5EF4-FFF2-40B4-BE49-F238E27FC236}">
                <a16:creationId xmlns:a16="http://schemas.microsoft.com/office/drawing/2014/main" id="{32857729-7C30-C046-B3BE-0A532CDE1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683" y="2205564"/>
            <a:ext cx="3460152" cy="244687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9A4BC97-5D30-46F4-D7E7-10C5F4D84E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7ED2F4F8-95D9-50A6-297A-F85F013C2B8E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FE500F-69A4-D21C-98AE-60B45003F1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11D5FE75-6C32-18EF-654E-9F2C4B742F45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6C32AE-C383-BAEF-275A-647C00138096}"/>
              </a:ext>
            </a:extLst>
          </p:cNvPr>
          <p:cNvSpPr txBox="1"/>
          <p:nvPr/>
        </p:nvSpPr>
        <p:spPr>
          <a:xfrm>
            <a:off x="64008" y="6015851"/>
            <a:ext cx="83637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Hourly reconstruction of </a:t>
            </a:r>
            <a:r>
              <a:rPr lang="pt-PT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Trancoso-Sátão </a:t>
            </a:r>
            <a:r>
              <a:rPr lang="en-US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fire complex and Guarda fire</a:t>
            </a:r>
          </a:p>
          <a:p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(~78k hectares, </a:t>
            </a:r>
            <a:r>
              <a:rPr lang="pt-PT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august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2025) -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Meteosat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Third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Generation</a:t>
            </a:r>
            <a:endParaRPr kumimoji="0" lang="pt-PT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4B2DE8-DC4D-E5EB-B132-E8A0028D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58" y="5191588"/>
            <a:ext cx="21621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CD91EC3-3720-6A6F-8654-0F442461FC72}"/>
              </a:ext>
            </a:extLst>
          </p:cNvPr>
          <p:cNvSpPr txBox="1"/>
          <p:nvPr/>
        </p:nvSpPr>
        <p:spPr>
          <a:xfrm>
            <a:off x="6074466" y="222797"/>
            <a:ext cx="611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dirty="0">
                <a:hlinkClick r:id="rId9"/>
              </a:rPr>
              <a:t>https://github.com/PedroVenancio/mtg-frp-fire-progression</a:t>
            </a:r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731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9615-FBAF-07BC-1D22-2E525DCD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4193FC2-B988-AB5C-B43A-DE1CB39D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Lessons</a:t>
            </a:r>
            <a:r>
              <a:rPr lang="pt-PT" sz="4000" b="1" dirty="0"/>
              <a:t> </a:t>
            </a:r>
            <a:r>
              <a:rPr lang="pt-PT" sz="4000" b="1" dirty="0" err="1"/>
              <a:t>Learned</a:t>
            </a:r>
            <a:endParaRPr lang="pt-PT" sz="4000" b="1" dirty="0"/>
          </a:p>
        </p:txBody>
      </p:sp>
      <p:pic>
        <p:nvPicPr>
          <p:cNvPr id="2" name="IR_2025_Arganil_Piodao_v2">
            <a:hlinkClick r:id="" action="ppaction://media"/>
            <a:extLst>
              <a:ext uri="{FF2B5EF4-FFF2-40B4-BE49-F238E27FC236}">
                <a16:creationId xmlns:a16="http://schemas.microsoft.com/office/drawing/2014/main" id="{B997BA47-479A-1464-31E3-347DF85B1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994" y="778125"/>
            <a:ext cx="9274834" cy="528449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974D288-070B-0BF1-6C69-0444761AA4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73138C32-5E06-4C4D-2DA2-EDF712511863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94A6517-B9C8-0423-F065-AF2F900911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122B108-57E3-1189-AC06-9940E6AD0CF3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EB0C97-456A-DB8F-704F-10E8FF786028}"/>
              </a:ext>
            </a:extLst>
          </p:cNvPr>
          <p:cNvSpPr txBox="1"/>
          <p:nvPr/>
        </p:nvSpPr>
        <p:spPr>
          <a:xfrm>
            <a:off x="64008" y="6116435"/>
            <a:ext cx="83637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Hourly reconstruction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Piódão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fire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(&gt;65k hectares,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august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2025)</a:t>
            </a:r>
          </a:p>
          <a:p>
            <a:pPr algn="l"/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Meteosat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Third</a:t>
            </a:r>
            <a:r>
              <a:rPr kumimoji="0" lang="pt-PT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t-PT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Generation</a:t>
            </a:r>
            <a:endParaRPr kumimoji="0" lang="pt-PT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8D59E7-F987-3616-1994-019956B3E6A5}"/>
              </a:ext>
            </a:extLst>
          </p:cNvPr>
          <p:cNvSpPr txBox="1"/>
          <p:nvPr/>
        </p:nvSpPr>
        <p:spPr>
          <a:xfrm>
            <a:off x="6074466" y="222797"/>
            <a:ext cx="611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dirty="0">
                <a:hlinkClick r:id="rId7"/>
              </a:rPr>
              <a:t>https://github.com/PedroVenancio/mtg-frp-fire-progression</a:t>
            </a:r>
            <a:r>
              <a:rPr lang="pt-PT" dirty="0"/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D8318D-A15E-06D2-B5C9-8C69FE56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832" y="5606252"/>
            <a:ext cx="21621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3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0ADA4-5275-E285-ACB6-80AFE3350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3A9FA87-5534-0F8A-C4CF-C4880CF0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4" y="3665680"/>
            <a:ext cx="6706607" cy="288013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F5BB48D-8FB5-377D-B176-D1CEB1D0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Lessons</a:t>
            </a:r>
            <a:r>
              <a:rPr lang="pt-PT" sz="4000" b="1" dirty="0"/>
              <a:t> </a:t>
            </a:r>
            <a:r>
              <a:rPr lang="pt-PT" sz="4000" b="1" dirty="0" err="1"/>
              <a:t>Learned</a:t>
            </a:r>
            <a:endParaRPr lang="pt-PT" sz="4000" b="1" dirty="0"/>
          </a:p>
        </p:txBody>
      </p:sp>
      <p:pic>
        <p:nvPicPr>
          <p:cNvPr id="6" name="Imagem 5" descr="Uma imagem com texto, captura de ecrã, mapa&#10;&#10;Os conteúdos gerados por IA poderão estar incorretos.">
            <a:extLst>
              <a:ext uri="{FF2B5EF4-FFF2-40B4-BE49-F238E27FC236}">
                <a16:creationId xmlns:a16="http://schemas.microsoft.com/office/drawing/2014/main" id="{A288350A-9144-4BB3-BB4D-3007FBCA4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6" y="0"/>
            <a:ext cx="4866861" cy="344163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95E9EC-8933-E13C-E8AA-5A6BBA3CF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44" y="714160"/>
            <a:ext cx="6706607" cy="288434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982A041-522A-8EB5-E5A9-16BFE5C33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446" y="3491821"/>
            <a:ext cx="4627792" cy="291878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5414181-10BC-999C-286B-8FECDFCD53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CE073E3F-29CE-C1BD-1F18-BA9F04E99F1F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84ECC7-C0CB-02B0-0B5E-55D3EAD21B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157D9CF-C47C-F649-EB90-F41472EBC18A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A44E87-0B95-088E-DD48-B55727D5DB53}"/>
              </a:ext>
            </a:extLst>
          </p:cNvPr>
          <p:cNvSpPr txBox="1"/>
          <p:nvPr/>
        </p:nvSpPr>
        <p:spPr>
          <a:xfrm>
            <a:off x="-1" y="6516607"/>
            <a:ext cx="587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hlinkClick r:id="rId8"/>
              </a:rPr>
              <a:t>https://github.com/PedroVenancio/mtg-frp-fire-progression</a:t>
            </a:r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912426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captura de ecrã, céu&#10;&#10;Os conteúdos gerados por IA poderão estar incorretos.">
            <a:extLst>
              <a:ext uri="{FF2B5EF4-FFF2-40B4-BE49-F238E27FC236}">
                <a16:creationId xmlns:a16="http://schemas.microsoft.com/office/drawing/2014/main" id="{92541BD0-B37C-A428-FB50-6603B094B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0311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4588A-95AA-FEAC-C58B-1F015188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ACC830-465E-EE16-3FBA-9045FE9AE5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125" y="6350029"/>
            <a:ext cx="2258394" cy="353034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F95E1630-EC7A-2B2C-0BBB-036881A7232C}"/>
              </a:ext>
            </a:extLst>
          </p:cNvPr>
          <p:cNvSpPr/>
          <p:nvPr/>
        </p:nvSpPr>
        <p:spPr>
          <a:xfrm>
            <a:off x="0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B13480D-278D-8CBA-718E-114F0BE579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64" y="6508847"/>
            <a:ext cx="1761312" cy="27533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1191B7C3-4A0E-E5F5-8447-1085DED87AEF}"/>
              </a:ext>
            </a:extLst>
          </p:cNvPr>
          <p:cNvSpPr txBox="1"/>
          <p:nvPr/>
        </p:nvSpPr>
        <p:spPr>
          <a:xfrm>
            <a:off x="64007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64DB1CC-B85E-34D4-54C8-551D0DF6E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616" y="4925130"/>
            <a:ext cx="3334201" cy="193287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CC23AF4-7274-6B60-6E16-EAE0172BF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615" y="2682962"/>
            <a:ext cx="3288384" cy="180713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CA68EEA-F8B5-97BD-22B6-B080C7490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7621"/>
            <a:ext cx="8247212" cy="440103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F215240-B25F-F73D-46A0-2E22E8A88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328"/>
            <a:ext cx="5380522" cy="100102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5EC494B-F6C1-B06C-C297-4E6241F98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433" y="-13953"/>
            <a:ext cx="3028749" cy="258474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79C4E28-A8C0-679E-37F9-9CD5EBBC3B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4744" y="3724"/>
            <a:ext cx="2941068" cy="185479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A27ACBF2-1999-81F4-8DA8-051F120D3856}"/>
              </a:ext>
            </a:extLst>
          </p:cNvPr>
          <p:cNvSpPr txBox="1"/>
          <p:nvPr/>
        </p:nvSpPr>
        <p:spPr>
          <a:xfrm>
            <a:off x="5880414" y="6058401"/>
            <a:ext cx="1716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MTG-</a:t>
            </a:r>
            <a:r>
              <a:rPr lang="pt-P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8C38D44-7B2E-5C72-0C5E-356F9479A996}"/>
              </a:ext>
            </a:extLst>
          </p:cNvPr>
          <p:cNvSpPr txBox="1"/>
          <p:nvPr/>
        </p:nvSpPr>
        <p:spPr>
          <a:xfrm>
            <a:off x="1470471" y="6052119"/>
            <a:ext cx="1716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MTG-</a:t>
            </a:r>
            <a:r>
              <a:rPr lang="pt-P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C954D8B-1765-3D5C-4D56-BEEDEA9C33E0}"/>
              </a:ext>
            </a:extLst>
          </p:cNvPr>
          <p:cNvSpPr txBox="1"/>
          <p:nvPr/>
        </p:nvSpPr>
        <p:spPr>
          <a:xfrm>
            <a:off x="3577180" y="6051693"/>
            <a:ext cx="1716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MTG-</a:t>
            </a:r>
            <a:r>
              <a:rPr lang="pt-P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Sounder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73630844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EA60D-BB61-BFF4-7102-EA09FB4BD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tree in a grassy field&#10;&#10;Description automatically generated">
            <a:extLst>
              <a:ext uri="{FF2B5EF4-FFF2-40B4-BE49-F238E27FC236}">
                <a16:creationId xmlns:a16="http://schemas.microsoft.com/office/drawing/2014/main" id="{F5E5334E-3FEE-B262-FC46-E2FA78524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38"/>
          <a:stretch/>
        </p:blipFill>
        <p:spPr>
          <a:xfrm>
            <a:off x="1" y="0"/>
            <a:ext cx="12192000" cy="6877050"/>
          </a:xfrm>
          <a:prstGeom prst="rect">
            <a:avLst/>
          </a:prstGeom>
        </p:spPr>
      </p:pic>
      <p:sp>
        <p:nvSpPr>
          <p:cNvPr id="69" name="Rectangle">
            <a:extLst>
              <a:ext uri="{FF2B5EF4-FFF2-40B4-BE49-F238E27FC236}">
                <a16:creationId xmlns:a16="http://schemas.microsoft.com/office/drawing/2014/main" id="{82CA524B-BDFF-B9DC-F84D-E83C4E49BA5B}"/>
              </a:ext>
            </a:extLst>
          </p:cNvPr>
          <p:cNvSpPr/>
          <p:nvPr/>
        </p:nvSpPr>
        <p:spPr>
          <a:xfrm>
            <a:off x="1" y="1573618"/>
            <a:ext cx="9282223" cy="5297082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70" name="Rectangle">
            <a:extLst>
              <a:ext uri="{FF2B5EF4-FFF2-40B4-BE49-F238E27FC236}">
                <a16:creationId xmlns:a16="http://schemas.microsoft.com/office/drawing/2014/main" id="{6B5ADCA3-2877-94C7-896D-D7F54142940B}"/>
              </a:ext>
            </a:extLst>
          </p:cNvPr>
          <p:cNvSpPr/>
          <p:nvPr/>
        </p:nvSpPr>
        <p:spPr>
          <a:xfrm>
            <a:off x="0" y="6235700"/>
            <a:ext cx="8567709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2" name="VONTADE…">
            <a:extLst>
              <a:ext uri="{FF2B5EF4-FFF2-40B4-BE49-F238E27FC236}">
                <a16:creationId xmlns:a16="http://schemas.microsoft.com/office/drawing/2014/main" id="{325E8BBA-6A7D-72EB-243C-2C6579233B65}"/>
              </a:ext>
            </a:extLst>
          </p:cNvPr>
          <p:cNvSpPr txBox="1"/>
          <p:nvPr/>
        </p:nvSpPr>
        <p:spPr>
          <a:xfrm>
            <a:off x="1910543" y="2471404"/>
            <a:ext cx="51361" cy="195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lnSpc>
                <a:spcPct val="10000"/>
              </a:lnSpc>
              <a:spcBef>
                <a:spcPts val="5000"/>
              </a:spcBef>
              <a:defRPr sz="10000" b="0" baseline="7000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sz="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CD7FC-262A-ABBD-98F1-4FAF842D66C0}"/>
              </a:ext>
            </a:extLst>
          </p:cNvPr>
          <p:cNvSpPr txBox="1"/>
          <p:nvPr/>
        </p:nvSpPr>
        <p:spPr>
          <a:xfrm>
            <a:off x="566817" y="2030322"/>
            <a:ext cx="7434073" cy="35137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spcAft>
                <a:spcPts val="4200"/>
              </a:spcAft>
            </a:pPr>
            <a:r>
              <a:rPr lang="pt-PT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GeoSIFOR</a:t>
            </a: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pt-PT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WebGIS</a:t>
            </a:r>
            <a:endParaRPr lang="pt-PT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defTabSz="412750" hangingPunct="0">
              <a:spcAft>
                <a:spcPts val="4200"/>
              </a:spcAft>
            </a:pP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Demo</a:t>
            </a:r>
          </a:p>
          <a:p>
            <a:pPr defTabSz="412750" hangingPunct="0">
              <a:spcAft>
                <a:spcPts val="4200"/>
              </a:spcAft>
            </a:pP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         </a:t>
            </a: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https://geosifor.sgifr.gov.pt</a:t>
            </a: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 </a:t>
            </a:r>
          </a:p>
        </p:txBody>
      </p:sp>
      <p:pic>
        <p:nvPicPr>
          <p:cNvPr id="14" name="Gráfico 13" descr="Internet destaque">
            <a:extLst>
              <a:ext uri="{FF2B5EF4-FFF2-40B4-BE49-F238E27FC236}">
                <a16:creationId xmlns:a16="http://schemas.microsoft.com/office/drawing/2014/main" id="{EF52FEB7-B1C1-ADB7-E8B2-BFD56F0D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480" y="4236720"/>
            <a:ext cx="914400" cy="9144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F010D82-5BCD-ACFF-A915-69581DC49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942" y="6353611"/>
            <a:ext cx="2436360" cy="3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22374"/>
      </p:ext>
    </p:extLst>
  </p:cSld>
  <p:clrMapOvr>
    <a:masterClrMapping/>
  </p:clrMapOvr>
  <p:transition spd="med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texto, Tipo de letra, Gráficos, design gráfico&#10;&#10;Os conteúdos gerados por IA poderão estar incorretos.">
            <a:extLst>
              <a:ext uri="{FF2B5EF4-FFF2-40B4-BE49-F238E27FC236}">
                <a16:creationId xmlns:a16="http://schemas.microsoft.com/office/drawing/2014/main" id="{ADC91349-8147-C719-045E-578448F5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54" y="0"/>
            <a:ext cx="1514646" cy="1835882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DE429DA5-AF57-BC84-4547-AE56C9237094}"/>
              </a:ext>
            </a:extLst>
          </p:cNvPr>
          <p:cNvSpPr/>
          <p:nvPr/>
        </p:nvSpPr>
        <p:spPr>
          <a:xfrm>
            <a:off x="4591051" y="1804342"/>
            <a:ext cx="7600950" cy="3141836"/>
          </a:xfrm>
          <a:prstGeom prst="rect">
            <a:avLst/>
          </a:prstGeom>
          <a:solidFill>
            <a:srgbClr val="00AAFF">
              <a:alpha val="8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314330" y="6107360"/>
            <a:ext cx="232185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8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A0B5206E-9CCC-B2DF-2597-DB13A4E149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07" r="13364"/>
          <a:stretch/>
        </p:blipFill>
        <p:spPr>
          <a:xfrm>
            <a:off x="0" y="0"/>
            <a:ext cx="4687618" cy="6098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85CCF-5DBC-5D4C-8174-B6AF4243514A}"/>
              </a:ext>
            </a:extLst>
          </p:cNvPr>
          <p:cNvSpPr txBox="1"/>
          <p:nvPr/>
        </p:nvSpPr>
        <p:spPr>
          <a:xfrm>
            <a:off x="5728632" y="2426283"/>
            <a:ext cx="5907558" cy="1897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r" defTabSz="412750" hangingPunct="0">
              <a:lnSpc>
                <a:spcPct val="150000"/>
              </a:lnSpc>
              <a:defRPr/>
            </a:pPr>
            <a:r>
              <a:rPr kumimoji="0" lang="pt-P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Thank</a:t>
            </a: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t-P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you</a:t>
            </a: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t-P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very</a:t>
            </a: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t-P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much</a:t>
            </a: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/>
              </a:rPr>
              <a:t>!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"/>
            </a:endParaRPr>
          </a:p>
          <a:p>
            <a:pPr marL="0" marR="0" lvl="0" indent="0" algn="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Obrigado!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1FFD43-F1AF-A7C9-FD39-D173A77A9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0" y="6121670"/>
            <a:ext cx="4326724" cy="7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2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937A-A0C6-4CF4-3F70-A04D9F62D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captura de ecrã, Software de multimédia, software&#10;&#10;Os conteúdos gerados por IA poderão estar incorretos.">
            <a:extLst>
              <a:ext uri="{FF2B5EF4-FFF2-40B4-BE49-F238E27FC236}">
                <a16:creationId xmlns:a16="http://schemas.microsoft.com/office/drawing/2014/main" id="{0918286A-D9AF-2074-1AAC-099532303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-18288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2516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8BC170D9-6AF0-7B95-5103-C805158F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482"/>
            <a:ext cx="4031200" cy="66047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2868A76-5119-6D98-84CD-1F12244A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1181" y="4009408"/>
            <a:ext cx="1940296" cy="75121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93601B-EF69-C8D5-E66C-4F1DA6C6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41" y="4036582"/>
            <a:ext cx="1940297" cy="77019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6F6F8FB-F176-A5B3-FF30-2607E6403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73" y="6039182"/>
            <a:ext cx="3534103" cy="5394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A8ABE1-0E6E-8932-4F30-67DE3F94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09" y="5998503"/>
            <a:ext cx="2604213" cy="6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9EC87EF-92A7-DA80-2DC6-AF31B0142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9428" y="5186341"/>
            <a:ext cx="1914286" cy="45714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F64B694-3789-1C66-94BD-22BA512E8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93" y="5054001"/>
            <a:ext cx="2894444" cy="72182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EF79A39-ED5D-13B5-74AD-5D60B772B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735" y="2409129"/>
            <a:ext cx="927383" cy="114479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14C8E6EA-4854-F7CC-2FBB-9C82E0EF35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79527" y="2374146"/>
            <a:ext cx="2126116" cy="1205530"/>
          </a:xfrm>
          <a:prstGeom prst="rect">
            <a:avLst/>
          </a:prstGeom>
        </p:spPr>
      </p:pic>
      <p:pic>
        <p:nvPicPr>
          <p:cNvPr id="36" name="Imagem 35" descr="Uma imagem com texto, Tipo de letra, Gráficos, design gráfico&#10;&#10;Descrição gerada automaticamente">
            <a:extLst>
              <a:ext uri="{FF2B5EF4-FFF2-40B4-BE49-F238E27FC236}">
                <a16:creationId xmlns:a16="http://schemas.microsoft.com/office/drawing/2014/main" id="{9A1FC395-1A33-03AC-5038-EDE3898A45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567" y="2440902"/>
            <a:ext cx="1300988" cy="973008"/>
          </a:xfrm>
          <a:prstGeom prst="rect">
            <a:avLst/>
          </a:prstGeom>
        </p:spPr>
      </p:pic>
      <p:pic>
        <p:nvPicPr>
          <p:cNvPr id="38" name="Imagem 37" descr="Uma imagem com emblema, símbolo, Marca registada, distintivo&#10;&#10;Descrição gerada automaticamente">
            <a:extLst>
              <a:ext uri="{FF2B5EF4-FFF2-40B4-BE49-F238E27FC236}">
                <a16:creationId xmlns:a16="http://schemas.microsoft.com/office/drawing/2014/main" id="{8B7438B1-FF4D-A560-AE33-2E80234FB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78" y="2409128"/>
            <a:ext cx="1144795" cy="114479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BDCEA93-2C3D-47C0-898D-4717EDDB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084" y="4019055"/>
            <a:ext cx="2362200" cy="6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16BA9C4F-3812-0A32-125A-32FB187D01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1132" y="3948533"/>
            <a:ext cx="2604213" cy="60444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D746EBEA-F952-D957-F722-2DA59526217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5716"/>
          <a:stretch/>
        </p:blipFill>
        <p:spPr>
          <a:xfrm>
            <a:off x="9770455" y="5099772"/>
            <a:ext cx="1914287" cy="552201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F3300644-F414-F942-5972-6FB2790412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4567" y="5805132"/>
            <a:ext cx="1780175" cy="788127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32573B77-7BC4-560D-72BF-B057CE7AC7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9941" y="4979563"/>
            <a:ext cx="1914287" cy="763502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3DDA69FB-4B6D-985E-3C6C-B4AC4D4376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5725" y="5798353"/>
            <a:ext cx="894519" cy="9964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B1F28E6-ED94-3785-05E1-B1B13486C5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6438" y="1018298"/>
            <a:ext cx="1004680" cy="992998"/>
          </a:xfrm>
          <a:prstGeom prst="rect">
            <a:avLst/>
          </a:prstGeom>
        </p:spPr>
      </p:pic>
      <p:pic>
        <p:nvPicPr>
          <p:cNvPr id="14" name="Imagem 13" descr="Uma imagem com texto, Tipo de letra, Gráficos, logótipo&#10;&#10;Descrição gerada automaticamente">
            <a:extLst>
              <a:ext uri="{FF2B5EF4-FFF2-40B4-BE49-F238E27FC236}">
                <a16:creationId xmlns:a16="http://schemas.microsoft.com/office/drawing/2014/main" id="{114A0DCA-34AF-7E10-AE57-27C0DB04E8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52" y="1272031"/>
            <a:ext cx="1755218" cy="60614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27103D6-94F9-7A75-E598-C20B16271B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88356" y="1254999"/>
            <a:ext cx="2033238" cy="64950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3D3281A6-ED33-F716-B550-7DCA0FE350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584344" y="1306960"/>
            <a:ext cx="2033238" cy="5455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938C3B-7BD6-CB40-DFD8-63EB06EF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040201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Entities</a:t>
            </a:r>
            <a:r>
              <a:rPr lang="pt-PT" sz="4000" b="1" dirty="0"/>
              <a:t> </a:t>
            </a:r>
            <a:r>
              <a:rPr lang="pt-PT" sz="4000" b="1" dirty="0" err="1"/>
              <a:t>Involved</a:t>
            </a:r>
            <a:r>
              <a:rPr lang="pt-PT" sz="4000" b="1" dirty="0"/>
              <a:t> in SIFOR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C899D1-E626-911F-41B4-7236CC69CE30}"/>
              </a:ext>
            </a:extLst>
          </p:cNvPr>
          <p:cNvSpPr txBox="1"/>
          <p:nvPr/>
        </p:nvSpPr>
        <p:spPr>
          <a:xfrm>
            <a:off x="9306872" y="1899639"/>
            <a:ext cx="270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dirty="0" err="1">
                <a:solidFill>
                  <a:srgbClr val="3C5068"/>
                </a:solidFill>
                <a:latin typeface="OpenSans-Regular"/>
              </a:rPr>
              <a:t>National</a:t>
            </a:r>
            <a:r>
              <a:rPr lang="pt-PT" sz="1400" dirty="0">
                <a:solidFill>
                  <a:srgbClr val="3C5068"/>
                </a:solidFill>
                <a:latin typeface="OpenSans-Regular"/>
              </a:rPr>
              <a:t> </a:t>
            </a:r>
            <a:r>
              <a:rPr lang="pt-PT" sz="1400" dirty="0" err="1">
                <a:solidFill>
                  <a:srgbClr val="3C5068"/>
                </a:solidFill>
                <a:latin typeface="OpenSans-Regular"/>
              </a:rPr>
              <a:t>Geographic</a:t>
            </a:r>
            <a:r>
              <a:rPr lang="pt-PT" sz="1400" dirty="0">
                <a:solidFill>
                  <a:srgbClr val="3C5068"/>
                </a:solidFill>
                <a:latin typeface="OpenSans-Regular"/>
              </a:rPr>
              <a:t> </a:t>
            </a:r>
            <a:r>
              <a:rPr lang="pt-PT" sz="1400" dirty="0" err="1">
                <a:solidFill>
                  <a:srgbClr val="3C5068"/>
                </a:solidFill>
                <a:latin typeface="OpenSans-Regular"/>
              </a:rPr>
              <a:t>Institute</a:t>
            </a:r>
            <a:endParaRPr lang="pt-PT" sz="1400" dirty="0">
              <a:solidFill>
                <a:srgbClr val="3C5068"/>
              </a:solidFill>
              <a:latin typeface="OpenSans-Regular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A29D87-A8FB-42F5-9694-1755B615E81D}"/>
              </a:ext>
            </a:extLst>
          </p:cNvPr>
          <p:cNvSpPr txBox="1"/>
          <p:nvPr/>
        </p:nvSpPr>
        <p:spPr>
          <a:xfrm>
            <a:off x="6341016" y="1906568"/>
            <a:ext cx="270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Weather Service</a:t>
            </a:r>
            <a:endParaRPr lang="pt-PT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05A032-7C46-E3F5-3FF1-EF9AE7C1A07A}"/>
              </a:ext>
            </a:extLst>
          </p:cNvPr>
          <p:cNvSpPr txBox="1"/>
          <p:nvPr/>
        </p:nvSpPr>
        <p:spPr>
          <a:xfrm>
            <a:off x="3099772" y="1910824"/>
            <a:ext cx="270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Forest Service</a:t>
            </a:r>
            <a:endParaRPr lang="pt-PT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0F38B2-93D5-8FD2-9724-C97AA40AF440}"/>
              </a:ext>
            </a:extLst>
          </p:cNvPr>
          <p:cNvSpPr txBox="1"/>
          <p:nvPr/>
        </p:nvSpPr>
        <p:spPr>
          <a:xfrm>
            <a:off x="59861" y="3434520"/>
            <a:ext cx="5905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Law enforcement Agencies</a:t>
            </a:r>
            <a:endParaRPr lang="pt-PT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56280A-BCB0-E231-06CA-869DC8120195}"/>
              </a:ext>
            </a:extLst>
          </p:cNvPr>
          <p:cNvSpPr txBox="1"/>
          <p:nvPr/>
        </p:nvSpPr>
        <p:spPr>
          <a:xfrm>
            <a:off x="6376297" y="3367550"/>
            <a:ext cx="270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Army / </a:t>
            </a:r>
            <a:r>
              <a:rPr lang="pt-PT" sz="1400" dirty="0" err="1">
                <a:solidFill>
                  <a:srgbClr val="3C5068"/>
                </a:solidFill>
                <a:latin typeface="OpenSans-Regular"/>
              </a:rPr>
              <a:t>Geographic</a:t>
            </a:r>
            <a:r>
              <a:rPr lang="pt-PT" sz="1400" dirty="0">
                <a:solidFill>
                  <a:srgbClr val="3C5068"/>
                </a:solidFill>
                <a:latin typeface="OpenSans-Regular"/>
              </a:rPr>
              <a:t> </a:t>
            </a:r>
            <a:r>
              <a:rPr lang="pt-PT" sz="1400" dirty="0" err="1">
                <a:solidFill>
                  <a:srgbClr val="3C5068"/>
                </a:solidFill>
                <a:latin typeface="OpenSans-Regular"/>
              </a:rPr>
              <a:t>Institute</a:t>
            </a:r>
            <a:endParaRPr lang="pt-PT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1217526-60AA-B21E-7EF5-62F68495606B}"/>
              </a:ext>
            </a:extLst>
          </p:cNvPr>
          <p:cNvSpPr txBox="1"/>
          <p:nvPr/>
        </p:nvSpPr>
        <p:spPr>
          <a:xfrm>
            <a:off x="165466" y="1944740"/>
            <a:ext cx="270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>
                <a:solidFill>
                  <a:srgbClr val="3C5068"/>
                </a:solidFill>
                <a:effectLst/>
                <a:latin typeface="OpenSans-Regular"/>
              </a:rPr>
              <a:t>Civil Protection</a:t>
            </a:r>
            <a:endParaRPr lang="pt-PT" sz="14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121BBA-1BE8-B790-9F56-71ED1A6B4040}"/>
              </a:ext>
            </a:extLst>
          </p:cNvPr>
          <p:cNvSpPr txBox="1"/>
          <p:nvPr/>
        </p:nvSpPr>
        <p:spPr>
          <a:xfrm>
            <a:off x="9306872" y="3434520"/>
            <a:ext cx="270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>
                <a:solidFill>
                  <a:srgbClr val="3C5068"/>
                </a:solidFill>
                <a:effectLst/>
                <a:latin typeface="OpenSans-Regular"/>
              </a:rPr>
              <a:t>Municipalities</a:t>
            </a:r>
            <a:endParaRPr lang="pt-PT" sz="14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4B91606-2DF1-2BA5-ADC9-771C78735AA5}"/>
              </a:ext>
            </a:extLst>
          </p:cNvPr>
          <p:cNvSpPr txBox="1"/>
          <p:nvPr/>
        </p:nvSpPr>
        <p:spPr>
          <a:xfrm>
            <a:off x="7125962" y="5621937"/>
            <a:ext cx="462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Private entities (Utilities / Forest and Agriculture)</a:t>
            </a:r>
            <a:endParaRPr lang="pt-PT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AFC4BE-07E4-5804-E23C-11ACADF7C1E4}"/>
              </a:ext>
            </a:extLst>
          </p:cNvPr>
          <p:cNvSpPr txBox="1"/>
          <p:nvPr/>
        </p:nvSpPr>
        <p:spPr>
          <a:xfrm>
            <a:off x="4230709" y="6561951"/>
            <a:ext cx="2604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Environmental Agency</a:t>
            </a:r>
            <a:endParaRPr lang="pt-PT" sz="1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02F6021-8F82-AEDE-927A-2DEC18FA711D}"/>
              </a:ext>
            </a:extLst>
          </p:cNvPr>
          <p:cNvSpPr txBox="1"/>
          <p:nvPr/>
        </p:nvSpPr>
        <p:spPr>
          <a:xfrm>
            <a:off x="267877" y="4825674"/>
            <a:ext cx="2604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Agriculture Entities</a:t>
            </a:r>
            <a:endParaRPr lang="pt-PT" sz="14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F96A928-585C-D9AD-1295-0FFC1B23E56A}"/>
              </a:ext>
            </a:extLst>
          </p:cNvPr>
          <p:cNvSpPr txBox="1"/>
          <p:nvPr/>
        </p:nvSpPr>
        <p:spPr>
          <a:xfrm>
            <a:off x="3279222" y="4767688"/>
            <a:ext cx="2604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Land Registry</a:t>
            </a:r>
            <a:endParaRPr lang="pt-PT" sz="14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5E65F12-A032-9787-3D9A-EB056AB34197}"/>
              </a:ext>
            </a:extLst>
          </p:cNvPr>
          <p:cNvSpPr txBox="1"/>
          <p:nvPr/>
        </p:nvSpPr>
        <p:spPr>
          <a:xfrm>
            <a:off x="6513618" y="4615732"/>
            <a:ext cx="2604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Communications Regulator</a:t>
            </a:r>
            <a:endParaRPr lang="pt-PT" sz="14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6C5B25D-81B8-B829-48F2-7D40762F6336}"/>
              </a:ext>
            </a:extLst>
          </p:cNvPr>
          <p:cNvSpPr txBox="1"/>
          <p:nvPr/>
        </p:nvSpPr>
        <p:spPr>
          <a:xfrm>
            <a:off x="6231146" y="770274"/>
            <a:ext cx="3623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C5068"/>
                </a:solidFill>
                <a:effectLst/>
                <a:latin typeface="OpenSans-Regular"/>
              </a:rPr>
              <a:t>Planning, Strategic Coordination and Evaluation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25081359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EFF0C-62CE-678E-DD23-1246433E7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C7988-0DCE-7099-1E72-BAF1E071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585218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Entities</a:t>
            </a:r>
            <a:r>
              <a:rPr lang="pt-PT" sz="4000" b="1" dirty="0"/>
              <a:t> </a:t>
            </a:r>
            <a:r>
              <a:rPr lang="pt-PT" sz="4000" b="1" dirty="0" err="1"/>
              <a:t>Involved</a:t>
            </a:r>
            <a:r>
              <a:rPr lang="pt-PT" sz="4000" b="1" dirty="0"/>
              <a:t> in SIFOR (</a:t>
            </a:r>
            <a:r>
              <a:rPr lang="pt-PT" sz="4000" b="1" dirty="0" err="1"/>
              <a:t>International</a:t>
            </a:r>
            <a:r>
              <a:rPr lang="pt-PT" sz="4000" b="1" dirty="0"/>
              <a:t> Data </a:t>
            </a:r>
            <a:r>
              <a:rPr lang="pt-PT" sz="4000" b="1" dirty="0" err="1"/>
              <a:t>Providers</a:t>
            </a:r>
            <a:r>
              <a:rPr lang="pt-PT" sz="4000" b="1" dirty="0"/>
              <a:t>)</a:t>
            </a:r>
          </a:p>
        </p:txBody>
      </p:sp>
      <p:pic>
        <p:nvPicPr>
          <p:cNvPr id="28" name="Imagem 27" descr="Uma imagem com Tipo de letra, Gráficos, logótipo, design gráfico&#10;&#10;Os conteúdos gerados por IA poderão estar incorretos.">
            <a:extLst>
              <a:ext uri="{FF2B5EF4-FFF2-40B4-BE49-F238E27FC236}">
                <a16:creationId xmlns:a16="http://schemas.microsoft.com/office/drawing/2014/main" id="{3B6F777E-7C7B-FDC4-116C-E6E51DBE2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74" y="1003909"/>
            <a:ext cx="2343417" cy="1032344"/>
          </a:xfrm>
          <a:prstGeom prst="rect">
            <a:avLst/>
          </a:prstGeom>
        </p:spPr>
      </p:pic>
      <p:pic>
        <p:nvPicPr>
          <p:cNvPr id="29" name="Imagem 28" descr="Uma imagem com logótipo, Gráficos, design&#10;&#10;Os conteúdos gerados por IA poderão estar incorretos.">
            <a:extLst>
              <a:ext uri="{FF2B5EF4-FFF2-40B4-BE49-F238E27FC236}">
                <a16:creationId xmlns:a16="http://schemas.microsoft.com/office/drawing/2014/main" id="{D6D315C5-20C2-4A4B-A959-E6969D567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37730" r="5878" b="39637"/>
          <a:stretch/>
        </p:blipFill>
        <p:spPr>
          <a:xfrm>
            <a:off x="5139638" y="1094158"/>
            <a:ext cx="2854415" cy="734158"/>
          </a:xfrm>
          <a:prstGeom prst="rect">
            <a:avLst/>
          </a:prstGeom>
        </p:spPr>
      </p:pic>
      <p:pic>
        <p:nvPicPr>
          <p:cNvPr id="30" name="Picture 4" descr="EU Space and the Coronavirus | Copernicus">
            <a:extLst>
              <a:ext uri="{FF2B5EF4-FFF2-40B4-BE49-F238E27FC236}">
                <a16:creationId xmlns:a16="http://schemas.microsoft.com/office/drawing/2014/main" id="{4189CE3C-670B-C0E4-AF9D-B8AF5AC61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26552" r="7882" b="24207"/>
          <a:stretch/>
        </p:blipFill>
        <p:spPr bwMode="auto">
          <a:xfrm>
            <a:off x="640838" y="939334"/>
            <a:ext cx="3481479" cy="10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DAB7F112-831E-314F-B74F-712854E04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16" y="3739971"/>
            <a:ext cx="3750635" cy="1000169"/>
          </a:xfrm>
          <a:prstGeom prst="rect">
            <a:avLst/>
          </a:prstGeom>
        </p:spPr>
      </p:pic>
      <p:pic>
        <p:nvPicPr>
          <p:cNvPr id="32" name="Picture 6" descr="Cloud - LAADS DAAC">
            <a:extLst>
              <a:ext uri="{FF2B5EF4-FFF2-40B4-BE49-F238E27FC236}">
                <a16:creationId xmlns:a16="http://schemas.microsoft.com/office/drawing/2014/main" id="{3E624165-5BEB-7575-E9F2-00CB6B3D3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93" y="2101679"/>
            <a:ext cx="1630663" cy="16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ntinel-2 satellite in space">
            <a:extLst>
              <a:ext uri="{FF2B5EF4-FFF2-40B4-BE49-F238E27FC236}">
                <a16:creationId xmlns:a16="http://schemas.microsoft.com/office/drawing/2014/main" id="{962D2155-4E06-0A9C-EEB6-DDA0174D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9" y="5445341"/>
            <a:ext cx="1687106" cy="11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ntinel-3 satellite in space">
            <a:extLst>
              <a:ext uri="{FF2B5EF4-FFF2-40B4-BE49-F238E27FC236}">
                <a16:creationId xmlns:a16="http://schemas.microsoft.com/office/drawing/2014/main" id="{94E6A248-556C-28D3-0DF1-50DF8EC7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98" y="5445341"/>
            <a:ext cx="1687106" cy="11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12972E8-34D0-4D4B-C248-F01DFD5F1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19" y="5245681"/>
            <a:ext cx="1538118" cy="1538118"/>
          </a:xfrm>
          <a:prstGeom prst="rect">
            <a:avLst/>
          </a:prstGeom>
        </p:spPr>
      </p:pic>
      <p:pic>
        <p:nvPicPr>
          <p:cNvPr id="37" name="Imagem 36" descr="Uma imagem com transporte, satélite, nave espacial&#10;&#10;Os conteúdos gerados por IA poderão estar incorretos.">
            <a:extLst>
              <a:ext uri="{FF2B5EF4-FFF2-40B4-BE49-F238E27FC236}">
                <a16:creationId xmlns:a16="http://schemas.microsoft.com/office/drawing/2014/main" id="{AE0C2DB0-0CFA-F80D-A7DC-4182A78F8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52" y="5243251"/>
            <a:ext cx="1529001" cy="1529001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C1F7260B-E265-A15F-F99A-0CA65C513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8762" y="4152165"/>
            <a:ext cx="4460008" cy="73415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99EF3D7B-4CEC-2C19-B0E9-B0C5E8D78E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486" y="2534014"/>
            <a:ext cx="3178858" cy="894986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45543EA-1108-DB37-E69B-45FF54F73F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8908" y="2279693"/>
            <a:ext cx="1274636" cy="12746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4F7A958-DD49-096A-606C-8D3D18AE50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8396" y="2614428"/>
            <a:ext cx="2315423" cy="7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296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62AC5-B62C-9CB7-9FD1-F3BC9818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Uma imagem com texto, captura de ecrã, software, multimédia&#10;&#10;Os conteúdos gerados por IA poderão estar incorretos.">
            <a:extLst>
              <a:ext uri="{FF2B5EF4-FFF2-40B4-BE49-F238E27FC236}">
                <a16:creationId xmlns:a16="http://schemas.microsoft.com/office/drawing/2014/main" id="{EA786D17-636B-9C12-70E0-5FBEB3E8A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50680"/>
            <a:ext cx="6347163" cy="655664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883D2B3-7A2B-8854-489A-53EAB8D3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704" y="175344"/>
            <a:ext cx="5202936" cy="471637"/>
          </a:xfrm>
        </p:spPr>
        <p:txBody>
          <a:bodyPr>
            <a:noAutofit/>
          </a:bodyPr>
          <a:lstStyle/>
          <a:p>
            <a:pPr algn="r"/>
            <a:r>
              <a:rPr lang="pt-PT" sz="4000" b="1" dirty="0" err="1"/>
              <a:t>How</a:t>
            </a:r>
            <a:r>
              <a:rPr lang="pt-PT" sz="4000" b="1" dirty="0"/>
              <a:t> </a:t>
            </a:r>
            <a:r>
              <a:rPr lang="pt-PT" sz="4000" b="1" dirty="0" err="1"/>
              <a:t>it</a:t>
            </a:r>
            <a:r>
              <a:rPr lang="pt-PT" sz="4000" b="1" dirty="0"/>
              <a:t> </a:t>
            </a:r>
            <a:r>
              <a:rPr lang="pt-PT" sz="4000" b="1" dirty="0" err="1"/>
              <a:t>works</a:t>
            </a:r>
            <a:endParaRPr lang="pt-PT" sz="4000" b="1" dirty="0"/>
          </a:p>
        </p:txBody>
      </p:sp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113CDE5A-38D0-7E8F-0EE1-E9AFBE22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96" y="925656"/>
            <a:ext cx="2762050" cy="14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BE091CC-8C83-41E4-28B4-3B2449C26A23}"/>
              </a:ext>
            </a:extLst>
          </p:cNvPr>
          <p:cNvSpPr txBox="1"/>
          <p:nvPr/>
        </p:nvSpPr>
        <p:spPr>
          <a:xfrm>
            <a:off x="7290580" y="2105789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WMTS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WFS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WCS</a:t>
            </a:r>
          </a:p>
        </p:txBody>
      </p:sp>
      <p:pic>
        <p:nvPicPr>
          <p:cNvPr id="13" name="Picture 4" descr="undefined">
            <a:extLst>
              <a:ext uri="{FF2B5EF4-FFF2-40B4-BE49-F238E27FC236}">
                <a16:creationId xmlns:a16="http://schemas.microsoft.com/office/drawing/2014/main" id="{90F7C83E-4592-E6F7-15E2-30301E2A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01" y="1351153"/>
            <a:ext cx="1843439" cy="6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8CECED-945C-373E-6B6B-53DDB42CF9BB}"/>
              </a:ext>
            </a:extLst>
          </p:cNvPr>
          <p:cNvSpPr txBox="1"/>
          <p:nvPr/>
        </p:nvSpPr>
        <p:spPr>
          <a:xfrm>
            <a:off x="10143508" y="2106210"/>
            <a:ext cx="192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Map</a:t>
            </a:r>
            <a:r>
              <a:rPr lang="pt-PT" dirty="0"/>
              <a:t>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Feature</a:t>
            </a:r>
            <a:r>
              <a:rPr lang="pt-PT" dirty="0"/>
              <a:t>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Image</a:t>
            </a:r>
            <a:r>
              <a:rPr lang="pt-PT" dirty="0"/>
              <a:t>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rgbClr val="00B0F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F9B428A-A592-8BB0-F2A2-D97646C880D9}"/>
              </a:ext>
            </a:extLst>
          </p:cNvPr>
          <p:cNvSpPr txBox="1"/>
          <p:nvPr/>
        </p:nvSpPr>
        <p:spPr>
          <a:xfrm>
            <a:off x="8645965" y="4234187"/>
            <a:ext cx="2025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JSON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GeoJSON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XML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>
              <a:solidFill>
                <a:srgbClr val="00B0F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3C0B73-466E-4385-FE56-B2C1E745A0D9}"/>
              </a:ext>
            </a:extLst>
          </p:cNvPr>
          <p:cNvSpPr txBox="1"/>
          <p:nvPr/>
        </p:nvSpPr>
        <p:spPr>
          <a:xfrm>
            <a:off x="8563669" y="3357205"/>
            <a:ext cx="2666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/>
              <a:t>Alphanumeric</a:t>
            </a:r>
            <a:endParaRPr lang="pt-PT" sz="2400" b="1" dirty="0"/>
          </a:p>
          <a:p>
            <a:r>
              <a:rPr lang="pt-PT" sz="2400" b="1" dirty="0"/>
              <a:t>(non </a:t>
            </a:r>
            <a:r>
              <a:rPr lang="pt-PT" sz="2400" b="1" dirty="0" err="1"/>
              <a:t>geographic</a:t>
            </a:r>
            <a:r>
              <a:rPr lang="pt-PT" sz="2400" b="1" dirty="0"/>
              <a:t>)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587A178A-B907-6A8F-EA32-DB5F4020FE09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95E92-B597-2BD9-D9B9-7B5DCCDB73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12F7C57-305F-55A2-D1E0-B28E8BEFF771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4005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FA19C-D138-0010-2AB5-EA983421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6" y="175344"/>
            <a:ext cx="11929159" cy="471637"/>
          </a:xfrm>
        </p:spPr>
        <p:txBody>
          <a:bodyPr>
            <a:noAutofit/>
          </a:bodyPr>
          <a:lstStyle/>
          <a:p>
            <a:r>
              <a:rPr lang="pt-PT" sz="4000" b="1" dirty="0" err="1"/>
              <a:t>Public</a:t>
            </a:r>
            <a:r>
              <a:rPr lang="pt-PT" sz="4000" b="1" dirty="0"/>
              <a:t> Portal (</a:t>
            </a:r>
            <a:r>
              <a:rPr lang="pt-PT" sz="4000" b="1" dirty="0" err="1"/>
              <a:t>Communication</a:t>
            </a:r>
            <a:r>
              <a:rPr lang="pt-PT" sz="4000" b="1" dirty="0"/>
              <a:t> </a:t>
            </a:r>
            <a:r>
              <a:rPr lang="pt-PT" sz="4000" b="1" dirty="0" err="1"/>
              <a:t>and</a:t>
            </a:r>
            <a:r>
              <a:rPr lang="pt-PT" sz="4000" b="1" dirty="0"/>
              <a:t> </a:t>
            </a:r>
            <a:r>
              <a:rPr lang="pt-PT" sz="4000" b="1" dirty="0" err="1"/>
              <a:t>Awareness</a:t>
            </a:r>
            <a:r>
              <a:rPr lang="pt-PT" sz="4000" b="1" dirty="0"/>
              <a:t> </a:t>
            </a:r>
            <a:r>
              <a:rPr lang="pt-PT" sz="4000" b="1" dirty="0" err="1"/>
              <a:t>Information</a:t>
            </a:r>
            <a:r>
              <a:rPr lang="pt-PT" sz="4000" b="1" dirty="0"/>
              <a:t>)</a:t>
            </a:r>
          </a:p>
        </p:txBody>
      </p:sp>
      <p:pic>
        <p:nvPicPr>
          <p:cNvPr id="7" name="Imagem 6">
            <a:hlinkClick r:id="rId3"/>
            <a:extLst>
              <a:ext uri="{FF2B5EF4-FFF2-40B4-BE49-F238E27FC236}">
                <a16:creationId xmlns:a16="http://schemas.microsoft.com/office/drawing/2014/main" id="{A7194480-1FF0-DDF0-377D-3E3477D06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70" y="665643"/>
            <a:ext cx="9351460" cy="554160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7E4D4A-DFC9-DB80-7E5A-2113794B6547}"/>
              </a:ext>
            </a:extLst>
          </p:cNvPr>
          <p:cNvSpPr txBox="1"/>
          <p:nvPr/>
        </p:nvSpPr>
        <p:spPr>
          <a:xfrm>
            <a:off x="173966" y="6347209"/>
            <a:ext cx="750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hlinkClick r:id="rId3"/>
              </a:rPr>
              <a:t>https://www.sgifr.gov.pt</a:t>
            </a:r>
            <a:r>
              <a:rPr lang="pt-PT" sz="2400" dirty="0"/>
              <a:t>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A21E0C-6ED1-6EF8-D22F-197CB7D274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441" y="6350029"/>
            <a:ext cx="2258394" cy="35303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86B74EAC-7874-8A04-61DA-2C32BE1DB7A2}"/>
              </a:ext>
            </a:extLst>
          </p:cNvPr>
          <p:cNvSpPr/>
          <p:nvPr/>
        </p:nvSpPr>
        <p:spPr>
          <a:xfrm>
            <a:off x="7015316" y="6427733"/>
            <a:ext cx="5176684" cy="430267"/>
          </a:xfrm>
          <a:prstGeom prst="rect">
            <a:avLst/>
          </a:prstGeom>
          <a:solidFill>
            <a:srgbClr val="1EA4F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77425AB-CB88-44DB-3820-100BF7ACD1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580" y="6508847"/>
            <a:ext cx="1761312" cy="2753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D2E7720-9647-7F58-2D20-80F30D1DFAA2}"/>
              </a:ext>
            </a:extLst>
          </p:cNvPr>
          <p:cNvSpPr txBox="1"/>
          <p:nvPr/>
        </p:nvSpPr>
        <p:spPr>
          <a:xfrm>
            <a:off x="7079323" y="6473009"/>
            <a:ext cx="3177626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Rural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Fire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Information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P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System</a:t>
            </a:r>
            <a:r>
              <a:rPr lang="pt-P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 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351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1002</Words>
  <Application>Microsoft Office PowerPoint</Application>
  <PresentationFormat>Ecrã Panorâmico</PresentationFormat>
  <Paragraphs>223</Paragraphs>
  <Slides>42</Slides>
  <Notes>42</Notes>
  <HiddenSlides>0</HiddenSlides>
  <MMClips>3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Gotham</vt:lpstr>
      <vt:lpstr>Helvetica Neue</vt:lpstr>
      <vt:lpstr>OpenSans-Regular</vt:lpstr>
      <vt:lpstr>Tema do Office</vt:lpstr>
      <vt:lpstr>Apresentação do PowerPoint</vt:lpstr>
      <vt:lpstr>Integrated Rural Fire Management System (SGIFR)</vt:lpstr>
      <vt:lpstr>Rural Fire Information System (SIFOR)</vt:lpstr>
      <vt:lpstr>Apresentação do PowerPoint</vt:lpstr>
      <vt:lpstr>Apresentação do PowerPoint</vt:lpstr>
      <vt:lpstr>Entities Involved in SIFOR</vt:lpstr>
      <vt:lpstr>Entities Involved in SIFOR (International Data Providers)</vt:lpstr>
      <vt:lpstr>How it works</vt:lpstr>
      <vt:lpstr>Public Portal (Communication and Awareness Information)</vt:lpstr>
      <vt:lpstr>Public Portal (Communication and Awareness Information)</vt:lpstr>
      <vt:lpstr>Public Portal (Communication and Awareness Information)</vt:lpstr>
      <vt:lpstr>Public Portal (Technical Information)</vt:lpstr>
      <vt:lpstr>Public Portal (Technical Information)</vt:lpstr>
      <vt:lpstr>Public Portal (Technical Information)</vt:lpstr>
      <vt:lpstr>Public Portal (Technical Information)</vt:lpstr>
      <vt:lpstr>Interoperability Platform (PLIS)</vt:lpstr>
      <vt:lpstr>Interoperability Platform (PLIS)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WebGIS App (GeoSiFOR)</vt:lpstr>
      <vt:lpstr>Lessons Learned</vt:lpstr>
      <vt:lpstr>Lessons Learned</vt:lpstr>
      <vt:lpstr>Lessons Learned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Venâncio</dc:creator>
  <cp:lastModifiedBy>Pedro Venâncio</cp:lastModifiedBy>
  <cp:revision>72</cp:revision>
  <dcterms:created xsi:type="dcterms:W3CDTF">2022-06-03T08:27:28Z</dcterms:created>
  <dcterms:modified xsi:type="dcterms:W3CDTF">2026-06-12T15:14:15Z</dcterms:modified>
</cp:coreProperties>
</file>