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03" r:id="rId2"/>
    <p:sldId id="274" r:id="rId3"/>
    <p:sldId id="276" r:id="rId4"/>
    <p:sldId id="279" r:id="rId5"/>
    <p:sldId id="275" r:id="rId6"/>
    <p:sldId id="790" r:id="rId7"/>
    <p:sldId id="791" r:id="rId8"/>
    <p:sldId id="801" r:id="rId9"/>
    <p:sldId id="288" r:id="rId10"/>
    <p:sldId id="774" r:id="rId11"/>
    <p:sldId id="370" r:id="rId12"/>
    <p:sldId id="778" r:id="rId13"/>
    <p:sldId id="781" r:id="rId14"/>
    <p:sldId id="783" r:id="rId15"/>
    <p:sldId id="371" r:id="rId16"/>
    <p:sldId id="802" r:id="rId17"/>
    <p:sldId id="282" r:id="rId18"/>
    <p:sldId id="287" r:id="rId19"/>
    <p:sldId id="793" r:id="rId20"/>
    <p:sldId id="260" r:id="rId21"/>
    <p:sldId id="258" r:id="rId22"/>
    <p:sldId id="8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B4"/>
    <a:srgbClr val="0000FF"/>
    <a:srgbClr val="FBFFA4"/>
    <a:srgbClr val="D9FFF6"/>
    <a:srgbClr val="B4C890"/>
    <a:srgbClr val="C86EAC"/>
    <a:srgbClr val="FF93A0"/>
    <a:srgbClr val="FFF1AE"/>
    <a:srgbClr val="C37033"/>
    <a:srgbClr val="762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2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E48489-1DFC-B2BA-76C2-8CC9C8853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3E43F0C-C7C5-D71D-C570-58933C44E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E986778-D337-EEE3-711C-102ECD4D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FC0438-E0EA-806C-5F5F-E9538A7C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EF86AF-B7BE-322F-78C5-FBF14C4F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7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BBD1EA-DBF5-3363-7592-65C9AEF6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F43365E-3DD2-F417-28EF-56C0EB5FB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1FB21A1-7EE7-2FEA-A1CE-65E14008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BCC2BD-4473-8934-A20B-7BDE995B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91DA8D-CF20-7963-C203-42E1CBED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84EB4A3-334B-7E43-8D8B-308BBC85A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4E2326-C48D-1D8F-7327-04F3A5AE2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EC31D6-94E2-9EC3-AE2A-724CC468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D09DE31-6A5D-1C79-B82B-21B93B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5C416ED-7B0C-AF6D-7EE4-49817121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9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017B26-5CC2-31C7-05D1-5805874A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4372E3-9B1A-2DBE-C071-A7D47A4DF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D8E57A-D378-C961-D52A-C18BEE0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03E98B-F1B8-4FCC-4D27-F7DD7869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FEA54AB-3262-B960-BC88-A266B189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DA2D8A-5593-D0E6-06DB-56EA8814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6ECF9A9-DAC1-1890-3BB0-EE9021CF3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9DEBA4-B89A-E5D5-6F85-055DEDF1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65F088-84A2-17F0-4538-6CB9477A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5C664E-8FE7-3FBC-268B-217985F7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4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C2FBA0-7081-61B4-A43B-69C809BF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D10B3D-A846-1319-7A51-CA51CBAC6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8B5743E-4129-0F5A-CE2A-D8FAC658B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1FCCC5-9415-3354-8EEE-3FDFB61F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53DFC89-5CFE-A6D3-D5E6-42267875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6FD079E-9889-A3D6-3A93-FB8EF4DA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6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B28F1E-947C-0F8B-2EB8-B753E61A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4E50C59-A4EA-E6FC-52FA-DCFBF6600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F249B82-38B3-B17B-C54A-DFE9463C7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FDF8E77-BBA9-D82B-33EA-59D44668A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62781BB-574D-5899-8949-E00A8102E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4D38080-EC22-EBB2-0409-A214E686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A389C5E-1CF1-18ED-8E96-5FD6BEA6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11FDA9B-4FD4-49F3-87A6-EE98024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7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409BAA-BA9E-B538-26B8-EA0E71BCA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ABEBA5E-140D-3985-7693-D07FFD5AA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65E2A3E-A791-81A1-02BC-7D6107FF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28206DC-A7DA-C974-6CA5-44937540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0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D4A4085-6605-9665-D5C2-FC5F3EDD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85556E6-75CB-A6B1-4ADA-61CEE2EC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4BD7B6D-DAAF-70FE-604B-9A195A4C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C7DB0D-0614-8E4F-598C-FB249138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B1CD11-913F-6152-1786-7C30EAB70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1F9D076-E582-7936-24ED-BE528C809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F7CEFE4-91F5-2159-67FB-F8B9524C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8F8EEF-E8AF-6664-D735-AE189B09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FE07F68-3CFC-5727-AADD-3E8593CF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1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3DFDAB-21EC-2F60-116C-C0E0E118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97FA30A-BF36-28F9-B3B6-6193FE9FA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C0C2D25-3C0D-376E-4163-9E8B622BF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9D9E56D-6544-59AC-501E-9A0EFE49A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9A77877-1ED1-9905-72A4-49A8996A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E915E80-AF71-4851-0D70-798D3F78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9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C2BB919-EC13-E793-0EE8-8F81A058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0DD6F3-BD2A-1535-0BFF-80BD097C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F13A330-1EE7-E118-3298-62783D67D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37157-959B-479F-9582-DD28C480E145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C82F58-3A68-64E7-F5F5-5A401B77A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3D91710-981F-1A05-880C-7BDEC7A43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42FDC-2C5B-46EB-AFF2-5B32DE76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umetrain.org/sites/default/files/2021-05/FireTemperatureRGB.pdf" TargetMode="External"/><Relationship Id="rId7" Type="http://schemas.openxmlformats.org/officeDocument/2006/relationships/hyperlink" Target="https://eumetrain.org/sites/default/files/2020-05/NIR225QG.pdf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umetrain.org/resources/extended-guide-cloud-phase-rgb" TargetMode="External"/><Relationship Id="rId5" Type="http://schemas.openxmlformats.org/officeDocument/2006/relationships/hyperlink" Target="https://eumetrain.org/sites/default/files/2025-06/severe_storm_QG.pdf" TargetMode="External"/><Relationship Id="rId4" Type="http://schemas.openxmlformats.org/officeDocument/2006/relationships/hyperlink" Target="https://eumetrain.org/sites/default/files/2023-01/CloudPhaseRGB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umulonimbus_flammagenitus#/media/File:2020_Creek_Fire_pyrocumulonimbus_cloud_formation.gif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A9110-3616-1996-2CEC-343D55652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0990FFC-4A21-4E83-6F53-32F24ACEA937}"/>
              </a:ext>
            </a:extLst>
          </p:cNvPr>
          <p:cNvSpPr txBox="1"/>
          <p:nvPr/>
        </p:nvSpPr>
        <p:spPr>
          <a:xfrm>
            <a:off x="145494" y="1643691"/>
            <a:ext cx="5891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Pyro-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clouds appear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satellite imagery?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Mária Putsay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EUMeTrain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retired from Hungarian Meteorological Service</a:t>
            </a:r>
          </a:p>
          <a:p>
            <a:pPr algn="ctr"/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Ildikó 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Szenyán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HungaroMet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EUMeTrain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Event Week on Forest Fire, online presentation, 3 June 2026</a:t>
            </a: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9533D42D-E232-5E8D-DA9C-93F7436806B6}"/>
              </a:ext>
            </a:extLst>
          </p:cNvPr>
          <p:cNvGrpSpPr/>
          <p:nvPr/>
        </p:nvGrpSpPr>
        <p:grpSpPr>
          <a:xfrm>
            <a:off x="6096000" y="0"/>
            <a:ext cx="6096000" cy="6826812"/>
            <a:chOff x="7891272" y="0"/>
            <a:chExt cx="4300728" cy="4270248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7AC78274-9CCB-74F5-2A16-EC6F7629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2931" y="0"/>
              <a:ext cx="4259069" cy="4270248"/>
            </a:xfrm>
            <a:prstGeom prst="rect">
              <a:avLst/>
            </a:prstGeom>
          </p:spPr>
        </p:pic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B9B7B512-7160-8334-73D5-3E70226B3F92}"/>
                </a:ext>
              </a:extLst>
            </p:cNvPr>
            <p:cNvSpPr txBox="1"/>
            <p:nvPr/>
          </p:nvSpPr>
          <p:spPr>
            <a:xfrm>
              <a:off x="7891272" y="4024027"/>
              <a:ext cx="430072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Angeles National Forest, California, United States   © </a:t>
              </a:r>
              <a:r>
                <a:rPr lang="en-US" sz="1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JeremyaGreene</a:t>
              </a:r>
              <a:endPara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Kép 6" descr="File:EUMETSAT logo 2020.svg - Wikimedia Commons">
            <a:extLst>
              <a:ext uri="{FF2B5EF4-FFF2-40B4-BE49-F238E27FC236}">
                <a16:creationId xmlns:a16="http://schemas.microsoft.com/office/drawing/2014/main" id="{5BD60D65-3EA2-10C8-F078-1C82F174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94" y="111075"/>
            <a:ext cx="1456538" cy="26968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384D01D-A989-C568-F819-9F958226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4" y="6279944"/>
            <a:ext cx="1456537" cy="4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7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334DB01-13D1-8D76-DE2C-83AB7DA57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0321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1868245-645E-2AA5-AE66-BABFDCAAACD5}"/>
              </a:ext>
            </a:extLst>
          </p:cNvPr>
          <p:cNvSpPr txBox="1"/>
          <p:nvPr/>
        </p:nvSpPr>
        <p:spPr>
          <a:xfrm>
            <a:off x="0" y="0"/>
            <a:ext cx="2389630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FCI Fire Temperature RGB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13:40 UTC 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C81CBEC2-D470-8561-BFF5-863F486C5CA9}"/>
              </a:ext>
            </a:extLst>
          </p:cNvPr>
          <p:cNvSpPr/>
          <p:nvPr/>
        </p:nvSpPr>
        <p:spPr>
          <a:xfrm rot="-2400000">
            <a:off x="502733" y="2958034"/>
            <a:ext cx="1704621" cy="89358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90290F8A-2CE7-E4E4-29CC-F98FD146134E}"/>
              </a:ext>
            </a:extLst>
          </p:cNvPr>
          <p:cNvGrpSpPr/>
          <p:nvPr/>
        </p:nvGrpSpPr>
        <p:grpSpPr>
          <a:xfrm>
            <a:off x="9802368" y="0"/>
            <a:ext cx="2389631" cy="3539430"/>
            <a:chOff x="9802368" y="0"/>
            <a:chExt cx="2389631" cy="3539430"/>
          </a:xfrm>
        </p:grpSpPr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C752A9A4-6543-0756-F01A-E840C772900C}"/>
                </a:ext>
              </a:extLst>
            </p:cNvPr>
            <p:cNvSpPr txBox="1"/>
            <p:nvPr/>
          </p:nvSpPr>
          <p:spPr>
            <a:xfrm>
              <a:off x="9802368" y="0"/>
              <a:ext cx="2389631" cy="35394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clouds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thick water cloud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thick ice cloud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(large ice crystals) 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thick ice clouds </a:t>
              </a:r>
            </a:p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(small ice crystals)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 ice clouds </a:t>
              </a:r>
            </a:p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(extremely small ice crystals)</a:t>
              </a:r>
            </a:p>
            <a:p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cloud-free surface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– active fire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with different intensity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sea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vegetated land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hot, arid land</a:t>
              </a:r>
            </a:p>
          </p:txBody>
        </p:sp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C0B91077-19A7-5096-1B65-136E07CD0A27}"/>
                </a:ext>
              </a:extLst>
            </p:cNvPr>
            <p:cNvSpPr/>
            <p:nvPr/>
          </p:nvSpPr>
          <p:spPr>
            <a:xfrm>
              <a:off x="10019538" y="282914"/>
              <a:ext cx="321563" cy="179987"/>
            </a:xfrm>
            <a:prstGeom prst="rect">
              <a:avLst/>
            </a:prstGeom>
            <a:solidFill>
              <a:srgbClr val="1150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7042DCF8-D114-F11C-7DE3-DA5257AE7178}"/>
                </a:ext>
              </a:extLst>
            </p:cNvPr>
            <p:cNvSpPr/>
            <p:nvPr/>
          </p:nvSpPr>
          <p:spPr>
            <a:xfrm>
              <a:off x="10019539" y="523220"/>
              <a:ext cx="321563" cy="179987"/>
            </a:xfrm>
            <a:prstGeom prst="rect">
              <a:avLst/>
            </a:prstGeom>
            <a:solidFill>
              <a:srgbClr val="00604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0C36E87C-C3B7-1D95-8F9D-DA89A066E20F}"/>
                </a:ext>
              </a:extLst>
            </p:cNvPr>
            <p:cNvSpPr/>
            <p:nvPr/>
          </p:nvSpPr>
          <p:spPr>
            <a:xfrm>
              <a:off x="10019538" y="924391"/>
              <a:ext cx="321563" cy="179987"/>
            </a:xfrm>
            <a:prstGeom prst="rect">
              <a:avLst/>
            </a:prstGeom>
            <a:solidFill>
              <a:srgbClr val="09758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F61C2381-64E6-884B-3FD2-8B70A6294113}"/>
                </a:ext>
              </a:extLst>
            </p:cNvPr>
            <p:cNvSpPr/>
            <p:nvPr/>
          </p:nvSpPr>
          <p:spPr>
            <a:xfrm>
              <a:off x="10026620" y="1344684"/>
              <a:ext cx="321563" cy="179987"/>
            </a:xfrm>
            <a:prstGeom prst="rect">
              <a:avLst/>
            </a:prstGeom>
            <a:solidFill>
              <a:srgbClr val="0B81A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DAD1B361-7CE5-DF99-C1B3-802534D5761A}"/>
                </a:ext>
              </a:extLst>
            </p:cNvPr>
            <p:cNvSpPr/>
            <p:nvPr/>
          </p:nvSpPr>
          <p:spPr>
            <a:xfrm>
              <a:off x="9999077" y="2438275"/>
              <a:ext cx="153341" cy="17998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A479A9F4-0A55-9FF4-EDED-F94E0810854B}"/>
                </a:ext>
              </a:extLst>
            </p:cNvPr>
            <p:cNvSpPr/>
            <p:nvPr/>
          </p:nvSpPr>
          <p:spPr>
            <a:xfrm>
              <a:off x="10169877" y="2438275"/>
              <a:ext cx="153341" cy="17998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C6BE6227-B5C1-3366-4FFB-D1EDCA913261}"/>
                </a:ext>
              </a:extLst>
            </p:cNvPr>
            <p:cNvSpPr/>
            <p:nvPr/>
          </p:nvSpPr>
          <p:spPr>
            <a:xfrm>
              <a:off x="10348183" y="2438163"/>
              <a:ext cx="153341" cy="179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DA490177-C2B0-7684-E822-BEEEC6B8BF4E}"/>
                </a:ext>
              </a:extLst>
            </p:cNvPr>
            <p:cNvSpPr/>
            <p:nvPr/>
          </p:nvSpPr>
          <p:spPr>
            <a:xfrm>
              <a:off x="10523014" y="2438162"/>
              <a:ext cx="153341" cy="1799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833C5BF6-B85F-8EFA-8EA6-21AF05B03CF4}"/>
                </a:ext>
              </a:extLst>
            </p:cNvPr>
            <p:cNvSpPr/>
            <p:nvPr/>
          </p:nvSpPr>
          <p:spPr>
            <a:xfrm>
              <a:off x="10004255" y="2842459"/>
              <a:ext cx="321563" cy="1799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4CDA417A-DC06-C997-8283-198F1A3362FA}"/>
                </a:ext>
              </a:extLst>
            </p:cNvPr>
            <p:cNvSpPr/>
            <p:nvPr/>
          </p:nvSpPr>
          <p:spPr>
            <a:xfrm>
              <a:off x="9999077" y="3066414"/>
              <a:ext cx="321563" cy="179987"/>
            </a:xfrm>
            <a:prstGeom prst="rect">
              <a:avLst/>
            </a:prstGeom>
            <a:solidFill>
              <a:srgbClr val="2F0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46A0DB6B-1760-07D7-845B-E66A3429C380}"/>
                </a:ext>
              </a:extLst>
            </p:cNvPr>
            <p:cNvSpPr/>
            <p:nvPr/>
          </p:nvSpPr>
          <p:spPr>
            <a:xfrm>
              <a:off x="10009095" y="3302922"/>
              <a:ext cx="321563" cy="179987"/>
            </a:xfrm>
            <a:prstGeom prst="rect">
              <a:avLst/>
            </a:prstGeom>
            <a:solidFill>
              <a:srgbClr val="8C266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291DD6DC-7915-09C3-48B7-291A33DFF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434772"/>
              </p:ext>
            </p:extLst>
          </p:nvPr>
        </p:nvGraphicFramePr>
        <p:xfrm>
          <a:off x="8247888" y="5793166"/>
          <a:ext cx="3944112" cy="729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234756768"/>
                    </a:ext>
                  </a:extLst>
                </a:gridCol>
                <a:gridCol w="859536">
                  <a:extLst>
                    <a:ext uri="{9D8B030D-6E8A-4147-A177-3AD203B41FA5}">
                      <a16:colId xmlns:a16="http://schemas.microsoft.com/office/drawing/2014/main" val="5499863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81659621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75844356"/>
                    </a:ext>
                  </a:extLst>
                </a:gridCol>
                <a:gridCol w="265176">
                  <a:extLst>
                    <a:ext uri="{9D8B030D-6E8A-4147-A177-3AD203B41FA5}">
                      <a16:colId xmlns:a16="http://schemas.microsoft.com/office/drawing/2014/main" val="1001650106"/>
                    </a:ext>
                  </a:extLst>
                </a:gridCol>
                <a:gridCol w="752856">
                  <a:extLst>
                    <a:ext uri="{9D8B030D-6E8A-4147-A177-3AD203B41FA5}">
                      <a16:colId xmlns:a16="http://schemas.microsoft.com/office/drawing/2014/main" val="22288547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 beam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Gamma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63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IR3.8</a:t>
                      </a:r>
                      <a:endParaRPr lang="en-US" sz="12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632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NIR2.2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2336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NIR1.6</a:t>
                      </a:r>
                      <a:endParaRPr lang="en-US" sz="12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240351"/>
                  </a:ext>
                </a:extLst>
              </a:tr>
            </a:tbl>
          </a:graphicData>
        </a:graphic>
      </p:graphicFrame>
      <p:sp>
        <p:nvSpPr>
          <p:cNvPr id="19" name="Szövegdoboz 18">
            <a:extLst>
              <a:ext uri="{FF2B5EF4-FFF2-40B4-BE49-F238E27FC236}">
                <a16:creationId xmlns:a16="http://schemas.microsoft.com/office/drawing/2014/main" id="{64CDB8D0-1FF3-EC05-C266-6A2933160CF6}"/>
              </a:ext>
            </a:extLst>
          </p:cNvPr>
          <p:cNvSpPr txBox="1"/>
          <p:nvPr/>
        </p:nvSpPr>
        <p:spPr>
          <a:xfrm>
            <a:off x="6714744" y="6575347"/>
            <a:ext cx="5477256" cy="276999"/>
          </a:xfrm>
          <a:prstGeom prst="rect">
            <a:avLst/>
          </a:prstGeom>
          <a:solidFill>
            <a:srgbClr val="FBFFB4"/>
          </a:solidFill>
        </p:spPr>
        <p:txBody>
          <a:bodyPr wrap="square">
            <a:spAutoFit/>
          </a:bodyPr>
          <a:lstStyle/>
          <a:p>
            <a:pPr marR="0" lvl="0" algn="ctr"/>
            <a:r>
              <a:rPr lang="en-US" sz="1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 three components are microphysical channels, sensitive to cloud top microphysics.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8D26AC57-A35F-2EF3-0951-024C418FF04B}"/>
              </a:ext>
            </a:extLst>
          </p:cNvPr>
          <p:cNvSpPr txBox="1"/>
          <p:nvPr/>
        </p:nvSpPr>
        <p:spPr>
          <a:xfrm>
            <a:off x="3913632" y="5654"/>
            <a:ext cx="5888735" cy="523220"/>
          </a:xfrm>
          <a:prstGeom prst="rect">
            <a:avLst/>
          </a:prstGeom>
          <a:solidFill>
            <a:srgbClr val="FBFFB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14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pyrocumulus</a:t>
            </a:r>
            <a:r>
              <a:rPr lang="en-US" sz="1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pyro-</a:t>
            </a:r>
            <a:r>
              <a:rPr lang="en-US" sz="14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lang="en-US" sz="1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ice clouds appear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1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ighter green </a:t>
            </a:r>
            <a:r>
              <a:rPr lang="en-US" sz="1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 the “usual” ice clouds, because of the smaller cloud top particles. (distinct color)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423EC-927F-4F09-A16E-406D38A89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F59F5F5-3DAD-5226-362D-CA0904AFB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0321" cy="6858000"/>
          </a:xfrm>
          <a:prstGeom prst="rect">
            <a:avLst/>
          </a:prstGeom>
        </p:spPr>
      </p:pic>
      <p:sp>
        <p:nvSpPr>
          <p:cNvPr id="5" name="Ellipszis 4">
            <a:extLst>
              <a:ext uri="{FF2B5EF4-FFF2-40B4-BE49-F238E27FC236}">
                <a16:creationId xmlns:a16="http://schemas.microsoft.com/office/drawing/2014/main" id="{D60875D5-3928-C769-916F-9E2849890577}"/>
              </a:ext>
            </a:extLst>
          </p:cNvPr>
          <p:cNvSpPr/>
          <p:nvPr/>
        </p:nvSpPr>
        <p:spPr>
          <a:xfrm rot="-1500000">
            <a:off x="2331168" y="2710736"/>
            <a:ext cx="5831361" cy="2227309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6F575CB-BB2F-F517-61C0-94238DC8AD4D}"/>
              </a:ext>
            </a:extLst>
          </p:cNvPr>
          <p:cNvSpPr txBox="1"/>
          <p:nvPr/>
        </p:nvSpPr>
        <p:spPr>
          <a:xfrm>
            <a:off x="0" y="0"/>
            <a:ext cx="2350008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FCI Fire Temperature RGB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13:40 UTC 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3BD3A888-859C-0319-D14F-1FCA952530F4}"/>
              </a:ext>
            </a:extLst>
          </p:cNvPr>
          <p:cNvGrpSpPr/>
          <p:nvPr/>
        </p:nvGrpSpPr>
        <p:grpSpPr>
          <a:xfrm>
            <a:off x="9720072" y="0"/>
            <a:ext cx="2471927" cy="3754874"/>
            <a:chOff x="9896855" y="0"/>
            <a:chExt cx="2295144" cy="3754874"/>
          </a:xfrm>
        </p:grpSpPr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6BBFBCD0-9C33-DEBC-4F97-5D3D261A17FD}"/>
                </a:ext>
              </a:extLst>
            </p:cNvPr>
            <p:cNvSpPr txBox="1"/>
            <p:nvPr/>
          </p:nvSpPr>
          <p:spPr>
            <a:xfrm>
              <a:off x="9896855" y="0"/>
              <a:ext cx="2295144" cy="37548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clouds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thick water cloud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thick ice cloud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(large ice crystals) 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 ice clouds </a:t>
              </a:r>
            </a:p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(small ice crystals)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 ice clouds </a:t>
              </a:r>
            </a:p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(extremely small ice crystals)</a:t>
              </a:r>
            </a:p>
            <a:p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cloud-free surface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– active fire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with different intensity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sea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vegetated land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hot, arid land</a:t>
              </a: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8EE3AFCF-F0CD-CA8A-04E7-94F91E57D01D}"/>
                </a:ext>
              </a:extLst>
            </p:cNvPr>
            <p:cNvSpPr/>
            <p:nvPr/>
          </p:nvSpPr>
          <p:spPr>
            <a:xfrm>
              <a:off x="10019538" y="282914"/>
              <a:ext cx="321563" cy="179987"/>
            </a:xfrm>
            <a:prstGeom prst="rect">
              <a:avLst/>
            </a:prstGeom>
            <a:solidFill>
              <a:srgbClr val="1150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B20C04BE-DF3F-7EE8-78E4-916AEAAD005B}"/>
                </a:ext>
              </a:extLst>
            </p:cNvPr>
            <p:cNvSpPr/>
            <p:nvPr/>
          </p:nvSpPr>
          <p:spPr>
            <a:xfrm>
              <a:off x="10019539" y="523220"/>
              <a:ext cx="321563" cy="179987"/>
            </a:xfrm>
            <a:prstGeom prst="rect">
              <a:avLst/>
            </a:prstGeom>
            <a:solidFill>
              <a:srgbClr val="00604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A644B7B0-1CCB-A44A-C238-6815336DD88E}"/>
                </a:ext>
              </a:extLst>
            </p:cNvPr>
            <p:cNvSpPr/>
            <p:nvPr/>
          </p:nvSpPr>
          <p:spPr>
            <a:xfrm>
              <a:off x="10019538" y="924391"/>
              <a:ext cx="321563" cy="179987"/>
            </a:xfrm>
            <a:prstGeom prst="rect">
              <a:avLst/>
            </a:prstGeom>
            <a:solidFill>
              <a:srgbClr val="09758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08A0651A-0E4A-3E18-034E-84247A667C32}"/>
                </a:ext>
              </a:extLst>
            </p:cNvPr>
            <p:cNvSpPr/>
            <p:nvPr/>
          </p:nvSpPr>
          <p:spPr>
            <a:xfrm>
              <a:off x="10026620" y="1344684"/>
              <a:ext cx="321563" cy="179987"/>
            </a:xfrm>
            <a:prstGeom prst="rect">
              <a:avLst/>
            </a:prstGeom>
            <a:solidFill>
              <a:srgbClr val="0B81A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024F9E56-FF55-910D-4880-2C9B4BF6E124}"/>
                </a:ext>
              </a:extLst>
            </p:cNvPr>
            <p:cNvSpPr/>
            <p:nvPr/>
          </p:nvSpPr>
          <p:spPr>
            <a:xfrm>
              <a:off x="9999077" y="2438275"/>
              <a:ext cx="153341" cy="17998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4CB88F49-BB53-9328-4224-75832051FDEE}"/>
                </a:ext>
              </a:extLst>
            </p:cNvPr>
            <p:cNvSpPr/>
            <p:nvPr/>
          </p:nvSpPr>
          <p:spPr>
            <a:xfrm>
              <a:off x="10169877" y="2438275"/>
              <a:ext cx="153341" cy="17998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3DCB5B07-C967-8125-E1D5-C660C5DECB2C}"/>
                </a:ext>
              </a:extLst>
            </p:cNvPr>
            <p:cNvSpPr/>
            <p:nvPr/>
          </p:nvSpPr>
          <p:spPr>
            <a:xfrm>
              <a:off x="10348183" y="2438163"/>
              <a:ext cx="153341" cy="179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3F1DE342-8E60-4857-EF1F-1D90B95432EC}"/>
                </a:ext>
              </a:extLst>
            </p:cNvPr>
            <p:cNvSpPr/>
            <p:nvPr/>
          </p:nvSpPr>
          <p:spPr>
            <a:xfrm>
              <a:off x="10532158" y="2438162"/>
              <a:ext cx="153341" cy="1799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9D094533-274D-35A8-B033-FA809BA0E3B8}"/>
                </a:ext>
              </a:extLst>
            </p:cNvPr>
            <p:cNvSpPr/>
            <p:nvPr/>
          </p:nvSpPr>
          <p:spPr>
            <a:xfrm>
              <a:off x="10004255" y="2842459"/>
              <a:ext cx="321563" cy="1799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A9A4D253-74CB-D627-B08C-4C9CA6AF72FE}"/>
                </a:ext>
              </a:extLst>
            </p:cNvPr>
            <p:cNvSpPr/>
            <p:nvPr/>
          </p:nvSpPr>
          <p:spPr>
            <a:xfrm>
              <a:off x="9999077" y="3066414"/>
              <a:ext cx="321563" cy="179987"/>
            </a:xfrm>
            <a:prstGeom prst="rect">
              <a:avLst/>
            </a:prstGeom>
            <a:solidFill>
              <a:srgbClr val="2F0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églalap 18">
              <a:extLst>
                <a:ext uri="{FF2B5EF4-FFF2-40B4-BE49-F238E27FC236}">
                  <a16:creationId xmlns:a16="http://schemas.microsoft.com/office/drawing/2014/main" id="{353D9AAD-4D8E-FC02-8408-CB005D41900E}"/>
                </a:ext>
              </a:extLst>
            </p:cNvPr>
            <p:cNvSpPr/>
            <p:nvPr/>
          </p:nvSpPr>
          <p:spPr>
            <a:xfrm>
              <a:off x="10009095" y="3302922"/>
              <a:ext cx="321563" cy="179987"/>
            </a:xfrm>
            <a:prstGeom prst="rect">
              <a:avLst/>
            </a:prstGeom>
            <a:solidFill>
              <a:srgbClr val="8C266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EA06475C-6E69-9E56-45E1-0EC99344E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113892"/>
              </p:ext>
            </p:extLst>
          </p:nvPr>
        </p:nvGraphicFramePr>
        <p:xfrm>
          <a:off x="8316683" y="6149079"/>
          <a:ext cx="3944112" cy="729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234756768"/>
                    </a:ext>
                  </a:extLst>
                </a:gridCol>
                <a:gridCol w="859536">
                  <a:extLst>
                    <a:ext uri="{9D8B030D-6E8A-4147-A177-3AD203B41FA5}">
                      <a16:colId xmlns:a16="http://schemas.microsoft.com/office/drawing/2014/main" val="5499863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81659621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75844356"/>
                    </a:ext>
                  </a:extLst>
                </a:gridCol>
                <a:gridCol w="265176">
                  <a:extLst>
                    <a:ext uri="{9D8B030D-6E8A-4147-A177-3AD203B41FA5}">
                      <a16:colId xmlns:a16="http://schemas.microsoft.com/office/drawing/2014/main" val="1001650106"/>
                    </a:ext>
                  </a:extLst>
                </a:gridCol>
                <a:gridCol w="752856">
                  <a:extLst>
                    <a:ext uri="{9D8B030D-6E8A-4147-A177-3AD203B41FA5}">
                      <a16:colId xmlns:a16="http://schemas.microsoft.com/office/drawing/2014/main" val="22288547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 beam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Gamma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63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IR3.8</a:t>
                      </a:r>
                      <a:endParaRPr lang="en-US" sz="12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632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NIR2.2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2336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NIR1.6</a:t>
                      </a:r>
                      <a:endParaRPr lang="en-US" sz="12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240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6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6B747-566B-3236-DA18-9D2A67F06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9072428-A7E2-4EA4-9363-7A73D831F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" y="19536"/>
            <a:ext cx="10180321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9999AFC-D542-C280-2183-33C2022BF026}"/>
              </a:ext>
            </a:extLst>
          </p:cNvPr>
          <p:cNvSpPr txBox="1"/>
          <p:nvPr/>
        </p:nvSpPr>
        <p:spPr>
          <a:xfrm>
            <a:off x="0" y="0"/>
            <a:ext cx="2843784" cy="738664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FCI Severe Storms RGB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(alternative name: Convection RGB)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13:40 UTC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C80220D0-13DA-FAC4-0430-DA42B5A322A7}"/>
              </a:ext>
            </a:extLst>
          </p:cNvPr>
          <p:cNvGrpSpPr/>
          <p:nvPr/>
        </p:nvGrpSpPr>
        <p:grpSpPr>
          <a:xfrm>
            <a:off x="9500616" y="919369"/>
            <a:ext cx="2691384" cy="2800767"/>
            <a:chOff x="9500616" y="261610"/>
            <a:chExt cx="2691384" cy="2800767"/>
          </a:xfrm>
        </p:grpSpPr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A063388D-DC6B-C7CB-AC23-5BAB677D31B0}"/>
                </a:ext>
              </a:extLst>
            </p:cNvPr>
            <p:cNvSpPr txBox="1"/>
            <p:nvPr/>
          </p:nvSpPr>
          <p:spPr>
            <a:xfrm>
              <a:off x="9500616" y="261610"/>
              <a:ext cx="2691384" cy="280076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thick high ice clouds with large ice crystals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 high ice clouds with small ice crystals 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thin high ice clouds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intense active fire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background, cloud free or higher-level water clouds</a:t>
              </a:r>
            </a:p>
          </p:txBody>
        </p:sp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861C4EEE-AC71-48D9-DE83-4A3B43AE5464}"/>
                </a:ext>
              </a:extLst>
            </p:cNvPr>
            <p:cNvSpPr/>
            <p:nvPr/>
          </p:nvSpPr>
          <p:spPr>
            <a:xfrm>
              <a:off x="9581295" y="582274"/>
              <a:ext cx="321563" cy="17998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331A1FFC-3330-F557-7804-0A3184AB0B90}"/>
                </a:ext>
              </a:extLst>
            </p:cNvPr>
            <p:cNvSpPr/>
            <p:nvPr/>
          </p:nvSpPr>
          <p:spPr>
            <a:xfrm>
              <a:off x="9581295" y="1051524"/>
              <a:ext cx="321563" cy="179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AA284BB1-5D7F-4707-64D6-9EFB2D0C81D3}"/>
                </a:ext>
              </a:extLst>
            </p:cNvPr>
            <p:cNvSpPr/>
            <p:nvPr/>
          </p:nvSpPr>
          <p:spPr>
            <a:xfrm>
              <a:off x="9581295" y="1571999"/>
              <a:ext cx="321563" cy="179987"/>
            </a:xfrm>
            <a:prstGeom prst="rect">
              <a:avLst/>
            </a:prstGeom>
            <a:solidFill>
              <a:srgbClr val="FF19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03B1093E-EA27-0F5C-7F02-237A3584F2E0}"/>
                </a:ext>
              </a:extLst>
            </p:cNvPr>
            <p:cNvSpPr/>
            <p:nvPr/>
          </p:nvSpPr>
          <p:spPr>
            <a:xfrm>
              <a:off x="9579010" y="2032801"/>
              <a:ext cx="321563" cy="179987"/>
            </a:xfrm>
            <a:prstGeom prst="rect">
              <a:avLst/>
            </a:prstGeom>
            <a:solidFill>
              <a:srgbClr val="0BE0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E0818C09-83C8-664D-981C-823176B68A37}"/>
                </a:ext>
              </a:extLst>
            </p:cNvPr>
            <p:cNvSpPr/>
            <p:nvPr/>
          </p:nvSpPr>
          <p:spPr>
            <a:xfrm>
              <a:off x="9601488" y="2483391"/>
              <a:ext cx="88200" cy="174046"/>
            </a:xfrm>
            <a:prstGeom prst="rect">
              <a:avLst/>
            </a:prstGeom>
            <a:solidFill>
              <a:srgbClr val="490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5D422099-1C58-FE19-3C5C-B200051BD9C8}"/>
                </a:ext>
              </a:extLst>
            </p:cNvPr>
            <p:cNvSpPr/>
            <p:nvPr/>
          </p:nvSpPr>
          <p:spPr>
            <a:xfrm>
              <a:off x="9732931" y="2483391"/>
              <a:ext cx="88200" cy="174046"/>
            </a:xfrm>
            <a:prstGeom prst="rect">
              <a:avLst/>
            </a:prstGeom>
            <a:solidFill>
              <a:srgbClr val="5100C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8ADFA6E1-1FE8-2C01-CC07-6F5349A671EC}"/>
                </a:ext>
              </a:extLst>
            </p:cNvPr>
            <p:cNvSpPr/>
            <p:nvPr/>
          </p:nvSpPr>
          <p:spPr>
            <a:xfrm>
              <a:off x="9856473" y="2485148"/>
              <a:ext cx="88200" cy="174046"/>
            </a:xfrm>
            <a:prstGeom prst="rect">
              <a:avLst/>
            </a:prstGeom>
            <a:solidFill>
              <a:srgbClr val="9B9D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B31E1A5A-F79E-A3DF-A9CF-832E9DABB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782194"/>
              </p:ext>
            </p:extLst>
          </p:nvPr>
        </p:nvGraphicFramePr>
        <p:xfrm>
          <a:off x="7867557" y="5797107"/>
          <a:ext cx="4297680" cy="773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221">
                  <a:extLst>
                    <a:ext uri="{9D8B030D-6E8A-4147-A177-3AD203B41FA5}">
                      <a16:colId xmlns:a16="http://schemas.microsoft.com/office/drawing/2014/main" val="3351788287"/>
                    </a:ext>
                  </a:extLst>
                </a:gridCol>
                <a:gridCol w="1317774">
                  <a:extLst>
                    <a:ext uri="{9D8B030D-6E8A-4147-A177-3AD203B41FA5}">
                      <a16:colId xmlns:a16="http://schemas.microsoft.com/office/drawing/2014/main" val="2703887068"/>
                    </a:ext>
                  </a:extLst>
                </a:gridCol>
                <a:gridCol w="463661">
                  <a:extLst>
                    <a:ext uri="{9D8B030D-6E8A-4147-A177-3AD203B41FA5}">
                      <a16:colId xmlns:a16="http://schemas.microsoft.com/office/drawing/2014/main" val="2279256298"/>
                    </a:ext>
                  </a:extLst>
                </a:gridCol>
                <a:gridCol w="382317">
                  <a:extLst>
                    <a:ext uri="{9D8B030D-6E8A-4147-A177-3AD203B41FA5}">
                      <a16:colId xmlns:a16="http://schemas.microsoft.com/office/drawing/2014/main" val="511018183"/>
                    </a:ext>
                  </a:extLst>
                </a:gridCol>
                <a:gridCol w="262902">
                  <a:extLst>
                    <a:ext uri="{9D8B030D-6E8A-4147-A177-3AD203B41FA5}">
                      <a16:colId xmlns:a16="http://schemas.microsoft.com/office/drawing/2014/main" val="633585959"/>
                    </a:ext>
                  </a:extLst>
                </a:gridCol>
                <a:gridCol w="707805">
                  <a:extLst>
                    <a:ext uri="{9D8B030D-6E8A-4147-A177-3AD203B41FA5}">
                      <a16:colId xmlns:a16="http://schemas.microsoft.com/office/drawing/2014/main" val="19523918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 beam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Gamma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622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WV6.3 - WV7.3</a:t>
                      </a:r>
                      <a:endParaRPr lang="en-US" sz="12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-33.9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423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IR3.8 – IR10.5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7956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NIR1.6 – VIS0.6</a:t>
                      </a:r>
                      <a:endParaRPr lang="en-US" sz="12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587635"/>
                  </a:ext>
                </a:extLst>
              </a:tr>
            </a:tbl>
          </a:graphicData>
        </a:graphic>
      </p:graphicFrame>
      <p:sp>
        <p:nvSpPr>
          <p:cNvPr id="15" name="Szövegdoboz 14">
            <a:extLst>
              <a:ext uri="{FF2B5EF4-FFF2-40B4-BE49-F238E27FC236}">
                <a16:creationId xmlns:a16="http://schemas.microsoft.com/office/drawing/2014/main" id="{886E800F-F7FD-E355-9637-5375580AF1BA}"/>
              </a:ext>
            </a:extLst>
          </p:cNvPr>
          <p:cNvSpPr txBox="1"/>
          <p:nvPr/>
        </p:nvSpPr>
        <p:spPr>
          <a:xfrm>
            <a:off x="7795833" y="10210"/>
            <a:ext cx="4297680" cy="523220"/>
          </a:xfrm>
          <a:prstGeom prst="rect">
            <a:avLst/>
          </a:prstGeom>
          <a:solidFill>
            <a:srgbClr val="FBFFB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High, thick ice clouds covered by </a:t>
            </a:r>
            <a:r>
              <a:rPr lang="en-US" sz="1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very small ice crystals appear yellow instead of red. --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color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2FECE78-B80D-44BE-E7A1-8EA7AA12657C}"/>
              </a:ext>
            </a:extLst>
          </p:cNvPr>
          <p:cNvSpPr txBox="1"/>
          <p:nvPr/>
        </p:nvSpPr>
        <p:spPr>
          <a:xfrm>
            <a:off x="0" y="6201459"/>
            <a:ext cx="6885432" cy="646331"/>
          </a:xfrm>
          <a:prstGeom prst="rect">
            <a:avLst/>
          </a:prstGeom>
          <a:solidFill>
            <a:srgbClr val="FBFFB4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“yellowness” depends on the cloud top temperature as well not only on the cloud top particle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Convective clouds with cold cloud base (e.g. early spring convective clouds) can appear yellow without small ice crystals on their top.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12D9852-9E8E-98B8-62BC-457CC66A6843}"/>
              </a:ext>
            </a:extLst>
          </p:cNvPr>
          <p:cNvSpPr txBox="1"/>
          <p:nvPr/>
        </p:nvSpPr>
        <p:spPr>
          <a:xfrm>
            <a:off x="8092440" y="6570791"/>
            <a:ext cx="4099560" cy="276999"/>
          </a:xfrm>
          <a:prstGeom prst="rect">
            <a:avLst/>
          </a:prstGeom>
          <a:solidFill>
            <a:srgbClr val="FBFFB4"/>
          </a:solidFill>
        </p:spPr>
        <p:txBody>
          <a:bodyPr wrap="square">
            <a:spAutoFit/>
          </a:bodyPr>
          <a:lstStyle/>
          <a:p>
            <a:pPr marR="0" lvl="0"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green</a:t>
            </a:r>
            <a:r>
              <a:rPr lang="en-US" sz="1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component is sensitive to cloud top microphysics.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3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6B1CBAD6-E62A-4F72-6521-610182B66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0321" cy="6858000"/>
          </a:xfrm>
          <a:prstGeom prst="rect">
            <a:avLst/>
          </a:prstGeom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C66A7776-52C7-85D0-99B3-DCDC40457ADD}"/>
              </a:ext>
            </a:extLst>
          </p:cNvPr>
          <p:cNvSpPr/>
          <p:nvPr/>
        </p:nvSpPr>
        <p:spPr>
          <a:xfrm rot="-1500000">
            <a:off x="2515853" y="2687385"/>
            <a:ext cx="5831361" cy="2227309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D8BF289-2948-4949-D045-608D4D014B1B}"/>
              </a:ext>
            </a:extLst>
          </p:cNvPr>
          <p:cNvSpPr txBox="1"/>
          <p:nvPr/>
        </p:nvSpPr>
        <p:spPr>
          <a:xfrm>
            <a:off x="0" y="0"/>
            <a:ext cx="2322576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FCI Severe Storms RGB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13:40 UTC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58B665D-312C-5DE3-1BEB-38E2C3D7B6DE}"/>
              </a:ext>
            </a:extLst>
          </p:cNvPr>
          <p:cNvSpPr txBox="1"/>
          <p:nvPr/>
        </p:nvSpPr>
        <p:spPr>
          <a:xfrm>
            <a:off x="0" y="6211669"/>
            <a:ext cx="6291072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0" lvl="0" algn="ctr"/>
            <a:r>
              <a:rPr lang="en-US" sz="16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Severe Storms RGB also confirms the presence of the very small ice crystals on the cloud tops (they appear yellow instead of red).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D5E8C37E-1F64-163E-C4D2-2885B573E769}"/>
              </a:ext>
            </a:extLst>
          </p:cNvPr>
          <p:cNvGrpSpPr/>
          <p:nvPr/>
        </p:nvGrpSpPr>
        <p:grpSpPr>
          <a:xfrm>
            <a:off x="9500616" y="261610"/>
            <a:ext cx="2691384" cy="2800767"/>
            <a:chOff x="9500616" y="261610"/>
            <a:chExt cx="2691384" cy="2800767"/>
          </a:xfrm>
        </p:grpSpPr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B94501CF-24A8-D4D0-8D77-27F9C5DADD84}"/>
                </a:ext>
              </a:extLst>
            </p:cNvPr>
            <p:cNvSpPr txBox="1"/>
            <p:nvPr/>
          </p:nvSpPr>
          <p:spPr>
            <a:xfrm>
              <a:off x="9500616" y="261610"/>
              <a:ext cx="2691384" cy="280076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thick high ice clouds with large ice crystals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 high ice clouds with small ice crystals 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thin high ice clouds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intense active fire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background, cloud free or higher-level water clouds</a:t>
              </a: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76E2B9AB-8B51-9F17-04C7-2B006CACF005}"/>
                </a:ext>
              </a:extLst>
            </p:cNvPr>
            <p:cNvSpPr/>
            <p:nvPr/>
          </p:nvSpPr>
          <p:spPr>
            <a:xfrm>
              <a:off x="9581295" y="582274"/>
              <a:ext cx="321563" cy="17998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B01BA9C5-F582-E9DB-227E-E792D4EF854E}"/>
                </a:ext>
              </a:extLst>
            </p:cNvPr>
            <p:cNvSpPr/>
            <p:nvPr/>
          </p:nvSpPr>
          <p:spPr>
            <a:xfrm>
              <a:off x="9581295" y="1051524"/>
              <a:ext cx="321563" cy="179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468A9880-216B-5D90-3ED1-CB84F714D63B}"/>
                </a:ext>
              </a:extLst>
            </p:cNvPr>
            <p:cNvSpPr/>
            <p:nvPr/>
          </p:nvSpPr>
          <p:spPr>
            <a:xfrm>
              <a:off x="9581295" y="1571999"/>
              <a:ext cx="321563" cy="179987"/>
            </a:xfrm>
            <a:prstGeom prst="rect">
              <a:avLst/>
            </a:prstGeom>
            <a:solidFill>
              <a:srgbClr val="FF19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F9DCD54D-DB9A-C26D-14C2-33A0D4ADBDE0}"/>
                </a:ext>
              </a:extLst>
            </p:cNvPr>
            <p:cNvSpPr/>
            <p:nvPr/>
          </p:nvSpPr>
          <p:spPr>
            <a:xfrm>
              <a:off x="9579010" y="2032801"/>
              <a:ext cx="321563" cy="179987"/>
            </a:xfrm>
            <a:prstGeom prst="rect">
              <a:avLst/>
            </a:prstGeom>
            <a:solidFill>
              <a:srgbClr val="0BE0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01F3818F-A238-94BA-D49A-AE8BB186D6C6}"/>
                </a:ext>
              </a:extLst>
            </p:cNvPr>
            <p:cNvSpPr/>
            <p:nvPr/>
          </p:nvSpPr>
          <p:spPr>
            <a:xfrm>
              <a:off x="9601488" y="2483391"/>
              <a:ext cx="88200" cy="174046"/>
            </a:xfrm>
            <a:prstGeom prst="rect">
              <a:avLst/>
            </a:prstGeom>
            <a:solidFill>
              <a:srgbClr val="490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D6731835-EB7F-8D13-B37B-37CED8D26346}"/>
                </a:ext>
              </a:extLst>
            </p:cNvPr>
            <p:cNvSpPr/>
            <p:nvPr/>
          </p:nvSpPr>
          <p:spPr>
            <a:xfrm>
              <a:off x="9732931" y="2483391"/>
              <a:ext cx="88200" cy="174046"/>
            </a:xfrm>
            <a:prstGeom prst="rect">
              <a:avLst/>
            </a:prstGeom>
            <a:solidFill>
              <a:srgbClr val="5100C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E15E2BB3-EF9A-280C-8495-15B27B50DDC6}"/>
                </a:ext>
              </a:extLst>
            </p:cNvPr>
            <p:cNvSpPr/>
            <p:nvPr/>
          </p:nvSpPr>
          <p:spPr>
            <a:xfrm>
              <a:off x="9856473" y="2485148"/>
              <a:ext cx="88200" cy="174046"/>
            </a:xfrm>
            <a:prstGeom prst="rect">
              <a:avLst/>
            </a:prstGeom>
            <a:solidFill>
              <a:srgbClr val="9B9D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ECB380D2-00A3-96D2-2A5F-0348915E0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037296"/>
              </p:ext>
            </p:extLst>
          </p:nvPr>
        </p:nvGraphicFramePr>
        <p:xfrm>
          <a:off x="7894320" y="6063445"/>
          <a:ext cx="4297680" cy="773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221">
                  <a:extLst>
                    <a:ext uri="{9D8B030D-6E8A-4147-A177-3AD203B41FA5}">
                      <a16:colId xmlns:a16="http://schemas.microsoft.com/office/drawing/2014/main" val="3351788287"/>
                    </a:ext>
                  </a:extLst>
                </a:gridCol>
                <a:gridCol w="1317774">
                  <a:extLst>
                    <a:ext uri="{9D8B030D-6E8A-4147-A177-3AD203B41FA5}">
                      <a16:colId xmlns:a16="http://schemas.microsoft.com/office/drawing/2014/main" val="2703887068"/>
                    </a:ext>
                  </a:extLst>
                </a:gridCol>
                <a:gridCol w="463661">
                  <a:extLst>
                    <a:ext uri="{9D8B030D-6E8A-4147-A177-3AD203B41FA5}">
                      <a16:colId xmlns:a16="http://schemas.microsoft.com/office/drawing/2014/main" val="2279256298"/>
                    </a:ext>
                  </a:extLst>
                </a:gridCol>
                <a:gridCol w="382317">
                  <a:extLst>
                    <a:ext uri="{9D8B030D-6E8A-4147-A177-3AD203B41FA5}">
                      <a16:colId xmlns:a16="http://schemas.microsoft.com/office/drawing/2014/main" val="511018183"/>
                    </a:ext>
                  </a:extLst>
                </a:gridCol>
                <a:gridCol w="262902">
                  <a:extLst>
                    <a:ext uri="{9D8B030D-6E8A-4147-A177-3AD203B41FA5}">
                      <a16:colId xmlns:a16="http://schemas.microsoft.com/office/drawing/2014/main" val="633585959"/>
                    </a:ext>
                  </a:extLst>
                </a:gridCol>
                <a:gridCol w="707805">
                  <a:extLst>
                    <a:ext uri="{9D8B030D-6E8A-4147-A177-3AD203B41FA5}">
                      <a16:colId xmlns:a16="http://schemas.microsoft.com/office/drawing/2014/main" val="19523918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 beam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Gamma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622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WV6.3 - WV7.3</a:t>
                      </a:r>
                      <a:endParaRPr lang="en-US" sz="12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-33.9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423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IR3.8 – IR10.5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7956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NIR1.6 – VIS0.6</a:t>
                      </a:r>
                      <a:endParaRPr lang="en-US" sz="12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587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172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30ED3-569C-B64C-9F8F-4A9803D00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C603DC7-2825-52E7-0CB1-11E73DE7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0321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F3136CB-5D53-B07B-1373-23EF022F8991}"/>
              </a:ext>
            </a:extLst>
          </p:cNvPr>
          <p:cNvSpPr txBox="1"/>
          <p:nvPr/>
        </p:nvSpPr>
        <p:spPr>
          <a:xfrm>
            <a:off x="0" y="0"/>
            <a:ext cx="2423160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FCI Cloud Phase RGB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13:40 UTC </a:t>
            </a:r>
          </a:p>
        </p:txBody>
      </p: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56A92BC8-016D-C448-B799-1C16E86F9145}"/>
              </a:ext>
            </a:extLst>
          </p:cNvPr>
          <p:cNvGrpSpPr/>
          <p:nvPr/>
        </p:nvGrpSpPr>
        <p:grpSpPr>
          <a:xfrm>
            <a:off x="8956726" y="0"/>
            <a:ext cx="3190897" cy="4031873"/>
            <a:chOff x="8956726" y="0"/>
            <a:chExt cx="3190897" cy="4031873"/>
          </a:xfrm>
        </p:grpSpPr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97B1DE9F-8AFC-0BF0-C4C3-D10C016740EB}"/>
                </a:ext>
              </a:extLst>
            </p:cNvPr>
            <p:cNvSpPr txBox="1"/>
            <p:nvPr/>
          </p:nvSpPr>
          <p:spPr>
            <a:xfrm>
              <a:off x="8956726" y="0"/>
              <a:ext cx="3190897" cy="403187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- thick ice clouds (large ice crystals)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-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 ice clouds </a:t>
              </a:r>
            </a:p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(small ice crystals)</a:t>
              </a:r>
            </a:p>
            <a:p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thick ice clouds </a:t>
              </a:r>
            </a:p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(extremely small ice crystals)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thin ice clouds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thick water cloud  (different droplet size)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cloud-free surfaces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– land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– sea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– intense fire</a:t>
              </a:r>
            </a:p>
          </p:txBody>
        </p:sp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0E3BAA9A-B7BB-3264-B37D-9C340AC5980C}"/>
                </a:ext>
              </a:extLst>
            </p:cNvPr>
            <p:cNvSpPr/>
            <p:nvPr/>
          </p:nvSpPr>
          <p:spPr>
            <a:xfrm>
              <a:off x="9048658" y="343233"/>
              <a:ext cx="321563" cy="179987"/>
            </a:xfrm>
            <a:prstGeom prst="rect">
              <a:avLst/>
            </a:prstGeom>
            <a:solidFill>
              <a:srgbClr val="586BC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C21B3A15-2670-42AB-997C-F4EABE59B4A7}"/>
                </a:ext>
              </a:extLst>
            </p:cNvPr>
            <p:cNvSpPr/>
            <p:nvPr/>
          </p:nvSpPr>
          <p:spPr>
            <a:xfrm>
              <a:off x="9048657" y="797956"/>
              <a:ext cx="321563" cy="179987"/>
            </a:xfrm>
            <a:prstGeom prst="rect">
              <a:avLst/>
            </a:prstGeom>
            <a:solidFill>
              <a:srgbClr val="AAD2D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01954661-AAD9-EC92-078A-942C00CD35AB}"/>
                </a:ext>
              </a:extLst>
            </p:cNvPr>
            <p:cNvSpPr/>
            <p:nvPr/>
          </p:nvSpPr>
          <p:spPr>
            <a:xfrm>
              <a:off x="9062094" y="3524388"/>
              <a:ext cx="321563" cy="1799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BC7865A2-8A95-2488-DD9E-07C7B0D44445}"/>
                </a:ext>
              </a:extLst>
            </p:cNvPr>
            <p:cNvSpPr/>
            <p:nvPr/>
          </p:nvSpPr>
          <p:spPr>
            <a:xfrm>
              <a:off x="9048657" y="3779045"/>
              <a:ext cx="243264" cy="179987"/>
            </a:xfrm>
            <a:prstGeom prst="rect">
              <a:avLst/>
            </a:prstGeom>
            <a:solidFill>
              <a:srgbClr val="00DA1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595FF531-D006-9EB6-52AC-938D63D01087}"/>
                </a:ext>
              </a:extLst>
            </p:cNvPr>
            <p:cNvSpPr/>
            <p:nvPr/>
          </p:nvSpPr>
          <p:spPr>
            <a:xfrm>
              <a:off x="9326501" y="3779045"/>
              <a:ext cx="243264" cy="179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62BB92A5-82E8-30E1-D19A-A7A9620C83E6}"/>
                </a:ext>
              </a:extLst>
            </p:cNvPr>
            <p:cNvSpPr/>
            <p:nvPr/>
          </p:nvSpPr>
          <p:spPr>
            <a:xfrm>
              <a:off x="9048657" y="3259530"/>
              <a:ext cx="226695" cy="179987"/>
            </a:xfrm>
            <a:prstGeom prst="rect">
              <a:avLst/>
            </a:prstGeom>
            <a:solidFill>
              <a:srgbClr val="762A1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07E96CB4-7D45-4FE9-0A71-8245EA2C86BC}"/>
                </a:ext>
              </a:extLst>
            </p:cNvPr>
            <p:cNvSpPr/>
            <p:nvPr/>
          </p:nvSpPr>
          <p:spPr>
            <a:xfrm>
              <a:off x="9316118" y="3259530"/>
              <a:ext cx="226695" cy="179987"/>
            </a:xfrm>
            <a:prstGeom prst="rect">
              <a:avLst/>
            </a:prstGeom>
            <a:solidFill>
              <a:srgbClr val="C370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1406F861-F986-80D0-6ED7-2D0D14E3A76E}"/>
                </a:ext>
              </a:extLst>
            </p:cNvPr>
            <p:cNvSpPr/>
            <p:nvPr/>
          </p:nvSpPr>
          <p:spPr>
            <a:xfrm>
              <a:off x="9039049" y="2242793"/>
              <a:ext cx="243264" cy="179987"/>
            </a:xfrm>
            <a:prstGeom prst="rect">
              <a:avLst/>
            </a:prstGeom>
            <a:solidFill>
              <a:srgbClr val="FFF1A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15AD8A41-6876-AC9C-BD34-969F294AB7E2}"/>
                </a:ext>
              </a:extLst>
            </p:cNvPr>
            <p:cNvSpPr/>
            <p:nvPr/>
          </p:nvSpPr>
          <p:spPr>
            <a:xfrm>
              <a:off x="9307834" y="2242792"/>
              <a:ext cx="243264" cy="179987"/>
            </a:xfrm>
            <a:prstGeom prst="rect">
              <a:avLst/>
            </a:prstGeom>
            <a:solidFill>
              <a:srgbClr val="FF93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D16D1F2C-109C-6B9F-7E32-CD9EF8B84890}"/>
                </a:ext>
              </a:extLst>
            </p:cNvPr>
            <p:cNvSpPr/>
            <p:nvPr/>
          </p:nvSpPr>
          <p:spPr>
            <a:xfrm>
              <a:off x="9586052" y="2242792"/>
              <a:ext cx="243264" cy="182953"/>
            </a:xfrm>
            <a:prstGeom prst="rect">
              <a:avLst/>
            </a:prstGeom>
            <a:solidFill>
              <a:srgbClr val="C86EA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0B7FD4E0-FF86-0305-4A44-B13DBDCE87AF}"/>
                </a:ext>
              </a:extLst>
            </p:cNvPr>
            <p:cNvSpPr/>
            <p:nvPr/>
          </p:nvSpPr>
          <p:spPr>
            <a:xfrm>
              <a:off x="9048657" y="1814693"/>
              <a:ext cx="321563" cy="179987"/>
            </a:xfrm>
            <a:prstGeom prst="rect">
              <a:avLst/>
            </a:prstGeom>
            <a:solidFill>
              <a:srgbClr val="B4C89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89D3D7DE-630E-9DEC-46FD-3B5F55A939F0}"/>
                </a:ext>
              </a:extLst>
            </p:cNvPr>
            <p:cNvSpPr/>
            <p:nvPr/>
          </p:nvSpPr>
          <p:spPr>
            <a:xfrm>
              <a:off x="9048657" y="1314152"/>
              <a:ext cx="214503" cy="184474"/>
            </a:xfrm>
            <a:prstGeom prst="rect">
              <a:avLst/>
            </a:prstGeom>
            <a:solidFill>
              <a:srgbClr val="D9FFF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3E95B4A7-09AC-8E46-EC43-FBB4FCAE36EB}"/>
                </a:ext>
              </a:extLst>
            </p:cNvPr>
            <p:cNvSpPr/>
            <p:nvPr/>
          </p:nvSpPr>
          <p:spPr>
            <a:xfrm>
              <a:off x="9302970" y="1314151"/>
              <a:ext cx="214503" cy="184474"/>
            </a:xfrm>
            <a:prstGeom prst="rect">
              <a:avLst/>
            </a:prstGeom>
            <a:solidFill>
              <a:srgbClr val="FBFFB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92479CAB-4C21-BA1A-563E-3F3548147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18357"/>
              </p:ext>
            </p:extLst>
          </p:nvPr>
        </p:nvGraphicFramePr>
        <p:xfrm>
          <a:off x="8479673" y="5832198"/>
          <a:ext cx="3667950" cy="729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2416">
                  <a:extLst>
                    <a:ext uri="{9D8B030D-6E8A-4147-A177-3AD203B41FA5}">
                      <a16:colId xmlns:a16="http://schemas.microsoft.com/office/drawing/2014/main" val="1234756768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549986344"/>
                    </a:ext>
                  </a:extLst>
                </a:gridCol>
                <a:gridCol w="283464">
                  <a:extLst>
                    <a:ext uri="{9D8B030D-6E8A-4147-A177-3AD203B41FA5}">
                      <a16:colId xmlns:a16="http://schemas.microsoft.com/office/drawing/2014/main" val="1781659621"/>
                    </a:ext>
                  </a:extLst>
                </a:gridCol>
                <a:gridCol w="475488">
                  <a:extLst>
                    <a:ext uri="{9D8B030D-6E8A-4147-A177-3AD203B41FA5}">
                      <a16:colId xmlns:a16="http://schemas.microsoft.com/office/drawing/2014/main" val="7584435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01650106"/>
                    </a:ext>
                  </a:extLst>
                </a:gridCol>
                <a:gridCol w="705294">
                  <a:extLst>
                    <a:ext uri="{9D8B030D-6E8A-4147-A177-3AD203B41FA5}">
                      <a16:colId xmlns:a16="http://schemas.microsoft.com/office/drawing/2014/main" val="22288547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 beam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Gamma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63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NIR1.6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632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NIR2.2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2336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VIS0.6</a:t>
                      </a:r>
                      <a:endParaRPr lang="en-US" sz="12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240351"/>
                  </a:ext>
                </a:extLst>
              </a:tr>
            </a:tbl>
          </a:graphicData>
        </a:graphic>
      </p:graphicFrame>
      <p:sp>
        <p:nvSpPr>
          <p:cNvPr id="22" name="Szövegdoboz 21">
            <a:extLst>
              <a:ext uri="{FF2B5EF4-FFF2-40B4-BE49-F238E27FC236}">
                <a16:creationId xmlns:a16="http://schemas.microsoft.com/office/drawing/2014/main" id="{7C15F192-1F76-680F-99B4-C3DFFC8BEA8D}"/>
              </a:ext>
            </a:extLst>
          </p:cNvPr>
          <p:cNvSpPr txBox="1"/>
          <p:nvPr/>
        </p:nvSpPr>
        <p:spPr>
          <a:xfrm>
            <a:off x="3931920" y="10862"/>
            <a:ext cx="4984996" cy="523220"/>
          </a:xfrm>
          <a:prstGeom prst="rect">
            <a:avLst/>
          </a:prstGeom>
          <a:solidFill>
            <a:srgbClr val="FBFFB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0" algn="ctr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High thick ice clouds covered by small ice crystals</a:t>
            </a:r>
            <a:r>
              <a:rPr lang="en-US" sz="1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appear light bluish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greenish cyan or light yellow instead of blue. Distinct color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D85EE48-2C14-D984-676D-359D84595DBD}"/>
              </a:ext>
            </a:extLst>
          </p:cNvPr>
          <p:cNvSpPr txBox="1"/>
          <p:nvPr/>
        </p:nvSpPr>
        <p:spPr>
          <a:xfrm>
            <a:off x="44377" y="6345642"/>
            <a:ext cx="6246695" cy="523220"/>
          </a:xfrm>
          <a:prstGeom prst="rect">
            <a:avLst/>
          </a:prstGeom>
          <a:solidFill>
            <a:srgbClr val="FB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Thick, high ice clouds covered by small ice crystals appears </a:t>
            </a:r>
            <a:r>
              <a:rPr lang="en-US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similar to water clouds.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smaller the cloud top particles the more similar to water clouds.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63920D09-FE3A-3E0C-EF13-1A3F5654E900}"/>
              </a:ext>
            </a:extLst>
          </p:cNvPr>
          <p:cNvSpPr txBox="1"/>
          <p:nvPr/>
        </p:nvSpPr>
        <p:spPr>
          <a:xfrm>
            <a:off x="7644384" y="6570139"/>
            <a:ext cx="4558762" cy="276999"/>
          </a:xfrm>
          <a:prstGeom prst="rect">
            <a:avLst/>
          </a:prstGeom>
          <a:solidFill>
            <a:srgbClr val="FBFFB4"/>
          </a:solidFill>
        </p:spPr>
        <p:txBody>
          <a:bodyPr wrap="square">
            <a:spAutoFit/>
          </a:bodyPr>
          <a:lstStyle/>
          <a:p>
            <a:pPr marR="0" lvl="0"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red and green</a:t>
            </a:r>
            <a:r>
              <a:rPr lang="en-US" sz="1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components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en-US" sz="1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sensitive to cloud top microphysics.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28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6AA35-6739-AE60-2B96-7C738BF86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7F7D174-8DBB-6E4E-912B-B614A79A5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0321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FAF3154-BB12-A968-44F0-91324D123476}"/>
              </a:ext>
            </a:extLst>
          </p:cNvPr>
          <p:cNvSpPr txBox="1"/>
          <p:nvPr/>
        </p:nvSpPr>
        <p:spPr>
          <a:xfrm>
            <a:off x="0" y="0"/>
            <a:ext cx="2752343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FCI Cloud Phase RGB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13:40 UTC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5D708AD-5066-31A9-4A68-69F79D47B179}"/>
              </a:ext>
            </a:extLst>
          </p:cNvPr>
          <p:cNvSpPr/>
          <p:nvPr/>
        </p:nvSpPr>
        <p:spPr>
          <a:xfrm rot="-1500000">
            <a:off x="2450040" y="2802177"/>
            <a:ext cx="5831361" cy="2227309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D46AD9AE-B1B0-AFED-08FE-5B33C1150FDE}"/>
              </a:ext>
            </a:extLst>
          </p:cNvPr>
          <p:cNvGrpSpPr/>
          <p:nvPr/>
        </p:nvGrpSpPr>
        <p:grpSpPr>
          <a:xfrm>
            <a:off x="8956726" y="0"/>
            <a:ext cx="3190897" cy="4031873"/>
            <a:chOff x="8956726" y="0"/>
            <a:chExt cx="3190897" cy="4031873"/>
          </a:xfrm>
        </p:grpSpPr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C52A4B5B-EFAD-F057-86D6-081A996FF322}"/>
                </a:ext>
              </a:extLst>
            </p:cNvPr>
            <p:cNvSpPr txBox="1"/>
            <p:nvPr/>
          </p:nvSpPr>
          <p:spPr>
            <a:xfrm>
              <a:off x="8956726" y="0"/>
              <a:ext cx="3190897" cy="403187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- thick ice clouds (large ice crystals)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thick ice clouds </a:t>
              </a:r>
            </a:p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(small ice crystals)</a:t>
              </a:r>
            </a:p>
            <a:p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thick ice clouds </a:t>
              </a:r>
            </a:p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(extremely small ice crystals)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– thin ice clouds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thick water cloud  (different droplet size)</a:t>
              </a:r>
            </a:p>
            <a:p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colors of cloud-free surfaces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– land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– sea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– intense fire</a:t>
              </a:r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1897E5AB-F319-BE0F-8C66-DC76F51ACEBB}"/>
                </a:ext>
              </a:extLst>
            </p:cNvPr>
            <p:cNvSpPr/>
            <p:nvPr/>
          </p:nvSpPr>
          <p:spPr>
            <a:xfrm>
              <a:off x="9048658" y="343233"/>
              <a:ext cx="321563" cy="179987"/>
            </a:xfrm>
            <a:prstGeom prst="rect">
              <a:avLst/>
            </a:prstGeom>
            <a:solidFill>
              <a:srgbClr val="586BC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92719B64-FB9E-FBB2-C3F4-3AC42CECA72C}"/>
                </a:ext>
              </a:extLst>
            </p:cNvPr>
            <p:cNvSpPr/>
            <p:nvPr/>
          </p:nvSpPr>
          <p:spPr>
            <a:xfrm>
              <a:off x="9048657" y="797956"/>
              <a:ext cx="321563" cy="179987"/>
            </a:xfrm>
            <a:prstGeom prst="rect">
              <a:avLst/>
            </a:prstGeom>
            <a:solidFill>
              <a:srgbClr val="AAD2D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39A6956F-37A8-783D-052B-1F87B109AF56}"/>
                </a:ext>
              </a:extLst>
            </p:cNvPr>
            <p:cNvSpPr/>
            <p:nvPr/>
          </p:nvSpPr>
          <p:spPr>
            <a:xfrm>
              <a:off x="9062094" y="3524388"/>
              <a:ext cx="321563" cy="1799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177392FB-CFEB-FB8B-D16F-F8546EE157FF}"/>
                </a:ext>
              </a:extLst>
            </p:cNvPr>
            <p:cNvSpPr/>
            <p:nvPr/>
          </p:nvSpPr>
          <p:spPr>
            <a:xfrm>
              <a:off x="9048657" y="3779045"/>
              <a:ext cx="243264" cy="179987"/>
            </a:xfrm>
            <a:prstGeom prst="rect">
              <a:avLst/>
            </a:prstGeom>
            <a:solidFill>
              <a:srgbClr val="00DA1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30AAF34A-5C85-E1F5-E525-7A01171F2D72}"/>
                </a:ext>
              </a:extLst>
            </p:cNvPr>
            <p:cNvSpPr/>
            <p:nvPr/>
          </p:nvSpPr>
          <p:spPr>
            <a:xfrm>
              <a:off x="9326501" y="3779045"/>
              <a:ext cx="243264" cy="179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34ABEB82-DC45-5BC2-CBF3-DD0E042F40BE}"/>
                </a:ext>
              </a:extLst>
            </p:cNvPr>
            <p:cNvSpPr/>
            <p:nvPr/>
          </p:nvSpPr>
          <p:spPr>
            <a:xfrm>
              <a:off x="9048657" y="3259530"/>
              <a:ext cx="226695" cy="179987"/>
            </a:xfrm>
            <a:prstGeom prst="rect">
              <a:avLst/>
            </a:prstGeom>
            <a:solidFill>
              <a:srgbClr val="762A1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CA20DFDC-D853-C38D-497B-7FF739309DB6}"/>
                </a:ext>
              </a:extLst>
            </p:cNvPr>
            <p:cNvSpPr/>
            <p:nvPr/>
          </p:nvSpPr>
          <p:spPr>
            <a:xfrm>
              <a:off x="9316118" y="3259530"/>
              <a:ext cx="226695" cy="179987"/>
            </a:xfrm>
            <a:prstGeom prst="rect">
              <a:avLst/>
            </a:prstGeom>
            <a:solidFill>
              <a:srgbClr val="C370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3EC05948-41CE-4F04-65AB-CB8546D4DC72}"/>
                </a:ext>
              </a:extLst>
            </p:cNvPr>
            <p:cNvSpPr/>
            <p:nvPr/>
          </p:nvSpPr>
          <p:spPr>
            <a:xfrm>
              <a:off x="9039049" y="2242793"/>
              <a:ext cx="243264" cy="179987"/>
            </a:xfrm>
            <a:prstGeom prst="rect">
              <a:avLst/>
            </a:prstGeom>
            <a:solidFill>
              <a:srgbClr val="FFF1A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églalap 18">
              <a:extLst>
                <a:ext uri="{FF2B5EF4-FFF2-40B4-BE49-F238E27FC236}">
                  <a16:creationId xmlns:a16="http://schemas.microsoft.com/office/drawing/2014/main" id="{4EEFC7A3-E56B-80B8-9D64-FB8C8279543A}"/>
                </a:ext>
              </a:extLst>
            </p:cNvPr>
            <p:cNvSpPr/>
            <p:nvPr/>
          </p:nvSpPr>
          <p:spPr>
            <a:xfrm>
              <a:off x="9307834" y="2242792"/>
              <a:ext cx="243264" cy="179987"/>
            </a:xfrm>
            <a:prstGeom prst="rect">
              <a:avLst/>
            </a:prstGeom>
            <a:solidFill>
              <a:srgbClr val="FF93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églalap 19">
              <a:extLst>
                <a:ext uri="{FF2B5EF4-FFF2-40B4-BE49-F238E27FC236}">
                  <a16:creationId xmlns:a16="http://schemas.microsoft.com/office/drawing/2014/main" id="{E0883C6A-51C5-69C8-F487-E2459F2CCD56}"/>
                </a:ext>
              </a:extLst>
            </p:cNvPr>
            <p:cNvSpPr/>
            <p:nvPr/>
          </p:nvSpPr>
          <p:spPr>
            <a:xfrm>
              <a:off x="9586052" y="2242792"/>
              <a:ext cx="243264" cy="182953"/>
            </a:xfrm>
            <a:prstGeom prst="rect">
              <a:avLst/>
            </a:prstGeom>
            <a:solidFill>
              <a:srgbClr val="C86EA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églalap 20">
              <a:extLst>
                <a:ext uri="{FF2B5EF4-FFF2-40B4-BE49-F238E27FC236}">
                  <a16:creationId xmlns:a16="http://schemas.microsoft.com/office/drawing/2014/main" id="{F6DF9B94-AD26-D160-5929-708AB4190BBD}"/>
                </a:ext>
              </a:extLst>
            </p:cNvPr>
            <p:cNvSpPr/>
            <p:nvPr/>
          </p:nvSpPr>
          <p:spPr>
            <a:xfrm>
              <a:off x="9048657" y="1814693"/>
              <a:ext cx="321563" cy="179987"/>
            </a:xfrm>
            <a:prstGeom prst="rect">
              <a:avLst/>
            </a:prstGeom>
            <a:solidFill>
              <a:srgbClr val="B4C89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églalap 21">
              <a:extLst>
                <a:ext uri="{FF2B5EF4-FFF2-40B4-BE49-F238E27FC236}">
                  <a16:creationId xmlns:a16="http://schemas.microsoft.com/office/drawing/2014/main" id="{1B0B00E7-F5DE-0D87-6012-57468C1F8782}"/>
                </a:ext>
              </a:extLst>
            </p:cNvPr>
            <p:cNvSpPr/>
            <p:nvPr/>
          </p:nvSpPr>
          <p:spPr>
            <a:xfrm>
              <a:off x="9048657" y="1314152"/>
              <a:ext cx="214503" cy="184474"/>
            </a:xfrm>
            <a:prstGeom prst="rect">
              <a:avLst/>
            </a:prstGeom>
            <a:solidFill>
              <a:srgbClr val="D9FFF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églalap 22">
              <a:extLst>
                <a:ext uri="{FF2B5EF4-FFF2-40B4-BE49-F238E27FC236}">
                  <a16:creationId xmlns:a16="http://schemas.microsoft.com/office/drawing/2014/main" id="{FF9518AC-6D55-B883-4E03-D59B0367D331}"/>
                </a:ext>
              </a:extLst>
            </p:cNvPr>
            <p:cNvSpPr/>
            <p:nvPr/>
          </p:nvSpPr>
          <p:spPr>
            <a:xfrm>
              <a:off x="9302970" y="1314151"/>
              <a:ext cx="214503" cy="184474"/>
            </a:xfrm>
            <a:prstGeom prst="rect">
              <a:avLst/>
            </a:prstGeom>
            <a:solidFill>
              <a:srgbClr val="FBFFB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B16A4F33-1632-3734-47BB-ED86BF66B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094204"/>
              </p:ext>
            </p:extLst>
          </p:nvPr>
        </p:nvGraphicFramePr>
        <p:xfrm>
          <a:off x="8524050" y="6128004"/>
          <a:ext cx="3667950" cy="729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2416">
                  <a:extLst>
                    <a:ext uri="{9D8B030D-6E8A-4147-A177-3AD203B41FA5}">
                      <a16:colId xmlns:a16="http://schemas.microsoft.com/office/drawing/2014/main" val="1234756768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549986344"/>
                    </a:ext>
                  </a:extLst>
                </a:gridCol>
                <a:gridCol w="283464">
                  <a:extLst>
                    <a:ext uri="{9D8B030D-6E8A-4147-A177-3AD203B41FA5}">
                      <a16:colId xmlns:a16="http://schemas.microsoft.com/office/drawing/2014/main" val="1781659621"/>
                    </a:ext>
                  </a:extLst>
                </a:gridCol>
                <a:gridCol w="475488">
                  <a:extLst>
                    <a:ext uri="{9D8B030D-6E8A-4147-A177-3AD203B41FA5}">
                      <a16:colId xmlns:a16="http://schemas.microsoft.com/office/drawing/2014/main" val="7584435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01650106"/>
                    </a:ext>
                  </a:extLst>
                </a:gridCol>
                <a:gridCol w="705294">
                  <a:extLst>
                    <a:ext uri="{9D8B030D-6E8A-4147-A177-3AD203B41FA5}">
                      <a16:colId xmlns:a16="http://schemas.microsoft.com/office/drawing/2014/main" val="22288547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 beam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Gamma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63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NIR1.6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632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NIR2.2</a:t>
                      </a:r>
                      <a:endParaRPr lang="en-US" sz="12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2336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VIS0.6</a:t>
                      </a:r>
                      <a:endParaRPr lang="en-US" sz="12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240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21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1C7E5-0F23-2C1D-5E62-2F41FD7B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3629AF8-C4AB-8F2E-B233-9B7F72EFE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408724"/>
            <a:ext cx="6372225" cy="6477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EAF4375-1DDD-6545-C2F2-997F80BD291F}"/>
              </a:ext>
            </a:extLst>
          </p:cNvPr>
          <p:cNvSpPr txBox="1"/>
          <p:nvPr/>
        </p:nvSpPr>
        <p:spPr>
          <a:xfrm>
            <a:off x="72852" y="150399"/>
            <a:ext cx="2778528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FCI images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August 2025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AA5C3D0-3224-DA97-C706-B0E5EED2BF9B}"/>
              </a:ext>
            </a:extLst>
          </p:cNvPr>
          <p:cNvSpPr txBox="1"/>
          <p:nvPr/>
        </p:nvSpPr>
        <p:spPr>
          <a:xfrm>
            <a:off x="0" y="1704607"/>
            <a:ext cx="2580021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Fire Temperature RGB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BF751CD-A281-F2D6-8E06-CD246CE7E6C3}"/>
              </a:ext>
            </a:extLst>
          </p:cNvPr>
          <p:cNvSpPr txBox="1"/>
          <p:nvPr/>
        </p:nvSpPr>
        <p:spPr>
          <a:xfrm>
            <a:off x="252470" y="3462846"/>
            <a:ext cx="259891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Cloud Phase RGB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786907C-36DE-2C47-49C8-98E12B199E53}"/>
              </a:ext>
            </a:extLst>
          </p:cNvPr>
          <p:cNvSpPr txBox="1"/>
          <p:nvPr/>
        </p:nvSpPr>
        <p:spPr>
          <a:xfrm>
            <a:off x="252470" y="5774332"/>
            <a:ext cx="259891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Severe Storms RGB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A684550-C3E6-6BAE-3B05-6982AFEC985D}"/>
              </a:ext>
            </a:extLst>
          </p:cNvPr>
          <p:cNvSpPr txBox="1"/>
          <p:nvPr/>
        </p:nvSpPr>
        <p:spPr>
          <a:xfrm>
            <a:off x="2793446" y="-869"/>
            <a:ext cx="324462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12:40 UTC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B1B65F6-A9CD-F724-5B55-10E887B89E82}"/>
              </a:ext>
            </a:extLst>
          </p:cNvPr>
          <p:cNvSpPr txBox="1"/>
          <p:nvPr/>
        </p:nvSpPr>
        <p:spPr>
          <a:xfrm>
            <a:off x="5987109" y="39969"/>
            <a:ext cx="3056878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13:40 UTC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0F0DEF9-8A04-1848-01B1-AE83F2935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96" y="434302"/>
            <a:ext cx="3158677" cy="212785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E6FEB38-CE64-9A99-B3CC-8ED09F02B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787" y="2559454"/>
            <a:ext cx="3162686" cy="213055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35DB996-53E5-F97E-EB72-7B3216D74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787" y="4709056"/>
            <a:ext cx="3162686" cy="213055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C98ACA69-F1A2-A405-211E-A1555EECE773}"/>
              </a:ext>
            </a:extLst>
          </p:cNvPr>
          <p:cNvSpPr txBox="1"/>
          <p:nvPr/>
        </p:nvSpPr>
        <p:spPr>
          <a:xfrm>
            <a:off x="9018509" y="73957"/>
            <a:ext cx="3056878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14:30 UTC </a:t>
            </a:r>
          </a:p>
        </p:txBody>
      </p:sp>
    </p:spTree>
    <p:extLst>
      <p:ext uri="{BB962C8B-B14F-4D97-AF65-F5344CB8AC3E}">
        <p14:creationId xmlns:p14="http://schemas.microsoft.com/office/powerpoint/2010/main" val="268541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31535E1-1A15-A89F-E99E-011A0F74EF32}"/>
              </a:ext>
            </a:extLst>
          </p:cNvPr>
          <p:cNvSpPr txBox="1"/>
          <p:nvPr/>
        </p:nvSpPr>
        <p:spPr>
          <a:xfrm>
            <a:off x="489205" y="5837646"/>
            <a:ext cx="168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image to see the animation!</a:t>
            </a:r>
          </a:p>
        </p:txBody>
      </p:sp>
      <p:pic>
        <p:nvPicPr>
          <p:cNvPr id="5" name="FCI_FireTempRGB_small_fr2_2025-08-13_12_00-2025-08-13_15_00(5)">
            <a:hlinkClick r:id="" action="ppaction://media"/>
            <a:extLst>
              <a:ext uri="{FF2B5EF4-FFF2-40B4-BE49-F238E27FC236}">
                <a16:creationId xmlns:a16="http://schemas.microsoft.com/office/drawing/2014/main" id="{104EB346-15C9-6DB0-7F7E-99999101A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9900" y="0"/>
            <a:ext cx="91821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D0EFDB4-0AF9-7E0A-F111-347B286CB360}"/>
              </a:ext>
            </a:extLst>
          </p:cNvPr>
          <p:cNvSpPr txBox="1"/>
          <p:nvPr/>
        </p:nvSpPr>
        <p:spPr>
          <a:xfrm>
            <a:off x="-100584" y="274320"/>
            <a:ext cx="3110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Animation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Met-12 FCI Fire Temperature RGB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12:00-15:00 UTC</a:t>
            </a:r>
          </a:p>
        </p:txBody>
      </p:sp>
    </p:spTree>
    <p:extLst>
      <p:ext uri="{BB962C8B-B14F-4D97-AF65-F5344CB8AC3E}">
        <p14:creationId xmlns:p14="http://schemas.microsoft.com/office/powerpoint/2010/main" val="19263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CI_FireTempRGB_LI_small_fr2_2025-08-13_12_00-2025-08-13_15_00(7)">
            <a:hlinkClick r:id="" action="ppaction://media"/>
            <a:extLst>
              <a:ext uri="{FF2B5EF4-FFF2-40B4-BE49-F238E27FC236}">
                <a16:creationId xmlns:a16="http://schemas.microsoft.com/office/drawing/2014/main" id="{C9403CF6-B33D-9B95-1520-95F24CB77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9900" y="0"/>
            <a:ext cx="9182100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DCED1B4-599C-79AE-BBE7-A61E36AE0D72}"/>
              </a:ext>
            </a:extLst>
          </p:cNvPr>
          <p:cNvSpPr txBox="1"/>
          <p:nvPr/>
        </p:nvSpPr>
        <p:spPr>
          <a:xfrm>
            <a:off x="489205" y="5837646"/>
            <a:ext cx="168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image to see the animation!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0132AB5-7ADD-1F1B-9A1B-2619113369E4}"/>
              </a:ext>
            </a:extLst>
          </p:cNvPr>
          <p:cNvSpPr txBox="1"/>
          <p:nvPr/>
        </p:nvSpPr>
        <p:spPr>
          <a:xfrm>
            <a:off x="-100584" y="274320"/>
            <a:ext cx="3110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Animation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Met-12 FCI Fire Temperature RGB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lightning data (transparent)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12:00-15:00 UTC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9093334-CCBB-789F-4BEF-1334D682E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6150"/>
            <a:ext cx="2999142" cy="4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D9760E11-8DB2-42E9-FB90-3C57B88BA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34" y="0"/>
            <a:ext cx="4448032" cy="342900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47C60E7-D029-5E65-0B70-2C8D06179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68" y="1"/>
            <a:ext cx="4448030" cy="3429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B1264F6-BB80-8354-F81B-4CDF5A4EC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32" y="3428997"/>
            <a:ext cx="4448034" cy="342900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C1D48E0-298F-D854-D6B2-B98796D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68" y="3428997"/>
            <a:ext cx="4448032" cy="342900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6A9CED3-46D8-8AEE-07C6-A4C743DF7D29}"/>
              </a:ext>
            </a:extLst>
          </p:cNvPr>
          <p:cNvSpPr txBox="1"/>
          <p:nvPr/>
        </p:nvSpPr>
        <p:spPr>
          <a:xfrm>
            <a:off x="82315" y="155214"/>
            <a:ext cx="2990088" cy="9079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Creek Fire in California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GOES-17 ABI images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 September 2020 23:20 UTC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B5D610-1B6A-005E-F596-7E449CA252C8}"/>
              </a:ext>
            </a:extLst>
          </p:cNvPr>
          <p:cNvSpPr txBox="1"/>
          <p:nvPr/>
        </p:nvSpPr>
        <p:spPr>
          <a:xfrm>
            <a:off x="3295930" y="3428997"/>
            <a:ext cx="1665212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Phase RGB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1962A96-20AD-4211-52EF-62EF1DC653AD}"/>
              </a:ext>
            </a:extLst>
          </p:cNvPr>
          <p:cNvSpPr txBox="1"/>
          <p:nvPr/>
        </p:nvSpPr>
        <p:spPr>
          <a:xfrm>
            <a:off x="3295930" y="1327"/>
            <a:ext cx="1010894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NIR0.8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3AE4609-52B7-6F84-446A-BC1C8D7388B1}"/>
              </a:ext>
            </a:extLst>
          </p:cNvPr>
          <p:cNvSpPr txBox="1"/>
          <p:nvPr/>
        </p:nvSpPr>
        <p:spPr>
          <a:xfrm>
            <a:off x="7743966" y="1326"/>
            <a:ext cx="1884666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Temperature RGB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9549C8F-A7FB-E592-A981-030DDF33A478}"/>
              </a:ext>
            </a:extLst>
          </p:cNvPr>
          <p:cNvSpPr txBox="1"/>
          <p:nvPr/>
        </p:nvSpPr>
        <p:spPr>
          <a:xfrm>
            <a:off x="7743966" y="3428996"/>
            <a:ext cx="1665210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Storms RGB </a:t>
            </a:r>
          </a:p>
        </p:txBody>
      </p:sp>
    </p:spTree>
    <p:extLst>
      <p:ext uri="{BB962C8B-B14F-4D97-AF65-F5344CB8AC3E}">
        <p14:creationId xmlns:p14="http://schemas.microsoft.com/office/powerpoint/2010/main" val="347188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CF14FA3A-37D6-519F-D10C-09A59A934C8F}"/>
              </a:ext>
            </a:extLst>
          </p:cNvPr>
          <p:cNvSpPr txBox="1"/>
          <p:nvPr/>
        </p:nvSpPr>
        <p:spPr>
          <a:xfrm>
            <a:off x="1344168" y="662583"/>
            <a:ext cx="105171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Pyrocumulus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pyrocumulonimbus – How do the form? Why are they dangerous?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in satellite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forms above fire (animated sat images, e.g. True color images)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Looks like a cumulus or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(e.g. sandwich image, shape, cloud top temperature)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polluted by smoke particles (using microphysical RGBs)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9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F6227-8E35-E7AD-3024-7839D118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A1C7376-40FD-72F2-622D-21E678408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44" y="423862"/>
            <a:ext cx="8486775" cy="601027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B38CDD9-63D8-4EC1-9851-C179078750CE}"/>
              </a:ext>
            </a:extLst>
          </p:cNvPr>
          <p:cNvSpPr txBox="1"/>
          <p:nvPr/>
        </p:nvSpPr>
        <p:spPr>
          <a:xfrm>
            <a:off x="279452" y="1977772"/>
            <a:ext cx="314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buNone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04:00UTC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BB8A778-B727-165F-945B-A05E3A7F0AEB}"/>
              </a:ext>
            </a:extLst>
          </p:cNvPr>
          <p:cNvSpPr txBox="1"/>
          <p:nvPr/>
        </p:nvSpPr>
        <p:spPr>
          <a:xfrm>
            <a:off x="4242816" y="73152"/>
            <a:ext cx="280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Temperature RGB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23FB16E-4422-463D-0D9A-07399EB527E4}"/>
              </a:ext>
            </a:extLst>
          </p:cNvPr>
          <p:cNvSpPr txBox="1"/>
          <p:nvPr/>
        </p:nvSpPr>
        <p:spPr>
          <a:xfrm>
            <a:off x="8537448" y="69937"/>
            <a:ext cx="280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Phase RGB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ACAB67E-8553-60AC-9750-2A30592C7583}"/>
              </a:ext>
            </a:extLst>
          </p:cNvPr>
          <p:cNvSpPr txBox="1"/>
          <p:nvPr/>
        </p:nvSpPr>
        <p:spPr>
          <a:xfrm>
            <a:off x="0" y="9024"/>
            <a:ext cx="33233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Victoria, Australia </a:t>
            </a:r>
          </a:p>
          <a:p>
            <a:pPr algn="ctr"/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Himawari-8 AHI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images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March 2019</a:t>
            </a:r>
            <a:endParaRPr lang="en-US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381EF93-8C1D-1D43-0B2A-910AF0BF3A73}"/>
              </a:ext>
            </a:extLst>
          </p:cNvPr>
          <p:cNvSpPr txBox="1"/>
          <p:nvPr/>
        </p:nvSpPr>
        <p:spPr>
          <a:xfrm>
            <a:off x="279452" y="4691656"/>
            <a:ext cx="314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buNone/>
            </a:pPr>
            <a:r>
              <a:rPr lang="en-GB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05:30UTC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25E6417-4917-FA1A-EEBE-23A1FB06D512}"/>
              </a:ext>
            </a:extLst>
          </p:cNvPr>
          <p:cNvSpPr txBox="1"/>
          <p:nvPr/>
        </p:nvSpPr>
        <p:spPr>
          <a:xfrm>
            <a:off x="5440680" y="6489907"/>
            <a:ext cx="508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Their colors  are similar as the color of water clouds.</a:t>
            </a:r>
          </a:p>
        </p:txBody>
      </p:sp>
    </p:spTree>
    <p:extLst>
      <p:ext uri="{BB962C8B-B14F-4D97-AF65-F5344CB8AC3E}">
        <p14:creationId xmlns:p14="http://schemas.microsoft.com/office/powerpoint/2010/main" val="393543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30196-6061-F337-CE67-B97A37670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6EC39AC-A425-71A2-22C0-57289D692E04}"/>
              </a:ext>
            </a:extLst>
          </p:cNvPr>
          <p:cNvSpPr txBox="1"/>
          <p:nvPr/>
        </p:nvSpPr>
        <p:spPr>
          <a:xfrm>
            <a:off x="484822" y="277213"/>
            <a:ext cx="11182922" cy="48936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pyro-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clouds in satellite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forms above fire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(study animated satellite images, e.g. True Color RGB images, or Flames RGB images)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polluted by smoke particles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(using microphysical RGBs)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Temperature RGB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Phase RGB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Storms RGB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Looks like a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 sandwich image, shape, cloud top temperature)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polluted --- cloud top microphysics --- during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ice clouds highly polluted by smoke appear in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color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‘usual’ high ice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case of Fire Temperature and Cloud Phase RGBs the pyro-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clouds appear similar to water cloud. The smaller the cloud top ice crystals, the more similar to water clouds.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to visualize all three RGBs.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F35EED6-6F0B-3E40-D213-5E4F85F1E32D}"/>
              </a:ext>
            </a:extLst>
          </p:cNvPr>
          <p:cNvSpPr txBox="1"/>
          <p:nvPr/>
        </p:nvSpPr>
        <p:spPr>
          <a:xfrm>
            <a:off x="484822" y="5934456"/>
            <a:ext cx="104032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Pyro-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clouds can form above volcano (at large eruption), nuclear explosion, ....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F80D82C-E0E8-1A0C-8147-EA5F4A4F6BC4}"/>
              </a:ext>
            </a:extLst>
          </p:cNvPr>
          <p:cNvSpPr txBox="1"/>
          <p:nvPr/>
        </p:nvSpPr>
        <p:spPr>
          <a:xfrm>
            <a:off x="4501134" y="544785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11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39816-A5F9-0931-3EE7-61560C08E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On September 5, 2020, this natural-color image from NASA's Aqua satellite's Moderate Resolution Imaging Spectroradiometer (MODIS) instrument shows a pyrocumulonimbus cloud emerging from the Creek Fire. Image:  NASA Worldview.">
            <a:extLst>
              <a:ext uri="{FF2B5EF4-FFF2-40B4-BE49-F238E27FC236}">
                <a16:creationId xmlns:a16="http://schemas.microsoft.com/office/drawing/2014/main" id="{65952005-F7F2-AEED-4ABB-0BE3373D3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937" y="0"/>
            <a:ext cx="10457986" cy="605332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08E4C752-5805-6E6C-A33E-44919B1AB281}"/>
              </a:ext>
            </a:extLst>
          </p:cNvPr>
          <p:cNvSpPr txBox="1"/>
          <p:nvPr/>
        </p:nvSpPr>
        <p:spPr>
          <a:xfrm>
            <a:off x="6198108" y="6119336"/>
            <a:ext cx="6094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 MODIS image shows a pyro-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cloud emerging from the Creek Fire.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September, 2020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Image: NASA Worldview.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81EC1E1-7C1B-D268-516C-860A03EAB83B}"/>
              </a:ext>
            </a:extLst>
          </p:cNvPr>
          <p:cNvSpPr txBox="1"/>
          <p:nvPr/>
        </p:nvSpPr>
        <p:spPr>
          <a:xfrm>
            <a:off x="124206" y="4868805"/>
            <a:ext cx="5801868" cy="1938992"/>
          </a:xfrm>
          <a:prstGeom prst="rect">
            <a:avLst/>
          </a:prstGeom>
          <a:solidFill>
            <a:srgbClr val="FBFFB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2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 Guide to the Fire Temperature RGB (</a:t>
            </a:r>
            <a:r>
              <a:rPr lang="en-US" sz="12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Eumetrain</a:t>
            </a:r>
            <a:r>
              <a:rPr lang="en-US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lvl="1"/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https://eumetrain.org/sites/default/files/2021-05/FireTemperatureRGB.pdf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buNone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 guide to the Cloud Phase RGB</a:t>
            </a:r>
          </a:p>
          <a:p>
            <a:pPr marL="628650" lvl="1" indent="-171450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https://eumetrain.org/sites/default/files/2023-01/CloudPhaseRGB.pdf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 guide to the Severe Storms RGB</a:t>
            </a:r>
          </a:p>
          <a:p>
            <a:pPr marL="628650" lvl="1" indent="-171450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https://eumetrain.org/sites/default/files/2025-06/severe_storm_QG.pdf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Extended guide to the Cloud Phase RGB</a:t>
            </a:r>
          </a:p>
          <a:p>
            <a:pPr marL="285750" marR="0"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https://eumetrain.org/resources/extended-guide-cloud-phase-rgb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buNone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 Guide to the new microphysical channel (NIR2.25) on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EUMeTrain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webpage: </a:t>
            </a:r>
          </a:p>
          <a:p>
            <a:pPr marL="628650" lvl="1" indent="-171450"/>
            <a:r>
              <a:rPr lang="en-US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https://eumetrain.org/sites/default/files/2020-05/NIR225QG.pdf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C945480-9CA8-2064-A998-DA40429D1AD6}"/>
              </a:ext>
            </a:extLst>
          </p:cNvPr>
          <p:cNvSpPr txBox="1"/>
          <p:nvPr/>
        </p:nvSpPr>
        <p:spPr>
          <a:xfrm>
            <a:off x="124206" y="155246"/>
            <a:ext cx="5238651" cy="584775"/>
          </a:xfrm>
          <a:prstGeom prst="rect">
            <a:avLst/>
          </a:prstGeom>
          <a:solidFill>
            <a:srgbClr val="FBFFB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118839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571A8-049B-194B-5DAB-220D22F5C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02900BF8-8092-CD90-DA5D-DB50757A3629}"/>
              </a:ext>
            </a:extLst>
          </p:cNvPr>
          <p:cNvSpPr txBox="1"/>
          <p:nvPr/>
        </p:nvSpPr>
        <p:spPr>
          <a:xfrm>
            <a:off x="824952" y="142494"/>
            <a:ext cx="10579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Convective clouds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pyrocumulus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pyrocumulunimbus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may form over wildfire.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50823A5-1E90-755E-3F93-76252F51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756" y="2627054"/>
            <a:ext cx="6077243" cy="395020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D1160A2-2EF3-2A24-29CD-2BD3AEA06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5950"/>
            <a:ext cx="6217920" cy="404164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D7949EA-FFEF-C0E6-57E7-4B1F0F595264}"/>
              </a:ext>
            </a:extLst>
          </p:cNvPr>
          <p:cNvSpPr txBox="1"/>
          <p:nvPr/>
        </p:nvSpPr>
        <p:spPr>
          <a:xfrm>
            <a:off x="246888" y="1725091"/>
            <a:ext cx="559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48BFC8D-0761-7845-47C3-92D0F40BB5D7}"/>
              </a:ext>
            </a:extLst>
          </p:cNvPr>
          <p:cNvSpPr txBox="1"/>
          <p:nvPr/>
        </p:nvSpPr>
        <p:spPr>
          <a:xfrm>
            <a:off x="6393414" y="1263425"/>
            <a:ext cx="551992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Some of these clouds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pyrocumulus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can turn into pyrocumulonimbus (pyro-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reaching considerable 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vertical development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1E840FE-C2A7-06CD-5419-E2E42657B765}"/>
              </a:ext>
            </a:extLst>
          </p:cNvPr>
          <p:cNvSpPr txBox="1"/>
          <p:nvPr/>
        </p:nvSpPr>
        <p:spPr>
          <a:xfrm>
            <a:off x="156210" y="1263425"/>
            <a:ext cx="577748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clouds created by the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 heat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wildfires.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Lift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provided by the fire.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“Extra” moisture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also provided; evaporating from burning vegetation.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485D344-C120-0957-9E1E-436FBF1D993C}"/>
              </a:ext>
            </a:extLst>
          </p:cNvPr>
          <p:cNvSpPr txBox="1"/>
          <p:nvPr/>
        </p:nvSpPr>
        <p:spPr>
          <a:xfrm>
            <a:off x="450723" y="6611779"/>
            <a:ext cx="11290554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https://www.paucostafoundation.org/en/pyrocumulus-and-pyrocumulonimbus-the-clouds-of-wildfires/</a:t>
            </a:r>
          </a:p>
        </p:txBody>
      </p:sp>
    </p:spTree>
    <p:extLst>
      <p:ext uri="{BB962C8B-B14F-4D97-AF65-F5344CB8AC3E}">
        <p14:creationId xmlns:p14="http://schemas.microsoft.com/office/powerpoint/2010/main" val="2191981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E801176-0922-4417-8140-456447A99A29}"/>
              </a:ext>
            </a:extLst>
          </p:cNvPr>
          <p:cNvSpPr txBox="1"/>
          <p:nvPr/>
        </p:nvSpPr>
        <p:spPr>
          <a:xfrm>
            <a:off x="164973" y="456337"/>
            <a:ext cx="11455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Pyro-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clouds often produce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lightning strokes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which can start 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new fires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(aerosol effect)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extreme low-level winds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which may increase 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fire-spread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58A61AF-D6C5-5F01-EB9A-38BE4749E23D}"/>
              </a:ext>
            </a:extLst>
          </p:cNvPr>
          <p:cNvSpPr txBox="1"/>
          <p:nvPr/>
        </p:nvSpPr>
        <p:spPr>
          <a:xfrm>
            <a:off x="164973" y="870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pyro-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3950087-8D16-586A-1E2D-12F6312E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5" y="1447800"/>
            <a:ext cx="7096125" cy="541020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6D25F90-4DCA-81C0-D588-8D7E89AE30BB}"/>
              </a:ext>
            </a:extLst>
          </p:cNvPr>
          <p:cNvSpPr txBox="1"/>
          <p:nvPr/>
        </p:nvSpPr>
        <p:spPr>
          <a:xfrm>
            <a:off x="285750" y="1560463"/>
            <a:ext cx="4410075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downdraft may generate at the surface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extremely strong wind gusts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to 240 km/h that can uproot and break several trees, and produce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erratic and unpredictable winds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fire-spread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intensifies the fire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providing oxygen.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can also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embers or flames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away causing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fires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 from the original source.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87AAE0C-AAFD-FDCE-21AB-122B8C25B3BC}"/>
              </a:ext>
            </a:extLst>
          </p:cNvPr>
          <p:cNvSpPr txBox="1"/>
          <p:nvPr/>
        </p:nvSpPr>
        <p:spPr>
          <a:xfrm>
            <a:off x="203073" y="5016669"/>
            <a:ext cx="469277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storm --- no rain to extinguish the fire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cloud is polluted by smoke --- tiny cloud elements -- not much rain forms (if any) --- the rain often evaporates before reaching the surface</a:t>
            </a:r>
          </a:p>
        </p:txBody>
      </p:sp>
    </p:spTree>
    <p:extLst>
      <p:ext uri="{BB962C8B-B14F-4D97-AF65-F5344CB8AC3E}">
        <p14:creationId xmlns:p14="http://schemas.microsoft.com/office/powerpoint/2010/main" val="99255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6BA73320-29E9-5DF1-47C1-6E4EFC1D720D}"/>
              </a:ext>
            </a:extLst>
          </p:cNvPr>
          <p:cNvSpPr txBox="1"/>
          <p:nvPr/>
        </p:nvSpPr>
        <p:spPr>
          <a:xfrm>
            <a:off x="664464" y="3212270"/>
            <a:ext cx="1086307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Pyro-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Cbs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can be identified 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 satellite imagery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 </a:t>
            </a:r>
          </a:p>
          <a:p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nimation showing that it formed above the fire, 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usual features helping to identify 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cloud: shape, low cloud top temperature, possible cloud top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Their color in the microphysical RGBs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Lightning data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9AE9228-D4DC-B80A-19D0-08CF6C72CA78}"/>
              </a:ext>
            </a:extLst>
          </p:cNvPr>
          <p:cNvSpPr txBox="1"/>
          <p:nvPr/>
        </p:nvSpPr>
        <p:spPr>
          <a:xfrm>
            <a:off x="664464" y="646099"/>
            <a:ext cx="471220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0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Case studies</a:t>
            </a:r>
          </a:p>
          <a:p>
            <a:pPr marR="0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Focusing on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images taken by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geo satellites</a:t>
            </a:r>
          </a:p>
        </p:txBody>
      </p:sp>
    </p:spTree>
    <p:extLst>
      <p:ext uri="{BB962C8B-B14F-4D97-AF65-F5344CB8AC3E}">
        <p14:creationId xmlns:p14="http://schemas.microsoft.com/office/powerpoint/2010/main" val="2360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519ECBA0-D4BB-3426-0C30-6F685CBC9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08" y="-15827"/>
            <a:ext cx="6641592" cy="695025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E475C01-F8FC-D7FA-200D-5AE046824CB4}"/>
              </a:ext>
            </a:extLst>
          </p:cNvPr>
          <p:cNvSpPr txBox="1"/>
          <p:nvPr/>
        </p:nvSpPr>
        <p:spPr>
          <a:xfrm>
            <a:off x="0" y="274320"/>
            <a:ext cx="5550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0800329-2092-4A54-3DC9-6ADA62CFBC26}"/>
              </a:ext>
            </a:extLst>
          </p:cNvPr>
          <p:cNvSpPr txBox="1"/>
          <p:nvPr/>
        </p:nvSpPr>
        <p:spPr>
          <a:xfrm>
            <a:off x="82296" y="3941064"/>
            <a:ext cx="526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of cloud top temperature at 23:50 UTC: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218 K, -55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1C31CA4-7481-2872-3484-890A93BDF42E}"/>
              </a:ext>
            </a:extLst>
          </p:cNvPr>
          <p:cNvSpPr txBox="1"/>
          <p:nvPr/>
        </p:nvSpPr>
        <p:spPr>
          <a:xfrm>
            <a:off x="173736" y="227060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 is well seen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 - cloud --- different color, different structure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67516CE-5298-662C-1711-AE4B37EDB07F}"/>
              </a:ext>
            </a:extLst>
          </p:cNvPr>
          <p:cNvSpPr txBox="1"/>
          <p:nvPr/>
        </p:nvSpPr>
        <p:spPr>
          <a:xfrm>
            <a:off x="82296" y="155216"/>
            <a:ext cx="5358384" cy="1184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Animation of the formation of a pyrocumulonimbus above the 2020 Creek Fire in California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GOES-17 ABI True Color RGB 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 September 2020 16:00 UTC - 06 September 01:00 UTC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91AC5FA-74F0-FA64-0D6E-F0DDF78F2AB6}"/>
              </a:ext>
            </a:extLst>
          </p:cNvPr>
          <p:cNvSpPr txBox="1"/>
          <p:nvPr/>
        </p:nvSpPr>
        <p:spPr>
          <a:xfrm>
            <a:off x="54864" y="6519446"/>
            <a:ext cx="526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https://en.wikipedia.org/wiki/Cumulonimbus_flammagenitus#/media/File:2020_Creek_Fire_pyrocumulonimbus_cloud_formation.gif</a:t>
            </a:r>
            <a:endParaRPr lang="en-US" sz="800" dirty="0"/>
          </a:p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8451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CI_TrueColorRGB_2025-08-13_12_00-2025-08-13_15_00">
            <a:hlinkClick r:id="" action="ppaction://media"/>
            <a:extLst>
              <a:ext uri="{FF2B5EF4-FFF2-40B4-BE49-F238E27FC236}">
                <a16:creationId xmlns:a16="http://schemas.microsoft.com/office/drawing/2014/main" id="{913E58C8-AFC9-BDFC-F05F-3715953DF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9900" y="0"/>
            <a:ext cx="9182100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15375FF-1635-4F0F-8C76-06DF78F9AB76}"/>
              </a:ext>
            </a:extLst>
          </p:cNvPr>
          <p:cNvSpPr txBox="1"/>
          <p:nvPr/>
        </p:nvSpPr>
        <p:spPr>
          <a:xfrm>
            <a:off x="-50292" y="2340974"/>
            <a:ext cx="300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there any pyro-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image?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E24F1EE-BD72-B01F-FA1F-56A55859570B}"/>
              </a:ext>
            </a:extLst>
          </p:cNvPr>
          <p:cNvSpPr txBox="1"/>
          <p:nvPr/>
        </p:nvSpPr>
        <p:spPr>
          <a:xfrm>
            <a:off x="-100584" y="274320"/>
            <a:ext cx="31104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Animation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Met-12 FCI True Color RGB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August 2025, 12:00-15:00 UTC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C282EF2-15D7-4E15-C39F-E881E7241721}"/>
              </a:ext>
            </a:extLst>
          </p:cNvPr>
          <p:cNvSpPr txBox="1"/>
          <p:nvPr/>
        </p:nvSpPr>
        <p:spPr>
          <a:xfrm>
            <a:off x="137160" y="1408176"/>
            <a:ext cx="261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 plumes and clouds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D7E8E5-C516-8E18-05CC-A6F7E20FDF9C}"/>
              </a:ext>
            </a:extLst>
          </p:cNvPr>
          <p:cNvSpPr txBox="1"/>
          <p:nvPr/>
        </p:nvSpPr>
        <p:spPr>
          <a:xfrm>
            <a:off x="32004" y="5631138"/>
            <a:ext cx="300990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“Flames RGB” animation will be even better ---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Color RGB overlaid with fire hotspots,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development at EUMETSAT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4029C33-6B61-BD04-C713-8DA074A526EB}"/>
              </a:ext>
            </a:extLst>
          </p:cNvPr>
          <p:cNvSpPr txBox="1"/>
          <p:nvPr/>
        </p:nvSpPr>
        <p:spPr>
          <a:xfrm>
            <a:off x="16002" y="3121223"/>
            <a:ext cx="30099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easy</a:t>
            </a:r>
          </a:p>
          <a:p>
            <a:pPr algn="ctr"/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need additional information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BF00474-DD61-3649-380D-51FCD6215EB8}"/>
              </a:ext>
            </a:extLst>
          </p:cNvPr>
          <p:cNvSpPr txBox="1"/>
          <p:nvPr/>
        </p:nvSpPr>
        <p:spPr>
          <a:xfrm>
            <a:off x="603504" y="4926604"/>
            <a:ext cx="168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image to see the animation!</a:t>
            </a:r>
          </a:p>
        </p:txBody>
      </p:sp>
    </p:spTree>
    <p:extLst>
      <p:ext uri="{BB962C8B-B14F-4D97-AF65-F5344CB8AC3E}">
        <p14:creationId xmlns:p14="http://schemas.microsoft.com/office/powerpoint/2010/main" val="312536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5D2505D6-5F4E-17F0-C5FC-55EE5346F6A9}"/>
              </a:ext>
            </a:extLst>
          </p:cNvPr>
          <p:cNvSpPr txBox="1"/>
          <p:nvPr/>
        </p:nvSpPr>
        <p:spPr>
          <a:xfrm>
            <a:off x="7918704" y="3730752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Alak cloud top temp lightning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DF37ECD-24DD-90AC-A48D-CA160A53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227" y="0"/>
            <a:ext cx="7848772" cy="6858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B9F1309-6011-0619-86C2-A540269EA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1565" y="0"/>
            <a:ext cx="8054502" cy="542593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2263A55A-E3C1-954D-29CC-661EAFCEA7ED}"/>
              </a:ext>
            </a:extLst>
          </p:cNvPr>
          <p:cNvSpPr txBox="1"/>
          <p:nvPr/>
        </p:nvSpPr>
        <p:spPr>
          <a:xfrm>
            <a:off x="5252937" y="49490"/>
            <a:ext cx="3365769" cy="307777"/>
          </a:xfrm>
          <a:prstGeom prst="rect">
            <a:avLst/>
          </a:prstGeom>
          <a:solidFill>
            <a:srgbClr val="FB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IR10.5 + lightning (accumulated flash area)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A3C2B77-E892-F0CE-31C4-2AD76ED6A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813" y="6254529"/>
            <a:ext cx="2999142" cy="458137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D0EB90C6-F932-03E5-62B2-54D538046E0B}"/>
              </a:ext>
            </a:extLst>
          </p:cNvPr>
          <p:cNvSpPr txBox="1"/>
          <p:nvPr/>
        </p:nvSpPr>
        <p:spPr>
          <a:xfrm>
            <a:off x="-110245" y="18100"/>
            <a:ext cx="2230876" cy="307777"/>
          </a:xfrm>
          <a:prstGeom prst="rect">
            <a:avLst/>
          </a:prstGeom>
          <a:solidFill>
            <a:srgbClr val="FB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Sandwich (VIS0.6&amp;IR10.5)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7DB327E-18BF-570A-C458-09114A534924}"/>
              </a:ext>
            </a:extLst>
          </p:cNvPr>
          <p:cNvSpPr txBox="1"/>
          <p:nvPr/>
        </p:nvSpPr>
        <p:spPr>
          <a:xfrm>
            <a:off x="1005193" y="6114265"/>
            <a:ext cx="2429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14:30 UTC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E06CB89-7465-5EC9-7617-72EE5C203CB9}"/>
              </a:ext>
            </a:extLst>
          </p:cNvPr>
          <p:cNvSpPr txBox="1"/>
          <p:nvPr/>
        </p:nvSpPr>
        <p:spPr>
          <a:xfrm>
            <a:off x="3319" y="5033913"/>
            <a:ext cx="5252937" cy="338554"/>
          </a:xfrm>
          <a:prstGeom prst="rect">
            <a:avLst/>
          </a:prstGeom>
          <a:solidFill>
            <a:srgbClr val="FBFFB4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Lowest cloud top temperatures are between -50 and -60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25588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88082194-BE4A-E071-D8C1-E81A384DDD91}"/>
              </a:ext>
            </a:extLst>
          </p:cNvPr>
          <p:cNvSpPr txBox="1"/>
          <p:nvPr/>
        </p:nvSpPr>
        <p:spPr>
          <a:xfrm>
            <a:off x="310896" y="4974294"/>
            <a:ext cx="1086307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Convective clouds with small particles on their tops have typical color in 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some RGBs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RGBs using microphysical channels – </a:t>
            </a:r>
          </a:p>
          <a:p>
            <a:pPr lvl="3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data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cloud top microphysics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 cloud top phase,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 (mean) particle 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A2632FA-42EC-486E-A9EE-D6EC58140185}"/>
              </a:ext>
            </a:extLst>
          </p:cNvPr>
          <p:cNvSpPr txBox="1"/>
          <p:nvPr/>
        </p:nvSpPr>
        <p:spPr>
          <a:xfrm>
            <a:off x="310896" y="295543"/>
            <a:ext cx="10853928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(in visible and infrared spectra) sees only the cloud top of a thick cloud.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ice crystals on the top of an ice cloud are usually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in some exceptional cases they might be typically small, 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 highly polluted by smoke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dust or volcanic 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lee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convection – extreme strong updraft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spring convective clouds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273F991-5B8A-AF79-1A4A-0D01286B59F4}"/>
              </a:ext>
            </a:extLst>
          </p:cNvPr>
          <p:cNvSpPr txBox="1"/>
          <p:nvPr/>
        </p:nvSpPr>
        <p:spPr>
          <a:xfrm>
            <a:off x="301752" y="3188916"/>
            <a:ext cx="1086307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b="1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fire injects large amounts of smoke in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b="1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pyro cloud</a:t>
            </a:r>
            <a:r>
              <a:rPr lang="en-US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noProof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18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u="sng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number of the condensation nuclei is very high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noProof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Consequently, extremely small cloud particles are forming in these clouds.</a:t>
            </a:r>
          </a:p>
          <a:p>
            <a:pPr marL="0" marR="0">
              <a:buNone/>
            </a:pPr>
            <a:endParaRPr lang="en-US" noProof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45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1922</Words>
  <Application>Microsoft Office PowerPoint</Application>
  <PresentationFormat>Szélesvásznú</PresentationFormat>
  <Paragraphs>380</Paragraphs>
  <Slides>22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Putsay</dc:creator>
  <cp:lastModifiedBy>Maria Putsay</cp:lastModifiedBy>
  <cp:revision>72</cp:revision>
  <dcterms:created xsi:type="dcterms:W3CDTF">2026-05-18T13:57:33Z</dcterms:created>
  <dcterms:modified xsi:type="dcterms:W3CDTF">2026-06-15T08:24:11Z</dcterms:modified>
</cp:coreProperties>
</file>