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76" r:id="rId3"/>
    <p:sldMasterId id="2147483912" r:id="rId4"/>
    <p:sldMasterId id="2147484008" r:id="rId5"/>
  </p:sldMasterIdLst>
  <p:notesMasterIdLst>
    <p:notesMasterId r:id="rId37"/>
  </p:notesMasterIdLst>
  <p:handoutMasterIdLst>
    <p:handoutMasterId r:id="rId38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7" autoAdjust="0"/>
    <p:restoredTop sz="94660"/>
  </p:normalViewPr>
  <p:slideViewPr>
    <p:cSldViewPr snapToGrid="0">
      <p:cViewPr>
        <p:scale>
          <a:sx n="117" d="100"/>
          <a:sy n="117" d="100"/>
        </p:scale>
        <p:origin x="120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E592DE-3713-3BFD-D324-91846053906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2772B-9734-403E-F781-CEFECF4B7B42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366B8-6574-57CA-31E0-98B5016E21BE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C64CE-A754-BED1-851E-CFE2BEAF4BF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91470BA-BA09-4E41-8392-C70311665C76}" type="slidenum">
              <a:t>‹#›</a:t>
            </a:fld>
            <a:endParaRPr lang="de-DE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1018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3E9BF8-512C-B19B-9884-FCA336991B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660F8F-6578-8AD5-2A1F-6809DB68571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C113F62-3900-4B53-DB9A-C9C9CB6B105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Liberation Serif" pitchFamily="18"/>
                <a:ea typeface="Cantarell" pitchFamily="2"/>
                <a:cs typeface="Noto 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DDDA2-3FD9-3B7F-790D-C670A3A9A02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Liberation Serif" pitchFamily="18"/>
                <a:ea typeface="Cantarell" pitchFamily="2"/>
                <a:cs typeface="Noto 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EA7F-B19E-AFE9-0A4E-7124E265B58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Liberation Serif" pitchFamily="18"/>
                <a:ea typeface="Cantarell" pitchFamily="2"/>
                <a:cs typeface="Noto 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2AA2C-9D8C-BB3F-9D5F-A9E606C416B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Liberation Serif" pitchFamily="18"/>
                <a:ea typeface="Cantarell" pitchFamily="2"/>
                <a:cs typeface="Noto Sans" pitchFamily="2"/>
              </a:defRPr>
            </a:lvl1pPr>
          </a:lstStyle>
          <a:p>
            <a:pPr lvl="0"/>
            <a:fld id="{2B8155E4-834F-420D-8405-FEF7504FD24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93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-216000" rtl="0" hangingPunct="0">
      <a:tabLst/>
      <a:defRPr lang="de-DE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cs typeface="Noto Sans Devanagar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21858-9BD5-4685-7957-6C682A5C81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48C1384-A171-4BC9-BD4F-B519E3CB1E0E}" type="slidenum">
              <a:t>1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7D953B-5004-B22B-5ACB-1BC4645639D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590F4-E991-D6C0-0AD5-8AE4B0D987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17DFC-9EBC-95B2-A25F-FD2BBCBCB2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4C94655-6921-4DC9-8690-FB8A17AFF401}" type="slidenum">
              <a:t>10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690F7-09E2-D036-3828-5A6D109D6C5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B79F59-82AF-C698-CB2C-D519026551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38EE2-3894-66E9-F927-56F4C6B8C95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331FA12-BF41-4671-9A52-50A970C30D25}" type="slidenum">
              <a:t>11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00FFF-F573-F4FA-A267-08C5EAF9FDA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5D24E-6C79-3B8E-7016-3269410B7A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E0AC7-6259-81B4-6358-C3AABCB679D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C9E61E9-6CF2-492A-987A-366D4BD8401E}" type="slidenum">
              <a:t>12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4211B-8851-E3E9-5103-3D39096219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EF7064-ACE4-3819-E35D-902389C212F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69C7E-ADCE-A78B-68E7-BB8F024A7C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031A42D-8100-4FFB-BB80-7AB2D1A70F7D}" type="slidenum">
              <a:t>13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CC9F4-5B3B-9737-81B8-13F8E5D1E9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C2FB6-080C-AC27-81A5-A69FC53B92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3A020-EAC3-D6EB-AD86-B91E7EC492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FAD59BB-5979-4907-9B14-C7329C6F503D}" type="slidenum">
              <a:t>14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246A5-8B83-9FBE-2765-44DCCC79B3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C7C02-8B4E-AA97-85F7-E59BD0DCC8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7B766-55DD-B4C3-065D-6CD747FFF7B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5C65770-CEE5-43C2-867C-38EFEFF456E5}" type="slidenum">
              <a:t>15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11DD2-67A8-9DE7-34F2-8A5A1B94CC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DBB97-BACF-F11E-C2E4-4B4608E17A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26C79-5865-43E0-044D-35B14EB11A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B8CD3F1-D3FA-44A6-B868-97A2AC6B8406}" type="slidenum">
              <a:t>16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33BE27-ED9F-EC6F-A54E-5771FCDC96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8A89E-C411-1678-D896-B501D85303D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BBC8F-EB38-98BD-99C7-7AC2CECC2A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70F137F-894B-4DA5-9D67-8B726144656D}" type="slidenum">
              <a:t>17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A94D42-CB2F-E3B8-54E5-1C4E0EC37A6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10234-FA62-3F5D-FDF9-2972FE6EF9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833A6-24F7-DBBA-8AED-066C9E20E94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19BAA94-A569-4861-8BD5-77FE4DA44DE1}" type="slidenum">
              <a:t>18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3AE3A-5D09-5FD7-434A-F03324D3851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FD8E16-ABAF-74BA-924D-598453C389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F6E23-A138-CDBC-E2B3-B776D883F4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F246CB9-43FF-45E2-B499-6BE1B98C04AB}" type="slidenum">
              <a:t>19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348674-CE1C-505B-983B-5CDE5CF7C8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976A12-3BA8-A775-042F-97208DBB88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2A474-2893-EF44-F43C-42A17DE56D4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E38D4D2-B440-4211-BAC3-762C61A2A65C}" type="slidenum">
              <a:t>2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FC49C-4520-6FD8-50BA-CD100EA891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4BAAA-F5D5-2553-12E8-E360590685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4904A-8972-0C0D-9E0C-78556B1BABA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9ECF916-DB3C-4D1F-9E10-0099E6B1E8C0}" type="slidenum">
              <a:t>20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78458-2179-0B30-C9CA-98651FFB785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2A006-2284-0A55-2E3D-063AD2F303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67ED3-28CC-65D5-99F2-BDB1A41D43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430A0EE-66E0-4345-8D0A-DD61DB078EE5}" type="slidenum">
              <a:t>21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CF75E0-5DB4-9EDF-8A9C-578D212F1E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924F1-6570-E8DF-AFD5-D761A5FEFE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B1975-0640-05ED-EC21-C97E4DA242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EA96B41-3924-448C-8CAB-D79D3865D164}" type="slidenum">
              <a:t>22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CCCF8-ECDB-8316-1B94-AA0457D7480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4F887-99BD-C7AD-BD1B-0418F054CA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51C3F-4515-FD8B-F8FD-03DEF496E9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59E6D3F-5779-42B1-9F74-84426F0B1DFB}" type="slidenum">
              <a:t>23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7FCA80-C3B3-0938-0269-391A88A0E6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5A7C9-FEEE-9FD0-6585-D47AF00A77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9AB18-0061-632D-55CA-3252CF40F2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E580237-569E-4F2B-8C33-68CB57F7FBB0}" type="slidenum">
              <a:t>24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76EFBF-731A-6ABF-2A1A-3217E80D23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DB5160-D8B8-25C3-5060-6B7E4BA13D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25D1E-16C0-74A6-1FB9-5E95DD26A33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42684F5-A6FA-4781-BF81-313DDB16D0E3}" type="slidenum">
              <a:t>25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95F79-0D89-1880-4F87-25B9ED4BF32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52C55-BF08-CF86-7050-D2C6C6625A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140E9-D4DD-8145-F170-834AC1A8E3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C85A183-CDCA-4DC2-9A65-49B12BF81E69}" type="slidenum">
              <a:t>26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7EA31-D90C-1FD2-FE79-427479E244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E3C8A-FD00-E68F-05D3-03136B4AF7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C39BB-9562-9B56-924A-FB60E126C4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A5837BF-700D-436E-8387-99A422156109}" type="slidenum">
              <a:t>27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02622-4E9E-57B5-F138-EA77A93784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6AA90-5497-9466-5282-E4783DC20E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F11BC-6164-332C-B08F-B48A3767FB2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5DB5091-BEE1-44E4-8E20-4B7B70354E4B}" type="slidenum">
              <a:t>28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33DC0-5BE9-689A-6AE4-F50C384E99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AFCC2-E195-3CA9-0E1C-7EE03FDB15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CB2B6-1DCB-CD78-8D9A-1DCE1100F3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8F741E1-4F46-4172-8327-6EAEA6EE0B54}" type="slidenum">
              <a:t>29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226BF-36D1-1B49-A4AD-49AF89F256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E8EE1-EA35-F72C-64D8-283A594FBA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5B2B2-B186-2ECD-0300-0A7725533F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C0B973C-7611-4BD2-B0B6-46512D527DB0}" type="slidenum">
              <a:t>3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FC693A-DCE0-AD05-41CE-2EBCBEE6A26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BC3CF-20D3-3A1E-56DF-369E55CF246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08D5C-72F9-1572-9243-A9C140575C4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1EA449D-F912-4CB0-928C-F901EBB53681}" type="slidenum">
              <a:t>30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C414A8-158C-DCF9-5206-A77E835507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DB98E-0127-03B1-67D5-08ADEA483C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E3BC8-F887-392D-EABE-54C4FC72E36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9825319-86DB-4093-8D22-73B5482B6DAF}" type="slidenum">
              <a:t>31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8D0C8-84DA-169C-9A12-75A7E4C841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2701F-D244-E2B3-5DD9-0875DE9FBD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AB4E6-B296-BB53-E86F-259B4588BA5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234EE7D-B9A1-4FFC-B9AA-376D0CF85507}" type="slidenum">
              <a:t>4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A6EA0-3B39-3B43-BB16-BDD86971A9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648FC-7A7E-C1B9-0F34-6038690C4DD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A82AC-E872-703F-B512-A0E27D5B2A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5437DED-B954-4E2F-B831-DA1A42FE9456}" type="slidenum">
              <a:t>5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0733D-7DBB-3122-17F9-EA474FE89D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489C5-C719-E4ED-DA68-185B6C7DF4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0819D-87E5-5C18-C515-C6CEC47868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BF1EC8E-917C-4213-9F7F-25B8B5C5BDA5}" type="slidenum">
              <a:t>6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A58DC-5BE8-E517-8281-0BF338DAAD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A1A8FD-7E99-7AA8-8142-79805BA540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C291D-08D3-2EA2-B486-BF5748B795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BC9FDB2-2399-46CE-90AD-8267FF06B599}" type="slidenum">
              <a:t>7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71DB3-6AE4-5B1C-0384-9FAC6478EEA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12A47-6FF8-2E0D-7646-889D834800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C8CAC-1812-95FB-42A6-0B3DB2C9EA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8CEB533-EACC-4B8B-ADA7-678FFB4A160A}" type="slidenum">
              <a:t>8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373-FE3A-4461-69D6-7043942EE4D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E122D-4112-7622-2B20-464E33B7AD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72F24-2784-1442-12E2-C6D9A221AB2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7191ACE-8D14-42AD-A53F-7FF32AF17112}" type="slidenum">
              <a:t>9</a:t>
            </a:fld>
            <a:endParaRPr lang="de-D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C7E98-E3FA-545C-B8CB-F1366DC02D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81693-64A2-7144-14BC-24E7759EBC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94A9-0B93-E0C9-53D3-E15FC0AE9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A210-635B-DB07-C098-E77A39C2D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BFFC9-6D77-A53F-6DAA-4C726F7F7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EAD57-3407-BEDA-1B12-5A73886E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824AE-4A4B-3218-9F71-2DA009F0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F317A-B869-4A1A-947B-D3ED02CAD81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3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A069-3C82-0F8A-1707-70F20503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08868-67B3-A343-7251-2AADD81FF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E5D11-2462-0736-CCC6-D82E630A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32EFE-4998-4624-C7A0-843D209FC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EAA39-D213-D0DE-6F4B-B880ADF0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2F5B-C3E4-4159-ABF8-573B328F3B9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24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E3B1B5-98B8-EAB5-95AA-DA5D1C015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7487B-4052-E8DD-93A9-8DAF8BD06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F4652-D5A0-A36E-0954-12127A5B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3C19-0865-9072-4A71-D314AF29A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7F7CE-D5E8-EB9D-BE7F-7B221B4E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1767-2F3A-4363-BD6D-94B9EDE293E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892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27870-48A0-59FF-6DEF-C9F8F9613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63DAD-D412-7562-1849-90006F3D5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FF13-BD67-0BAE-CD3A-005BF57A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42AA5-C129-84B6-3192-39D056A53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7D0AD-7D50-13A9-05E9-C2BE30EB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50F8-54A9-4211-841C-775E31F1902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582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E60E-9C2B-F3CA-62C8-81247C9ED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F4255-12F6-B0B9-99BB-772A3A187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D1A49-2A73-DD3C-933F-32DD70194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A6832-A3A7-BCAF-C5F8-BD799AC2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152C9-FBF5-61B7-65C0-1E4D5AFF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BE5F-1129-472D-820C-13C7DAE38EE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94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0E3F-7028-E9C9-F133-10D7ACCC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84E57-1348-0FDF-54E1-389E13875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7E591-ADF2-6BF5-DCC1-21D5F239E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68248-D565-D20E-385D-FB196C68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10E95-7379-DF20-F356-8EC3D386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2CCD1-7A2E-4D1E-BB7A-2BA32ABD406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83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E2B0-A359-0052-07BA-8655367F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78486-5087-DC6B-0F23-FE85AE636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2B191-98CE-61EA-0BB5-CB3B1EE4F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856A4-9B1F-2776-63C0-C82677A0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6A726-3285-BDFC-4C92-0C80E430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624DC-E6BD-6D86-E4DB-09C2A3A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DF072-A509-4046-A95E-256887C38E9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370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D4401-6FB7-5DF6-4515-2896E08F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54321-1ACC-9F57-DB3A-5FC81B539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A6484-4826-9A50-CA08-B6117FEF7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AD6B6-E082-AA12-1763-26E2FA6E4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ADE07-E7CC-931E-9D0B-36BBEE7D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778F35-4767-0CD5-0A93-73948A7D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04C49-C43A-EF0A-BFC2-8526B6128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463A9-076F-8862-8FD4-1FB10D94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94C4-8028-48E4-928A-BA8CDB16E46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84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69C-13C4-DFFC-B47A-B87B2ED7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F89A6D-E42F-A704-FECA-B99B6ED9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4B869-7273-2EBF-9BD1-9B85639E1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D45C7-E977-786E-F0F2-9823E12E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4A8D-AFB1-4F42-8EC4-3E952A197D3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31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EB78A-EBAF-E2B3-91CB-8D2E729E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588B4-A42D-A62D-311F-83A91C406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CB7E6-DB7E-2779-A402-BF58D89F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B5709-5CE1-42DD-A9FF-5E73EEB0A77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280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6A610-9674-8A5D-DA2C-CC6548B1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9FC85-D39F-5AEC-747E-94496BB2A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28B9F-BA2E-DF67-532C-DBD6590A4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23FAF-924E-A168-683A-A3C4F148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837B9-DF90-FDBC-037B-2C68313C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5E772-3398-EE44-4492-6877627F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FC8-B907-438E-8B5C-C5EE8A0716A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07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3533-EADE-F779-828E-85AC4D74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787C2-F49B-604B-0C44-680CAE279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2030-D7E7-691A-E980-AC8412CD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7A0A5-4F54-1036-66EA-0ECF8169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6B139-8FB0-1146-F4A5-9D94C43DE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A420-9725-4ABB-AB86-A8A7D9106C4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40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37E1D-0BDF-19C8-73F4-20FF2A53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D29B-0C9B-25DA-891A-A56A5F9FF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FB792-E94B-0F3C-E242-EB3A52017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E136D-6F24-471A-5765-F813414DB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0386B-F106-41A7-F9B9-6ADE0E6D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53583-531E-3BB2-24C4-68D65F9C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4561-E7C6-4AE9-85D7-6EC8FAE2B30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56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D911-3195-2FD8-DE54-DF0A0EF3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EB48C-CCC5-36AC-C306-A7CCAEEC1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9B5E4-3502-C0AD-6731-EB9F1E49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D28C8-C76C-64EE-1B1E-661FFE76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5FB99-3604-178F-09D6-D7C8DCA7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AB0B-50AD-4B0A-A01A-A57BCA940B3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09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93DF7C-98B6-659E-45FE-0101D2D1A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90570-0F76-404D-BA49-C802D386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B91FF-4527-40CB-40A8-6808054A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34789-3E2E-AE35-CFE6-FCB79719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642D6-8223-4692-A329-AED48EE3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ADFB-C696-45C5-BE10-3C85370936E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780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E9D2-555C-60CB-020E-8C8C45A2A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13FCD-D4B4-4CCA-8480-82DFCC2F0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A591C-7AF8-DEC3-6DF8-67F43D77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9825A-692E-AD59-493C-C3CFE6A1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647BE-04AA-CFC1-6FD2-8D3F70E2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84AF-27ED-4F45-8293-112CF734A9A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661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AF97-6EAF-B672-2807-52F356CA9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95EF3-06AB-8C83-B62C-5118510F6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BC1F0-CC66-1E0D-B9F1-4E95DCDC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4B1CD-BD08-21F9-91D7-5279EAAC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8F98A-9157-6F71-AA05-A3FBA635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49D2-0A8B-4DB0-82EA-4CAE92BC7E3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836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C454-9B29-C0F7-50FC-275567D3E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369ED-6EC8-CA0D-6342-B3950B177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1C36C-8A27-A111-C86C-3DDE05BEF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676B3-8FDA-5F19-74DD-E6871D6B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505A1-EE41-73E6-9359-BF2542FA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7F57-1B73-40DC-9990-5089CB0F6F8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720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36B4-956F-7DE9-E688-4B8B7A7C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C0BD4-A8B6-49CF-E4AD-C549FA110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006CE-5D0E-CD9B-9AC6-C1544A3BA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32EB9-7647-3497-0D7A-AEF74259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BA365-E829-D9CF-3318-E49919DB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669BD-E8ED-915A-7CAC-4D653425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56E3E-72AE-4F5C-9E48-6DFF55983E7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548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B1ECE-94C0-A53D-349B-A310CDF1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54703-B3E7-C6DF-DDB5-6644F42FE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A8446-4C28-7909-0C0F-01A9C20A7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F87F80-F510-2034-468F-07D41149E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16FBC7-79F7-F6C3-252D-8C0F911EC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3EF703-C0D3-93B7-5498-159978486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94DE3-E755-912E-EB41-A5A0654E1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F430CE-F936-7747-F08C-C0052F8E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8A12F-4134-4212-9A49-2D94DB5F3D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280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2BC77-E7A4-76B2-5516-99AD7904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63B67-8C70-3CA1-346F-4792E782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A4B56-21F0-3ACE-2BFE-4C2E2EA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87DE1-15FF-5DAF-0BF8-32D3BD50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A2705-F7CF-4464-B8EE-452C219FEB9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610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3AC96-A73F-A1D9-B62E-5F645269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6E6A6-97D5-F3E5-758F-A9A34DA2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7B951-EB11-83D1-8C9F-8C00FA96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9B0C3-CE98-4565-8F4E-AA9D2BC320B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57991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9558-5AE9-3C8A-09B8-1DE79BD17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3A972-982F-1589-785B-7D739A1E4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992E3-50A0-2B68-380B-E615DFCF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0B073-C128-8012-6584-D584F364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A6455-6F52-703B-6070-04D00858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1F66-9B55-48E8-A19E-C09A33BC23B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576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7420-78CC-0FE5-0EFA-ED8CEA33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08317-F59A-EFB0-5C1B-E84B649E6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99DCE-7E4F-92D8-C95E-F0C30DC57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D3A66-931D-BFE2-596B-BCD8EFBC3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0182C-3947-CEFB-9DED-5D6D723F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A5F34-CBC5-45DF-A094-313C3749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08800-4A64-4B3E-8769-90DFEEEA1A7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697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3B346-66A1-0519-13B5-3345804E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6E37F3-3127-3926-AEE9-B03124E918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2FF0-B597-0BD8-10EB-554138374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E0A26-34A6-50CD-D462-E8AD21270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676FB-1CA6-D625-2198-9B641E122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D83E0-3ECF-A0F3-F21E-B13BBBCD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7920-DE80-48D2-A8B3-2AE7612779A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44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BA45-2266-E7F1-6848-91F48E85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1F644-5BED-B722-2DCA-547BEFECD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D9520-A3FB-CE5A-8FF5-89893ACA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7A417-6083-BDC5-3CAE-EB6BB299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B7D0C-9E48-44C7-9F82-CFDECC75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38F6-632F-49F5-B011-0A8886ADE2A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75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2F33B-747A-4860-7A93-A87062042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BC539-AF01-D916-5C43-C705C4CB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93C1-124C-3ABD-1EEF-02D2AF009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3E95F-C489-9A62-08F8-3FFAE58A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51634-F2CD-406A-3826-1138EBE4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5450-E2F2-49D2-9F11-ACF8E10B5D1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236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A5412-EE8A-1B5A-DF44-8B4192684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C9C42-3F6B-1B16-5A8B-CD12CEAA9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9AD2A-175E-2C12-DA7F-47248195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0E3A9-493A-933D-5551-4A1852F6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862E2-3399-27E0-35BB-BBA04537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083A-8E31-4F80-941E-51F3C4E7E70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632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ECD3-EA09-6F1A-B9F1-501CD3026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DF0C7-2D13-826C-D6D0-AAB254783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A6583-E3FE-387B-5D83-5DB615F0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F962E-75C8-CCB4-9A0D-DF51AD41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C9652-B6B4-2936-2A0D-2049B55C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32C23-CBBE-4DAC-BFFB-BD3264B2E91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78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3248-B67B-1116-8B63-CB06ABAA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43051-D9FE-2571-5AD8-F75C737B9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4DBB2-29BD-79B3-6226-99355057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D1B42-18E2-29F2-8446-E75C8DF0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ACCBC-50E8-611C-ECEB-B879A8A5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E5991-08C0-4C7A-854E-0FD8CD73C5F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171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7F6A-C5BD-90D1-05F3-EDCDE17E7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17B1F-1B54-5913-B7E0-1BEE18F0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5CE1B-023D-17D0-B6E5-969BBF48F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3744B-EE18-955F-B207-ACB8972A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F7836-A0C6-77DF-3932-3E90E0F5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502CA-8794-6911-D064-FBADBAD9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8D66-D51C-4464-B9BA-67EE09B91F4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743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6A6B-0FCB-831F-E06D-2E97D987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4423D-7C44-DA2F-C5CB-AAE7942D7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E5A17-F301-AF2F-9983-99432D6E4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FAEC8-9AF3-6966-28E9-1D8191D07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2DA2F-927D-C9BD-373F-863E6FC4E7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07D9C1-6A3F-0A9D-63C1-FCB127648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58054-0259-A6C0-9431-D3A0AE3F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EEBA1F-6DA4-4585-EAE9-AAF92812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DAD86-A6EE-461E-859A-A2F3618E233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225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65E9D-F9AB-C4EA-DA90-004CA87A0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4FF882-C6B3-BC7E-209B-7675F89D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AA834-5CCC-50D9-EDD1-09F9E244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D04D7-F132-D183-EB99-68EC90C0E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7878D-B25C-4BAD-AA98-7822255C2F3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58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C165-3927-FF04-8825-9FE9B01D8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945DD-630B-F379-B2DE-F49EC2C81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D2B2E-4E4D-6D17-BCF0-BD16D84FD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EF9E9-4BE3-A812-7940-1823266F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7D47F-A4AC-6E3F-3A7D-C0833917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4C1F2-17FF-156F-374F-1E2BDE7F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BA4E-F683-4DAD-8DF3-894CE71B9D0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05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9BD05E-7E87-8323-9586-5C4411204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66787-9FC6-B4F4-D5EC-66B74055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637BF-396F-EA55-41C5-33F8CBA1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88D5-6B92-47F1-8554-6C678232E63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28263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86A9-F4D1-06DA-C85B-F46D0B99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B29FD-8029-DD7B-89AD-1BCF2299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02AA0-B31E-F6C6-DF35-8FEA328EA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44099-FC04-CDC4-1446-19422748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F3A06-BED9-8984-6877-D2B54451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A266A-32FA-5FF5-E23D-E12DDF40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3F5FE-FA60-4372-8DD5-90878B7EA76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36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74E0-119D-C9A5-F22F-158263D8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8FB05-33FE-8617-7737-7C311A650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A39C1-690C-D860-57B9-84888AF7A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2879E-7F10-EF9F-6D7F-98D1A9549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14A51-82F7-810F-EC9C-B10C7A5A1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DE7A9-36EF-14BE-6A23-E2059C52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85225-AA93-46BB-B3FA-5E4CCBF8E96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252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5F759-5B84-D3E2-2BD6-121887AF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7B500-A5E4-699B-CABB-CCD94FABE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BADEE-76DB-11EE-932A-01F70F67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B5191-8CF1-99F8-EC25-81BEEC7C1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0AE2C-471C-7B8B-B8DD-56D4A150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B4E65-BE76-4763-9F7C-2A71367FD4D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221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0F852-EFB3-27B0-DB75-B10F2C525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9B9BA-4432-10D4-C15B-14466FA32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16A17-D370-7FA3-205C-117107E7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F26B8-0775-C765-A460-CE96350B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2558E-D498-916A-4E6E-9018B2FC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0404-F4F8-49CE-BCA4-BFB2C9EFAA0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859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0F86-C5B7-F92B-8008-65C037E6C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D230C-8008-20B9-4E8F-8A6FAEA6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F08A5-5E91-5692-39CB-BF9C0CEA5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D84FA75-4186-456B-85E2-3665688E74E2}" type="slidenum">
              <a:t>‹#›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E41D9-E3FD-E20D-C913-7B84CE6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106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CF2E-FF98-7EE0-2535-6F67FB9E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FCB1C-0F7E-24AE-BFD1-6F03DC473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BA504-7091-D83F-7987-04E836377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E10D229-CD87-45A6-844C-AEEE6452C214}" type="slidenum">
              <a:t>‹#›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D951E-F4B3-EC9D-508C-CC1D7137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155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B3EA-4A17-E609-E855-B1F24E3D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06E93-B9D6-CBB1-3546-D86BAEF5C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B20CD-8456-D853-5BEF-D66E286660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E994686-8988-4CDD-BC4C-201037F2AF76}" type="slidenum">
              <a:t>‹#›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CF87F-F340-5F36-409A-E9A2E8D3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02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58C-3C61-A81A-3D2F-F3CF026B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066B-10FB-892B-3361-2F1F9CA0D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0"/>
            <a:ext cx="6019800" cy="685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177CD-361C-99FB-DE52-62A4CD6A9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685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2ECC1-826B-60BD-8528-88ADC4CA5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6D42FC0-B6D9-4812-9601-42D827CBFCB5}" type="slidenum">
              <a:t>‹#›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D8C57-E7D0-8C87-5C2B-3FA75F3B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581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56A0-1D42-FC21-09E6-48737961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C89C9-3BCA-9627-9183-CE36448F5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12BF9-ED06-3183-5A6F-8C701ECE4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82461-E6E3-02D1-7DDC-A45A30A49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99566-DDDE-BE84-9E85-E38E531E1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411C2-A3EF-0722-EEA8-AFA40D376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898E1AE-547F-4623-9855-52AF02F2BBDD}" type="slidenum">
              <a:t>‹#›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A1ACD-1E8A-CACD-7F47-7823EC80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12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A7E2-3047-A3AC-868D-5194B52B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8E847-8F88-43E1-270E-D4CF9DDF9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4AC96-EE02-D04B-656C-DE51032A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084F4-0E01-10B3-C1F0-E7BD6D4BE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3F876-C203-65DD-0412-94D1FD643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78EED6-77F0-4A5F-7880-25D5D772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3DAD8A-D5D4-3626-E460-4A5D71D3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6AEA4D-B268-0456-4F8F-635E0411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A83FD-E156-499B-944F-97D514B9980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008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19AF3-D38A-8FDA-F759-09EF0378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97CD5-326C-3CF8-B81A-BED8B6ECA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70FF17B-5619-4B1D-BD04-8E75F46CD5C3}" type="slidenum">
              <a:t>‹#›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8EB95-513D-7B59-9340-774842DC5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225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F0164-20A1-9D2A-D02B-DB10DAA7D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A753736-49F4-49D0-8BCB-C512F0117E2B}" type="slidenum">
              <a:t>‹#›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3685F-4E0B-6A9F-E0F3-B7D4C603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41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914C-4D3B-DD96-B457-5302626B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EE3C-AE73-DF4D-605B-FF292027F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DA10C-50DD-D845-78CB-CE03322C8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627E1-5FBB-4AE8-D576-DFFE15D62F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2138BE0-2D11-4ED3-865E-5747171273CD}" type="slidenum">
              <a:t>‹#›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17A02-4560-EB39-9A4B-5ECBA74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024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085FE-45D2-5BA2-97DF-7337512B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94D5-5D72-999D-28EA-E1E93BC32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CE706-BC30-67FE-C0FD-3F8A552D7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49BD8-3FE7-7E9E-1455-D0DA272BD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42361B9-0215-4B50-9A5B-F76B68C81148}" type="slidenum">
              <a:t>‹#›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60868-BFB7-7881-481C-A762C0E6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661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4F29-115D-5E3A-42E9-55E407151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F02FF-2A63-6B70-D7CA-8FA11744B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170FE-102A-8393-2E4C-EE92B34E3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B701927-B089-478B-9E85-99A0ADF86656}" type="slidenum">
              <a:t>‹#›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CF08E-68CB-4E0D-2906-3EF4E9EB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977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A1E91-3BA9-C588-D6D5-9C7B55E67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03CD8-8929-0C76-16AF-E2974F7DB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91600" cy="68580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B5EEF-7455-9CA1-3D73-B532C5763C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3E7B780-4A56-430B-9843-EB133BDE5D35}" type="slidenum">
              <a:t>‹#›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D3D20-9F37-6D69-EA34-E944A907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49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3627-0F38-2926-6F75-CF2885A0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97E28-9A2D-A6D6-8DF4-E1118F288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7DA10-03F2-6DF5-DBDF-532114A7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F2F00-1F4E-C44A-6707-8BFF29F6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4BAC9-131D-494F-8FA4-E0C945FAB55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87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7A9C73-A636-33A4-B540-47EF09F06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AE6D7-A6B6-7E07-BF8F-A70580F8F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B97C9-ED89-9C66-04E2-650FEB58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8901-4636-4232-85A6-C74118EF7F1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1809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C9AC-D4CD-DD33-6529-2BDFCCCA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D6AF0-A5E0-D4F0-3C05-3B061F1EF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7ED00-ECDB-6EA6-C5C6-73976C0DB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9C0FF-C584-1198-9216-4E8A9D96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3D71C-14CB-748F-A1FB-7FB9A29C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5ADDA-6340-5074-9682-8EDA399D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A92A-6B7A-43A3-9C20-20029890FB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742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F2939-9D7E-4A13-0FB6-0BDFD345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BAAED-259F-5F28-956C-149A3D81F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68F3A-2855-7702-785D-07A03AFA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EDD59-45A9-B0B7-A980-11E2A349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EE844-A190-FC45-77D1-7C60E966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F2D9B-64C1-09DF-BD0D-5C2B4658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8A2D-9D48-493E-9E5D-2BE589F5D81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74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254F15-FF4F-B215-1A96-5012E6477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CDD35-3FF1-2517-0718-39CD0456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6052-63BD-4E3E-5D5D-0F19723F1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340F2-4098-42AE-B57E-DD9DF5FF4D8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31B96-CEFC-F959-13F1-C283DDD2D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566DE-2F61-6D4D-2543-28A78B8E4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F6F40-9DCE-44A7-B65B-1F57248ECB9C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72E62-B59B-82A7-75BD-1E40A8AE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34C36-CA95-3A0F-A4A4-B3E442993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AB604-94AF-A1E3-DDE5-7E526F096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78BD-B0D4-4060-8627-1C79AA0245F5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22D41-A81D-77EE-ABE0-456704B4E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6ECBB-A9B0-FF8C-7AC9-7ACA1B99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0007-8E17-4652-A180-13924DE92FC4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2E0039-17F6-BEF2-7B39-0CF483E9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951A5-97CB-ECE9-74A4-C714BAE12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897F8-1A79-6020-3C6F-082BE7EEE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90DD-A7F9-4087-A028-804AE14182E3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03D31-7BD2-AABA-694A-8291714B7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9E290-BE17-818B-2BE1-6FE3B1CC0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A706C-0E85-4509-AFBE-0AB74D67B7E7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27772D-22FE-4822-67D7-6A800F5C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EF4C9-FCB6-5F32-C279-7C509303E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0C082-7847-35B2-8ACB-77BA1B137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CB3E4-8ED8-453A-8AAE-CC27B0F7ABEA}" type="datetimeFigureOut">
              <a:rPr lang="en-GB" smtClean="0"/>
              <a:t>24/06/2026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385DB-891A-0308-36C9-E48F76E0A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D8B06-C832-15BB-5BD3-84603DFD2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C5FA8-BEBA-4F9E-958C-A1E6590418A2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2">
            <a:extLst>
              <a:ext uri="{FF2B5EF4-FFF2-40B4-BE49-F238E27FC236}">
                <a16:creationId xmlns:a16="http://schemas.microsoft.com/office/drawing/2014/main" id="{EC1DCED6-A399-BFD6-ED15-EBA573B876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vert="horz" wrap="square" lIns="90000" tIns="45000" rIns="90000" bIns="45000" anchor="t" anchorCtr="0">
            <a:noAutofit/>
          </a:bodyPr>
          <a:lstStyle/>
          <a:p>
            <a:pPr lvl="0"/>
            <a:r>
              <a:rPr lang="de-DE"/>
              <a:t>Platzhaltermotiv ersetzen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BFCE7B51-FE30-4F58-21A2-CD4F19300D0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0983600" y="302400"/>
            <a:ext cx="942839" cy="7808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5487B435-13F1-345C-5013-6E1A865FAE9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0" y="5342400"/>
            <a:ext cx="287640" cy="1439639"/>
          </a:xfrm>
          <a:prstGeom prst="rect">
            <a:avLst/>
          </a:prstGeom>
          <a:noFill/>
          <a:ln>
            <a:noFill/>
          </a:ln>
        </p:spPr>
        <p:txBody>
          <a:bodyPr vert="horz" wrap="none" lIns="36000" tIns="90000" rIns="36000" bIns="90000" anchor="b" anchorCtr="0">
            <a:normAutofit/>
          </a:bodyPr>
          <a:lstStyle>
            <a:lvl1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ln>
                  <a:noFill/>
                </a:ln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ea typeface="Cantarell" pitchFamily="2"/>
                <a:cs typeface="Arial" pitchFamily="34"/>
              </a:defRPr>
            </a:lvl1pPr>
          </a:lstStyle>
          <a:p>
            <a:pPr lvl="0"/>
            <a:fld id="{4D797F85-B2B1-4C74-AB4F-CFDCF4C8A6D3}" type="slidenum">
              <a:t>‹#›</a:t>
            </a:fld>
            <a:endParaRPr lang="de-DE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4D1FC2DB-7307-1C37-6A7D-57FDFDB83B7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95159" y="6544800"/>
            <a:ext cx="4114440" cy="257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000" b="0" i="0" u="none" strike="noStrike" kern="1200" cap="none" spc="0" baseline="0">
                <a:ln>
                  <a:noFill/>
                </a:ln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Cantarell" pitchFamily="2"/>
                <a:cs typeface="Noto 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BB0D144C-CB83-7186-B963-275DDDEC07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hangingPunct="1">
        <a:lnSpc>
          <a:spcPct val="100000"/>
        </a:lnSpc>
        <a:tabLst/>
        <a:defRPr lang="de-DE" sz="18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/>
          <a:cs typeface="Arial" pitchFamily="34"/>
        </a:defRPr>
      </a:lvl1pPr>
    </p:titleStyle>
    <p:bodyStyle>
      <a:lvl1pPr algn="l" rtl="0" hangingPunct="1">
        <a:lnSpc>
          <a:spcPct val="100000"/>
        </a:lnSpc>
        <a:spcBef>
          <a:spcPts val="1417"/>
        </a:spcBef>
        <a:spcAft>
          <a:spcPts val="0"/>
        </a:spcAft>
        <a:tabLst/>
        <a:defRPr lang="de-DE" sz="24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34"/>
          <a:cs typeface="Arial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OREM IPSUM &#10;DOLOR SIT AMET 20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BCEB10C-D8DD-3EAF-FA31-8F150D67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108B-CE34-4975-8883-E0FBD8831125}" type="slidenum">
              <a:t>1</a:t>
            </a:fld>
            <a:endParaRPr lang="en-GB"/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4695434B-06B4-AF80-2680-8958FE3D5E8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95159" y="3809520"/>
            <a:ext cx="9697320" cy="1141200"/>
          </a:xfrm>
          <a:solidFill>
            <a:srgbClr val="003245">
              <a:alpha val="80000"/>
            </a:srgbClr>
          </a:solidFill>
          <a:ln>
            <a:noFill/>
          </a:ln>
        </p:spPr>
        <p:txBody>
          <a:bodyPr wrap="square" lIns="288000" tIns="144000" rIns="432000" bIns="144000" anchor="ctr" anchorCtr="0">
            <a:noAutofit/>
          </a:bodyPr>
          <a:lstStyle/>
          <a:p>
            <a:pPr marL="717480" lvl="0" indent="0">
              <a:lnSpc>
                <a:spcPct val="100000"/>
              </a:lnSpc>
              <a:spcBef>
                <a:spcPts val="1001"/>
              </a:spcBef>
              <a:buNone/>
              <a:tabLst>
                <a:tab pos="717480" algn="l"/>
              </a:tabLst>
            </a:pPr>
            <a:r>
              <a:rPr lang="de-DE" sz="1600" b="1"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Julian Meyer-Arnek (DLR)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42DEDDF-4199-22BB-EC6B-F794519A77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0000" y="323640"/>
            <a:ext cx="9541440" cy="3221640"/>
          </a:xfrm>
          <a:noFill/>
          <a:ln>
            <a:noFill/>
          </a:ln>
        </p:spPr>
        <p:txBody>
          <a:bodyPr wrap="square" lIns="216000" tIns="0" rIns="0" bIns="108000" anchor="b" anchorCtr="0">
            <a:noAutofit/>
          </a:bodyPr>
          <a:lstStyle/>
          <a:p>
            <a:pPr lvl="0">
              <a:spcBef>
                <a:spcPts val="1191"/>
              </a:spcBef>
              <a:spcAft>
                <a:spcPts val="992"/>
              </a:spcAft>
            </a:pPr>
            <a:r>
              <a:rPr lang="de-DE" sz="4000" cap="all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Data access and analysis of Metop-A/B/C Level 3 trace gas products relevant for fires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F280B5E-FF7E-68D1-357D-D403C7C2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0" y="542916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8F2AF-2C76-1177-D411-A886DBDC0046}"/>
              </a:ext>
            </a:extLst>
          </p:cNvPr>
          <p:cNvSpPr txBox="1"/>
          <p:nvPr/>
        </p:nvSpPr>
        <p:spPr>
          <a:xfrm>
            <a:off x="1584720" y="5069160"/>
            <a:ext cx="519336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Jupyter Notebook available at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https://github.com/julianmeyerarnek/</a:t>
            </a:r>
            <a:r>
              <a:rPr lang="de-DE" sz="1800" b="1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" pitchFamily="2"/>
                <a:cs typeface="Noto Sans Devanagari" pitchFamily="2"/>
              </a:rPr>
              <a:t>FireWeek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4589596-EA0B-3127-F3B1-3E41A862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755EF-2AE9-447B-8B69-2D2694D10F83}" type="slidenum">
              <a:t>10</a:t>
            </a:fld>
            <a:endParaRPr lang="en-GB"/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E24D82D5-B782-1172-5729-3422BBFB3C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159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Let’s dive into it.</a:t>
            </a:r>
            <a:b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These layers are touched...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89193086-2A9C-BF47-9FB6-1D5E8627041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0720" y="18072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0E43DD8F-F49D-2DCA-127B-E24F524A19E7}"/>
              </a:ext>
            </a:extLst>
          </p:cNvPr>
          <p:cNvSpPr/>
          <p:nvPr/>
        </p:nvSpPr>
        <p:spPr>
          <a:xfrm>
            <a:off x="1594080" y="4804200"/>
            <a:ext cx="6599520" cy="138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73B17CEF-A6A6-0BDE-319C-283BE4F5116C}"/>
              </a:ext>
            </a:extLst>
          </p:cNvPr>
          <p:cNvSpPr/>
          <p:nvPr/>
        </p:nvSpPr>
        <p:spPr>
          <a:xfrm>
            <a:off x="1603800" y="3340440"/>
            <a:ext cx="6589800" cy="129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6A9B1364-33B8-D488-D86B-1BA432E61B63}"/>
              </a:ext>
            </a:extLst>
          </p:cNvPr>
          <p:cNvSpPr/>
          <p:nvPr/>
        </p:nvSpPr>
        <p:spPr>
          <a:xfrm>
            <a:off x="1594080" y="1898640"/>
            <a:ext cx="6589800" cy="129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757A7-CB03-01F6-C513-53922060195E}"/>
              </a:ext>
            </a:extLst>
          </p:cNvPr>
          <p:cNvSpPr txBox="1"/>
          <p:nvPr/>
        </p:nvSpPr>
        <p:spPr>
          <a:xfrm>
            <a:off x="2449440" y="5277600"/>
            <a:ext cx="197136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Jupyter Notebook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12871-AD4F-DB9E-F55E-C3B06F7CF788}"/>
              </a:ext>
            </a:extLst>
          </p:cNvPr>
          <p:cNvSpPr txBox="1"/>
          <p:nvPr/>
        </p:nvSpPr>
        <p:spPr>
          <a:xfrm>
            <a:off x="2352240" y="2342160"/>
            <a:ext cx="37742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Science (Wild Fires / Air Chemistry)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01BFC-FC94-4566-70DB-C061FC891D38}"/>
              </a:ext>
            </a:extLst>
          </p:cNvPr>
          <p:cNvSpPr txBox="1"/>
          <p:nvPr/>
        </p:nvSpPr>
        <p:spPr>
          <a:xfrm>
            <a:off x="2352240" y="3761279"/>
            <a:ext cx="3292559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 Access and Management</a:t>
            </a:r>
          </a:p>
        </p:txBody>
      </p:sp>
      <p:pic>
        <p:nvPicPr>
          <p:cNvPr id="10" name="">
            <a:extLst>
              <a:ext uri="{FF2B5EF4-FFF2-40B4-BE49-F238E27FC236}">
                <a16:creationId xmlns:a16="http://schemas.microsoft.com/office/drawing/2014/main" id="{44B0E94D-164B-E21B-3A79-67F444E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31640" y="4861080"/>
            <a:ext cx="1142640" cy="13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>
            <a:extLst>
              <a:ext uri="{FF2B5EF4-FFF2-40B4-BE49-F238E27FC236}">
                <a16:creationId xmlns:a16="http://schemas.microsoft.com/office/drawing/2014/main" id="{B2FB732B-52C5-8C60-2EFB-49EF3D2A975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94959" y="3340440"/>
            <a:ext cx="1809719" cy="12927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4BCA24E-BAB3-4A72-A4AF-3B412FF8C3C2}"/>
              </a:ext>
            </a:extLst>
          </p:cNvPr>
          <p:cNvGraphicFramePr>
            <a:graphicFrameLocks noResize="1"/>
          </p:cNvGraphicFramePr>
          <p:nvPr/>
        </p:nvGraphicFramePr>
        <p:xfrm>
          <a:off x="6458399" y="2339280"/>
          <a:ext cx="1477799" cy="431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047896" imgH="1047896" progId="">
                  <p:embed/>
                </p:oleObj>
              </mc:Choice>
              <mc:Fallback>
                <p:oleObj r:id="rId6" imgW="1047896" imgH="104789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8399" y="2339280"/>
                        <a:ext cx="1477799" cy="431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5E7EB6BE-BC4D-6FD1-CE1F-B8A8B3F2DBB3}"/>
              </a:ext>
            </a:extLst>
          </p:cNvPr>
          <p:cNvSpPr/>
          <p:nvPr/>
        </p:nvSpPr>
        <p:spPr>
          <a:xfrm rot="3434400">
            <a:off x="8625993" y="2208604"/>
            <a:ext cx="257040" cy="6310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1754">
                <a:moveTo>
                  <a:pt x="320" y="1754"/>
                </a:moveTo>
                <a:cubicBezTo>
                  <a:pt x="1367" y="1754"/>
                  <a:pt x="0" y="0"/>
                  <a:pt x="0" y="0"/>
                </a:cubicBezTo>
              </a:path>
            </a:pathLst>
          </a:custGeom>
          <a:noFill/>
          <a:ln w="72000">
            <a:solidFill>
              <a:srgbClr val="00A933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14" name="">
            <a:extLst>
              <a:ext uri="{FF2B5EF4-FFF2-40B4-BE49-F238E27FC236}">
                <a16:creationId xmlns:a16="http://schemas.microsoft.com/office/drawing/2014/main" id="{51C91BD5-E753-BE8D-742B-43116956651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608400" y="4314960"/>
            <a:ext cx="2388600" cy="2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F568B4-C27D-6B00-214A-A4608C9BB634}"/>
              </a:ext>
            </a:extLst>
          </p:cNvPr>
          <p:cNvSpPr txBox="1"/>
          <p:nvPr/>
        </p:nvSpPr>
        <p:spPr>
          <a:xfrm>
            <a:off x="9521279" y="3668400"/>
            <a:ext cx="219996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Slido.com: 4089103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Jupyter Notebooks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5F435F-DD35-E347-F2B6-92BC9FBF6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99A73-F682-42DD-ACF7-BBA08AB71747}" type="slidenum">
              <a:t>11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F5E081-6620-A231-63F5-2A1BB011FD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159" y="1303200"/>
            <a:ext cx="1080108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Development environment for Python, R, Rust, …</a:t>
            </a: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Linux: Start by typing „jupyter-lab“ in your terminal</a:t>
            </a: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Jupyter Lab may run locally on your desktop.</a:t>
            </a:r>
          </a:p>
        </p:txBody>
      </p:sp>
      <p:pic>
        <p:nvPicPr>
          <p:cNvPr id="3" name="Media object 3">
            <a:extLst>
              <a:ext uri="{FF2B5EF4-FFF2-40B4-BE49-F238E27FC236}">
                <a16:creationId xmlns:a16="http://schemas.microsoft.com/office/drawing/2014/main" id="{739CA12F-C54E-21D0-4EDB-8FBB1D9404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480" y="3374640"/>
            <a:ext cx="5676480" cy="2800080"/>
          </a:xfrm>
          <a:prstGeom prst="rect">
            <a:avLst/>
          </a:prstGeom>
          <a:noFill/>
          <a:ln w="72000">
            <a:solidFill>
              <a:srgbClr val="FF0000"/>
            </a:solidFill>
            <a:prstDash val="solid"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96215F2F-7419-0C93-1FC1-8B2B850E1CA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407D00AD-0D4F-F0F0-86C0-C9DA02DBA3B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Jupyter Notebook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B2417-23D8-2621-5132-4D519521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76D0-0A6E-4D71-8567-97F4EB935428}" type="slidenum">
              <a:t>12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10C6606C-7C87-7C90-C0D2-369E50A9AC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-72000"/>
            <a:ext cx="12191760" cy="652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49A2164-B3FF-9132-2875-E2B1620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99B-E3A3-443F-9A37-C9CF11945FAB}" type="slidenum">
              <a:t>13</a:t>
            </a:fld>
            <a:endParaRPr lang="en-GB"/>
          </a:p>
        </p:txBody>
      </p:sp>
      <p:sp>
        <p:nvSpPr>
          <p:cNvPr id="2" name="Titel 8">
            <a:extLst>
              <a:ext uri="{FF2B5EF4-FFF2-40B4-BE49-F238E27FC236}">
                <a16:creationId xmlns:a16="http://schemas.microsoft.com/office/drawing/2014/main" id="{82E5195F-A93A-7F39-2E01-32CCC7A1FA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159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Let’s dive into it.</a:t>
            </a:r>
            <a:b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These layers are touched...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F7E03267-5A9B-2A17-549D-34462703F0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0720" y="18072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E58D609-4D22-BA71-5CBC-D1DC1A365628}"/>
              </a:ext>
            </a:extLst>
          </p:cNvPr>
          <p:cNvSpPr/>
          <p:nvPr/>
        </p:nvSpPr>
        <p:spPr>
          <a:xfrm>
            <a:off x="1594080" y="4804200"/>
            <a:ext cx="6599520" cy="138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7B627F27-CECF-763F-F0AB-494FF560B685}"/>
              </a:ext>
            </a:extLst>
          </p:cNvPr>
          <p:cNvSpPr/>
          <p:nvPr/>
        </p:nvSpPr>
        <p:spPr>
          <a:xfrm>
            <a:off x="1603800" y="3340440"/>
            <a:ext cx="6589800" cy="129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52E2E2BB-B2D2-2A99-2096-A804BBFBB20B}"/>
              </a:ext>
            </a:extLst>
          </p:cNvPr>
          <p:cNvSpPr/>
          <p:nvPr/>
        </p:nvSpPr>
        <p:spPr>
          <a:xfrm>
            <a:off x="1594080" y="1898640"/>
            <a:ext cx="6589800" cy="129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D3358-B3B1-9DA9-3394-6A1BA6605CBA}"/>
              </a:ext>
            </a:extLst>
          </p:cNvPr>
          <p:cNvSpPr txBox="1"/>
          <p:nvPr/>
        </p:nvSpPr>
        <p:spPr>
          <a:xfrm>
            <a:off x="2449440" y="5277600"/>
            <a:ext cx="197136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Jupyter Notebook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AFD7E-476B-FC61-2F92-61EEAE2465F9}"/>
              </a:ext>
            </a:extLst>
          </p:cNvPr>
          <p:cNvSpPr txBox="1"/>
          <p:nvPr/>
        </p:nvSpPr>
        <p:spPr>
          <a:xfrm>
            <a:off x="2352240" y="2342160"/>
            <a:ext cx="37742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Science (Wild Fires / Air Chemistry)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F5C80-34D6-F831-4774-64C9FA8858DC}"/>
              </a:ext>
            </a:extLst>
          </p:cNvPr>
          <p:cNvSpPr txBox="1"/>
          <p:nvPr/>
        </p:nvSpPr>
        <p:spPr>
          <a:xfrm>
            <a:off x="2352240" y="3761279"/>
            <a:ext cx="3292559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 Access and Management</a:t>
            </a:r>
          </a:p>
        </p:txBody>
      </p:sp>
      <p:pic>
        <p:nvPicPr>
          <p:cNvPr id="10" name="">
            <a:extLst>
              <a:ext uri="{FF2B5EF4-FFF2-40B4-BE49-F238E27FC236}">
                <a16:creationId xmlns:a16="http://schemas.microsoft.com/office/drawing/2014/main" id="{CA4C1F15-1FC3-1BC1-9751-AB5ADAE3B6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31640" y="4861080"/>
            <a:ext cx="1142640" cy="13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>
            <a:extLst>
              <a:ext uri="{FF2B5EF4-FFF2-40B4-BE49-F238E27FC236}">
                <a16:creationId xmlns:a16="http://schemas.microsoft.com/office/drawing/2014/main" id="{572A04B7-464B-8D8D-1DCD-CA6D06260F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94959" y="3340440"/>
            <a:ext cx="1809719" cy="12927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2600E7E-6D1F-A5E0-A72D-9662409794AE}"/>
              </a:ext>
            </a:extLst>
          </p:cNvPr>
          <p:cNvGraphicFramePr>
            <a:graphicFrameLocks noResize="1"/>
          </p:cNvGraphicFramePr>
          <p:nvPr/>
        </p:nvGraphicFramePr>
        <p:xfrm>
          <a:off x="6458399" y="2339280"/>
          <a:ext cx="1477799" cy="431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047896" imgH="1047896" progId="">
                  <p:embed/>
                </p:oleObj>
              </mc:Choice>
              <mc:Fallback>
                <p:oleObj r:id="rId6" imgW="1047896" imgH="104789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8399" y="2339280"/>
                        <a:ext cx="1477799" cy="431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37ECDD89-8042-BAFB-2EAE-328CDD35B51C}"/>
              </a:ext>
            </a:extLst>
          </p:cNvPr>
          <p:cNvSpPr/>
          <p:nvPr/>
        </p:nvSpPr>
        <p:spPr>
          <a:xfrm rot="3434400">
            <a:off x="8625993" y="2208604"/>
            <a:ext cx="257040" cy="6310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1754">
                <a:moveTo>
                  <a:pt x="320" y="1754"/>
                </a:moveTo>
                <a:cubicBezTo>
                  <a:pt x="1367" y="1754"/>
                  <a:pt x="0" y="0"/>
                  <a:pt x="0" y="0"/>
                </a:cubicBezTo>
              </a:path>
            </a:pathLst>
          </a:custGeom>
          <a:noFill/>
          <a:ln w="72000">
            <a:solidFill>
              <a:srgbClr val="00A933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0FEE63-367C-0E4D-28CE-C85C50ACA6B7}"/>
              </a:ext>
            </a:extLst>
          </p:cNvPr>
          <p:cNvSpPr txBox="1"/>
          <p:nvPr/>
        </p:nvSpPr>
        <p:spPr>
          <a:xfrm>
            <a:off x="9521279" y="3668400"/>
            <a:ext cx="219996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Slido.com: 3525232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STAC</a:t>
            </a:r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CCECF6EB-888A-E631-6CA6-B09CBAF20A14}"/>
              </a:ext>
            </a:extLst>
          </p:cNvPr>
          <p:cNvSpPr/>
          <p:nvPr/>
        </p:nvSpPr>
        <p:spPr>
          <a:xfrm rot="3434400">
            <a:off x="8625993" y="5232603"/>
            <a:ext cx="257040" cy="6310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1754">
                <a:moveTo>
                  <a:pt x="320" y="1754"/>
                </a:moveTo>
                <a:cubicBezTo>
                  <a:pt x="1367" y="1754"/>
                  <a:pt x="0" y="0"/>
                  <a:pt x="0" y="0"/>
                </a:cubicBezTo>
              </a:path>
            </a:pathLst>
          </a:custGeom>
          <a:noFill/>
          <a:ln w="72000">
            <a:solidFill>
              <a:srgbClr val="00A933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16" name="">
            <a:extLst>
              <a:ext uri="{FF2B5EF4-FFF2-40B4-BE49-F238E27FC236}">
                <a16:creationId xmlns:a16="http://schemas.microsoft.com/office/drawing/2014/main" id="{5339578B-387A-07FF-46CB-D01BCC2DD16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608040" y="4346640"/>
            <a:ext cx="2313000" cy="23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69D9F84-A8F4-0BFE-7292-6A8B3B09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0BE3-C329-4C15-928C-E94E7B43EAB4}" type="slidenum">
              <a:t>14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4318FD-11F4-540F-3EC6-2AF81DCA22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76BD23C-56A8-F3B4-0F53-62805FC561F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763B426-848A-DA5B-3182-B8742352D1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C5E73F1C-BED4-073A-ACA6-6477241A669E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DA849D17-6D48-BEE6-7164-9489DC564254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B17A8-F19B-22F9-AE3B-97968B7AD783}"/>
              </a:ext>
            </a:extLst>
          </p:cNvPr>
          <p:cNvSpPr txBox="1"/>
          <p:nvPr/>
        </p:nvSpPr>
        <p:spPr>
          <a:xfrm>
            <a:off x="2361240" y="1234080"/>
            <a:ext cx="11332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Metadata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3AF40-788B-A588-B841-0D21B582C0FC}"/>
              </a:ext>
            </a:extLst>
          </p:cNvPr>
          <p:cNvSpPr txBox="1"/>
          <p:nvPr/>
        </p:nvSpPr>
        <p:spPr>
          <a:xfrm>
            <a:off x="6681240" y="1198080"/>
            <a:ext cx="6624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409E9CD-953D-304A-36D7-ED571043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368BD-D343-4D76-A610-F4465160BDE2}" type="slidenum">
              <a:t>15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7CDAA0-FC5F-0450-81DB-80BAE03BB2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8C8E3189-EA06-6F48-27A7-A1F67F4D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9">
            <a:extLst>
              <a:ext uri="{FF2B5EF4-FFF2-40B4-BE49-F238E27FC236}">
                <a16:creationId xmlns:a16="http://schemas.microsoft.com/office/drawing/2014/main" id="{2600648D-526F-0EF6-A7DF-7DFFB6BA0C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EA4BF-82B3-87CD-FCA5-03B2A549AAF2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5B914-1606-A41D-9DB0-1DF36C6B1333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B0B48-4A0E-0B49-8E6E-EAE388ADE049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A5D705C7-A066-625F-C0E8-4AD332AE0AAD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65C13FC3-F00A-A444-ABEC-18FE0FCCF054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A939009B-8969-42BC-A2CD-5FB479C6459F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C1FF1B22-A776-7CA6-1D55-1F95363A208B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21650C93-3237-4D15-F4C6-997A93BC2297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7D38F7-760D-3503-99E3-D2628363E69E}"/>
              </a:ext>
            </a:extLst>
          </p:cNvPr>
          <p:cNvSpPr txBox="1"/>
          <p:nvPr/>
        </p:nvSpPr>
        <p:spPr>
          <a:xfrm>
            <a:off x="2361240" y="1234080"/>
            <a:ext cx="11332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Metadata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A623C6-48D2-747C-E104-0BA4BC6778C0}"/>
              </a:ext>
            </a:extLst>
          </p:cNvPr>
          <p:cNvSpPr txBox="1"/>
          <p:nvPr/>
        </p:nvSpPr>
        <p:spPr>
          <a:xfrm>
            <a:off x="6681240" y="1198080"/>
            <a:ext cx="6624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EE5A0-45E8-BFC5-4126-113E8DEDFBAF}"/>
              </a:ext>
            </a:extLst>
          </p:cNvPr>
          <p:cNvSpPr txBox="1"/>
          <p:nvPr/>
        </p:nvSpPr>
        <p:spPr>
          <a:xfrm>
            <a:off x="1789920" y="5022000"/>
            <a:ext cx="26024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DE562BA5-BDF1-0594-91B4-A7976B20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B3D89-F922-4CB9-8D2F-42BECFA6302B}" type="slidenum">
              <a:t>16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827301-C1B2-B944-9601-AA192D6F66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13F0852-A24F-6D72-4856-3759A6273C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3">
            <a:extLst>
              <a:ext uri="{FF2B5EF4-FFF2-40B4-BE49-F238E27FC236}">
                <a16:creationId xmlns:a16="http://schemas.microsoft.com/office/drawing/2014/main" id="{A9B2C31F-41CE-CE67-1687-3D729098BC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D2322-DA7F-FA1F-107A-98225F5B9362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79858-29A7-4DDF-0E8A-0631ADB41DD1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09FD8-5385-24AF-1F2B-73BF64F9FCCE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1F4F706C-6A95-E91D-F17F-10D66C8387A1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854A297-AB7F-B39F-4FD9-489570F769AE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DC4CED91-F239-6C9A-C57B-0B41F70F4734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67D76E85-B935-DB47-B989-EAFADA2153BB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E148B02F-0254-66E2-9DB1-8CD3F55FDDA7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D3855-2E5F-B0BE-FB2F-C175A99BE507}"/>
              </a:ext>
            </a:extLst>
          </p:cNvPr>
          <p:cNvSpPr txBox="1"/>
          <p:nvPr/>
        </p:nvSpPr>
        <p:spPr>
          <a:xfrm>
            <a:off x="2361240" y="1234080"/>
            <a:ext cx="11332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Metadata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B8B54-FE5B-92EB-A335-8A20AEF53533}"/>
              </a:ext>
            </a:extLst>
          </p:cNvPr>
          <p:cNvSpPr txBox="1"/>
          <p:nvPr/>
        </p:nvSpPr>
        <p:spPr>
          <a:xfrm>
            <a:off x="6681240" y="1198080"/>
            <a:ext cx="6624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328FA-DDFB-0CF7-2F47-5A9C085237BC}"/>
              </a:ext>
            </a:extLst>
          </p:cNvPr>
          <p:cNvSpPr txBox="1"/>
          <p:nvPr/>
        </p:nvSpPr>
        <p:spPr>
          <a:xfrm>
            <a:off x="1789920" y="5022000"/>
            <a:ext cx="26024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</p:txBody>
      </p:sp>
      <p:pic>
        <p:nvPicPr>
          <p:cNvPr id="16" name="">
            <a:extLst>
              <a:ext uri="{FF2B5EF4-FFF2-40B4-BE49-F238E27FC236}">
                <a16:creationId xmlns:a16="http://schemas.microsoft.com/office/drawing/2014/main" id="{1DA4239B-006E-8EE2-C607-145E3DCD38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7680" y="5380920"/>
            <a:ext cx="11854440" cy="72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A5913954-FB51-54AB-2413-110FD7E7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805BA-179A-4559-86BD-202ACAE032DE}" type="slidenum">
              <a:t>17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E16C3D-04B9-63A9-37CC-843C00FFC5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CB18D512-3673-194D-A214-B25EB51E6B4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4">
            <a:extLst>
              <a:ext uri="{FF2B5EF4-FFF2-40B4-BE49-F238E27FC236}">
                <a16:creationId xmlns:a16="http://schemas.microsoft.com/office/drawing/2014/main" id="{1CF37320-F94F-6B65-78FF-F7BE15172D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383EF-18A4-DBF7-C1AC-F5F6D74F7FD6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13CB2-0A2E-968F-9754-E554AD15E80C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D2EC2-2434-2A39-C10D-E366EE3B7430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F3C67696-35B0-1AA1-04ED-63543C31337E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D9AECA33-3E06-EA44-6038-BE492C2883C1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DD450C26-1F70-A5E3-F7B1-300FDC420482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032C440-91C4-9A4F-B327-0529CB585395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92F30AC8-F6C9-18FE-EDDB-F8B7819D5655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76169-930F-A485-837C-866BE3188E2E}"/>
              </a:ext>
            </a:extLst>
          </p:cNvPr>
          <p:cNvSpPr txBox="1"/>
          <p:nvPr/>
        </p:nvSpPr>
        <p:spPr>
          <a:xfrm>
            <a:off x="2361240" y="1234080"/>
            <a:ext cx="11332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Metadata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50B8E-46AF-15D9-B61D-EC7DAAEF4295}"/>
              </a:ext>
            </a:extLst>
          </p:cNvPr>
          <p:cNvSpPr txBox="1"/>
          <p:nvPr/>
        </p:nvSpPr>
        <p:spPr>
          <a:xfrm>
            <a:off x="6681240" y="1198080"/>
            <a:ext cx="6624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BA86C6-BE03-7E06-B9A0-48C46F635FDC}"/>
              </a:ext>
            </a:extLst>
          </p:cNvPr>
          <p:cNvSpPr txBox="1"/>
          <p:nvPr/>
        </p:nvSpPr>
        <p:spPr>
          <a:xfrm>
            <a:off x="1789920" y="5022000"/>
            <a:ext cx="26024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</p:txBody>
      </p:sp>
      <p:pic>
        <p:nvPicPr>
          <p:cNvPr id="16" name="">
            <a:extLst>
              <a:ext uri="{FF2B5EF4-FFF2-40B4-BE49-F238E27FC236}">
                <a16:creationId xmlns:a16="http://schemas.microsoft.com/office/drawing/2014/main" id="{A1CC16D0-48B5-8002-27E2-72EA6DF4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7680" y="5380920"/>
            <a:ext cx="11854440" cy="72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">
            <a:extLst>
              <a:ext uri="{FF2B5EF4-FFF2-40B4-BE49-F238E27FC236}">
                <a16:creationId xmlns:a16="http://schemas.microsoft.com/office/drawing/2014/main" id="{95C7B3AA-6A89-A487-E501-C5B15E7A5F7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472720" y="1318320"/>
            <a:ext cx="6719400" cy="55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BC8AAC50-3584-80AE-5E49-020EA6F7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6DC7-AF03-4B93-9E4F-7C5AF6068188}" type="slidenum">
              <a:t>18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09727F-3AD3-45AA-0291-945AAAAD2B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3AAB049B-4318-61DD-1E1E-8554491D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2">
            <a:extLst>
              <a:ext uri="{FF2B5EF4-FFF2-40B4-BE49-F238E27FC236}">
                <a16:creationId xmlns:a16="http://schemas.microsoft.com/office/drawing/2014/main" id="{49E0AF79-8CE8-5A0C-C811-64DFE7FFC1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39CBF-0946-A958-3962-3D7518BC7C76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1172E-80CE-74F7-5E5E-B5B9EE200DFF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37D88-F5C1-AF79-0555-13B3DBDD3796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21FF6ACF-F813-08B5-D6BC-6889B167396E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DD8AF2B0-6151-DBF9-313E-17E5574C81B9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38851559-87F0-CD26-BDC9-0AAF61237BB5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CBBD12E-1B63-4B7E-2D08-15788433A344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B0A98A49-B8C1-4B11-19AE-149AEA050F73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4E105-D8A0-A7A8-A257-2F2BBF64C800}"/>
              </a:ext>
            </a:extLst>
          </p:cNvPr>
          <p:cNvSpPr txBox="1"/>
          <p:nvPr/>
        </p:nvSpPr>
        <p:spPr>
          <a:xfrm>
            <a:off x="2361240" y="1234080"/>
            <a:ext cx="11332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Metadata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0D198A-BC42-16B8-D9DF-11942434B62F}"/>
              </a:ext>
            </a:extLst>
          </p:cNvPr>
          <p:cNvSpPr txBox="1"/>
          <p:nvPr/>
        </p:nvSpPr>
        <p:spPr>
          <a:xfrm>
            <a:off x="6681240" y="1198080"/>
            <a:ext cx="6624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AEA265-F322-9AC3-F3FE-3D60C1B79903}"/>
              </a:ext>
            </a:extLst>
          </p:cNvPr>
          <p:cNvSpPr txBox="1"/>
          <p:nvPr/>
        </p:nvSpPr>
        <p:spPr>
          <a:xfrm>
            <a:off x="1789920" y="5022000"/>
            <a:ext cx="26024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</p:txBody>
      </p:sp>
      <p:pic>
        <p:nvPicPr>
          <p:cNvPr id="16" name="">
            <a:extLst>
              <a:ext uri="{FF2B5EF4-FFF2-40B4-BE49-F238E27FC236}">
                <a16:creationId xmlns:a16="http://schemas.microsoft.com/office/drawing/2014/main" id="{3C3DBA33-CF9D-2F78-A05D-EE2DAF6ED41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2120" y="1544040"/>
            <a:ext cx="11828159" cy="33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25896D75-EE60-4E2D-FC51-501BEE9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DEDF9-1967-4FA0-BABF-27F33CE137DE}" type="slidenum">
              <a:t>19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7B6E50-3F38-E05D-3B3F-3B61E4238E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231F6A1-B645-4AC1-5B9C-3634F1A8D1A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5">
            <a:extLst>
              <a:ext uri="{FF2B5EF4-FFF2-40B4-BE49-F238E27FC236}">
                <a16:creationId xmlns:a16="http://schemas.microsoft.com/office/drawing/2014/main" id="{819183DB-A745-CF0B-F64C-B66C729A3C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DFD71-A844-5EBB-DAB0-DFD1D9335C8E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8AD99-F12A-F0A2-3520-146F24F2F1F3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AB7C9-FF9F-716D-630D-848B24B39D62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EE23DFEB-B778-72B6-5AAA-8B03EEB33C7B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5573A6DC-A9B2-9980-88F7-50EF745AE87E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0832CD78-FE56-46E9-4474-0F8FCF3DF840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F650CFE3-F21A-BAE4-F8CD-86EC7CEDB106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EDBC61A1-C199-B7A6-A28C-19234A23C9C7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7E191-8828-796A-6DF8-27C11549CE09}"/>
              </a:ext>
            </a:extLst>
          </p:cNvPr>
          <p:cNvSpPr txBox="1"/>
          <p:nvPr/>
        </p:nvSpPr>
        <p:spPr>
          <a:xfrm>
            <a:off x="2361240" y="1234080"/>
            <a:ext cx="11332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Metadata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BED578-DCD9-E015-F713-FA7F4C5BB8B0}"/>
              </a:ext>
            </a:extLst>
          </p:cNvPr>
          <p:cNvSpPr txBox="1"/>
          <p:nvPr/>
        </p:nvSpPr>
        <p:spPr>
          <a:xfrm>
            <a:off x="6681240" y="1198080"/>
            <a:ext cx="6624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EC8D81-A60A-7B8F-7D5A-3F14CA4BE1C4}"/>
              </a:ext>
            </a:extLst>
          </p:cNvPr>
          <p:cNvSpPr txBox="1"/>
          <p:nvPr/>
        </p:nvSpPr>
        <p:spPr>
          <a:xfrm>
            <a:off x="1789920" y="5022000"/>
            <a:ext cx="26024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</p:txBody>
      </p:sp>
      <p:pic>
        <p:nvPicPr>
          <p:cNvPr id="16" name="">
            <a:extLst>
              <a:ext uri="{FF2B5EF4-FFF2-40B4-BE49-F238E27FC236}">
                <a16:creationId xmlns:a16="http://schemas.microsoft.com/office/drawing/2014/main" id="{04818F59-EE24-557E-40EA-50CA3F1A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2120" y="1544040"/>
            <a:ext cx="11828159" cy="33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">
            <a:extLst>
              <a:ext uri="{FF2B5EF4-FFF2-40B4-BE49-F238E27FC236}">
                <a16:creationId xmlns:a16="http://schemas.microsoft.com/office/drawing/2014/main" id="{22634035-3455-A9A7-8F88-784CA1D9B9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54960" y="1486079"/>
            <a:ext cx="11698560" cy="4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uis autem vel eum iriure dolor in hendrerit in vulputate ve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5060372-5653-0586-DF27-03B5BF20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01C62-3B75-4E20-B115-19E3ECC84DF2}" type="slidenum">
              <a:t>2</a:t>
            </a:fld>
            <a:endParaRPr lang="en-GB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61A99224-B6AD-97D2-E5C0-BA2A310B18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159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Overview</a:t>
            </a:r>
          </a:p>
        </p:txBody>
      </p:sp>
      <p:sp>
        <p:nvSpPr>
          <p:cNvPr id="3" name="Inhaltsplatzhalter 12">
            <a:extLst>
              <a:ext uri="{FF2B5EF4-FFF2-40B4-BE49-F238E27FC236}">
                <a16:creationId xmlns:a16="http://schemas.microsoft.com/office/drawing/2014/main" id="{252E9DC8-E9A7-EF01-D363-023A61D4F5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159" y="1627199"/>
            <a:ext cx="10801080" cy="4895640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Wild fires are a global problem with massive effects on local, regional and global air quality.</a:t>
            </a:r>
          </a:p>
          <a:p>
            <a:pPr marL="0" lvl="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Major wild fires are visible from space:</a:t>
            </a:r>
            <a:b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Not only by visual instruments such as Sentinel-2, </a:t>
            </a:r>
            <a:b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but also by atmosphere-sensing spectral missions (Metop-C).</a:t>
            </a:r>
          </a:p>
          <a:p>
            <a:pPr marL="0" lvl="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This presentation focuses on the 2025-wildfires on the Iberian Peninsula and focuses on</a:t>
            </a:r>
          </a:p>
          <a:p>
            <a:pPr marL="0" lvl="1" indent="0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Getting and accessing atmosphere data (discovery and access),</a:t>
            </a:r>
          </a:p>
          <a:p>
            <a:pPr marL="0" lvl="1" indent="0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Perform data analysis</a:t>
            </a:r>
          </a:p>
          <a:p>
            <a:pPr marL="0" lvl="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100000"/>
              <a:buFont typeface="Wingdings" pitchFamily="2"/>
              <a:buChar char="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using Jupyter Notebooks.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ED034034-8075-27E5-FCB6-5BAAB8C9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0720" y="180720"/>
            <a:ext cx="2954519" cy="1230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02F1251F-4D98-2D98-D0CE-D06AA3C2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D4A3D-44BC-40FC-8837-5A4863A87485}" type="slidenum">
              <a:t>20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81AF2F-B5F8-DB16-9C7C-D61D388A12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CDBAA30A-E019-53AD-C164-9A3415A4BC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0">
            <a:extLst>
              <a:ext uri="{FF2B5EF4-FFF2-40B4-BE49-F238E27FC236}">
                <a16:creationId xmlns:a16="http://schemas.microsoft.com/office/drawing/2014/main" id="{CB67315D-75EC-116B-22AF-5BCF2D5354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01203-D7CA-5380-2D6E-71EF1C9A8300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6ABD40-B2C5-68BE-7048-C5256A30E7E8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9A7CC-E43A-35DB-2C2E-462BCBFAACCE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5B9C3635-E29E-7CB1-D4BC-F6B71B3EC5BD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601262C8-69AD-82F6-61AB-9F1F6A82AE1A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007C68D5-93BF-1E7A-5A11-9142137F50D4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C894243D-7A0F-E66E-DEFE-1603119559A8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C8000C55-F6B8-BE39-FAB2-E1EAA1083DAF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8F047E-AC5F-EE8B-6825-C702FCEDE572}"/>
              </a:ext>
            </a:extLst>
          </p:cNvPr>
          <p:cNvSpPr txBox="1"/>
          <p:nvPr/>
        </p:nvSpPr>
        <p:spPr>
          <a:xfrm>
            <a:off x="2361240" y="1234080"/>
            <a:ext cx="11332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Metadata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8C8D0D-D5B7-A38F-685B-717D37666870}"/>
              </a:ext>
            </a:extLst>
          </p:cNvPr>
          <p:cNvSpPr txBox="1"/>
          <p:nvPr/>
        </p:nvSpPr>
        <p:spPr>
          <a:xfrm>
            <a:off x="6681240" y="1198080"/>
            <a:ext cx="6624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CD58E-C704-B39E-C364-98024657F44D}"/>
              </a:ext>
            </a:extLst>
          </p:cNvPr>
          <p:cNvSpPr txBox="1"/>
          <p:nvPr/>
        </p:nvSpPr>
        <p:spPr>
          <a:xfrm>
            <a:off x="1789920" y="5022000"/>
            <a:ext cx="550548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2. Download corresponding data into local data cube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306C3E9-FE2C-0EBC-75D6-D93DE14A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C4F2-78E0-4CB2-B9E8-AD5CD0E1E200}" type="slidenum">
              <a:t>21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4F7C00-A714-C60B-290E-96B51BD153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14CF25A-793A-D9C2-0AC8-E825FCFAD2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6">
            <a:extLst>
              <a:ext uri="{FF2B5EF4-FFF2-40B4-BE49-F238E27FC236}">
                <a16:creationId xmlns:a16="http://schemas.microsoft.com/office/drawing/2014/main" id="{DF32A1FC-0AE6-F940-B649-90AD019585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7F0EA-68B3-E1D5-FEBB-9CEBA3022EA8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A5579-0FFF-7F29-5153-F37CD32F8282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B65C4-FA87-02CF-BAB2-67DED12D92C5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2799AE1B-5264-C9DD-EBFF-89CE704740E8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00F73869-3028-92A9-1801-10E585F6D0CC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6B754D1B-5677-4FB4-CA35-7C725206BA06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EA623A8C-7E93-76AA-E743-0523EB5993CA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DA71B11A-6A24-6582-F59A-D059F438033C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671B9F-60A1-C398-2C17-DF34F980B653}"/>
              </a:ext>
            </a:extLst>
          </p:cNvPr>
          <p:cNvSpPr txBox="1"/>
          <p:nvPr/>
        </p:nvSpPr>
        <p:spPr>
          <a:xfrm>
            <a:off x="2361240" y="1234080"/>
            <a:ext cx="11332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Metadata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AB545-9C89-7750-184D-DF7EBE87F0E9}"/>
              </a:ext>
            </a:extLst>
          </p:cNvPr>
          <p:cNvSpPr txBox="1"/>
          <p:nvPr/>
        </p:nvSpPr>
        <p:spPr>
          <a:xfrm>
            <a:off x="6681240" y="1198080"/>
            <a:ext cx="66240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AA5D70-2375-4399-C21B-28C2C21D2984}"/>
              </a:ext>
            </a:extLst>
          </p:cNvPr>
          <p:cNvSpPr txBox="1"/>
          <p:nvPr/>
        </p:nvSpPr>
        <p:spPr>
          <a:xfrm>
            <a:off x="1789920" y="5022000"/>
            <a:ext cx="550548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2. Download corresponding data into local data cube</a:t>
            </a:r>
          </a:p>
        </p:txBody>
      </p:sp>
      <p:pic>
        <p:nvPicPr>
          <p:cNvPr id="16" name="">
            <a:extLst>
              <a:ext uri="{FF2B5EF4-FFF2-40B4-BE49-F238E27FC236}">
                <a16:creationId xmlns:a16="http://schemas.microsoft.com/office/drawing/2014/main" id="{6A4CE704-EB6E-C174-60A7-4C66BF3FDF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2600" y="1134000"/>
            <a:ext cx="11819520" cy="4739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E406E90-C3D1-2335-D138-C8CCB9E4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16F2-2F9F-4CC5-8946-214588EA89FC}" type="slidenum">
              <a:t>22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D7426-2582-4AA9-0EFA-FF5B8DA800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D131589C-0C93-B403-27F8-0662DA4524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7">
            <a:extLst>
              <a:ext uri="{FF2B5EF4-FFF2-40B4-BE49-F238E27FC236}">
                <a16:creationId xmlns:a16="http://schemas.microsoft.com/office/drawing/2014/main" id="{A1E480C9-6956-2155-32DF-9325AA3FFE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3105D-2C51-7111-9354-ACF679662B5F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5D4EE-1620-C819-0F3D-9627DAFD9561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B8491-7D2B-B957-EDDB-81BB9A1B3A2F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04C55E31-CC4D-84FB-1F4C-6F4291A2F7B0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207FFB29-5140-5997-27FA-CABBB146D134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3032DD43-BCB2-C39C-2B0E-77BDCB35E9D9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4F56C06-0EB1-43B1-05C5-5FDC73F5656C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C31E19F9-DE91-5A99-66EE-757C2E64E190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BD551-7379-D255-E996-D41253EAC524}"/>
              </a:ext>
            </a:extLst>
          </p:cNvPr>
          <p:cNvSpPr txBox="1"/>
          <p:nvPr/>
        </p:nvSpPr>
        <p:spPr>
          <a:xfrm>
            <a:off x="1789920" y="5186520"/>
            <a:ext cx="624564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2. Download corresponding data into local data cube</a:t>
            </a:r>
          </a:p>
        </p:txBody>
      </p:sp>
      <p:pic>
        <p:nvPicPr>
          <p:cNvPr id="14" name="">
            <a:extLst>
              <a:ext uri="{FF2B5EF4-FFF2-40B4-BE49-F238E27FC236}">
                <a16:creationId xmlns:a16="http://schemas.microsoft.com/office/drawing/2014/main" id="{87B9D0FD-DA61-1E95-33FE-640A794EF01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6320" y="1352160"/>
            <a:ext cx="11845800" cy="3883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27ADC97-747F-3225-0174-2481F807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A6F4-C7C7-4EB8-88D6-967C6971A940}" type="slidenum">
              <a:t>23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CBB6F2-A6D4-3D2E-1501-EAFE638A3D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15159" y="1303200"/>
            <a:ext cx="4830840" cy="4895640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lnSpc>
                <a:spcPct val="100000"/>
              </a:lnSpc>
              <a:spcBef>
                <a:spcPts val="1417"/>
              </a:spcBef>
              <a:buNone/>
            </a:pP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lvl="0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Collection</a:t>
            </a:r>
          </a:p>
          <a:p>
            <a:pPr lvl="1">
              <a:lnSpc>
                <a:spcPct val="100000"/>
              </a:lnSpc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de-DE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Items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1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2</a:t>
            </a:r>
          </a:p>
          <a:p>
            <a:pPr lvl="2">
              <a:lnSpc>
                <a:spcPct val="100000"/>
              </a:lnSpc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Asset 3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9C98F06E-B79F-9ED0-C5DC-35EBFAA53E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1080" y="18108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18">
            <a:extLst>
              <a:ext uri="{FF2B5EF4-FFF2-40B4-BE49-F238E27FC236}">
                <a16:creationId xmlns:a16="http://schemas.microsoft.com/office/drawing/2014/main" id="{33D9E91E-73EF-49E4-FA0B-5A1596A097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STAC – SpatioTemporal Asset Catalog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FFAEE-81FF-5571-A3B7-9722E2A7566F}"/>
              </a:ext>
            </a:extLst>
          </p:cNvPr>
          <p:cNvSpPr txBox="1"/>
          <p:nvPr/>
        </p:nvSpPr>
        <p:spPr>
          <a:xfrm>
            <a:off x="5888880" y="2744279"/>
            <a:ext cx="18190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NetCDF dataset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16ED6-01E7-8791-DA6E-FA320CF45DB2}"/>
              </a:ext>
            </a:extLst>
          </p:cNvPr>
          <p:cNvSpPr txBox="1"/>
          <p:nvPr/>
        </p:nvSpPr>
        <p:spPr>
          <a:xfrm>
            <a:off x="5866199" y="3354840"/>
            <a:ext cx="2486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GeoTIFF dataset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(Cloud optimized)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47C21-34AC-008B-76D2-63FAA02338C8}"/>
              </a:ext>
            </a:extLst>
          </p:cNvPr>
          <p:cNvSpPr txBox="1"/>
          <p:nvPr/>
        </p:nvSpPr>
        <p:spPr>
          <a:xfrm>
            <a:off x="5866199" y="4089600"/>
            <a:ext cx="21740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Auxilliary dataset(s)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38508FD5-8966-02D5-237A-5EC2CFA8ADF6}"/>
              </a:ext>
            </a:extLst>
          </p:cNvPr>
          <p:cNvSpPr/>
          <p:nvPr/>
        </p:nvSpPr>
        <p:spPr>
          <a:xfrm>
            <a:off x="1279080" y="15800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E41D3155-7E80-CB0C-CE91-04076504C836}"/>
              </a:ext>
            </a:extLst>
          </p:cNvPr>
          <p:cNvSpPr/>
          <p:nvPr/>
        </p:nvSpPr>
        <p:spPr>
          <a:xfrm>
            <a:off x="5200560" y="1542240"/>
            <a:ext cx="3591000" cy="3084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6B826A49-260A-C5E8-7F42-CA99DEC9BEBB}"/>
              </a:ext>
            </a:extLst>
          </p:cNvPr>
          <p:cNvSpPr/>
          <p:nvPr/>
        </p:nvSpPr>
        <p:spPr>
          <a:xfrm>
            <a:off x="3590640" y="2819520"/>
            <a:ext cx="2298240" cy="90720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557E1932-CC7E-E515-3CEB-5BF30F088550}"/>
              </a:ext>
            </a:extLst>
          </p:cNvPr>
          <p:cNvSpPr/>
          <p:nvPr/>
        </p:nvSpPr>
        <p:spPr>
          <a:xfrm>
            <a:off x="3583080" y="3265560"/>
            <a:ext cx="2283119" cy="249479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B3124C88-5DE8-ECA3-263A-756EFA3C9223}"/>
              </a:ext>
            </a:extLst>
          </p:cNvPr>
          <p:cNvSpPr/>
          <p:nvPr/>
        </p:nvSpPr>
        <p:spPr>
          <a:xfrm>
            <a:off x="3590640" y="3613319"/>
            <a:ext cx="2275559" cy="642601"/>
          </a:xfrm>
          <a:prstGeom prst="line">
            <a:avLst/>
          </a:prstGeom>
          <a:noFill/>
          <a:ln w="72000">
            <a:solidFill>
              <a:srgbClr val="FF0000"/>
            </a:solidFill>
            <a:prstDash val="solid"/>
            <a:tailEnd type="arrow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D24767-BD78-C0FE-52F2-01810A8DFE1F}"/>
              </a:ext>
            </a:extLst>
          </p:cNvPr>
          <p:cNvSpPr txBox="1"/>
          <p:nvPr/>
        </p:nvSpPr>
        <p:spPr>
          <a:xfrm>
            <a:off x="1789920" y="5186520"/>
            <a:ext cx="624564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1. Discover STAC Items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2. Download corresponding data into local data cube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3. Analyze data</a:t>
            </a:r>
          </a:p>
        </p:txBody>
      </p:sp>
      <p:pic>
        <p:nvPicPr>
          <p:cNvPr id="14" name="">
            <a:extLst>
              <a:ext uri="{FF2B5EF4-FFF2-40B4-BE49-F238E27FC236}">
                <a16:creationId xmlns:a16="http://schemas.microsoft.com/office/drawing/2014/main" id="{D0AA30A7-5563-E1CB-D1E3-3222D9E9247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" y="4018680"/>
            <a:ext cx="11750400" cy="96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A6C21B-D125-5067-5F93-2061D09B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014F-0DE0-4534-ADBC-954F6A524586}" type="slidenum">
              <a:t>24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BEF9E7FC-73A1-D3AF-3783-43C83DEB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13039" y="0"/>
            <a:ext cx="65660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3D59CC-0CF8-D4C5-AF5C-30995957789F}"/>
              </a:ext>
            </a:extLst>
          </p:cNvPr>
          <p:cNvSpPr txBox="1"/>
          <p:nvPr/>
        </p:nvSpPr>
        <p:spPr>
          <a:xfrm rot="5387400">
            <a:off x="8434050" y="5003729"/>
            <a:ext cx="165276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molecules/cm²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EE083-E8E6-A8A8-7D45-66CD3C8F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4CCD6-0304-40C1-BAC5-3C144B60889A}" type="slidenum">
              <a:t>25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2ADD41F3-D5E7-A001-2973-E77B135991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1760" y="83520"/>
            <a:ext cx="11845800" cy="3002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652625D-4CD9-D1C1-7824-E5C9EED2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0FB4-3A13-4762-8CDF-8B01565804DD}" type="slidenum">
              <a:t>26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F3D9D7B7-7798-BE0E-CE0E-393FFA8DE0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1760" y="83520"/>
            <a:ext cx="11845800" cy="300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7D3FD8E4-91AF-0A2E-E621-3F1F424B9B0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67760" y="27000"/>
            <a:ext cx="6624360" cy="683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6524D973-5497-F6F1-3CFC-5BF99BF6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954-0AB3-4867-A8D0-F93EDA3B2818}" type="slidenum">
              <a:t>27</a:t>
            </a:fld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EB0D7C-C55A-A864-39BC-83037ADB30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159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We are finished.</a:t>
            </a:r>
            <a:b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These layers were touched.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CAF80DAC-16DC-07CB-AC5A-E2A7180F239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0720" y="18072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22F54C4-591E-7C76-440C-8292324FC238}"/>
              </a:ext>
            </a:extLst>
          </p:cNvPr>
          <p:cNvSpPr/>
          <p:nvPr/>
        </p:nvSpPr>
        <p:spPr>
          <a:xfrm>
            <a:off x="1594080" y="4804200"/>
            <a:ext cx="6599520" cy="138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62FC6435-9572-8828-A2CA-6D3437DB81D0}"/>
              </a:ext>
            </a:extLst>
          </p:cNvPr>
          <p:cNvSpPr/>
          <p:nvPr/>
        </p:nvSpPr>
        <p:spPr>
          <a:xfrm>
            <a:off x="1603800" y="3340440"/>
            <a:ext cx="6589800" cy="129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01FD92E7-C971-2190-771A-42554ABCB768}"/>
              </a:ext>
            </a:extLst>
          </p:cNvPr>
          <p:cNvSpPr/>
          <p:nvPr/>
        </p:nvSpPr>
        <p:spPr>
          <a:xfrm>
            <a:off x="1594080" y="1898640"/>
            <a:ext cx="6589800" cy="129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CD654-CBD7-04CF-04D6-30285658D805}"/>
              </a:ext>
            </a:extLst>
          </p:cNvPr>
          <p:cNvSpPr txBox="1"/>
          <p:nvPr/>
        </p:nvSpPr>
        <p:spPr>
          <a:xfrm>
            <a:off x="2449440" y="5277600"/>
            <a:ext cx="197136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Jupyter Notebook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FAA43-D25C-7B70-77F3-83C46FE0582E}"/>
              </a:ext>
            </a:extLst>
          </p:cNvPr>
          <p:cNvSpPr txBox="1"/>
          <p:nvPr/>
        </p:nvSpPr>
        <p:spPr>
          <a:xfrm>
            <a:off x="2352240" y="2342160"/>
            <a:ext cx="37742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Science (Wild Fires / Air Chemistry)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42DDE-65EB-7F47-2FF5-46518482C76E}"/>
              </a:ext>
            </a:extLst>
          </p:cNvPr>
          <p:cNvSpPr txBox="1"/>
          <p:nvPr/>
        </p:nvSpPr>
        <p:spPr>
          <a:xfrm>
            <a:off x="2352240" y="3761279"/>
            <a:ext cx="3292559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 Access and Management</a:t>
            </a:r>
          </a:p>
        </p:txBody>
      </p:sp>
      <p:pic>
        <p:nvPicPr>
          <p:cNvPr id="10" name="">
            <a:extLst>
              <a:ext uri="{FF2B5EF4-FFF2-40B4-BE49-F238E27FC236}">
                <a16:creationId xmlns:a16="http://schemas.microsoft.com/office/drawing/2014/main" id="{A3711CD0-3ACF-85FD-4133-443ADCF7441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31640" y="4861080"/>
            <a:ext cx="1142640" cy="13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>
            <a:extLst>
              <a:ext uri="{FF2B5EF4-FFF2-40B4-BE49-F238E27FC236}">
                <a16:creationId xmlns:a16="http://schemas.microsoft.com/office/drawing/2014/main" id="{1394DC27-CDFF-9E57-1E19-C44336A1481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94959" y="3340440"/>
            <a:ext cx="1809719" cy="12927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E33DB72-C164-26EC-2119-54E18DD1AA82}"/>
              </a:ext>
            </a:extLst>
          </p:cNvPr>
          <p:cNvGraphicFramePr>
            <a:graphicFrameLocks noResize="1"/>
          </p:cNvGraphicFramePr>
          <p:nvPr/>
        </p:nvGraphicFramePr>
        <p:xfrm>
          <a:off x="6458399" y="2339280"/>
          <a:ext cx="1477799" cy="431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047896" imgH="1047896" progId="">
                  <p:embed/>
                </p:oleObj>
              </mc:Choice>
              <mc:Fallback>
                <p:oleObj r:id="rId6" imgW="1047896" imgH="104789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8399" y="2339280"/>
                        <a:ext cx="1477799" cy="431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B2800F03-349A-9B2A-4940-BE917769456C}"/>
              </a:ext>
            </a:extLst>
          </p:cNvPr>
          <p:cNvSpPr/>
          <p:nvPr/>
        </p:nvSpPr>
        <p:spPr>
          <a:xfrm rot="3434400">
            <a:off x="8625993" y="2208604"/>
            <a:ext cx="257040" cy="6310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1754">
                <a:moveTo>
                  <a:pt x="320" y="1754"/>
                </a:moveTo>
                <a:cubicBezTo>
                  <a:pt x="1367" y="1754"/>
                  <a:pt x="0" y="0"/>
                  <a:pt x="0" y="0"/>
                </a:cubicBezTo>
              </a:path>
            </a:pathLst>
          </a:custGeom>
          <a:noFill/>
          <a:ln w="72000">
            <a:solidFill>
              <a:srgbClr val="00A933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DA7E0E-09E5-A34A-86BA-F452BC41F222}"/>
              </a:ext>
            </a:extLst>
          </p:cNvPr>
          <p:cNvSpPr txBox="1"/>
          <p:nvPr/>
        </p:nvSpPr>
        <p:spPr>
          <a:xfrm>
            <a:off x="9521279" y="3668400"/>
            <a:ext cx="255888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Slido.com: 1502593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Did you like it?</a:t>
            </a:r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9190FFDE-3516-37AF-FAE7-FBF184BC862A}"/>
              </a:ext>
            </a:extLst>
          </p:cNvPr>
          <p:cNvSpPr/>
          <p:nvPr/>
        </p:nvSpPr>
        <p:spPr>
          <a:xfrm rot="3434400">
            <a:off x="8663793" y="3614404"/>
            <a:ext cx="257040" cy="6310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1754">
                <a:moveTo>
                  <a:pt x="320" y="1754"/>
                </a:moveTo>
                <a:cubicBezTo>
                  <a:pt x="1367" y="1754"/>
                  <a:pt x="0" y="0"/>
                  <a:pt x="0" y="0"/>
                </a:cubicBezTo>
              </a:path>
            </a:pathLst>
          </a:custGeom>
          <a:noFill/>
          <a:ln w="72000">
            <a:solidFill>
              <a:srgbClr val="00A933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75F7044D-906F-B23B-C4A0-5CABE3717801}"/>
              </a:ext>
            </a:extLst>
          </p:cNvPr>
          <p:cNvSpPr/>
          <p:nvPr/>
        </p:nvSpPr>
        <p:spPr>
          <a:xfrm rot="3434400">
            <a:off x="8625993" y="5196604"/>
            <a:ext cx="257040" cy="6310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1754">
                <a:moveTo>
                  <a:pt x="320" y="1754"/>
                </a:moveTo>
                <a:cubicBezTo>
                  <a:pt x="1367" y="1754"/>
                  <a:pt x="0" y="0"/>
                  <a:pt x="0" y="0"/>
                </a:cubicBezTo>
              </a:path>
            </a:pathLst>
          </a:custGeom>
          <a:noFill/>
          <a:ln w="72000">
            <a:solidFill>
              <a:srgbClr val="00A933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17" name="">
            <a:extLst>
              <a:ext uri="{FF2B5EF4-FFF2-40B4-BE49-F238E27FC236}">
                <a16:creationId xmlns:a16="http://schemas.microsoft.com/office/drawing/2014/main" id="{AE69C4A4-D199-ECCD-D7B4-1C591BE7D3F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615960" y="4308840"/>
            <a:ext cx="2388600" cy="23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980FDB3-D2CC-5C0F-00D5-E39A2764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87AA7-B3F0-4A75-8F9A-6D74C09D6ED6}" type="slidenum">
              <a:t>28</a:t>
            </a:fld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35EA0B-DA8B-487C-A41E-B6C31AF038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5159" y="1627199"/>
            <a:ext cx="10801080" cy="4895640"/>
          </a:xfr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8C99FB44-7A90-DC17-8971-DE1072BC03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879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High Resolution Mission:</a:t>
            </a:r>
            <a:b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Sentinel 5P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6EB536-8E36-42E9-900C-2724D9FB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3AFE-853D-43E0-838B-9CCB5D7642B8}" type="slidenum">
              <a:t>29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CE473E27-21D9-E5B4-7D70-6E7586CAEB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3200" y="2880"/>
            <a:ext cx="106898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2E424-F51E-11E8-8EA2-9F9E5B6D3B29}"/>
              </a:ext>
            </a:extLst>
          </p:cNvPr>
          <p:cNvSpPr txBox="1"/>
          <p:nvPr/>
        </p:nvSpPr>
        <p:spPr>
          <a:xfrm>
            <a:off x="6691320" y="543600"/>
            <a:ext cx="4496400" cy="2649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Sentinel 5P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Spatial Resolution: 3.5 x 7 km²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Temporal Resolution Level 3: 1 day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Currently the best available polar orbiting trace gas observing instrument.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Products are also accessible via STAC at EOC Geoservice.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A53ECA8-8497-1A32-2DBD-4E809827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EE712-7562-4B2A-8946-B08266DCC070}" type="slidenum">
              <a:t>3</a:t>
            </a:fld>
            <a:endParaRPr lang="en-GB"/>
          </a:p>
        </p:txBody>
      </p:sp>
      <p:sp>
        <p:nvSpPr>
          <p:cNvPr id="2" name="Titel 6">
            <a:extLst>
              <a:ext uri="{FF2B5EF4-FFF2-40B4-BE49-F238E27FC236}">
                <a16:creationId xmlns:a16="http://schemas.microsoft.com/office/drawing/2014/main" id="{B2D1EF6E-9EFA-1CD4-986D-B1BA6FF2E9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159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Let’s dive into it.</a:t>
            </a:r>
            <a:b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These layers are touched...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84B9C22-1D45-9261-10EC-94313461F8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0720" y="18072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A9C32404-ED23-6697-EB71-1B493A12F044}"/>
              </a:ext>
            </a:extLst>
          </p:cNvPr>
          <p:cNvSpPr/>
          <p:nvPr/>
        </p:nvSpPr>
        <p:spPr>
          <a:xfrm>
            <a:off x="1594080" y="4804200"/>
            <a:ext cx="6599520" cy="138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6504FB20-6578-795B-141E-1F9F86410A72}"/>
              </a:ext>
            </a:extLst>
          </p:cNvPr>
          <p:cNvSpPr/>
          <p:nvPr/>
        </p:nvSpPr>
        <p:spPr>
          <a:xfrm>
            <a:off x="1603800" y="3340440"/>
            <a:ext cx="6589800" cy="129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9C416842-DE76-E046-4576-4255932D9C1D}"/>
              </a:ext>
            </a:extLst>
          </p:cNvPr>
          <p:cNvSpPr/>
          <p:nvPr/>
        </p:nvSpPr>
        <p:spPr>
          <a:xfrm>
            <a:off x="1594080" y="1898640"/>
            <a:ext cx="6589800" cy="129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5F9FA-E5A3-FDC4-2B1F-6F8E35E942D8}"/>
              </a:ext>
            </a:extLst>
          </p:cNvPr>
          <p:cNvSpPr txBox="1"/>
          <p:nvPr/>
        </p:nvSpPr>
        <p:spPr>
          <a:xfrm>
            <a:off x="2449440" y="5277600"/>
            <a:ext cx="197136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Jupyter Notebook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E0D2B-0C50-8898-CB96-09785C182169}"/>
              </a:ext>
            </a:extLst>
          </p:cNvPr>
          <p:cNvSpPr txBox="1"/>
          <p:nvPr/>
        </p:nvSpPr>
        <p:spPr>
          <a:xfrm>
            <a:off x="2352240" y="2342160"/>
            <a:ext cx="377424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Science (Wild Fires / Air Chemistry)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8AFF4D-34D2-EC4B-00EF-5983C5903FD4}"/>
              </a:ext>
            </a:extLst>
          </p:cNvPr>
          <p:cNvSpPr txBox="1"/>
          <p:nvPr/>
        </p:nvSpPr>
        <p:spPr>
          <a:xfrm>
            <a:off x="2352240" y="3761279"/>
            <a:ext cx="3292559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 Access and Management</a:t>
            </a:r>
          </a:p>
        </p:txBody>
      </p:sp>
      <p:pic>
        <p:nvPicPr>
          <p:cNvPr id="10" name="">
            <a:extLst>
              <a:ext uri="{FF2B5EF4-FFF2-40B4-BE49-F238E27FC236}">
                <a16:creationId xmlns:a16="http://schemas.microsoft.com/office/drawing/2014/main" id="{B7B350F0-BF4B-8C94-7A2C-D315DA646BC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31640" y="4861080"/>
            <a:ext cx="1142640" cy="13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>
            <a:extLst>
              <a:ext uri="{FF2B5EF4-FFF2-40B4-BE49-F238E27FC236}">
                <a16:creationId xmlns:a16="http://schemas.microsoft.com/office/drawing/2014/main" id="{A4DAF9F3-1F93-2D27-1C5C-9144AA1E170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94959" y="3340440"/>
            <a:ext cx="1809719" cy="12927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9C055BE-7F9F-A5C8-F4EE-E3CA9C9B61E3}"/>
              </a:ext>
            </a:extLst>
          </p:cNvPr>
          <p:cNvGraphicFramePr>
            <a:graphicFrameLocks noResize="1"/>
          </p:cNvGraphicFramePr>
          <p:nvPr/>
        </p:nvGraphicFramePr>
        <p:xfrm>
          <a:off x="6458399" y="2339280"/>
          <a:ext cx="1477799" cy="431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047896" imgH="1047896" progId="">
                  <p:embed/>
                </p:oleObj>
              </mc:Choice>
              <mc:Fallback>
                <p:oleObj r:id="rId6" imgW="1047896" imgH="104789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8399" y="2339280"/>
                        <a:ext cx="1477799" cy="431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">
            <a:extLst>
              <a:ext uri="{FF2B5EF4-FFF2-40B4-BE49-F238E27FC236}">
                <a16:creationId xmlns:a16="http://schemas.microsoft.com/office/drawing/2014/main" id="{5E2CF859-896B-01E5-492E-A14EEBBC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592920" y="4346640"/>
            <a:ext cx="2343600" cy="23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94A30-F86B-158D-00E6-05779B939536}"/>
              </a:ext>
            </a:extLst>
          </p:cNvPr>
          <p:cNvSpPr txBox="1"/>
          <p:nvPr/>
        </p:nvSpPr>
        <p:spPr>
          <a:xfrm>
            <a:off x="9520920" y="3416400"/>
            <a:ext cx="2266920" cy="85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Slido.com: 2601092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Trace Gas Retrieval 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from Space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9557C25-42F7-002A-D85E-3C11E970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E3F8C-605E-471E-A58E-413290DF9F67}" type="slidenum">
              <a:t>30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CDE65B43-2E5E-14A1-2202-53A852A69D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3200" y="2880"/>
            <a:ext cx="106898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B4977900-A9D1-2D0E-4CEF-48144E092E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21200" y="1995480"/>
            <a:ext cx="4444200" cy="3902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mpressum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82B8B4D-5EDA-3A91-E2BA-07EB2EA7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2101-3BC5-4825-860B-5CD7D9D2F285}" type="slidenum">
              <a:t>31</a:t>
            </a:fld>
            <a:endParaRPr lang="en-GB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4D40BB4B-DEBA-9D81-6C69-22C090F63F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159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Impressum</a:t>
            </a:r>
          </a:p>
        </p:txBody>
      </p:sp>
      <p:sp>
        <p:nvSpPr>
          <p:cNvPr id="3" name="Inhaltsplatzhalter 12">
            <a:extLst>
              <a:ext uri="{FF2B5EF4-FFF2-40B4-BE49-F238E27FC236}">
                <a16:creationId xmlns:a16="http://schemas.microsoft.com/office/drawing/2014/main" id="{6A2A3C48-1E4B-E550-BE75-783BF50DDE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159" y="1628639"/>
            <a:ext cx="10801080" cy="4895640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marL="1792440" lvl="0" indent="-1792440">
              <a:lnSpc>
                <a:spcPct val="100000"/>
              </a:lnSpc>
              <a:spcBef>
                <a:spcPts val="1001"/>
              </a:spcBef>
              <a:buNone/>
              <a:tabLst>
                <a:tab pos="1792440" algn="l"/>
              </a:tabLst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Topic: 	</a:t>
            </a:r>
            <a:r>
              <a:rPr lang="de-DE" sz="2400" b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Data access and analysis of Metop-A/B/C Level 3 trace gas products relevant for fires</a:t>
            </a:r>
            <a:b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endParaRPr lang="de-DE" sz="2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34"/>
              <a:cs typeface="Arial" pitchFamily="34"/>
            </a:endParaRPr>
          </a:p>
          <a:p>
            <a:pPr marL="1792440" lvl="0" indent="-1792440">
              <a:lnSpc>
                <a:spcPct val="100000"/>
              </a:lnSpc>
              <a:spcBef>
                <a:spcPts val="1001"/>
              </a:spcBef>
              <a:buNone/>
              <a:tabLst>
                <a:tab pos="1792440" algn="l"/>
              </a:tabLst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Date: 	2026-06-03</a:t>
            </a:r>
          </a:p>
          <a:p>
            <a:pPr marL="1792440" lvl="0" indent="-1792440">
              <a:lnSpc>
                <a:spcPct val="100000"/>
              </a:lnSpc>
              <a:spcBef>
                <a:spcPts val="1001"/>
              </a:spcBef>
              <a:buNone/>
              <a:tabLst>
                <a:tab pos="1792440" algn="l"/>
              </a:tabLst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Author: 	Julian.Meyer-Arnek@DLR.de</a:t>
            </a:r>
          </a:p>
          <a:p>
            <a:pPr marL="1792440" lvl="0" indent="-1792440">
              <a:lnSpc>
                <a:spcPct val="100000"/>
              </a:lnSpc>
              <a:spcBef>
                <a:spcPts val="1001"/>
              </a:spcBef>
              <a:buNone/>
              <a:tabLst>
                <a:tab pos="1792440" algn="l"/>
              </a:tabLst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Institute: 	DFD</a:t>
            </a:r>
          </a:p>
          <a:p>
            <a:pPr marL="1792440" lvl="0" indent="-1792440">
              <a:lnSpc>
                <a:spcPct val="100000"/>
              </a:lnSpc>
              <a:spcBef>
                <a:spcPts val="1001"/>
              </a:spcBef>
              <a:buNone/>
              <a:tabLst>
                <a:tab pos="1792440" algn="l"/>
              </a:tabLst>
            </a:pP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Credits: 	All images „DLR (CC BY-NC-ND 3.0)“,</a:t>
            </a:r>
            <a:b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</a:br>
            <a:r>
              <a:rPr lang="de-DE" sz="24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if not stated differently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8D66220-E284-3A4E-9EFC-C850E591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342-3371-4BCD-A9BA-803FCC15DBA4}" type="slidenum">
              <a:rPr lang="en-GB" smtClean="0"/>
              <a:t>4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DD395359-23D1-AA12-8687-44B96E7B714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2480" y="1010879"/>
            <a:ext cx="10149480" cy="5439600"/>
          </a:xfr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5D79D8-25D2-72F8-7035-4B96EBA782C3}"/>
              </a:ext>
            </a:extLst>
          </p:cNvPr>
          <p:cNvSpPr txBox="1"/>
          <p:nvPr/>
        </p:nvSpPr>
        <p:spPr>
          <a:xfrm>
            <a:off x="5990400" y="6467039"/>
            <a:ext cx="500868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Copernicus Data Space, Sentinel 2, 16.08.2025</a:t>
            </a:r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54F68ED8-8436-87BE-F196-DB017B71C8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520" y="333360"/>
            <a:ext cx="10055880" cy="984959"/>
          </a:xfrm>
          <a:noFill/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Focusing Wildfires on the Iberian Peninsula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7AB995A-CD1B-F261-CBBE-9B2088D1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0E83-36BC-4EEA-8015-3281E30875C1}" type="slidenum">
              <a:t>5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0264202F-C01D-C1FA-B4EE-E9E31AE92C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0360" y="180360"/>
            <a:ext cx="2954519" cy="123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78081BD7-7EFA-FD81-92FE-9C99A91E2AF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8560" y="339480"/>
            <a:ext cx="9132120" cy="651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8EE502A-57F9-5B53-2CC0-CEF51D64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8B11-4209-4DFD-ABA4-9908FC7A0072}" type="slidenum">
              <a:t>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4B36D-C323-D97C-B2D9-2A67DAD78F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159" y="333360"/>
            <a:ext cx="10055880" cy="984959"/>
          </a:xfrm>
          <a:noFill/>
          <a:ln>
            <a:noFill/>
          </a:ln>
        </p:spPr>
        <p:txBody>
          <a:bodyPr lIns="0" tIns="0" rIns="0" bIns="0"/>
          <a:lstStyle/>
          <a:p>
            <a:pPr lvl="0">
              <a:spcBef>
                <a:spcPts val="0"/>
              </a:spcBef>
            </a:pPr>
            <a:r>
              <a:rPr lang="de-DE" sz="2800" b="1">
                <a:solidFill>
                  <a:srgbClr val="808080"/>
                </a:solidFill>
                <a:highlight>
                  <a:scrgbClr r="0" g="0" b="0">
                    <a:alpha val="0"/>
                  </a:scrgbClr>
                </a:highlight>
                <a:latin typeface="Arial" pitchFamily="34"/>
                <a:cs typeface="Arial" pitchFamily="34"/>
              </a:rPr>
              <a:t>How to retrieve trace gas amounts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7A55FE1-57C7-22F6-DBF7-9B2BAC122C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22079" y="1022400"/>
            <a:ext cx="5734080" cy="29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42E91406-825D-2019-7F0E-A34BE460650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66440" y="1847519"/>
            <a:ext cx="5724000" cy="4362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D7999FD-919B-096A-F51B-216D5A5C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98676-06EE-45D3-BB66-A4DC098D83BC}" type="slidenum">
              <a:t>7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A0786108-F909-5184-1A06-B6CEE2B82D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134720"/>
            <a:ext cx="10800000" cy="52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C6500-80B4-A664-DA58-DEA2B0F00B8D}"/>
              </a:ext>
            </a:extLst>
          </p:cNvPr>
          <p:cNvSpPr txBox="1"/>
          <p:nvPr/>
        </p:nvSpPr>
        <p:spPr>
          <a:xfrm>
            <a:off x="252000" y="769680"/>
            <a:ext cx="593676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https://geoservice.dlr.de/web/maps/metop:gome2:l3:daily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8E40337-5F6F-35DE-4C74-D1D65E80B4C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40000" y="180000"/>
            <a:ext cx="2954519" cy="1230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0EFC8F7-2015-8AF2-1D0B-FED51E5E5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76683-2A50-449D-AB19-FF852AB3D757}" type="slidenum">
              <a:t>8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1548F723-070F-7F6C-0DEF-918FED90F52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134720"/>
            <a:ext cx="10800000" cy="52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B1051-4841-F6E6-8AA0-D000A81F91D5}"/>
              </a:ext>
            </a:extLst>
          </p:cNvPr>
          <p:cNvSpPr txBox="1"/>
          <p:nvPr/>
        </p:nvSpPr>
        <p:spPr>
          <a:xfrm>
            <a:off x="252000" y="769680"/>
            <a:ext cx="5936760" cy="346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https://geoservice.dlr.de/web/maps/metop:gome2:l3:daily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F73DD2A-5CFC-F5DB-E4B0-51EA6D5BE8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40000" y="18000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BA5148F4-1821-5490-2DBC-02466E6C368B}"/>
              </a:ext>
            </a:extLst>
          </p:cNvPr>
          <p:cNvSpPr/>
          <p:nvPr/>
        </p:nvSpPr>
        <p:spPr>
          <a:xfrm>
            <a:off x="7920000" y="3240000"/>
            <a:ext cx="3420000" cy="9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7E5FBA2F-2665-EEF6-4201-1D8052EAD386}"/>
              </a:ext>
            </a:extLst>
          </p:cNvPr>
          <p:cNvSpPr/>
          <p:nvPr/>
        </p:nvSpPr>
        <p:spPr>
          <a:xfrm>
            <a:off x="7920000" y="4500000"/>
            <a:ext cx="3420000" cy="9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BA7DA9E-049B-AB83-EA34-1DCA130E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6E43-4240-4B70-9754-E40EAD151F80}" type="slidenum">
              <a:t>9</a:t>
            </a:fld>
            <a:endParaRPr lang="en-GB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99EAA1B6-C0AC-3ADB-B8F4-947BEDCAB6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7360" y="0"/>
            <a:ext cx="6542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F4EB2821-2FD7-8198-EED4-E38ED79B6ED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40720" y="180720"/>
            <a:ext cx="2954519" cy="123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DFBFB6-E4EF-9C04-6DB2-CBD449C6DFDF}"/>
              </a:ext>
            </a:extLst>
          </p:cNvPr>
          <p:cNvSpPr txBox="1"/>
          <p:nvPr/>
        </p:nvSpPr>
        <p:spPr>
          <a:xfrm>
            <a:off x="7073640" y="1579319"/>
            <a:ext cx="4856400" cy="4311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Metop – Satellites:</a:t>
            </a:r>
          </a:p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●"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Orbit: 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sun-synchronous polar orbit, 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morning orbit 09:30 local time descending node</a:t>
            </a:r>
          </a:p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●"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Inclination: 98.7° to the Equator</a:t>
            </a:r>
          </a:p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●"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Altitude: 800 - 850 km</a:t>
            </a:r>
          </a:p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●"/>
              <a:tabLst/>
            </a:pP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GOME-2: 40 x 80 km² pixel size</a:t>
            </a:r>
          </a:p>
          <a:p>
            <a:pPr marL="0" marR="0" lvl="0" indent="0" rtl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●"/>
              <a:tabLst/>
            </a:pPr>
            <a:r>
              <a:rPr lang="de-DE" sz="1800" b="1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Long Time Series:</a:t>
            </a:r>
            <a: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3 Satellites</a:t>
            </a:r>
            <a:br>
              <a: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</a:br>
            <a:r>
              <a:rPr lang="de-DE" sz="1800" b="1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Metop-A, Metop-B, Metop-C 2007 - 2032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C24EA-E5BA-6D55-4B0D-9532BE0864BB}"/>
              </a:ext>
            </a:extLst>
          </p:cNvPr>
          <p:cNvSpPr txBox="1"/>
          <p:nvPr/>
        </p:nvSpPr>
        <p:spPr>
          <a:xfrm>
            <a:off x="7020000" y="6597000"/>
            <a:ext cx="4208760" cy="26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Source: EUMETSAT, https://www.eumetsat.int/media/15002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ollbild/Fullscreen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934</Words>
  <Application>Microsoft Office PowerPoint</Application>
  <PresentationFormat>Widescreen</PresentationFormat>
  <Paragraphs>253</Paragraphs>
  <Slides>31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Liberation Sans</vt:lpstr>
      <vt:lpstr>Liberation Serif</vt:lpstr>
      <vt:lpstr>OpenSymbol</vt:lpstr>
      <vt:lpstr>Wingdings</vt:lpstr>
      <vt:lpstr>Office Theme</vt:lpstr>
      <vt:lpstr>Office Theme</vt:lpstr>
      <vt:lpstr>Office Theme</vt:lpstr>
      <vt:lpstr>Office Theme</vt:lpstr>
      <vt:lpstr>Vollbild/Fullscreen Image</vt:lpstr>
      <vt:lpstr>Data access and analysis of Metop-A/B/C Level 3 trace gas products relevant for fires</vt:lpstr>
      <vt:lpstr>Overview</vt:lpstr>
      <vt:lpstr>Let’s dive into it. These layers are touched...</vt:lpstr>
      <vt:lpstr>Focusing Wildfires on the Iberian Peninsula</vt:lpstr>
      <vt:lpstr>PowerPoint Presentation</vt:lpstr>
      <vt:lpstr>How to retrieve trace gas amounts</vt:lpstr>
      <vt:lpstr>PowerPoint Presentation</vt:lpstr>
      <vt:lpstr>PowerPoint Presentation</vt:lpstr>
      <vt:lpstr>PowerPoint Presentation</vt:lpstr>
      <vt:lpstr>Let’s dive into it. These layers are touched...</vt:lpstr>
      <vt:lpstr>Jupyter Notebook</vt:lpstr>
      <vt:lpstr>PowerPoint Presentation</vt:lpstr>
      <vt:lpstr>Let’s dive into it. These layers are touched...</vt:lpstr>
      <vt:lpstr>STAC – SpatioTemporal Asset Catalog</vt:lpstr>
      <vt:lpstr>STAC – SpatioTemporal Asset Catalog</vt:lpstr>
      <vt:lpstr>STAC – SpatioTemporal Asset Catalog</vt:lpstr>
      <vt:lpstr>STAC – SpatioTemporal Asset Catalog</vt:lpstr>
      <vt:lpstr>STAC – SpatioTemporal Asset Catalog</vt:lpstr>
      <vt:lpstr>STAC – SpatioTemporal Asset Catalog</vt:lpstr>
      <vt:lpstr>STAC – SpatioTemporal Asset Catalog</vt:lpstr>
      <vt:lpstr>STAC – SpatioTemporal Asset Catalog</vt:lpstr>
      <vt:lpstr>STAC – SpatioTemporal Asset Catalog</vt:lpstr>
      <vt:lpstr>STAC – SpatioTemporal Asset Catalog</vt:lpstr>
      <vt:lpstr>PowerPoint Presentation</vt:lpstr>
      <vt:lpstr>PowerPoint Presentation</vt:lpstr>
      <vt:lpstr>PowerPoint Presentation</vt:lpstr>
      <vt:lpstr>We are finished. These layers were touched.</vt:lpstr>
      <vt:lpstr>High Resolution Mission: Sentinel 5P</vt:lpstr>
      <vt:lpstr>PowerPoint Presentation</vt:lpstr>
      <vt:lpstr>PowerPoint Presentation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DLR_16:9-2025</dc:title>
  <dc:creator>Dominik Rukavina</dc:creator>
  <cp:lastModifiedBy>Dominik Rukavina</cp:lastModifiedBy>
  <cp:revision>19</cp:revision>
  <dcterms:created xsi:type="dcterms:W3CDTF">2026-05-21T15:21:43Z</dcterms:created>
  <dcterms:modified xsi:type="dcterms:W3CDTF">2026-06-24T10:00:49Z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PresentationFormat">
    <vt:lpwstr>Breitbild</vt:lpwstr>
  </property>
  <property fmtid="{D5CDD505-2E9C-101B-9397-08002B2CF9AE}" pid="4" name="Slides">
    <vt:r8>31</vt:r8>
  </property>
</Properties>
</file>