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28"/>
  </p:notesMasterIdLst>
  <p:sldIdLst>
    <p:sldId id="256" r:id="rId6"/>
    <p:sldId id="281" r:id="rId7"/>
    <p:sldId id="258" r:id="rId8"/>
    <p:sldId id="280" r:id="rId9"/>
    <p:sldId id="329" r:id="rId10"/>
    <p:sldId id="323" r:id="rId11"/>
    <p:sldId id="321" r:id="rId12"/>
    <p:sldId id="322" r:id="rId13"/>
    <p:sldId id="326" r:id="rId14"/>
    <p:sldId id="327" r:id="rId15"/>
    <p:sldId id="628" r:id="rId16"/>
    <p:sldId id="630" r:id="rId17"/>
    <p:sldId id="302" r:id="rId18"/>
    <p:sldId id="627" r:id="rId19"/>
    <p:sldId id="409" r:id="rId20"/>
    <p:sldId id="303" r:id="rId21"/>
    <p:sldId id="308" r:id="rId22"/>
    <p:sldId id="631" r:id="rId23"/>
    <p:sldId id="311" r:id="rId24"/>
    <p:sldId id="305" r:id="rId25"/>
    <p:sldId id="266" r:id="rId26"/>
    <p:sldId id="274" r:id="rId27"/>
  </p:sldIdLst>
  <p:sldSz cx="12192000" cy="6858000"/>
  <p:notesSz cx="9926638" cy="6797675"/>
  <p:defaultTextStyle>
    <a:defPPr>
      <a:defRPr lang="sl-SI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7DD1BD-BA56-997D-8890-F8AA0BE950D8}" v="75" dt="2026-04-15T11:46:08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85109" autoAdjust="0"/>
  </p:normalViewPr>
  <p:slideViewPr>
    <p:cSldViewPr>
      <p:cViewPr>
        <p:scale>
          <a:sx n="110" d="100"/>
          <a:sy n="110" d="100"/>
        </p:scale>
        <p:origin x="7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a Iršič Žibert" userId="S::mateja.irsic-zibert@gov.si::b09cc7bd-46e6-4c08-b9f1-f22395082358" providerId="AD" clId="Web-{AB7DD1BD-BA56-997D-8890-F8AA0BE950D8}"/>
    <pc:docChg chg="addSld modSld">
      <pc:chgData name="Mateja Iršič Žibert" userId="S::mateja.irsic-zibert@gov.si::b09cc7bd-46e6-4c08-b9f1-f22395082358" providerId="AD" clId="Web-{AB7DD1BD-BA56-997D-8890-F8AA0BE950D8}" dt="2026-04-15T11:46:08.698" v="51"/>
      <pc:docMkLst>
        <pc:docMk/>
      </pc:docMkLst>
      <pc:sldChg chg="modSp">
        <pc:chgData name="Mateja Iršič Žibert" userId="S::mateja.irsic-zibert@gov.si::b09cc7bd-46e6-4c08-b9f1-f22395082358" providerId="AD" clId="Web-{AB7DD1BD-BA56-997D-8890-F8AA0BE950D8}" dt="2026-04-15T11:46:03.151" v="50" actId="1076"/>
        <pc:sldMkLst>
          <pc:docMk/>
          <pc:sldMk cId="786611822" sldId="281"/>
        </pc:sldMkLst>
        <pc:spChg chg="mod">
          <ac:chgData name="Mateja Iršič Žibert" userId="S::mateja.irsic-zibert@gov.si::b09cc7bd-46e6-4c08-b9f1-f22395082358" providerId="AD" clId="Web-{AB7DD1BD-BA56-997D-8890-F8AA0BE950D8}" dt="2026-04-15T11:46:03.151" v="50" actId="1076"/>
          <ac:spMkLst>
            <pc:docMk/>
            <pc:sldMk cId="786611822" sldId="281"/>
            <ac:spMk id="5" creationId="{B84529D7-18DE-73DC-2A74-482F3BDF572D}"/>
          </ac:spMkLst>
        </pc:spChg>
      </pc:sldChg>
      <pc:sldChg chg="add mod replId modShow">
        <pc:chgData name="Mateja Iršič Žibert" userId="S::mateja.irsic-zibert@gov.si::b09cc7bd-46e6-4c08-b9f1-f22395082358" providerId="AD" clId="Web-{AB7DD1BD-BA56-997D-8890-F8AA0BE950D8}" dt="2026-04-15T11:46:08.698" v="51"/>
        <pc:sldMkLst>
          <pc:docMk/>
          <pc:sldMk cId="4238686628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158750" y="757238"/>
            <a:ext cx="6645275" cy="37385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pt-PT" sz="15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 bwMode="auto">
          <a:xfrm>
            <a:off x="632824" y="4735536"/>
            <a:ext cx="5062292" cy="448610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en-GB" sz="1700" b="0" strike="noStrike" spc="-1">
                <a:latin typeface="Arial"/>
              </a:rPr>
              <a:t>Click to edit the notes' format</a:t>
            </a:r>
            <a:endParaRPr/>
          </a:p>
        </p:txBody>
      </p:sp>
      <p:sp>
        <p:nvSpPr>
          <p:cNvPr id="180" name="PlaceHolder 3"/>
          <p:cNvSpPr>
            <a:spLocks noGrp="1"/>
          </p:cNvSpPr>
          <p:nvPr>
            <p:ph type="hdr"/>
          </p:nvPr>
        </p:nvSpPr>
        <p:spPr bwMode="auto">
          <a:xfrm>
            <a:off x="0" y="1"/>
            <a:ext cx="2746142" cy="49813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defRPr/>
            </a:pPr>
            <a:r>
              <a:rPr lang="en-GB" sz="1200" b="0" strike="noStrike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181" name="PlaceHolder 4"/>
          <p:cNvSpPr>
            <a:spLocks noGrp="1"/>
          </p:cNvSpPr>
          <p:nvPr>
            <p:ph type="dt"/>
          </p:nvPr>
        </p:nvSpPr>
        <p:spPr bwMode="auto">
          <a:xfrm>
            <a:off x="3581798" y="1"/>
            <a:ext cx="2746142" cy="49813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defRPr/>
            </a:pPr>
            <a:r>
              <a:rPr lang="en-GB" sz="1200" b="0" strike="noStrike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82" name="PlaceHolder 5"/>
          <p:cNvSpPr>
            <a:spLocks noGrp="1"/>
          </p:cNvSpPr>
          <p:nvPr>
            <p:ph type="ftr"/>
          </p:nvPr>
        </p:nvSpPr>
        <p:spPr bwMode="auto">
          <a:xfrm>
            <a:off x="0" y="9471428"/>
            <a:ext cx="2746142" cy="4981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defRPr/>
            </a:pPr>
            <a:r>
              <a:rPr lang="en-GB" sz="1200" b="0" strike="noStrike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83" name="PlaceHolder 6"/>
          <p:cNvSpPr>
            <a:spLocks noGrp="1"/>
          </p:cNvSpPr>
          <p:nvPr>
            <p:ph type="sldNum"/>
          </p:nvPr>
        </p:nvSpPr>
        <p:spPr bwMode="auto">
          <a:xfrm>
            <a:off x="3581798" y="9471428"/>
            <a:ext cx="2746142" cy="4981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defRPr/>
            </a:pPr>
            <a:fld id="{8F4B7F0A-DB4D-449A-A0AE-C7989DF55A77}" type="slidenum">
              <a:rPr lang="en-GB" sz="1200" b="0" strike="noStrike" spc="-1">
                <a:latin typeface="Times New Roman"/>
              </a:rPr>
              <a:t>‹#›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340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019300" y="841375"/>
            <a:ext cx="4043363" cy="2274888"/>
          </a:xfrm>
          <a:prstGeom prst="rect">
            <a:avLst/>
          </a:prstGeom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 bwMode="auto">
          <a:xfrm>
            <a:off x="808105" y="3242547"/>
            <a:ext cx="6465407" cy="26526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9603" indent="-189603">
              <a:defRPr/>
            </a:pPr>
            <a:endParaRPr lang="en-GB" sz="1700" spc="-1" dirty="0">
              <a:latin typeface="Arial"/>
            </a:endParaRPr>
          </a:p>
        </p:txBody>
      </p:sp>
      <p:sp>
        <p:nvSpPr>
          <p:cNvPr id="300" name="Označba mesta številke diapozitiva 3"/>
          <p:cNvSpPr txBox="1"/>
          <p:nvPr/>
        </p:nvSpPr>
        <p:spPr bwMode="auto">
          <a:xfrm>
            <a:off x="4578078" y="6399806"/>
            <a:ext cx="3502071" cy="337564"/>
          </a:xfrm>
          <a:prstGeom prst="rect">
            <a:avLst/>
          </a:prstGeom>
          <a:noFill/>
          <a:ln w="0">
            <a:noFill/>
          </a:ln>
        </p:spPr>
        <p:txBody>
          <a:bodyPr lIns="80265" tIns="40134" rIns="80265" bIns="40134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8FBE4C11-5861-4E58-B529-E483085195E4}" type="slidenum">
              <a:rPr lang="en-US" sz="1100" spc="-1">
                <a:solidFill>
                  <a:srgbClr val="000000"/>
                </a:solidFill>
                <a:latin typeface="Arial"/>
                <a:ea typeface="DejaVu Sans"/>
              </a:rPr>
              <a:t>1</a:t>
            </a:fld>
            <a:endParaRPr lang="en-GB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0136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019300" y="841375"/>
            <a:ext cx="4043363" cy="2274888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 bwMode="auto">
          <a:xfrm>
            <a:off x="808105" y="3242547"/>
            <a:ext cx="6465407" cy="26526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9603" indent="-189603">
              <a:defRPr/>
            </a:pPr>
            <a:endParaRPr lang="en-GB" sz="1700" spc="-1" dirty="0">
              <a:latin typeface="Arial"/>
            </a:endParaRPr>
          </a:p>
        </p:txBody>
      </p:sp>
      <p:sp>
        <p:nvSpPr>
          <p:cNvPr id="303" name="Označba mesta številke diapozitiva 3"/>
          <p:cNvSpPr txBox="1"/>
          <p:nvPr/>
        </p:nvSpPr>
        <p:spPr bwMode="auto">
          <a:xfrm>
            <a:off x="4578078" y="6399806"/>
            <a:ext cx="3502071" cy="337564"/>
          </a:xfrm>
          <a:prstGeom prst="rect">
            <a:avLst/>
          </a:prstGeom>
          <a:noFill/>
          <a:ln w="0">
            <a:noFill/>
          </a:ln>
        </p:spPr>
        <p:txBody>
          <a:bodyPr lIns="80265" tIns="40134" rIns="80265" bIns="40134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3C4F2571-8564-4402-AFCB-870E2F450FB3}" type="slidenum">
              <a:rPr lang="en-US" sz="1100" spc="-1">
                <a:solidFill>
                  <a:srgbClr val="000000"/>
                </a:solidFill>
                <a:latin typeface="Arial"/>
                <a:ea typeface="DejaVu Sans"/>
              </a:rPr>
              <a:t>12</a:t>
            </a:fld>
            <a:endParaRPr lang="en-GB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3559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defRPr/>
            </a:pPr>
            <a:fld id="{8F4B7F0A-DB4D-449A-A0AE-C7989DF55A77}" type="slidenum">
              <a:rPr lang="en-GB" sz="1200" b="0" strike="noStrike" spc="-1" smtClean="0">
                <a:latin typeface="Times New Roman"/>
              </a:rPr>
              <a:t>14</a:t>
            </a:fld>
            <a:endParaRPr lang="en-GB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424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D092A-7257-5287-C571-33F092B68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59134F8D-9BC7-0AA3-C133-411BECA330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E4F901E4-2809-48A3-0DB2-E43955C66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AF04451-6639-2378-F51F-776290760534}"/>
              </a:ext>
            </a:extLst>
          </p:cNvPr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defRPr/>
            </a:pPr>
            <a:fld id="{8F4B7F0A-DB4D-449A-A0AE-C7989DF55A77}" type="slidenum">
              <a:rPr lang="en-GB" sz="1200" spc="-1">
                <a:latin typeface="Times New Roman"/>
              </a:rPr>
              <a:t>19</a:t>
            </a:fld>
            <a:endParaRPr lang="en-GB" sz="12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432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019300" y="841375"/>
            <a:ext cx="4043363" cy="2274888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 bwMode="auto">
          <a:xfrm>
            <a:off x="808105" y="3242547"/>
            <a:ext cx="6465407" cy="26526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9603" indent="-189603">
              <a:defRPr/>
            </a:pPr>
            <a:endParaRPr lang="en-GB" sz="1700" spc="-1" dirty="0">
              <a:latin typeface="Arial"/>
            </a:endParaRPr>
          </a:p>
        </p:txBody>
      </p:sp>
      <p:sp>
        <p:nvSpPr>
          <p:cNvPr id="303" name="Označba mesta številke diapozitiva 3"/>
          <p:cNvSpPr txBox="1"/>
          <p:nvPr/>
        </p:nvSpPr>
        <p:spPr bwMode="auto">
          <a:xfrm>
            <a:off x="4578078" y="6399806"/>
            <a:ext cx="3502071" cy="337564"/>
          </a:xfrm>
          <a:prstGeom prst="rect">
            <a:avLst/>
          </a:prstGeom>
          <a:noFill/>
          <a:ln w="0">
            <a:noFill/>
          </a:ln>
        </p:spPr>
        <p:txBody>
          <a:bodyPr lIns="80265" tIns="40134" rIns="80265" bIns="40134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3C4F2571-8564-4402-AFCB-870E2F450FB3}" type="slidenum">
              <a:rPr lang="en-US" sz="1100" spc="-1">
                <a:solidFill>
                  <a:srgbClr val="000000"/>
                </a:solidFill>
                <a:latin typeface="Arial"/>
                <a:ea typeface="DejaVu Sans"/>
              </a:rPr>
              <a:t>3</a:t>
            </a:fld>
            <a:endParaRPr lang="en-GB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355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85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6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935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4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3362325" y="785813"/>
            <a:ext cx="4424363" cy="2489200"/>
          </a:xfrm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glav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41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992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019300" y="841375"/>
            <a:ext cx="4043363" cy="2274888"/>
          </a:xfrm>
          <a:prstGeom prst="rect">
            <a:avLst/>
          </a:prstGeom>
        </p:spPr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 bwMode="auto">
          <a:xfrm>
            <a:off x="808105" y="3242547"/>
            <a:ext cx="6465407" cy="265269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9603" indent="-189603">
              <a:defRPr/>
            </a:pPr>
            <a:endParaRPr lang="en-GB" sz="1700" spc="-1" dirty="0">
              <a:latin typeface="Arial"/>
            </a:endParaRPr>
          </a:p>
        </p:txBody>
      </p:sp>
      <p:sp>
        <p:nvSpPr>
          <p:cNvPr id="300" name="Označba mesta številke diapozitiva 3"/>
          <p:cNvSpPr txBox="1"/>
          <p:nvPr/>
        </p:nvSpPr>
        <p:spPr bwMode="auto">
          <a:xfrm>
            <a:off x="4578078" y="6399806"/>
            <a:ext cx="3502071" cy="337564"/>
          </a:xfrm>
          <a:prstGeom prst="rect">
            <a:avLst/>
          </a:prstGeom>
          <a:noFill/>
          <a:ln w="0">
            <a:noFill/>
          </a:ln>
        </p:spPr>
        <p:txBody>
          <a:bodyPr lIns="80265" tIns="40134" rIns="80265" bIns="40134" anchor="b">
            <a:noAutofit/>
          </a:bodyPr>
          <a:lstStyle/>
          <a:p>
            <a:pPr algn="r">
              <a:lnSpc>
                <a:spcPct val="100000"/>
              </a:lnSpc>
              <a:defRPr/>
            </a:pPr>
            <a:fld id="{8FBE4C11-5861-4E58-B529-E483085195E4}" type="slidenum">
              <a:rPr lang="en-US" sz="1100" spc="-1">
                <a:solidFill>
                  <a:srgbClr val="000000"/>
                </a:solidFill>
                <a:latin typeface="Arial"/>
                <a:ea typeface="DejaVu Sans"/>
              </a:rPr>
              <a:t>11</a:t>
            </a:fld>
            <a:endParaRPr lang="en-GB" sz="11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013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 bwMode="auto">
          <a:xfrm>
            <a:off x="622620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 bwMode="auto">
          <a:xfrm>
            <a:off x="4393440" y="12938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 bwMode="auto">
          <a:xfrm>
            <a:off x="7949160" y="12938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 bwMode="auto">
          <a:xfrm>
            <a:off x="4393440" y="3566519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 bwMode="auto">
          <a:xfrm>
            <a:off x="7949160" y="3566519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 bwMode="auto">
          <a:xfrm>
            <a:off x="838080" y="129384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 bwMode="auto"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 bwMode="auto">
          <a:xfrm>
            <a:off x="838080" y="129384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 bwMode="auto">
          <a:xfrm>
            <a:off x="622620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preserve="1" userDrawn="1">
  <p:cSld name="Title,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fourObj" preserve="1" userDrawn="1">
  <p:cSld name="Title, 4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 bwMode="auto">
          <a:xfrm>
            <a:off x="622620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Title, 6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 bwMode="auto">
          <a:xfrm>
            <a:off x="4393440" y="12938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 bwMode="auto">
          <a:xfrm>
            <a:off x="7949160" y="12938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 bwMode="auto">
          <a:xfrm>
            <a:off x="4393440" y="3566519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 bwMode="auto">
          <a:xfrm>
            <a:off x="7949160" y="3566519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112400" y="1059051"/>
            <a:ext cx="3860800" cy="3651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8EA15-E57B-4FAF-9D6C-62E0412FF7AC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66340" y="3240088"/>
            <a:ext cx="10492120" cy="2627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39232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293993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26056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8012" y="75359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78012" y="168816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>
          <a:xfrm>
            <a:off x="378012" y="6356349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>
          <a:xfrm>
            <a:off x="378012" y="6356349"/>
            <a:ext cx="497391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SALGEE and LSA SAF User Workshop, 25-26 November 2024, Darmstadt, Germany</a:t>
            </a:r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DA8F1A-AFDC-4F81-AB31-82E358D7122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094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itle,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Centere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 bwMode="auto"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AndObj" preserve="1" userDrawn="1">
  <p:cSld name="Title, 2 Content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AndTwoObj" preserve="1" userDrawn="1">
  <p:cSld name="Title Content and 2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 bwMode="auto">
          <a:xfrm>
            <a:off x="6226200" y="3566519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OverTx" preserve="1" userDrawn="1">
  <p:cSld name="Title, 2 Content over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 bwMode="auto">
          <a:xfrm>
            <a:off x="6226200" y="12938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 bwMode="auto">
          <a:xfrm>
            <a:off x="838080" y="3566519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Straight Connector 12"/>
          <p:cNvSpPr/>
          <p:nvPr/>
        </p:nvSpPr>
        <p:spPr bwMode="auto">
          <a:xfrm>
            <a:off x="35280" y="838080"/>
            <a:ext cx="4463640" cy="360"/>
          </a:xfrm>
          <a:prstGeom prst="line">
            <a:avLst/>
          </a:prstGeom>
          <a:ln w="50800">
            <a:solidFill>
              <a:srgbClr val="E46C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sl-SI"/>
          </a:p>
        </p:txBody>
      </p:sp>
      <p:pic>
        <p:nvPicPr>
          <p:cNvPr id="8" name="Imagem 4"/>
          <p:cNvPicPr/>
          <p:nvPr/>
        </p:nvPicPr>
        <p:blipFill>
          <a:blip r:embed="rId14"/>
          <a:stretch/>
        </p:blipFill>
        <p:spPr bwMode="auto">
          <a:xfrm>
            <a:off x="185760" y="52560"/>
            <a:ext cx="1864800" cy="732960"/>
          </a:xfrm>
          <a:prstGeom prst="rect">
            <a:avLst/>
          </a:prstGeom>
          <a:ln w="0">
            <a:noFill/>
          </a:ln>
        </p:spPr>
      </p:pic>
      <p:sp>
        <p:nvSpPr>
          <p:cNvPr id="2" name="Straight Connector 7"/>
          <p:cNvSpPr/>
          <p:nvPr/>
        </p:nvSpPr>
        <p:spPr bwMode="auto">
          <a:xfrm>
            <a:off x="6534720" y="6453000"/>
            <a:ext cx="5508360" cy="360"/>
          </a:xfrm>
          <a:prstGeom prst="line">
            <a:avLst/>
          </a:prstGeom>
          <a:ln w="57150">
            <a:solidFill>
              <a:srgbClr val="00174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sl-SI"/>
          </a:p>
        </p:txBody>
      </p:sp>
      <p:sp>
        <p:nvSpPr>
          <p:cNvPr id="3" name="Straight Connector 12"/>
          <p:cNvSpPr/>
          <p:nvPr/>
        </p:nvSpPr>
        <p:spPr bwMode="auto">
          <a:xfrm>
            <a:off x="35280" y="764640"/>
            <a:ext cx="5508000" cy="360"/>
          </a:xfrm>
          <a:prstGeom prst="line">
            <a:avLst/>
          </a:prstGeom>
          <a:ln w="50800">
            <a:solidFill>
              <a:srgbClr val="E46C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sl-SI"/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 bwMode="auto">
          <a:xfrm>
            <a:off x="1523880" y="1122480"/>
            <a:ext cx="9143640" cy="238716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PT" sz="6000" b="0" strike="noStrike" spc="-1">
                <a:solidFill>
                  <a:srgbClr val="00194C"/>
                </a:solidFill>
                <a:latin typeface="Calibri Light"/>
              </a:rPr>
              <a:t>Clique para editar o estilo de título do Modelo Global</a:t>
            </a:r>
            <a:endParaRPr lang="pt-P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pt-PT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pt-PT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Straight Connector 12"/>
          <p:cNvSpPr/>
          <p:nvPr/>
        </p:nvSpPr>
        <p:spPr bwMode="auto">
          <a:xfrm>
            <a:off x="35280" y="838080"/>
            <a:ext cx="4463640" cy="360"/>
          </a:xfrm>
          <a:prstGeom prst="line">
            <a:avLst/>
          </a:prstGeom>
          <a:ln w="50800">
            <a:solidFill>
              <a:srgbClr val="E46C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sl-SI"/>
          </a:p>
        </p:txBody>
      </p:sp>
      <p:pic>
        <p:nvPicPr>
          <p:cNvPr id="44" name="Imagem 4"/>
          <p:cNvPicPr/>
          <p:nvPr/>
        </p:nvPicPr>
        <p:blipFill>
          <a:blip r:embed="rId17"/>
          <a:stretch/>
        </p:blipFill>
        <p:spPr bwMode="auto">
          <a:xfrm>
            <a:off x="185760" y="52560"/>
            <a:ext cx="1864800" cy="732960"/>
          </a:xfrm>
          <a:prstGeom prst="rect">
            <a:avLst/>
          </a:prstGeom>
          <a:ln w="0">
            <a:noFill/>
          </a:ln>
        </p:spPr>
      </p:pic>
      <p:sp>
        <p:nvSpPr>
          <p:cNvPr id="45" name="Straight Connector 7"/>
          <p:cNvSpPr/>
          <p:nvPr/>
        </p:nvSpPr>
        <p:spPr bwMode="auto">
          <a:xfrm>
            <a:off x="6534720" y="6453000"/>
            <a:ext cx="5508360" cy="360"/>
          </a:xfrm>
          <a:prstGeom prst="line">
            <a:avLst/>
          </a:prstGeom>
          <a:ln w="57150">
            <a:solidFill>
              <a:srgbClr val="001746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sl-SI"/>
          </a:p>
        </p:txBody>
      </p:sp>
      <p:sp>
        <p:nvSpPr>
          <p:cNvPr id="46" name="Straight Connector 12"/>
          <p:cNvSpPr/>
          <p:nvPr/>
        </p:nvSpPr>
        <p:spPr bwMode="auto">
          <a:xfrm>
            <a:off x="35280" y="764640"/>
            <a:ext cx="5508000" cy="360"/>
          </a:xfrm>
          <a:prstGeom prst="line">
            <a:avLst/>
          </a:prstGeom>
          <a:ln w="50800">
            <a:solidFill>
              <a:srgbClr val="E46C0A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/>
        </p:style>
        <p:txBody>
          <a:bodyPr/>
          <a:lstStyle/>
          <a:p>
            <a:endParaRPr lang="sl-SI"/>
          </a:p>
        </p:txBody>
      </p:sp>
      <p:sp>
        <p:nvSpPr>
          <p:cNvPr id="48" name="PlaceHolder 1"/>
          <p:cNvSpPr>
            <a:spLocks noGrp="1"/>
          </p:cNvSpPr>
          <p:nvPr>
            <p:ph type="body"/>
          </p:nvPr>
        </p:nvSpPr>
        <p:spPr bwMode="auto">
          <a:xfrm>
            <a:off x="838080" y="1293840"/>
            <a:ext cx="10515240" cy="43509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194C"/>
              </a:buClr>
              <a:buFont typeface="Arial"/>
              <a:buChar char="•"/>
              <a:defRPr/>
            </a:pPr>
            <a:r>
              <a:rPr lang="pt-PT" sz="2800" b="0" strike="noStrike" spc="-1">
                <a:solidFill>
                  <a:srgbClr val="00194C"/>
                </a:solidFill>
                <a:latin typeface="Calibri"/>
              </a:rPr>
              <a:t>Editar os estilos de texto do Modelo Global</a:t>
            </a: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pt-PT" sz="2400" b="0" strike="noStrike" spc="-1">
                <a:solidFill>
                  <a:srgbClr val="002060"/>
                </a:solidFill>
                <a:latin typeface="Calibri"/>
              </a:rPr>
              <a:t>Segundo nível</a:t>
            </a:r>
            <a:endParaRPr lang="pt-PT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pt-PT" sz="2000" b="0" strike="noStrike" spc="-1">
                <a:solidFill>
                  <a:srgbClr val="002060"/>
                </a:solidFill>
                <a:latin typeface="Calibri"/>
              </a:rPr>
              <a:t>Terceiro nível</a:t>
            </a:r>
            <a:endParaRPr lang="pt-PT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pt-PT" sz="1800" b="0" strike="noStrike" spc="-1">
                <a:solidFill>
                  <a:srgbClr val="002060"/>
                </a:solidFill>
                <a:latin typeface="Calibri"/>
              </a:rPr>
              <a:t>Quarto nível</a:t>
            </a: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2060"/>
              </a:buClr>
              <a:buFont typeface="Arial"/>
              <a:buChar char="•"/>
              <a:defRPr/>
            </a:pPr>
            <a:r>
              <a:rPr lang="pt-PT" sz="1800" b="0" strike="noStrike" spc="-1">
                <a:solidFill>
                  <a:srgbClr val="002060"/>
                </a:solidFill>
                <a:latin typeface="Calibri"/>
              </a:rPr>
              <a:t>Quinto nível</a:t>
            </a:r>
            <a:endParaRPr lang="pt-P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r>
              <a:rPr lang="pt-PT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bostjan.muri@gov.si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landscapetoolbox.org/doku.php/remote_sensing_methods:fraction_of_photosynthetically_active_radia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0187113" name="PoljeZBesedilom 1720187112"/>
          <p:cNvSpPr txBox="1"/>
          <p:nvPr/>
        </p:nvSpPr>
        <p:spPr bwMode="auto">
          <a:xfrm>
            <a:off x="8876" y="4975550"/>
            <a:ext cx="12192000" cy="82971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sl-SI" sz="1600" b="1" dirty="0">
                <a:solidFill>
                  <a:srgbClr val="002060"/>
                </a:solidFill>
              </a:rPr>
              <a:t>Boštjan Muri,</a:t>
            </a:r>
            <a:r>
              <a:rPr sz="1600" b="1" dirty="0">
                <a:solidFill>
                  <a:srgbClr val="002060"/>
                </a:solidFill>
              </a:rPr>
              <a:t> </a:t>
            </a:r>
            <a:r>
              <a:rPr lang="sl-SI" sz="1600" b="1" dirty="0">
                <a:solidFill>
                  <a:srgbClr val="002060"/>
                </a:solidFill>
              </a:rPr>
              <a:t>Ahac Pazlar, </a:t>
            </a:r>
            <a:r>
              <a:rPr sz="1600" b="1" u="none" dirty="0">
                <a:solidFill>
                  <a:srgbClr val="002060"/>
                </a:solidFill>
              </a:rPr>
              <a:t>Mateja Iršič Žibert</a:t>
            </a:r>
            <a:r>
              <a:rPr lang="sl-SI" sz="1600" b="1" dirty="0">
                <a:solidFill>
                  <a:srgbClr val="002060"/>
                </a:solidFill>
              </a:rPr>
              <a:t>, Tjaša Kovačević </a:t>
            </a:r>
            <a:r>
              <a:rPr lang="sl-SI" sz="1600" b="1" dirty="0" err="1">
                <a:solidFill>
                  <a:srgbClr val="002060"/>
                </a:solidFill>
              </a:rPr>
              <a:t>and¸the</a:t>
            </a:r>
            <a:r>
              <a:rPr lang="sl-SI" sz="1600" b="1" dirty="0">
                <a:solidFill>
                  <a:srgbClr val="002060"/>
                </a:solidFill>
              </a:rPr>
              <a:t> LSA SAF team</a:t>
            </a:r>
            <a:endParaRPr lang="sl-SI" sz="1600" b="1" u="none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sl-SI" sz="1600" b="1" u="none" dirty="0">
              <a:solidFill>
                <a:srgbClr val="002060"/>
              </a:solidFill>
            </a:endParaRPr>
          </a:p>
          <a:p>
            <a:pPr>
              <a:defRPr/>
            </a:pPr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F150F0D-E80B-C98D-CDC6-3A309841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5476764"/>
            <a:ext cx="11352584" cy="89115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F71A583-C30C-B9F8-CD76-2D90938A9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t="-276" r="232" b="18140"/>
          <a:stretch/>
        </p:blipFill>
        <p:spPr>
          <a:xfrm>
            <a:off x="876693" y="1582569"/>
            <a:ext cx="10456365" cy="328659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3597305-D60D-064E-9323-6535789EE6F1}"/>
              </a:ext>
            </a:extLst>
          </p:cNvPr>
          <p:cNvSpPr txBox="1"/>
          <p:nvPr/>
        </p:nvSpPr>
        <p:spPr bwMode="auto">
          <a:xfrm>
            <a:off x="467036" y="428634"/>
            <a:ext cx="10945216" cy="117010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sl-SI" sz="4000" b="1" spc="-1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Vegetation</a:t>
            </a:r>
            <a:r>
              <a:rPr lang="sl-SI" sz="4000" b="1" spc="-1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from</a:t>
            </a:r>
            <a:r>
              <a:rPr lang="sl-SI" sz="4000" b="1" spc="0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space</a:t>
            </a:r>
            <a:r>
              <a:rPr lang="sl-SI" sz="4000" b="1" spc="0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:</a:t>
            </a:r>
          </a:p>
          <a:p>
            <a:pPr algn="r">
              <a:lnSpc>
                <a:spcPct val="90000"/>
              </a:lnSpc>
              <a:defRPr/>
            </a:pPr>
            <a:r>
              <a:rPr lang="sl-SI" sz="4000" b="1" spc="0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processing</a:t>
            </a:r>
            <a:r>
              <a:rPr lang="sl-SI" sz="4000" b="1" spc="0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satellite</a:t>
            </a:r>
            <a:r>
              <a:rPr lang="sl-SI" sz="4000" b="1" spc="0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products</a:t>
            </a:r>
            <a:r>
              <a:rPr lang="sl-SI" sz="4000" b="1" spc="0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with</a:t>
            </a:r>
            <a:r>
              <a:rPr lang="sl-SI" sz="4000" b="1" spc="0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-1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Jupyter</a:t>
            </a:r>
            <a:r>
              <a:rPr lang="sl-SI" sz="4000" b="1" spc="-1" dirty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 </a:t>
            </a:r>
            <a:r>
              <a:rPr lang="sl-SI" sz="4000" b="1" spc="-1" dirty="0" err="1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Notebooks</a:t>
            </a:r>
            <a:endParaRPr lang="pt-PT" sz="3600" b="0" strike="noStrike" spc="-1" dirty="0">
              <a:solidFill>
                <a:schemeClr val="accent2">
                  <a:lumMod val="75000"/>
                </a:schemeClr>
              </a:solidFill>
              <a:latin typeface="Calibri"/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1F17380-843A-89EF-F08C-3A531F6AECF7}"/>
              </a:ext>
            </a:extLst>
          </p:cNvPr>
          <p:cNvSpPr txBox="1"/>
          <p:nvPr/>
        </p:nvSpPr>
        <p:spPr bwMode="auto">
          <a:xfrm>
            <a:off x="3791744" y="6525344"/>
            <a:ext cx="8400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1400" b="1" dirty="0" err="1">
                <a:solidFill>
                  <a:srgbClr val="002060"/>
                </a:solidFill>
              </a:rPr>
              <a:t>EUMeTrain‘s</a:t>
            </a:r>
            <a:r>
              <a:rPr lang="sl-SI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Event Week on Forest Fires,</a:t>
            </a:r>
            <a:r>
              <a:rPr lang="sl-SI" sz="1400" b="1" dirty="0">
                <a:solidFill>
                  <a:srgbClr val="002060"/>
                </a:solidFill>
              </a:rPr>
              <a:t> 1-3 </a:t>
            </a:r>
            <a:r>
              <a:rPr lang="sl-SI" sz="1400" b="1" dirty="0" err="1">
                <a:solidFill>
                  <a:srgbClr val="002060"/>
                </a:solidFill>
              </a:rPr>
              <a:t>June</a:t>
            </a:r>
            <a:r>
              <a:rPr lang="en-US" sz="1400" b="1" dirty="0">
                <a:solidFill>
                  <a:srgbClr val="002060"/>
                </a:solidFill>
              </a:rPr>
              <a:t> 2026</a:t>
            </a:r>
            <a:endParaRPr lang="en-US" sz="2400" b="1" i="0" u="none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avokotnik 12"/>
          <p:cNvSpPr/>
          <p:nvPr/>
        </p:nvSpPr>
        <p:spPr>
          <a:xfrm>
            <a:off x="1271463" y="3433105"/>
            <a:ext cx="8280921" cy="3385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defTabSz="457200"/>
            <a:r>
              <a:rPr lang="sl-SI" sz="1600" dirty="0">
                <a:solidFill>
                  <a:prstClr val="white"/>
                </a:solidFill>
              </a:rPr>
              <a:t>Large </a:t>
            </a:r>
            <a:r>
              <a:rPr lang="sl-SI" sz="1600" dirty="0" err="1">
                <a:solidFill>
                  <a:prstClr val="white"/>
                </a:solidFill>
              </a:rPr>
              <a:t>difference</a:t>
            </a:r>
            <a:r>
              <a:rPr lang="sl-SI" sz="1600" dirty="0">
                <a:solidFill>
                  <a:prstClr val="white"/>
                </a:solidFill>
              </a:rPr>
              <a:t>/</a:t>
            </a:r>
            <a:r>
              <a:rPr lang="sl-SI" sz="1600" dirty="0" err="1">
                <a:solidFill>
                  <a:prstClr val="white"/>
                </a:solidFill>
              </a:rPr>
              <a:t>ration</a:t>
            </a:r>
            <a:r>
              <a:rPr lang="sl-SI" sz="1600" dirty="0">
                <a:solidFill>
                  <a:prstClr val="white"/>
                </a:solidFill>
              </a:rPr>
              <a:t> </a:t>
            </a:r>
            <a:r>
              <a:rPr lang="sl-SI" sz="1600" dirty="0" err="1">
                <a:solidFill>
                  <a:prstClr val="white"/>
                </a:solidFill>
              </a:rPr>
              <a:t>between</a:t>
            </a:r>
            <a:r>
              <a:rPr lang="sl-SI" sz="1600" dirty="0">
                <a:solidFill>
                  <a:prstClr val="white"/>
                </a:solidFill>
              </a:rPr>
              <a:t> </a:t>
            </a:r>
            <a:r>
              <a:rPr lang="sl-SI" sz="1600" dirty="0" err="1">
                <a:solidFill>
                  <a:prstClr val="white"/>
                </a:solidFill>
              </a:rPr>
              <a:t>actual</a:t>
            </a:r>
            <a:r>
              <a:rPr lang="sl-SI" sz="1600" dirty="0">
                <a:solidFill>
                  <a:prstClr val="white"/>
                </a:solidFill>
              </a:rPr>
              <a:t> </a:t>
            </a:r>
            <a:r>
              <a:rPr lang="sl-SI" sz="1600" dirty="0" err="1">
                <a:solidFill>
                  <a:prstClr val="white"/>
                </a:solidFill>
              </a:rPr>
              <a:t>and</a:t>
            </a:r>
            <a:r>
              <a:rPr lang="sl-SI" sz="1600" dirty="0">
                <a:solidFill>
                  <a:prstClr val="white"/>
                </a:solidFill>
              </a:rPr>
              <a:t> reference </a:t>
            </a:r>
            <a:r>
              <a:rPr lang="sl-SI" sz="1600" dirty="0" err="1">
                <a:solidFill>
                  <a:prstClr val="white"/>
                </a:solidFill>
              </a:rPr>
              <a:t>evapotranspiration</a:t>
            </a:r>
            <a:r>
              <a:rPr lang="sl-SI" sz="1600" dirty="0">
                <a:solidFill>
                  <a:prstClr val="white"/>
                </a:solidFill>
              </a:rPr>
              <a:t> </a:t>
            </a:r>
            <a:r>
              <a:rPr lang="sl-SI" sz="1600" dirty="0" err="1">
                <a:solidFill>
                  <a:prstClr val="white"/>
                </a:solidFill>
              </a:rPr>
              <a:t>signals</a:t>
            </a:r>
            <a:r>
              <a:rPr lang="sl-SI" sz="1600" dirty="0">
                <a:solidFill>
                  <a:prstClr val="white"/>
                </a:solidFill>
              </a:rPr>
              <a:t> </a:t>
            </a:r>
            <a:r>
              <a:rPr lang="sl-SI" sz="1600" dirty="0" err="1">
                <a:solidFill>
                  <a:prstClr val="white"/>
                </a:solidFill>
              </a:rPr>
              <a:t>drought</a:t>
            </a:r>
            <a:r>
              <a:rPr lang="sl-SI" sz="1600" dirty="0">
                <a:solidFill>
                  <a:prstClr val="white"/>
                </a:solidFill>
              </a:rPr>
              <a:t>.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7" name="Slika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89" y="2073902"/>
            <a:ext cx="1484745" cy="1113559"/>
          </a:xfrm>
          <a:prstGeom prst="rect">
            <a:avLst/>
          </a:prstGeom>
        </p:spPr>
      </p:pic>
      <p:sp>
        <p:nvSpPr>
          <p:cNvPr id="12" name="Title 7"/>
          <p:cNvSpPr txBox="1">
            <a:spLocks/>
          </p:cNvSpPr>
          <p:nvPr/>
        </p:nvSpPr>
        <p:spPr>
          <a:xfrm>
            <a:off x="3762116" y="79644"/>
            <a:ext cx="7844492" cy="5096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600" b="1" dirty="0" err="1">
                <a:solidFill>
                  <a:srgbClr val="F79646">
                    <a:lumMod val="50000"/>
                  </a:srgbClr>
                </a:solidFill>
              </a:rPr>
              <a:t>Actual</a:t>
            </a:r>
            <a:r>
              <a:rPr lang="sl-SI" sz="2600" b="1" dirty="0">
                <a:solidFill>
                  <a:srgbClr val="F79646">
                    <a:lumMod val="50000"/>
                  </a:srgbClr>
                </a:solidFill>
              </a:rPr>
              <a:t> </a:t>
            </a:r>
            <a:r>
              <a:rPr lang="sl-SI" sz="2600" b="1" dirty="0" err="1">
                <a:solidFill>
                  <a:srgbClr val="F79646">
                    <a:lumMod val="50000"/>
                  </a:srgbClr>
                </a:solidFill>
              </a:rPr>
              <a:t>and</a:t>
            </a:r>
            <a:r>
              <a:rPr lang="sl-SI" sz="2600" b="1" dirty="0">
                <a:solidFill>
                  <a:srgbClr val="F79646">
                    <a:lumMod val="50000"/>
                  </a:srgbClr>
                </a:solidFill>
              </a:rPr>
              <a:t> Reference </a:t>
            </a:r>
            <a:r>
              <a:rPr lang="sl-SI" sz="2600" b="1" dirty="0" err="1">
                <a:solidFill>
                  <a:srgbClr val="F79646">
                    <a:lumMod val="50000"/>
                  </a:srgbClr>
                </a:solidFill>
              </a:rPr>
              <a:t>Evapotranspiration</a:t>
            </a:r>
            <a:endParaRPr lang="en-US" sz="26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6" name="Pravokotnik 15"/>
          <p:cNvSpPr/>
          <p:nvPr/>
        </p:nvSpPr>
        <p:spPr>
          <a:xfrm>
            <a:off x="624522" y="1331505"/>
            <a:ext cx="6590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SEVIRI/MSG: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30 min / 3 km sub-satellite point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Daily composites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Pravokotnik 17"/>
          <p:cNvSpPr/>
          <p:nvPr/>
        </p:nvSpPr>
        <p:spPr>
          <a:xfrm>
            <a:off x="5043069" y="1516171"/>
            <a:ext cx="3886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sl-SI" sz="1400" b="1" dirty="0">
                <a:solidFill>
                  <a:srgbClr val="002060"/>
                </a:solidFill>
              </a:rPr>
              <a:t>Actual E</a:t>
            </a:r>
            <a:r>
              <a:rPr lang="en-GB" sz="1400" b="1" dirty="0">
                <a:solidFill>
                  <a:srgbClr val="002060"/>
                </a:solidFill>
              </a:rPr>
              <a:t>T</a:t>
            </a:r>
            <a:r>
              <a:rPr lang="en-GB" sz="1400" dirty="0">
                <a:solidFill>
                  <a:srgbClr val="002060"/>
                </a:solidFill>
              </a:rPr>
              <a:t>: Energy Balance by cover type within </a:t>
            </a:r>
            <a:r>
              <a:rPr lang="en-GB" sz="1400" b="1" dirty="0">
                <a:solidFill>
                  <a:srgbClr val="002060"/>
                </a:solidFill>
              </a:rPr>
              <a:t>each pixel using SEVIRI down-welling radiation, Albedo, Vegetation, LST, …. 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Pravokotnik 18"/>
          <p:cNvSpPr/>
          <p:nvPr/>
        </p:nvSpPr>
        <p:spPr>
          <a:xfrm>
            <a:off x="5043069" y="252959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sl-SI" sz="1400" b="1" dirty="0">
                <a:solidFill>
                  <a:srgbClr val="002060"/>
                </a:solidFill>
              </a:rPr>
              <a:t>Reference E</a:t>
            </a:r>
            <a:r>
              <a:rPr lang="en-GB" sz="1400" b="1" dirty="0">
                <a:solidFill>
                  <a:srgbClr val="002060"/>
                </a:solidFill>
              </a:rPr>
              <a:t>T</a:t>
            </a:r>
            <a:r>
              <a:rPr lang="en-GB" sz="1400" dirty="0">
                <a:solidFill>
                  <a:srgbClr val="002060"/>
                </a:solidFill>
              </a:rPr>
              <a:t>: Evapotranspiration of reference non-stressed surface driven by </a:t>
            </a:r>
            <a:r>
              <a:rPr lang="en-GB" sz="1400" b="1" dirty="0">
                <a:solidFill>
                  <a:srgbClr val="002060"/>
                </a:solidFill>
              </a:rPr>
              <a:t>DSSF</a:t>
            </a:r>
            <a:r>
              <a:rPr lang="sl-SI" sz="1400" b="1" dirty="0">
                <a:solidFill>
                  <a:srgbClr val="002060"/>
                </a:solidFill>
              </a:rPr>
              <a:t>.</a:t>
            </a:r>
            <a:endParaRPr lang="en-US" sz="1400" dirty="0">
              <a:solidFill>
                <a:srgbClr val="00206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0" y="3947217"/>
            <a:ext cx="4057650" cy="279837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537" y="3947217"/>
            <a:ext cx="4057651" cy="2798380"/>
          </a:xfrm>
          <a:prstGeom prst="rect">
            <a:avLst/>
          </a:prstGeom>
        </p:spPr>
      </p:pic>
      <p:sp>
        <p:nvSpPr>
          <p:cNvPr id="20" name="Elipsa 19"/>
          <p:cNvSpPr/>
          <p:nvPr/>
        </p:nvSpPr>
        <p:spPr>
          <a:xfrm>
            <a:off x="2649353" y="4921945"/>
            <a:ext cx="1239982" cy="9351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l-SI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59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" name="Naslov 1"/>
          <p:cNvSpPr txBox="1"/>
          <p:nvPr/>
        </p:nvSpPr>
        <p:spPr bwMode="auto">
          <a:xfrm>
            <a:off x="467036" y="428634"/>
            <a:ext cx="10945216" cy="117010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sl-SI" sz="4000" b="1" spc="-1" dirty="0" err="1">
                <a:solidFill>
                  <a:srgbClr val="002060"/>
                </a:solidFill>
                <a:latin typeface="Calibri Light"/>
              </a:rPr>
              <a:t>Fires</a:t>
            </a:r>
            <a:r>
              <a:rPr lang="sl-SI" sz="4000" b="1" spc="-1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rgbClr val="002060"/>
                </a:solidFill>
                <a:latin typeface="Calibri Light"/>
              </a:rPr>
              <a:t>from</a:t>
            </a:r>
            <a:r>
              <a:rPr lang="sl-SI" sz="4000" b="1" spc="0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rgbClr val="002060"/>
                </a:solidFill>
                <a:latin typeface="Calibri Light"/>
              </a:rPr>
              <a:t>space</a:t>
            </a:r>
            <a:r>
              <a:rPr lang="sl-SI" sz="4000" b="1" spc="0" dirty="0">
                <a:solidFill>
                  <a:srgbClr val="002060"/>
                </a:solidFill>
                <a:latin typeface="Calibri Light"/>
              </a:rPr>
              <a:t>:</a:t>
            </a:r>
          </a:p>
          <a:p>
            <a:pPr algn="r">
              <a:lnSpc>
                <a:spcPct val="90000"/>
              </a:lnSpc>
              <a:defRPr/>
            </a:pPr>
            <a:r>
              <a:rPr lang="sl-SI" sz="4000" b="1" spc="0" dirty="0" err="1">
                <a:solidFill>
                  <a:srgbClr val="002060"/>
                </a:solidFill>
                <a:latin typeface="Calibri Light"/>
              </a:rPr>
              <a:t>processing</a:t>
            </a:r>
            <a:r>
              <a:rPr lang="sl-SI" sz="4000" b="1" spc="0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rgbClr val="002060"/>
                </a:solidFill>
                <a:latin typeface="Calibri Light"/>
              </a:rPr>
              <a:t>satellite</a:t>
            </a:r>
            <a:r>
              <a:rPr lang="sl-SI" sz="4000" b="1" spc="0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rgbClr val="002060"/>
                </a:solidFill>
                <a:latin typeface="Calibri Light"/>
              </a:rPr>
              <a:t>products</a:t>
            </a:r>
            <a:r>
              <a:rPr lang="sl-SI" sz="4000" b="1" spc="0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0" dirty="0" err="1">
                <a:solidFill>
                  <a:srgbClr val="002060"/>
                </a:solidFill>
                <a:latin typeface="Calibri Light"/>
              </a:rPr>
              <a:t>with</a:t>
            </a:r>
            <a:r>
              <a:rPr lang="sl-SI" sz="4000" b="1" spc="0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-1" dirty="0" err="1">
                <a:solidFill>
                  <a:srgbClr val="002060"/>
                </a:solidFill>
                <a:latin typeface="Calibri Light"/>
              </a:rPr>
              <a:t>Jupyter</a:t>
            </a:r>
            <a:r>
              <a:rPr lang="sl-SI" sz="4000" b="1" spc="-1" dirty="0">
                <a:solidFill>
                  <a:srgbClr val="002060"/>
                </a:solidFill>
                <a:latin typeface="Calibri Light"/>
              </a:rPr>
              <a:t> </a:t>
            </a:r>
            <a:r>
              <a:rPr lang="sl-SI" sz="4000" b="1" spc="-1" dirty="0" err="1">
                <a:solidFill>
                  <a:srgbClr val="002060"/>
                </a:solidFill>
                <a:latin typeface="Calibri Light"/>
              </a:rPr>
              <a:t>Notebooks</a:t>
            </a:r>
            <a:endParaRPr lang="pt-PT" sz="3600" b="0" strike="noStrike" spc="-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720187113" name="PoljeZBesedilom 1720187112"/>
          <p:cNvSpPr txBox="1"/>
          <p:nvPr/>
        </p:nvSpPr>
        <p:spPr bwMode="auto">
          <a:xfrm>
            <a:off x="8876" y="4975550"/>
            <a:ext cx="12192000" cy="829714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sl-SI" sz="1600" b="1" dirty="0">
                <a:solidFill>
                  <a:srgbClr val="002060"/>
                </a:solidFill>
              </a:rPr>
              <a:t>Boštjan Muri, Ahac Pazlar, Mateja Iršič Žibert, Tjaša Kovačević </a:t>
            </a:r>
            <a:r>
              <a:rPr lang="sl-SI" sz="1600" b="1" dirty="0" err="1">
                <a:solidFill>
                  <a:srgbClr val="002060"/>
                </a:solidFill>
              </a:rPr>
              <a:t>and</a:t>
            </a:r>
            <a:r>
              <a:rPr lang="sl-SI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 err="1">
                <a:solidFill>
                  <a:srgbClr val="002060"/>
                </a:solidFill>
              </a:rPr>
              <a:t>the</a:t>
            </a:r>
            <a:r>
              <a:rPr lang="sl-SI" sz="1600" b="1" dirty="0">
                <a:solidFill>
                  <a:srgbClr val="002060"/>
                </a:solidFill>
              </a:rPr>
              <a:t> LSA SAF team</a:t>
            </a:r>
            <a:endParaRPr lang="sl-SI" sz="1600" b="1" u="none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sl-SI" sz="1600" b="1" u="none" dirty="0">
              <a:solidFill>
                <a:srgbClr val="002060"/>
              </a:solidFill>
            </a:endParaRPr>
          </a:p>
          <a:p>
            <a:pPr>
              <a:defRPr/>
            </a:pPr>
            <a:endParaRPr lang="sl-SI" b="1" dirty="0">
              <a:solidFill>
                <a:srgbClr val="002060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F150F0D-E80B-C98D-CDC6-3A3098413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5476764"/>
            <a:ext cx="11352584" cy="891158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E996E69-F20E-6A8A-102F-3D9E97B6CFDD}"/>
              </a:ext>
            </a:extLst>
          </p:cNvPr>
          <p:cNvSpPr txBox="1"/>
          <p:nvPr/>
        </p:nvSpPr>
        <p:spPr bwMode="auto">
          <a:xfrm>
            <a:off x="3791744" y="6525344"/>
            <a:ext cx="8400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1400" b="1" dirty="0" err="1">
                <a:solidFill>
                  <a:srgbClr val="002060"/>
                </a:solidFill>
              </a:rPr>
              <a:t>EUMeTrain‘s</a:t>
            </a:r>
            <a:r>
              <a:rPr lang="sl-SI" sz="1400" b="1" dirty="0">
                <a:solidFill>
                  <a:srgbClr val="002060"/>
                </a:solidFill>
              </a:rPr>
              <a:t> </a:t>
            </a:r>
            <a:r>
              <a:rPr lang="en-US" sz="1400" b="1" dirty="0">
                <a:solidFill>
                  <a:srgbClr val="002060"/>
                </a:solidFill>
              </a:rPr>
              <a:t>Event Week on Forest Fires,</a:t>
            </a:r>
            <a:r>
              <a:rPr lang="sl-SI" sz="1400" b="1" dirty="0">
                <a:solidFill>
                  <a:srgbClr val="002060"/>
                </a:solidFill>
              </a:rPr>
              <a:t> 1-3 </a:t>
            </a:r>
            <a:r>
              <a:rPr lang="sl-SI" sz="1400" b="1" dirty="0" err="1">
                <a:solidFill>
                  <a:srgbClr val="002060"/>
                </a:solidFill>
              </a:rPr>
              <a:t>June</a:t>
            </a:r>
            <a:r>
              <a:rPr lang="en-US" sz="1400" b="1" dirty="0">
                <a:solidFill>
                  <a:srgbClr val="002060"/>
                </a:solidFill>
              </a:rPr>
              <a:t> 2026</a:t>
            </a:r>
            <a:endParaRPr lang="en-US" sz="2400" b="1" i="0" u="none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23E691-981A-5098-B1D9-4156627D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00" y="2161401"/>
            <a:ext cx="10369152" cy="192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" name="Označba mesta vsebine 1"/>
          <p:cNvSpPr txBox="1"/>
          <p:nvPr/>
        </p:nvSpPr>
        <p:spPr bwMode="auto">
          <a:xfrm>
            <a:off x="838080" y="129384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2" name="Slika 2"/>
          <p:cNvPicPr/>
          <p:nvPr/>
        </p:nvPicPr>
        <p:blipFill>
          <a:blip r:embed="rId3"/>
          <a:stretch/>
        </p:blipFill>
        <p:spPr bwMode="auto">
          <a:xfrm>
            <a:off x="0" y="0"/>
            <a:ext cx="12192000" cy="6875640"/>
          </a:xfrm>
          <a:prstGeom prst="rect">
            <a:avLst/>
          </a:prstGeom>
          <a:ln w="0">
            <a:noFill/>
          </a:ln>
        </p:spPr>
      </p:pic>
      <p:sp>
        <p:nvSpPr>
          <p:cNvPr id="193" name="PoljeZBesedilom 192"/>
          <p:cNvSpPr txBox="1"/>
          <p:nvPr/>
        </p:nvSpPr>
        <p:spPr bwMode="auto">
          <a:xfrm>
            <a:off x="241560" y="218520"/>
            <a:ext cx="4649039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r>
              <a:rPr lang="en-GB" sz="2200" b="1" strike="noStrike" spc="-1" dirty="0">
                <a:solidFill>
                  <a:srgbClr val="002060"/>
                </a:solidFill>
                <a:latin typeface="Arial"/>
              </a:rPr>
              <a:t>Scheme of the LSA-SAF products</a:t>
            </a:r>
            <a:endParaRPr lang="en-GB" sz="22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5" name="Pravokotnik 4"/>
          <p:cNvSpPr/>
          <p:nvPr/>
        </p:nvSpPr>
        <p:spPr bwMode="auto">
          <a:xfrm>
            <a:off x="761879" y="1056798"/>
            <a:ext cx="3308193" cy="474084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defRPr/>
            </a:pPr>
            <a:r>
              <a:rPr lang="sl-SI" sz="2800" b="0" u="sng" strike="noStrike" spc="-1" dirty="0">
                <a:solidFill>
                  <a:srgbClr val="00194C"/>
                </a:solidFill>
                <a:latin typeface="Calibri"/>
              </a:rPr>
              <a:t>lsa-saf.eumetsat.int</a:t>
            </a:r>
            <a:endParaRPr sz="2800" b="0" u="sng" strike="noStrike" spc="-1" dirty="0">
              <a:latin typeface="Arial"/>
            </a:endParaRPr>
          </a:p>
        </p:txBody>
      </p:sp>
      <p:cxnSp>
        <p:nvCxnSpPr>
          <p:cNvPr id="3" name="Raven povezovalnik 2"/>
          <p:cNvCxnSpPr>
            <a:cxnSpLocks/>
          </p:cNvCxnSpPr>
          <p:nvPr/>
        </p:nvCxnSpPr>
        <p:spPr bwMode="auto">
          <a:xfrm>
            <a:off x="5545394" y="1789471"/>
            <a:ext cx="10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aobljeni pravokotnik 5"/>
          <p:cNvSpPr/>
          <p:nvPr/>
        </p:nvSpPr>
        <p:spPr bwMode="auto">
          <a:xfrm>
            <a:off x="4237564" y="5545394"/>
            <a:ext cx="2851494" cy="122903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l-S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AB5C7-231B-AD72-A0C4-6415ACB95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EB9F9EFD-7909-F9EC-65DB-7DCC2ED72EC1}"/>
              </a:ext>
            </a:extLst>
          </p:cNvPr>
          <p:cNvSpPr txBox="1"/>
          <p:nvPr/>
        </p:nvSpPr>
        <p:spPr>
          <a:xfrm>
            <a:off x="4295800" y="95745"/>
            <a:ext cx="5904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Fire Radiative Power – Pixel</a:t>
            </a:r>
            <a:endParaRPr lang="sl-SI" sz="2800" dirty="0"/>
          </a:p>
        </p:txBody>
      </p:sp>
      <p:pic>
        <p:nvPicPr>
          <p:cNvPr id="4" name="Slika 3" descr="Slika, ki vsebuje besede besedilo, diagram, zemljevid&#10;&#10;Vsebina, ustvarjena z UI, morda ni pravilna.">
            <a:extLst>
              <a:ext uri="{FF2B5EF4-FFF2-40B4-BE49-F238E27FC236}">
                <a16:creationId xmlns:a16="http://schemas.microsoft.com/office/drawing/2014/main" id="{5D5315C3-7FEA-074C-C1B0-90B80629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1988840"/>
            <a:ext cx="2301014" cy="223224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8D1E2CFC-110B-F4FA-0A02-28BBF799C7A2}"/>
              </a:ext>
            </a:extLst>
          </p:cNvPr>
          <p:cNvSpPr txBox="1"/>
          <p:nvPr/>
        </p:nvSpPr>
        <p:spPr bwMode="auto">
          <a:xfrm>
            <a:off x="767408" y="2104008"/>
            <a:ext cx="676875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MTG Fire Radiative Power – Pixel (MTFRPPIXEL)</a:t>
            </a:r>
            <a:endParaRPr lang="sl-SI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Spatial resolution: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1 km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Timeliness: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Up to 45 minutes, typically around 20 minutes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Temporal frequency: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Every 10 minutes</a:t>
            </a:r>
            <a:endParaRPr lang="sl-SI" sz="1600" dirty="0">
              <a:solidFill>
                <a:srgbClr val="002060"/>
              </a:solidFill>
              <a:latin typeface="+mj-lt"/>
            </a:endParaRPr>
          </a:p>
          <a:p>
            <a:endParaRPr lang="sl-SI" sz="1600" b="1" i="0" dirty="0">
              <a:solidFill>
                <a:srgbClr val="002060"/>
              </a:solidFill>
              <a:effectLst/>
              <a:latin typeface="+mj-lt"/>
            </a:endParaRPr>
          </a:p>
          <a:p>
            <a:r>
              <a:rPr lang="sl-SI" sz="1600" i="1" dirty="0">
                <a:solidFill>
                  <a:srgbClr val="002060"/>
                </a:solidFill>
                <a:latin typeface="+mj-lt"/>
              </a:rPr>
              <a:t>LSA-509 – </a:t>
            </a:r>
            <a:r>
              <a:rPr lang="sl-SI" sz="1600" i="1" dirty="0" err="1">
                <a:solidFill>
                  <a:srgbClr val="002060"/>
                </a:solidFill>
                <a:latin typeface="+mj-lt"/>
              </a:rPr>
              <a:t>currently</a:t>
            </a:r>
            <a:r>
              <a:rPr lang="sl-SI" sz="16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sl-SI" sz="1600" i="1" dirty="0" err="1">
                <a:solidFill>
                  <a:srgbClr val="002060"/>
                </a:solidFill>
                <a:latin typeface="+mj-lt"/>
              </a:rPr>
              <a:t>demonstration</a:t>
            </a:r>
            <a:r>
              <a:rPr lang="sl-SI" sz="16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sl-SI" sz="1600" i="1" dirty="0" err="1">
                <a:solidFill>
                  <a:srgbClr val="002060"/>
                </a:solidFill>
                <a:latin typeface="+mj-lt"/>
              </a:rPr>
              <a:t>product</a:t>
            </a:r>
            <a:endParaRPr lang="en-US" sz="1200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F948D28-1563-3F60-96ED-19F640343D90}"/>
              </a:ext>
            </a:extLst>
          </p:cNvPr>
          <p:cNvSpPr txBox="1"/>
          <p:nvPr/>
        </p:nvSpPr>
        <p:spPr>
          <a:xfrm>
            <a:off x="1055440" y="1052736"/>
            <a:ext cx="100811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Fire Radiative Power (FRP)</a:t>
            </a:r>
            <a:r>
              <a:rPr lang="en-US" sz="2000" dirty="0">
                <a:solidFill>
                  <a:srgbClr val="002060"/>
                </a:solidFill>
              </a:rPr>
              <a:t> estimates </a:t>
            </a:r>
            <a:r>
              <a:rPr lang="sl-SI" sz="2000" dirty="0" err="1">
                <a:solidFill>
                  <a:srgbClr val="002060"/>
                </a:solidFill>
              </a:rPr>
              <a:t>based</a:t>
            </a:r>
            <a:r>
              <a:rPr lang="sl-SI" sz="2000" dirty="0">
                <a:solidFill>
                  <a:srgbClr val="002060"/>
                </a:solidFill>
              </a:rPr>
              <a:t> on</a:t>
            </a:r>
            <a:endParaRPr lang="sl-SI" sz="2000" b="1" dirty="0">
              <a:solidFill>
                <a:srgbClr val="00206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sl-SI" b="1" dirty="0">
                <a:solidFill>
                  <a:srgbClr val="002060"/>
                </a:solidFill>
              </a:rPr>
              <a:t>L</a:t>
            </a:r>
            <a:r>
              <a:rPr lang="en-US" b="1" dirty="0" err="1">
                <a:solidFill>
                  <a:srgbClr val="002060"/>
                </a:solidFill>
              </a:rPr>
              <a:t>ocation</a:t>
            </a:r>
            <a:r>
              <a:rPr lang="en-US" dirty="0">
                <a:solidFill>
                  <a:srgbClr val="002060"/>
                </a:solidFill>
              </a:rPr>
              <a:t>, </a:t>
            </a:r>
            <a:r>
              <a:rPr lang="en-US" b="1" dirty="0">
                <a:solidFill>
                  <a:srgbClr val="002060"/>
                </a:solidFill>
              </a:rPr>
              <a:t>FRP</a:t>
            </a:r>
            <a:r>
              <a:rPr lang="sl-SI" b="1" dirty="0">
                <a:solidFill>
                  <a:srgbClr val="002060"/>
                </a:solidFill>
              </a:rPr>
              <a:t>,</a:t>
            </a:r>
            <a:r>
              <a:rPr lang="en-US" b="1" dirty="0">
                <a:solidFill>
                  <a:srgbClr val="002060"/>
                </a:solidFill>
              </a:rPr>
              <a:t> uncertainty (MW</a:t>
            </a:r>
            <a:r>
              <a:rPr lang="en-US" dirty="0">
                <a:solidFill>
                  <a:srgbClr val="002060"/>
                </a:solidFill>
              </a:rPr>
              <a:t>)</a:t>
            </a:r>
            <a:endParaRPr lang="sl-SI" dirty="0">
              <a:solidFill>
                <a:srgbClr val="00206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2060"/>
                </a:solidFill>
              </a:rPr>
              <a:t>Fire detection confidence</a:t>
            </a:r>
            <a:r>
              <a:rPr lang="sl-SI" dirty="0">
                <a:solidFill>
                  <a:srgbClr val="002060"/>
                </a:solidFill>
              </a:rPr>
              <a:t>,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b="1" dirty="0">
                <a:solidFill>
                  <a:srgbClr val="002060"/>
                </a:solidFill>
              </a:rPr>
              <a:t>Effective pixel </a:t>
            </a:r>
            <a:r>
              <a:rPr lang="sl-SI" b="1" dirty="0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rea</a:t>
            </a:r>
            <a:r>
              <a:rPr lang="en-US" dirty="0">
                <a:solidFill>
                  <a:srgbClr val="002060"/>
                </a:solidFill>
              </a:rPr>
              <a:t> for </a:t>
            </a:r>
            <a:r>
              <a:rPr lang="en-US" b="1" dirty="0">
                <a:solidFill>
                  <a:srgbClr val="002060"/>
                </a:solidFill>
              </a:rPr>
              <a:t>each individual detected fire</a:t>
            </a: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0BB7123-83D3-5F27-2A21-57D59BCFBA65}"/>
              </a:ext>
            </a:extLst>
          </p:cNvPr>
          <p:cNvSpPr txBox="1"/>
          <p:nvPr/>
        </p:nvSpPr>
        <p:spPr bwMode="auto">
          <a:xfrm>
            <a:off x="796143" y="4293096"/>
            <a:ext cx="67687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M</a:t>
            </a:r>
            <a:r>
              <a:rPr lang="sl-SI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G Fire Radiative Power – Pixel (FRPP</a:t>
            </a:r>
            <a:r>
              <a:rPr lang="sl-SI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ixel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)</a:t>
            </a:r>
            <a:endParaRPr lang="sl-SI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Spatial resolution: </a:t>
            </a:r>
            <a:r>
              <a:rPr lang="sl-SI" sz="1600" dirty="0">
                <a:solidFill>
                  <a:srgbClr val="002060"/>
                </a:solidFill>
                <a:latin typeface="+mj-lt"/>
              </a:rPr>
              <a:t>3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km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1600" b="1" dirty="0">
                <a:solidFill>
                  <a:srgbClr val="002060"/>
                </a:solidFill>
                <a:latin typeface="+mj-lt"/>
              </a:rPr>
              <a:t>Temporal frequency: 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Every 1</a:t>
            </a:r>
            <a:r>
              <a:rPr lang="sl-SI" sz="1600" dirty="0">
                <a:solidFill>
                  <a:srgbClr val="002060"/>
                </a:solidFill>
                <a:latin typeface="+mj-lt"/>
              </a:rPr>
              <a:t>5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minutes</a:t>
            </a:r>
            <a:endParaRPr lang="sl-SI" sz="1600" dirty="0">
              <a:solidFill>
                <a:srgbClr val="002060"/>
              </a:solidFill>
              <a:latin typeface="+mj-lt"/>
            </a:endParaRPr>
          </a:p>
          <a:p>
            <a:endParaRPr lang="sl-SI" sz="1600" b="1" i="0" dirty="0">
              <a:solidFill>
                <a:srgbClr val="002060"/>
              </a:solidFill>
              <a:effectLst/>
              <a:latin typeface="+mj-lt"/>
            </a:endParaRPr>
          </a:p>
          <a:p>
            <a:r>
              <a:rPr lang="sl-SI" sz="1600" i="1" dirty="0">
                <a:solidFill>
                  <a:srgbClr val="002060"/>
                </a:solidFill>
                <a:latin typeface="+mj-lt"/>
              </a:rPr>
              <a:t>LSA-502 (</a:t>
            </a:r>
            <a:r>
              <a:rPr lang="sl-SI" sz="1600" i="1" dirty="0" err="1">
                <a:solidFill>
                  <a:srgbClr val="002060"/>
                </a:solidFill>
                <a:latin typeface="+mj-lt"/>
              </a:rPr>
              <a:t>operational</a:t>
            </a:r>
            <a:r>
              <a:rPr lang="sl-SI" sz="1600" i="1" dirty="0">
                <a:solidFill>
                  <a:srgbClr val="002060"/>
                </a:solidFill>
                <a:latin typeface="+mj-lt"/>
              </a:rPr>
              <a:t>)</a:t>
            </a:r>
            <a:endParaRPr lang="en-US" sz="1200" b="0" i="0" dirty="0">
              <a:solidFill>
                <a:srgbClr val="212529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9E2F721-CEBF-A6B5-A82C-D488E362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4436420"/>
            <a:ext cx="1886507" cy="18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36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DB681-A81A-E43E-2243-E9441D885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85777A58-4DE7-4958-5B41-A0BD77021BBB}"/>
              </a:ext>
            </a:extLst>
          </p:cNvPr>
          <p:cNvSpPr/>
          <p:nvPr/>
        </p:nvSpPr>
        <p:spPr>
          <a:xfrm>
            <a:off x="5816373" y="94276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r>
              <a:rPr lang="sl-SI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B5790D2-7771-7495-CC51-4FC8F64B3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3" y="1253331"/>
            <a:ext cx="6647118" cy="4737473"/>
          </a:xfrm>
          <a:prstGeom prst="rect">
            <a:avLst/>
          </a:prstGeom>
        </p:spPr>
      </p:pic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E36C6C80-0D24-E522-AEF4-E99594896928}"/>
              </a:ext>
            </a:extLst>
          </p:cNvPr>
          <p:cNvSpPr txBox="1">
            <a:spLocks/>
          </p:cNvSpPr>
          <p:nvPr/>
        </p:nvSpPr>
        <p:spPr>
          <a:xfrm>
            <a:off x="479376" y="1446397"/>
            <a:ext cx="3672408" cy="47374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</a:rPr>
              <a:t>Combin</a:t>
            </a:r>
            <a:r>
              <a:rPr lang="sl-SI" sz="1800" b="1" dirty="0" err="1">
                <a:solidFill>
                  <a:schemeClr val="accent2">
                    <a:lumMod val="50000"/>
                  </a:schemeClr>
                </a:solidFill>
              </a:rPr>
              <a:t>ing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 code, visuals, and text</a:t>
            </a:r>
            <a:endParaRPr lang="sl-SI" sz="1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Run code in small steps, inspect outputs instantly, and experiment with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sl-SI" sz="1800" b="1" dirty="0" err="1">
                <a:solidFill>
                  <a:schemeClr val="accent2">
                    <a:lumMod val="50000"/>
                  </a:schemeClr>
                </a:solidFill>
              </a:rPr>
              <a:t>Reproducibility</a:t>
            </a:r>
            <a:r>
              <a:rPr lang="sl-SI" sz="1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1800" b="1" dirty="0" err="1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sl-SI" sz="1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1800" b="1" dirty="0" err="1">
                <a:solidFill>
                  <a:schemeClr val="accent2">
                    <a:lumMod val="50000"/>
                  </a:schemeClr>
                </a:solidFill>
              </a:rPr>
              <a:t>sharing</a:t>
            </a:r>
            <a:endParaRPr lang="sl-SI" sz="1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Ideal for learning, demonstrating concepts</a:t>
            </a:r>
            <a:endParaRPr lang="sl-SI" sz="1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sl-SI" sz="1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l-SI" sz="1800" dirty="0">
                <a:solidFill>
                  <a:schemeClr val="tx1"/>
                </a:solidFill>
              </a:rPr>
              <a:t>How to run </a:t>
            </a:r>
            <a:r>
              <a:rPr lang="sl-SI" sz="1800" dirty="0" err="1">
                <a:solidFill>
                  <a:schemeClr val="tx1"/>
                </a:solidFill>
              </a:rPr>
              <a:t>Jupyter</a:t>
            </a:r>
            <a:r>
              <a:rPr lang="sl-SI" sz="1800" dirty="0">
                <a:solidFill>
                  <a:schemeClr val="tx1"/>
                </a:solidFill>
              </a:rPr>
              <a:t> </a:t>
            </a:r>
            <a:r>
              <a:rPr lang="sl-SI" sz="1800" dirty="0" err="1">
                <a:solidFill>
                  <a:schemeClr val="tx1"/>
                </a:solidFill>
              </a:rPr>
              <a:t>Notebooks</a:t>
            </a:r>
            <a:r>
              <a:rPr lang="sl-SI" sz="1800" dirty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endParaRPr lang="sl-SI" sz="1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b="1" dirty="0" err="1">
                <a:solidFill>
                  <a:schemeClr val="tx1"/>
                </a:solidFill>
              </a:rPr>
              <a:t>Local</a:t>
            </a:r>
            <a:r>
              <a:rPr lang="sl-SI" sz="1600" b="1" dirty="0">
                <a:solidFill>
                  <a:schemeClr val="tx1"/>
                </a:solidFill>
              </a:rPr>
              <a:t> </a:t>
            </a:r>
            <a:r>
              <a:rPr lang="sl-SI" sz="1600" b="1" dirty="0" err="1">
                <a:solidFill>
                  <a:schemeClr val="tx1"/>
                </a:solidFill>
              </a:rPr>
              <a:t>machine</a:t>
            </a:r>
            <a:endParaRPr lang="sl-SI" sz="16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b="1" dirty="0" err="1">
                <a:solidFill>
                  <a:schemeClr val="tx1"/>
                </a:solidFill>
              </a:rPr>
              <a:t>JupyterHub</a:t>
            </a:r>
            <a:endParaRPr lang="sl-SI" sz="16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l-SI" sz="1600" b="1" dirty="0">
                <a:solidFill>
                  <a:schemeClr val="tx1"/>
                </a:solidFill>
              </a:rPr>
              <a:t>Google </a:t>
            </a:r>
            <a:r>
              <a:rPr lang="sl-SI" sz="1600" b="1" dirty="0" err="1">
                <a:solidFill>
                  <a:schemeClr val="tx1"/>
                </a:solidFill>
              </a:rPr>
              <a:t>Colab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sl-SI" sz="18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sl-SI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44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5816373" y="94276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r>
              <a:rPr lang="sl-SI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značba mesta vsebine 1"/>
          <p:cNvSpPr txBox="1">
            <a:spLocks/>
          </p:cNvSpPr>
          <p:nvPr/>
        </p:nvSpPr>
        <p:spPr>
          <a:xfrm>
            <a:off x="767408" y="2348880"/>
            <a:ext cx="10879477" cy="23042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200" b="1" dirty="0" err="1">
                <a:solidFill>
                  <a:schemeClr val="accent6">
                    <a:lumMod val="75000"/>
                  </a:schemeClr>
                </a:solidFill>
              </a:rPr>
              <a:t>Vegetation</a:t>
            </a:r>
            <a:r>
              <a:rPr lang="sl-SI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200" b="1" dirty="0" err="1">
                <a:solidFill>
                  <a:schemeClr val="accent6">
                    <a:lumMod val="75000"/>
                  </a:schemeClr>
                </a:solidFill>
              </a:rPr>
              <a:t>Jupyter</a:t>
            </a:r>
            <a:r>
              <a:rPr lang="sl-SI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400" b="1" dirty="0" err="1">
                <a:solidFill>
                  <a:schemeClr val="accent6">
                    <a:lumMod val="75000"/>
                  </a:schemeClr>
                </a:solidFill>
              </a:rPr>
              <a:t>Notebooks</a:t>
            </a:r>
            <a:endParaRPr lang="sl-SI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8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FVC </a:t>
            </a: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anomalies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dirty="0"/>
              <a:t>Calculation of Fractional Vegetation Cover anomaly from LSA SAF ETFVC</a:t>
            </a:r>
            <a:endParaRPr lang="sl-SI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Overview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products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Demonstration of MSG Based LSA SAF Vegetation Products</a:t>
            </a:r>
            <a:endParaRPr lang="sl-SI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Vegetation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l-SI" sz="2000" b="1" dirty="0" err="1">
                <a:solidFill>
                  <a:schemeClr val="accent6">
                    <a:lumMod val="75000"/>
                  </a:schemeClr>
                </a:solidFill>
              </a:rPr>
              <a:t>fires</a:t>
            </a:r>
            <a:r>
              <a:rPr lang="sl-SI" sz="20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000" dirty="0"/>
              <a:t>Analyzing Effects of Wildfires on Vegetation Using LSA SAF MDFVC and MSG-FRP Pixel Products</a:t>
            </a:r>
            <a:endParaRPr lang="sl-SI" sz="2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b="1" dirty="0"/>
          </a:p>
          <a:p>
            <a:pPr marL="0" indent="0">
              <a:buNone/>
            </a:pPr>
            <a:r>
              <a:rPr lang="en-US" sz="1600" b="1" u="sng" dirty="0"/>
              <a:t>gitlab.eumetsat.int/</a:t>
            </a:r>
            <a:r>
              <a:rPr lang="en-US" sz="1600" b="1" u="sng" dirty="0" err="1"/>
              <a:t>eumetlab</a:t>
            </a:r>
            <a:r>
              <a:rPr lang="en-US" sz="1600" b="1" u="sng" dirty="0"/>
              <a:t>/land/tutorials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u="sng" dirty="0"/>
              <a:t>gitlab.com/helpdesk.landsaf/lsasaf_data_access/</a:t>
            </a:r>
            <a:r>
              <a:rPr lang="sl-SI" sz="1600" b="1" u="sng" dirty="0"/>
              <a:t>-</a:t>
            </a:r>
            <a:r>
              <a:rPr lang="en-US" sz="1600" b="1" u="sng" dirty="0"/>
              <a:t>/tree/main/tutorials/MSG?ref_type=heads</a:t>
            </a:r>
            <a:endParaRPr lang="sl-SI" sz="1600" b="1" u="sng" dirty="0"/>
          </a:p>
        </p:txBody>
      </p:sp>
      <p:sp>
        <p:nvSpPr>
          <p:cNvPr id="6" name="Pravokotnik 5"/>
          <p:cNvSpPr/>
          <p:nvPr/>
        </p:nvSpPr>
        <p:spPr>
          <a:xfrm>
            <a:off x="335361" y="1057894"/>
            <a:ext cx="11311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suite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temperature,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evapotranspiration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shortwave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sl-SI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D364AF15-4DC8-CC8B-3C0D-53F0AC2DE87B}"/>
              </a:ext>
            </a:extLst>
          </p:cNvPr>
          <p:cNvSpPr txBox="1">
            <a:spLocks/>
          </p:cNvSpPr>
          <p:nvPr/>
        </p:nvSpPr>
        <p:spPr>
          <a:xfrm>
            <a:off x="4943872" y="5373216"/>
            <a:ext cx="11311524" cy="936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194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l-SI" sz="8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5360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46EE-F9B4-1CAF-09F8-04D95B4FC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2D5581-3BFD-0387-AF65-13140B0D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-27384"/>
            <a:ext cx="7272808" cy="797712"/>
          </a:xfrm>
        </p:spPr>
        <p:txBody>
          <a:bodyPr/>
          <a:lstStyle/>
          <a:p>
            <a:r>
              <a:rPr lang="sl-SI" sz="3600" dirty="0" err="1">
                <a:solidFill>
                  <a:srgbClr val="002060"/>
                </a:solidFill>
              </a:rPr>
              <a:t>Jupyter</a:t>
            </a:r>
            <a:r>
              <a:rPr lang="sl-SI" sz="3600" dirty="0">
                <a:solidFill>
                  <a:srgbClr val="002060"/>
                </a:solidFill>
              </a:rPr>
              <a:t> </a:t>
            </a:r>
            <a:r>
              <a:rPr lang="sl-SI" sz="3600" dirty="0" err="1">
                <a:solidFill>
                  <a:srgbClr val="002060"/>
                </a:solidFill>
              </a:rPr>
              <a:t>Notebook</a:t>
            </a:r>
            <a:r>
              <a:rPr lang="sl-SI" sz="3600" dirty="0">
                <a:solidFill>
                  <a:srgbClr val="002060"/>
                </a:solidFill>
              </a:rPr>
              <a:t> </a:t>
            </a:r>
            <a:r>
              <a:rPr lang="sl-SI" sz="3600" dirty="0" err="1">
                <a:solidFill>
                  <a:srgbClr val="002060"/>
                </a:solidFill>
              </a:rPr>
              <a:t>Tutorial</a:t>
            </a:r>
            <a:r>
              <a:rPr lang="sl-SI" sz="3600" dirty="0">
                <a:solidFill>
                  <a:srgbClr val="002060"/>
                </a:solidFill>
              </a:rPr>
              <a:t> on </a:t>
            </a:r>
            <a:r>
              <a:rPr lang="sl-SI" sz="3600" dirty="0" err="1">
                <a:solidFill>
                  <a:srgbClr val="002060"/>
                </a:solidFill>
              </a:rPr>
              <a:t>Fires</a:t>
            </a:r>
            <a:endParaRPr lang="sl-SI" sz="3600" dirty="0">
              <a:solidFill>
                <a:srgbClr val="00206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5309EAE-AB42-AF2B-90FC-B853C2AF07F3}"/>
              </a:ext>
            </a:extLst>
          </p:cNvPr>
          <p:cNvSpPr txBox="1"/>
          <p:nvPr/>
        </p:nvSpPr>
        <p:spPr>
          <a:xfrm>
            <a:off x="695400" y="1268760"/>
            <a:ext cx="10585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306"/>
              </a:spcBef>
              <a:spcAft>
                <a:spcPts val="871"/>
              </a:spcAft>
              <a:buNone/>
            </a:pPr>
            <a:r>
              <a:rPr lang="en-US" sz="3200" b="1" i="0" dirty="0">
                <a:solidFill>
                  <a:srgbClr val="002060"/>
                </a:solidFill>
                <a:effectLst/>
                <a:latin typeface="-apple-system"/>
              </a:rPr>
              <a:t>LSA SAF Fire Radiative Power -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-apple-system"/>
              </a:rPr>
              <a:t>Utili</a:t>
            </a:r>
            <a:r>
              <a:rPr lang="sl-SI" sz="3200" b="1" i="0" dirty="0">
                <a:solidFill>
                  <a:srgbClr val="002060"/>
                </a:solidFill>
                <a:effectLst/>
                <a:latin typeface="-apple-system"/>
              </a:rPr>
              <a:t>s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-apple-system"/>
              </a:rPr>
              <a:t>ing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-apple-system"/>
              </a:rPr>
              <a:t> MSG and MTG data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15CBBB3-EE98-B229-7E6D-B017AEFA6502}"/>
              </a:ext>
            </a:extLst>
          </p:cNvPr>
          <p:cNvSpPr txBox="1"/>
          <p:nvPr/>
        </p:nvSpPr>
        <p:spPr>
          <a:xfrm>
            <a:off x="3048000" y="4377878"/>
            <a:ext cx="6096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Statistical comparisons clearly show that the FCI sensor is more sensitive to smaller fires, with a higher number of detections, especially near the edges of the satellite disc. </a:t>
            </a:r>
            <a:endParaRPr lang="sl-SI" sz="1800" dirty="0">
              <a:solidFill>
                <a:srgbClr val="002060"/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5B8D437-250A-6ADC-8B7A-969419B7AF86}"/>
              </a:ext>
            </a:extLst>
          </p:cNvPr>
          <p:cNvSpPr txBox="1"/>
          <p:nvPr/>
        </p:nvSpPr>
        <p:spPr>
          <a:xfrm>
            <a:off x="5792981" y="2204864"/>
            <a:ext cx="5487595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Basic facts on the LSA SAF </a:t>
            </a:r>
            <a:r>
              <a:rPr lang="en-US" sz="1800" dirty="0" err="1"/>
              <a:t>FRPPixel</a:t>
            </a:r>
            <a:r>
              <a:rPr lang="en-US" sz="1800" dirty="0"/>
              <a:t> (</a:t>
            </a:r>
            <a:r>
              <a:rPr lang="en-US" sz="1800" b="1" dirty="0"/>
              <a:t>MTG</a:t>
            </a:r>
            <a:r>
              <a:rPr lang="en-US" sz="1800" dirty="0"/>
              <a:t>)</a:t>
            </a:r>
          </a:p>
          <a:p>
            <a:r>
              <a:rPr lang="en-US" sz="1800" b="1" dirty="0"/>
              <a:t>Product number</a:t>
            </a:r>
            <a:r>
              <a:rPr lang="en-US" sz="1800" dirty="0"/>
              <a:t>: LSA-509</a:t>
            </a:r>
            <a:endParaRPr lang="sl-SI" sz="1800" dirty="0"/>
          </a:p>
          <a:p>
            <a:r>
              <a:rPr lang="en-US" sz="1800" b="1" dirty="0"/>
              <a:t>Spatial resolution</a:t>
            </a:r>
            <a:r>
              <a:rPr lang="en-US" sz="1800" dirty="0"/>
              <a:t>: 1km at nadir</a:t>
            </a:r>
          </a:p>
          <a:p>
            <a:r>
              <a:rPr lang="en-US" sz="1800" b="1" dirty="0"/>
              <a:t>Spatial coverage</a:t>
            </a:r>
            <a:r>
              <a:rPr lang="en-US" sz="1800" dirty="0"/>
              <a:t>: MTG-Disk</a:t>
            </a:r>
          </a:p>
          <a:p>
            <a:r>
              <a:rPr lang="en-US" sz="1800" b="1" dirty="0"/>
              <a:t>Time steps</a:t>
            </a:r>
            <a:r>
              <a:rPr lang="en-US" sz="1800" dirty="0"/>
              <a:t>: 10 min</a:t>
            </a:r>
          </a:p>
          <a:p>
            <a:r>
              <a:rPr lang="en-US" sz="1800" b="1" dirty="0"/>
              <a:t>Data availability</a:t>
            </a:r>
            <a:r>
              <a:rPr lang="en-US" sz="1800" dirty="0"/>
              <a:t>: Demonstrational</a:t>
            </a:r>
            <a:r>
              <a:rPr lang="sl-SI" sz="1800" dirty="0"/>
              <a:t> </a:t>
            </a:r>
            <a:r>
              <a:rPr lang="sl-SI" sz="1800" dirty="0" err="1"/>
              <a:t>from</a:t>
            </a:r>
            <a:r>
              <a:rPr lang="sl-SI" sz="1800" dirty="0"/>
              <a:t> 1 </a:t>
            </a:r>
            <a:r>
              <a:rPr lang="sl-SI" sz="1800" dirty="0" err="1"/>
              <a:t>Oct</a:t>
            </a:r>
            <a:r>
              <a:rPr lang="sl-SI" sz="1800" dirty="0"/>
              <a:t> 2025</a:t>
            </a:r>
            <a:endParaRPr lang="en-US" sz="1800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E7F678E-798A-7A5A-AE1A-F7501F530C29}"/>
              </a:ext>
            </a:extLst>
          </p:cNvPr>
          <p:cNvSpPr txBox="1"/>
          <p:nvPr/>
        </p:nvSpPr>
        <p:spPr>
          <a:xfrm>
            <a:off x="765336" y="2204864"/>
            <a:ext cx="4811621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Basic facts on the LSA SAF </a:t>
            </a:r>
            <a:r>
              <a:rPr lang="en-US" sz="1800" dirty="0" err="1"/>
              <a:t>FRPPixel</a:t>
            </a:r>
            <a:r>
              <a:rPr lang="en-US" sz="1800" dirty="0"/>
              <a:t> (</a:t>
            </a:r>
            <a:r>
              <a:rPr lang="en-US" sz="1800" b="1" dirty="0"/>
              <a:t>MSG</a:t>
            </a:r>
            <a:r>
              <a:rPr lang="en-US" sz="1800" dirty="0"/>
              <a:t>)</a:t>
            </a:r>
          </a:p>
          <a:p>
            <a:r>
              <a:rPr lang="en-US" sz="1800" b="1" dirty="0"/>
              <a:t>Product number</a:t>
            </a:r>
            <a:r>
              <a:rPr lang="en-US" sz="1800" dirty="0"/>
              <a:t>: LSA-502</a:t>
            </a:r>
          </a:p>
          <a:p>
            <a:r>
              <a:rPr lang="en-US" sz="1800" b="1" dirty="0"/>
              <a:t>Spatial resolution</a:t>
            </a:r>
            <a:r>
              <a:rPr lang="en-US" sz="1800" dirty="0"/>
              <a:t>: 3km at nadir</a:t>
            </a:r>
          </a:p>
          <a:p>
            <a:r>
              <a:rPr lang="en-US" sz="1800" b="1" dirty="0"/>
              <a:t>Spatial coverage</a:t>
            </a:r>
            <a:r>
              <a:rPr lang="en-US" sz="1800" dirty="0"/>
              <a:t>: MSG-Disk</a:t>
            </a:r>
          </a:p>
          <a:p>
            <a:r>
              <a:rPr lang="en-US" sz="1800" b="1" dirty="0"/>
              <a:t>Time steps</a:t>
            </a:r>
            <a:r>
              <a:rPr lang="en-US" sz="1800" dirty="0"/>
              <a:t>: 15 min</a:t>
            </a:r>
          </a:p>
          <a:p>
            <a:r>
              <a:rPr lang="en-US" sz="1800" b="1" dirty="0"/>
              <a:t>Data availability</a:t>
            </a:r>
            <a:r>
              <a:rPr lang="en-US" sz="1800" dirty="0"/>
              <a:t>: from 2016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4A1AF50-E03B-4429-D150-B0BF6C241054}"/>
              </a:ext>
            </a:extLst>
          </p:cNvPr>
          <p:cNvSpPr txBox="1"/>
          <p:nvPr/>
        </p:nvSpPr>
        <p:spPr>
          <a:xfrm>
            <a:off x="1415480" y="5733256"/>
            <a:ext cx="9588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002060"/>
                </a:solidFill>
                <a:highlight>
                  <a:srgbClr val="FFFF00"/>
                </a:highlight>
              </a:rPr>
              <a:t>gitlab.com/helpdesk.landsaf/lsasaf_data_access/-/tree/main/tutorials?ref_type=heads</a:t>
            </a:r>
          </a:p>
        </p:txBody>
      </p:sp>
    </p:spTree>
    <p:extLst>
      <p:ext uri="{BB962C8B-B14F-4D97-AF65-F5344CB8AC3E}">
        <p14:creationId xmlns:p14="http://schemas.microsoft.com/office/powerpoint/2010/main" val="203211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3E0E1-5C1D-1166-4207-A012778E9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C8B80B3C-7B88-46A0-A4DE-CC17CE1CE782}"/>
              </a:ext>
            </a:extLst>
          </p:cNvPr>
          <p:cNvSpPr txBox="1">
            <a:spLocks/>
          </p:cNvSpPr>
          <p:nvPr/>
        </p:nvSpPr>
        <p:spPr bwMode="auto">
          <a:xfrm>
            <a:off x="2207568" y="332656"/>
            <a:ext cx="10153128" cy="7977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 err="1">
                <a:solidFill>
                  <a:srgbClr val="002060"/>
                </a:solidFill>
              </a:rPr>
              <a:t>Daily</a:t>
            </a:r>
            <a:r>
              <a:rPr lang="sl-SI" sz="3200" dirty="0">
                <a:solidFill>
                  <a:srgbClr val="002060"/>
                </a:solidFill>
              </a:rPr>
              <a:t> FRP </a:t>
            </a:r>
            <a:r>
              <a:rPr lang="sl-SI" sz="3200" dirty="0" err="1">
                <a:solidFill>
                  <a:srgbClr val="002060"/>
                </a:solidFill>
              </a:rPr>
              <a:t>values</a:t>
            </a:r>
            <a:r>
              <a:rPr lang="sl-SI" sz="3200" dirty="0">
                <a:solidFill>
                  <a:srgbClr val="002060"/>
                </a:solidFill>
              </a:rPr>
              <a:t> </a:t>
            </a:r>
            <a:r>
              <a:rPr lang="sl-SI" sz="3200" dirty="0" err="1">
                <a:solidFill>
                  <a:srgbClr val="002060"/>
                </a:solidFill>
              </a:rPr>
              <a:t>for</a:t>
            </a:r>
            <a:r>
              <a:rPr lang="sl-SI" sz="3200" dirty="0">
                <a:solidFill>
                  <a:srgbClr val="002060"/>
                </a:solidFill>
              </a:rPr>
              <a:t> 15 </a:t>
            </a:r>
            <a:r>
              <a:rPr lang="sl-SI" sz="3200" dirty="0" err="1">
                <a:solidFill>
                  <a:srgbClr val="002060"/>
                </a:solidFill>
              </a:rPr>
              <a:t>August</a:t>
            </a:r>
            <a:r>
              <a:rPr lang="sl-SI" sz="3200" dirty="0">
                <a:solidFill>
                  <a:srgbClr val="002060"/>
                </a:solidFill>
              </a:rPr>
              <a:t> 2025</a:t>
            </a:r>
          </a:p>
          <a:p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3" name="Slika 2" descr="Slika, ki vsebuje besede besedilo, risanje, ilustracija&#10;&#10;Vsebina, ustvarjena z UI, morda ni pravilna.">
            <a:extLst>
              <a:ext uri="{FF2B5EF4-FFF2-40B4-BE49-F238E27FC236}">
                <a16:creationId xmlns:a16="http://schemas.microsoft.com/office/drawing/2014/main" id="{7BAEFF61-66C7-CBE8-B773-61317B80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40" y="1162269"/>
            <a:ext cx="12493740" cy="49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4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F994E-EA0F-94D0-9C12-2C451B54E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2C7077CE-F597-1A88-D22E-160D14816FD4}"/>
              </a:ext>
            </a:extLst>
          </p:cNvPr>
          <p:cNvSpPr txBox="1">
            <a:spLocks/>
          </p:cNvSpPr>
          <p:nvPr/>
        </p:nvSpPr>
        <p:spPr bwMode="auto">
          <a:xfrm>
            <a:off x="2855640" y="260648"/>
            <a:ext cx="9289032" cy="7977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>
                <a:solidFill>
                  <a:srgbClr val="002060"/>
                </a:solidFill>
              </a:rPr>
              <a:t>FRP </a:t>
            </a:r>
            <a:r>
              <a:rPr lang="sl-SI" sz="3200" dirty="0" err="1">
                <a:solidFill>
                  <a:srgbClr val="002060"/>
                </a:solidFill>
              </a:rPr>
              <a:t>animation</a:t>
            </a:r>
            <a:r>
              <a:rPr lang="sl-SI" sz="3200" dirty="0">
                <a:solidFill>
                  <a:srgbClr val="002060"/>
                </a:solidFill>
              </a:rPr>
              <a:t> </a:t>
            </a:r>
            <a:r>
              <a:rPr lang="sl-SI" sz="3200" dirty="0" err="1">
                <a:solidFill>
                  <a:srgbClr val="002060"/>
                </a:solidFill>
              </a:rPr>
              <a:t>for</a:t>
            </a:r>
            <a:r>
              <a:rPr lang="sl-SI" sz="3200" dirty="0">
                <a:solidFill>
                  <a:srgbClr val="002060"/>
                </a:solidFill>
              </a:rPr>
              <a:t> </a:t>
            </a:r>
            <a:r>
              <a:rPr lang="sl-SI" sz="3200" dirty="0" err="1">
                <a:solidFill>
                  <a:srgbClr val="002060"/>
                </a:solidFill>
              </a:rPr>
              <a:t>August</a:t>
            </a:r>
            <a:r>
              <a:rPr lang="sl-SI" sz="3200" dirty="0">
                <a:solidFill>
                  <a:srgbClr val="002060"/>
                </a:solidFill>
              </a:rPr>
              <a:t> 2025</a:t>
            </a:r>
          </a:p>
          <a:p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5" name="Slika 4" descr="Slika, ki vsebuje besede besedilo, diagram, zemljevid">
            <a:extLst>
              <a:ext uri="{FF2B5EF4-FFF2-40B4-BE49-F238E27FC236}">
                <a16:creationId xmlns:a16="http://schemas.microsoft.com/office/drawing/2014/main" id="{5151F5DD-1743-CAAA-D039-FA14E1ED3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800" y="908720"/>
            <a:ext cx="1458162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9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15840-2B80-3AE8-F672-8FF870061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92C0AFE-120A-1811-6909-25BB0D5F0A25}"/>
              </a:ext>
            </a:extLst>
          </p:cNvPr>
          <p:cNvSpPr txBox="1"/>
          <p:nvPr/>
        </p:nvSpPr>
        <p:spPr>
          <a:xfrm>
            <a:off x="407368" y="1689587"/>
            <a:ext cx="65887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solidFill>
                  <a:srgbClr val="C00000"/>
                </a:solidFill>
              </a:rPr>
              <a:t>P</a:t>
            </a:r>
            <a:r>
              <a:rPr lang="en-US" sz="2000" b="1" dirty="0" err="1">
                <a:solidFill>
                  <a:srgbClr val="C00000"/>
                </a:solidFill>
              </a:rPr>
              <a:t>eaks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sl-SI" sz="2000" b="1" dirty="0" err="1">
                <a:solidFill>
                  <a:srgbClr val="C00000"/>
                </a:solidFill>
              </a:rPr>
              <a:t>of</a:t>
            </a:r>
            <a:r>
              <a:rPr lang="en-US" sz="2000" b="1" dirty="0">
                <a:solidFill>
                  <a:srgbClr val="C00000"/>
                </a:solidFill>
              </a:rPr>
              <a:t> fire activity</a:t>
            </a:r>
            <a:endParaRPr lang="sl-SI" sz="2000" b="1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mid-latitudes of the Northern Hemisphere</a:t>
            </a:r>
            <a:endParaRPr lang="sl-SI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</a:rPr>
              <a:t>Southern Africa and South America</a:t>
            </a:r>
            <a:r>
              <a:rPr lang="sl-SI" dirty="0">
                <a:solidFill>
                  <a:srgbClr val="002060"/>
                </a:solidFill>
              </a:rPr>
              <a:t> – </a:t>
            </a:r>
            <a:r>
              <a:rPr lang="en-US" dirty="0">
                <a:solidFill>
                  <a:srgbClr val="002060"/>
                </a:solidFill>
              </a:rPr>
              <a:t>some of the highest FRP values</a:t>
            </a:r>
            <a:endParaRPr lang="sl-SI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l-SI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Thanks to the finer spatial and temporal resolution of MTG, the maximum FRP values are higher compared to MSG.</a:t>
            </a:r>
            <a:endParaRPr lang="sl-SI" dirty="0">
              <a:solidFill>
                <a:srgbClr val="002060"/>
              </a:solidFill>
            </a:endParaRPr>
          </a:p>
          <a:p>
            <a:endParaRPr lang="sl-SI" dirty="0"/>
          </a:p>
          <a:p>
            <a:endParaRPr lang="en-US" dirty="0"/>
          </a:p>
          <a:p>
            <a:endParaRPr lang="sl-SI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F46466-C6E1-0C6B-A236-41DDA726ED48}"/>
              </a:ext>
            </a:extLst>
          </p:cNvPr>
          <p:cNvSpPr txBox="1">
            <a:spLocks/>
          </p:cNvSpPr>
          <p:nvPr/>
        </p:nvSpPr>
        <p:spPr bwMode="auto">
          <a:xfrm>
            <a:off x="2351584" y="340875"/>
            <a:ext cx="10657184" cy="7977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 err="1">
                <a:solidFill>
                  <a:srgbClr val="002060"/>
                </a:solidFill>
              </a:rPr>
              <a:t>Analysing</a:t>
            </a:r>
            <a:r>
              <a:rPr lang="sl-SI" sz="3200" dirty="0">
                <a:solidFill>
                  <a:srgbClr val="002060"/>
                </a:solidFill>
              </a:rPr>
              <a:t> FRP </a:t>
            </a:r>
            <a:r>
              <a:rPr lang="sl-SI" sz="3200" dirty="0" err="1">
                <a:solidFill>
                  <a:srgbClr val="002060"/>
                </a:solidFill>
              </a:rPr>
              <a:t>distribution</a:t>
            </a:r>
            <a:r>
              <a:rPr lang="sl-SI" sz="3200" dirty="0">
                <a:solidFill>
                  <a:srgbClr val="002060"/>
                </a:solidFill>
              </a:rPr>
              <a:t> (MSG </a:t>
            </a:r>
            <a:r>
              <a:rPr lang="sl-SI" sz="3200" dirty="0" err="1">
                <a:solidFill>
                  <a:srgbClr val="002060"/>
                </a:solidFill>
              </a:rPr>
              <a:t>vs</a:t>
            </a:r>
            <a:r>
              <a:rPr lang="sl-SI" sz="3200" dirty="0">
                <a:solidFill>
                  <a:srgbClr val="002060"/>
                </a:solidFill>
              </a:rPr>
              <a:t> MTG)</a:t>
            </a:r>
          </a:p>
          <a:p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11" name="Slika 10" descr="Slika, ki vsebuje besede besedilo, posnetek zaslona, diagram, vrstica&#10;&#10;Vsebina, ustvarjena z UI, morda ni pravilna.">
            <a:extLst>
              <a:ext uri="{FF2B5EF4-FFF2-40B4-BE49-F238E27FC236}">
                <a16:creationId xmlns:a16="http://schemas.microsoft.com/office/drawing/2014/main" id="{C299A980-163C-202A-DDD9-B533704F6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97" y="616742"/>
            <a:ext cx="3678976" cy="2759232"/>
          </a:xfrm>
          <a:prstGeom prst="rect">
            <a:avLst/>
          </a:prstGeom>
        </p:spPr>
      </p:pic>
      <p:pic>
        <p:nvPicPr>
          <p:cNvPr id="13" name="Slika 12" descr="Slika, ki vsebuje besede besedilo, posnetek zaslona, diagram, vrstica&#10;&#10;Vsebina, ustvarjena z UI, morda ni pravilna.">
            <a:extLst>
              <a:ext uri="{FF2B5EF4-FFF2-40B4-BE49-F238E27FC236}">
                <a16:creationId xmlns:a16="http://schemas.microsoft.com/office/drawing/2014/main" id="{42C706C7-EF41-7BCF-303D-55592FEA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53" y="3284984"/>
            <a:ext cx="4117130" cy="30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B47C3F-2A03-64A7-7DCB-FF0DB3019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58" y="139361"/>
            <a:ext cx="4190076" cy="648072"/>
          </a:xfrm>
        </p:spPr>
        <p:txBody>
          <a:bodyPr/>
          <a:lstStyle/>
          <a:p>
            <a:r>
              <a:rPr lang="sl-SI" sz="4000" dirty="0" err="1">
                <a:solidFill>
                  <a:srgbClr val="002060"/>
                </a:solidFill>
              </a:rPr>
              <a:t>Outline</a:t>
            </a:r>
            <a:endParaRPr lang="sl-SI" sz="4000" dirty="0">
              <a:solidFill>
                <a:srgbClr val="00206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84529D7-18DE-73DC-2A74-482F3BDF572D}"/>
              </a:ext>
            </a:extLst>
          </p:cNvPr>
          <p:cNvSpPr txBox="1"/>
          <p:nvPr/>
        </p:nvSpPr>
        <p:spPr>
          <a:xfrm>
            <a:off x="905676" y="1616426"/>
            <a:ext cx="6840760" cy="28315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2060"/>
                </a:solidFill>
              </a:rPr>
              <a:t>LSA SAF</a:t>
            </a:r>
            <a:r>
              <a:rPr lang="sl-SI" sz="2000" dirty="0">
                <a:solidFill>
                  <a:srgbClr val="002060"/>
                </a:solidFill>
              </a:rPr>
              <a:t> </a:t>
            </a:r>
            <a:r>
              <a:rPr lang="sl-SI" sz="2000" b="1" dirty="0" err="1">
                <a:solidFill>
                  <a:srgbClr val="002060"/>
                </a:solidFill>
              </a:rPr>
              <a:t>products</a:t>
            </a:r>
            <a:endParaRPr lang="sl-SI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l-SI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000" b="1" dirty="0" err="1">
                <a:solidFill>
                  <a:srgbClr val="002060"/>
                </a:solidFill>
              </a:rPr>
              <a:t>Vegetation</a:t>
            </a:r>
            <a:r>
              <a:rPr lang="sl-SI" sz="2000" b="1" dirty="0">
                <a:solidFill>
                  <a:srgbClr val="002060"/>
                </a:solidFill>
              </a:rPr>
              <a:t> </a:t>
            </a:r>
            <a:r>
              <a:rPr lang="sl-SI" sz="2000" b="1" dirty="0" err="1">
                <a:solidFill>
                  <a:srgbClr val="002060"/>
                </a:solidFill>
              </a:rPr>
              <a:t>from</a:t>
            </a:r>
            <a:r>
              <a:rPr lang="sl-SI" sz="2000" b="1" dirty="0">
                <a:solidFill>
                  <a:srgbClr val="002060"/>
                </a:solidFill>
              </a:rPr>
              <a:t> </a:t>
            </a:r>
            <a:r>
              <a:rPr lang="sl-SI" sz="2000" b="1" dirty="0" err="1">
                <a:solidFill>
                  <a:srgbClr val="002060"/>
                </a:solidFill>
              </a:rPr>
              <a:t>space</a:t>
            </a:r>
            <a:endParaRPr lang="sl-SI" sz="2000" b="1" dirty="0">
              <a:solidFill>
                <a:srgbClr val="002060"/>
              </a:solidFill>
            </a:endParaRPr>
          </a:p>
          <a:p>
            <a:endParaRPr lang="sl-SI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sz="2000" b="1" dirty="0" err="1">
                <a:solidFill>
                  <a:srgbClr val="002060"/>
                </a:solidFill>
              </a:rPr>
              <a:t>Fires</a:t>
            </a:r>
            <a:r>
              <a:rPr lang="sl-SI" sz="2000" b="1" dirty="0">
                <a:solidFill>
                  <a:srgbClr val="002060"/>
                </a:solidFill>
              </a:rPr>
              <a:t> </a:t>
            </a:r>
            <a:r>
              <a:rPr lang="sl-SI" sz="2000" b="1" dirty="0" err="1">
                <a:solidFill>
                  <a:srgbClr val="002060"/>
                </a:solidFill>
              </a:rPr>
              <a:t>from</a:t>
            </a:r>
            <a:r>
              <a:rPr lang="sl-SI" sz="2000" b="1" dirty="0">
                <a:solidFill>
                  <a:srgbClr val="002060"/>
                </a:solidFill>
              </a:rPr>
              <a:t> </a:t>
            </a:r>
            <a:r>
              <a:rPr lang="sl-SI" sz="2000" b="1" dirty="0" err="1">
                <a:solidFill>
                  <a:srgbClr val="002060"/>
                </a:solidFill>
              </a:rPr>
              <a:t>space</a:t>
            </a:r>
            <a:endParaRPr lang="sl-SI" sz="2000" b="1" dirty="0">
              <a:solidFill>
                <a:srgbClr val="002060"/>
              </a:solidFill>
              <a:cs typeface="Arial"/>
            </a:endParaRPr>
          </a:p>
          <a:p>
            <a:endParaRPr lang="sl-SI" sz="2000" b="1" dirty="0">
              <a:solidFill>
                <a:srgbClr val="002060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l-SI" b="1" dirty="0" err="1">
                <a:solidFill>
                  <a:srgbClr val="002060"/>
                </a:solidFill>
              </a:rPr>
              <a:t>Jupyter</a:t>
            </a:r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sl-SI" b="1" dirty="0" err="1">
                <a:solidFill>
                  <a:srgbClr val="002060"/>
                </a:solidFill>
              </a:rPr>
              <a:t>Notebook</a:t>
            </a:r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sl-SI" b="1" dirty="0" err="1">
                <a:solidFill>
                  <a:srgbClr val="002060"/>
                </a:solidFill>
              </a:rPr>
              <a:t>Examples</a:t>
            </a:r>
            <a:endParaRPr lang="sl-SI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l-SI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sl-SI" sz="2000" b="1" dirty="0">
              <a:solidFill>
                <a:srgbClr val="00206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8C2990F-B272-CD54-2BAB-02F80ABF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908720"/>
            <a:ext cx="6096000" cy="5198691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1F8EB89E-EE10-7DB2-A850-1ED9FA4AF8D2}"/>
              </a:ext>
            </a:extLst>
          </p:cNvPr>
          <p:cNvSpPr/>
          <p:nvPr/>
        </p:nvSpPr>
        <p:spPr bwMode="auto">
          <a:xfrm>
            <a:off x="1199456" y="5517702"/>
            <a:ext cx="3308193" cy="474084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defRPr/>
            </a:pPr>
            <a:r>
              <a:rPr lang="sl-SI" sz="2800" b="0" u="sng" strike="noStrike" spc="-1" dirty="0">
                <a:solidFill>
                  <a:srgbClr val="002060"/>
                </a:solidFill>
                <a:latin typeface="Calibri"/>
              </a:rPr>
              <a:t>lsa-saf.eumetsat.int</a:t>
            </a:r>
            <a:endParaRPr sz="2800" b="0" u="sng" strike="noStrike" spc="-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61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6F7EF-264C-5694-EA31-C310A9C7D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1732500A-4373-4F4F-3BCF-8F507A17CA1C}"/>
              </a:ext>
            </a:extLst>
          </p:cNvPr>
          <p:cNvSpPr txBox="1">
            <a:spLocks/>
          </p:cNvSpPr>
          <p:nvPr/>
        </p:nvSpPr>
        <p:spPr bwMode="auto">
          <a:xfrm>
            <a:off x="2351584" y="340875"/>
            <a:ext cx="10657184" cy="79771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 err="1">
                <a:solidFill>
                  <a:srgbClr val="002060"/>
                </a:solidFill>
              </a:rPr>
              <a:t>Analysing</a:t>
            </a:r>
            <a:r>
              <a:rPr lang="sl-SI" sz="3200" dirty="0">
                <a:solidFill>
                  <a:srgbClr val="002060"/>
                </a:solidFill>
              </a:rPr>
              <a:t> FRP </a:t>
            </a:r>
            <a:r>
              <a:rPr lang="sl-SI" sz="3200" dirty="0" err="1">
                <a:solidFill>
                  <a:srgbClr val="002060"/>
                </a:solidFill>
              </a:rPr>
              <a:t>distribution</a:t>
            </a:r>
            <a:r>
              <a:rPr lang="sl-SI" sz="3200" dirty="0">
                <a:solidFill>
                  <a:srgbClr val="002060"/>
                </a:solidFill>
              </a:rPr>
              <a:t> (MSG </a:t>
            </a:r>
            <a:r>
              <a:rPr lang="sl-SI" sz="3200" dirty="0" err="1">
                <a:solidFill>
                  <a:srgbClr val="002060"/>
                </a:solidFill>
              </a:rPr>
              <a:t>vs</a:t>
            </a:r>
            <a:r>
              <a:rPr lang="sl-SI" sz="3200" dirty="0">
                <a:solidFill>
                  <a:srgbClr val="002060"/>
                </a:solidFill>
              </a:rPr>
              <a:t> MTG)</a:t>
            </a:r>
          </a:p>
          <a:p>
            <a:endParaRPr lang="sl-SI" dirty="0">
              <a:solidFill>
                <a:srgbClr val="002060"/>
              </a:solidFill>
            </a:endParaRPr>
          </a:p>
        </p:txBody>
      </p:sp>
      <p:pic>
        <p:nvPicPr>
          <p:cNvPr id="11" name="Slika 10" descr="Slika, ki vsebuje besede diagram, besedilo, grafični prikaz, vrstica&#10;&#10;Vsebina, ustvarjena z UI, morda ni pravilna.">
            <a:extLst>
              <a:ext uri="{FF2B5EF4-FFF2-40B4-BE49-F238E27FC236}">
                <a16:creationId xmlns:a16="http://schemas.microsoft.com/office/drawing/2014/main" id="{3DDC53DE-E273-1D3D-94C6-FA1300CB7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60848"/>
            <a:ext cx="12192000" cy="4876800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EF1D257-7F3B-E4A3-2EFE-9C8A9795B709}"/>
              </a:ext>
            </a:extLst>
          </p:cNvPr>
          <p:cNvSpPr txBox="1"/>
          <p:nvPr/>
        </p:nvSpPr>
        <p:spPr>
          <a:xfrm>
            <a:off x="119336" y="1045185"/>
            <a:ext cx="118093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000" b="0" i="0" dirty="0">
                <a:solidFill>
                  <a:srgbClr val="002060"/>
                </a:solidFill>
                <a:effectLst/>
                <a:latin typeface="-apple-system"/>
              </a:rPr>
              <a:t>The fire activity </a:t>
            </a:r>
            <a:r>
              <a:rPr lang="sl-SI" sz="2000" b="0" i="0" dirty="0">
                <a:solidFill>
                  <a:srgbClr val="002060"/>
                </a:solidFill>
                <a:effectLst/>
                <a:latin typeface="-apple-system"/>
              </a:rPr>
              <a:t>is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-apple-system"/>
              </a:rPr>
              <a:t>analy</a:t>
            </a:r>
            <a:r>
              <a:rPr lang="sl-SI" sz="2000" b="0" i="0" dirty="0">
                <a:solidFill>
                  <a:srgbClr val="002060"/>
                </a:solidFill>
                <a:effectLst/>
                <a:latin typeface="-apple-system"/>
              </a:rPr>
              <a:t>s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-apple-system"/>
              </a:rPr>
              <a:t>ed by latitude using the August 2025 </a:t>
            </a:r>
            <a:r>
              <a:rPr lang="en-US" sz="2000" b="0" i="0" dirty="0" err="1">
                <a:solidFill>
                  <a:srgbClr val="002060"/>
                </a:solidFill>
                <a:effectLst/>
                <a:latin typeface="-apple-system"/>
              </a:rPr>
              <a:t>FRPPixel</a:t>
            </a:r>
            <a:r>
              <a:rPr lang="en-US" sz="2000" b="0" i="0" dirty="0">
                <a:solidFill>
                  <a:srgbClr val="002060"/>
                </a:solidFill>
                <a:effectLst/>
                <a:latin typeface="-apple-system"/>
              </a:rPr>
              <a:t> datasets for both MSG and MTG satellites, covering the full disc area. </a:t>
            </a:r>
            <a:endParaRPr lang="sl-SI" sz="2000" b="0" i="0" dirty="0">
              <a:solidFill>
                <a:srgbClr val="002060"/>
              </a:solidFill>
              <a:effectLst/>
              <a:latin typeface="-apple-system"/>
            </a:endParaRPr>
          </a:p>
          <a:p>
            <a:pPr algn="l">
              <a:buNone/>
            </a:pPr>
            <a:endParaRPr lang="sl-SI" sz="2000" b="0" i="0" dirty="0">
              <a:solidFill>
                <a:srgbClr val="002060"/>
              </a:solidFill>
              <a:effectLst/>
              <a:latin typeface="-apple-system"/>
            </a:endParaRPr>
          </a:p>
          <a:p>
            <a:r>
              <a:rPr lang="en-US" dirty="0"/>
              <a:t> </a:t>
            </a:r>
            <a:r>
              <a:rPr lang="en-US" i="1" dirty="0">
                <a:solidFill>
                  <a:srgbClr val="002060"/>
                </a:solidFill>
              </a:rPr>
              <a:t>MTG captures more detail</a:t>
            </a:r>
            <a:r>
              <a:rPr lang="sl-SI" i="1" dirty="0">
                <a:solidFill>
                  <a:srgbClr val="002060"/>
                </a:solidFill>
              </a:rPr>
              <a:t> </a:t>
            </a:r>
            <a:r>
              <a:rPr lang="sl-SI" i="1" dirty="0" err="1">
                <a:solidFill>
                  <a:srgbClr val="002060"/>
                </a:solidFill>
              </a:rPr>
              <a:t>but</a:t>
            </a:r>
            <a:r>
              <a:rPr lang="sl-SI" i="1" dirty="0">
                <a:solidFill>
                  <a:srgbClr val="002060"/>
                </a:solidFill>
              </a:rPr>
              <a:t> is </a:t>
            </a:r>
            <a:r>
              <a:rPr lang="sl-SI" i="1" dirty="0" err="1">
                <a:solidFill>
                  <a:srgbClr val="002060"/>
                </a:solidFill>
              </a:rPr>
              <a:t>also</a:t>
            </a:r>
            <a:r>
              <a:rPr lang="en-US" i="1" dirty="0">
                <a:solidFill>
                  <a:srgbClr val="002060"/>
                </a:solidFill>
              </a:rPr>
              <a:t> more prone to false or uncertain detections</a:t>
            </a:r>
            <a:r>
              <a:rPr lang="sl-SI" i="1" dirty="0">
                <a:solidFill>
                  <a:srgbClr val="002060"/>
                </a:solidFill>
              </a:rPr>
              <a:t> (</a:t>
            </a:r>
            <a:r>
              <a:rPr lang="sl-SI" i="1" dirty="0" err="1">
                <a:solidFill>
                  <a:srgbClr val="002060"/>
                </a:solidFill>
              </a:rPr>
              <a:t>e.g</a:t>
            </a:r>
            <a:r>
              <a:rPr lang="sl-SI" i="1" dirty="0">
                <a:solidFill>
                  <a:srgbClr val="002060"/>
                </a:solidFill>
              </a:rPr>
              <a:t>. </a:t>
            </a:r>
            <a:r>
              <a:rPr lang="sl-SI" i="1" dirty="0" err="1">
                <a:solidFill>
                  <a:srgbClr val="002060"/>
                </a:solidFill>
              </a:rPr>
              <a:t>sun</a:t>
            </a:r>
            <a:r>
              <a:rPr lang="sl-SI" i="1" dirty="0">
                <a:solidFill>
                  <a:srgbClr val="002060"/>
                </a:solidFill>
              </a:rPr>
              <a:t> </a:t>
            </a:r>
            <a:r>
              <a:rPr lang="sl-SI" i="1" dirty="0" err="1">
                <a:solidFill>
                  <a:srgbClr val="002060"/>
                </a:solidFill>
              </a:rPr>
              <a:t>glints</a:t>
            </a:r>
            <a:r>
              <a:rPr lang="sl-SI" i="1" dirty="0">
                <a:solidFill>
                  <a:srgbClr val="002060"/>
                </a:solidFill>
              </a:rPr>
              <a:t>)</a:t>
            </a:r>
            <a:r>
              <a:rPr lang="en-US" i="1" dirty="0">
                <a:solidFill>
                  <a:srgbClr val="002060"/>
                </a:solidFill>
              </a:rPr>
              <a:t>.</a:t>
            </a:r>
            <a:endParaRPr lang="en-US" sz="2000" b="0" i="1" dirty="0">
              <a:solidFill>
                <a:srgbClr val="002060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240388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A39E5-EBB0-6DF3-B2AF-BB56569E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7">
            <a:extLst>
              <a:ext uri="{FF2B5EF4-FFF2-40B4-BE49-F238E27FC236}">
                <a16:creationId xmlns:a16="http://schemas.microsoft.com/office/drawing/2014/main" id="{7CC91171-EB7E-7110-3CEF-C7107D1FEB0E}"/>
              </a:ext>
            </a:extLst>
          </p:cNvPr>
          <p:cNvSpPr txBox="1"/>
          <p:nvPr/>
        </p:nvSpPr>
        <p:spPr>
          <a:xfrm>
            <a:off x="16304842" y="23272555"/>
            <a:ext cx="1003165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215F9A"/>
                </a:solidFill>
                <a:latin typeface="Arial"/>
              </a:rPr>
              <a:t>Fire monitoring over Europe August 2025</a:t>
            </a:r>
            <a:endParaRPr lang="en-US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0804F659-38AC-6A60-568C-544E797D07C0}"/>
              </a:ext>
            </a:extLst>
          </p:cNvPr>
          <p:cNvSpPr txBox="1"/>
          <p:nvPr/>
        </p:nvSpPr>
        <p:spPr>
          <a:xfrm>
            <a:off x="16145361" y="24136056"/>
            <a:ext cx="5402842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Jupiter notebooks with more than 10 examples for MTG (FRP) 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789386-12E8-B79F-E1BA-6045D5F6BB44}"/>
              </a:ext>
            </a:extLst>
          </p:cNvPr>
          <p:cNvSpPr/>
          <p:nvPr/>
        </p:nvSpPr>
        <p:spPr>
          <a:xfrm>
            <a:off x="15400142" y="22839089"/>
            <a:ext cx="13789674" cy="873789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100">
            <a:extLst>
              <a:ext uri="{FF2B5EF4-FFF2-40B4-BE49-F238E27FC236}">
                <a16:creationId xmlns:a16="http://schemas.microsoft.com/office/drawing/2014/main" id="{5B64ED6F-D1F3-174C-98DB-DD9C210AC947}"/>
              </a:ext>
            </a:extLst>
          </p:cNvPr>
          <p:cNvSpPr txBox="1"/>
          <p:nvPr/>
        </p:nvSpPr>
        <p:spPr>
          <a:xfrm>
            <a:off x="16029821" y="30740524"/>
            <a:ext cx="13113669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cs typeface="Segoe UI"/>
              </a:rPr>
              <a:t>Comparring</a:t>
            </a:r>
            <a:r>
              <a:rPr lang="en-US" sz="3200" dirty="0">
                <a:cs typeface="Segoe UI"/>
              </a:rPr>
              <a:t> MSG (left) vs MTG (right) over </a:t>
            </a:r>
            <a:r>
              <a:rPr lang="en-US" sz="3200" dirty="0" err="1">
                <a:cs typeface="Segoe UI"/>
              </a:rPr>
              <a:t>Ferreuela</a:t>
            </a:r>
            <a:r>
              <a:rPr lang="en-US" sz="3200" dirty="0">
                <a:cs typeface="Segoe UI"/>
              </a:rPr>
              <a:t> region, 12 Aug 2025. </a:t>
            </a:r>
            <a:r>
              <a:rPr lang="en-US" sz="3200" dirty="0"/>
              <a:t>​</a:t>
            </a:r>
            <a:endParaRPr lang="en-US" dirty="0"/>
          </a:p>
        </p:txBody>
      </p:sp>
      <p:sp>
        <p:nvSpPr>
          <p:cNvPr id="8" name="TextBox 97">
            <a:extLst>
              <a:ext uri="{FF2B5EF4-FFF2-40B4-BE49-F238E27FC236}">
                <a16:creationId xmlns:a16="http://schemas.microsoft.com/office/drawing/2014/main" id="{730F4A4E-5E95-4E20-9695-D1EF87F378CD}"/>
              </a:ext>
            </a:extLst>
          </p:cNvPr>
          <p:cNvSpPr txBox="1"/>
          <p:nvPr/>
        </p:nvSpPr>
        <p:spPr>
          <a:xfrm>
            <a:off x="16304842" y="23272555"/>
            <a:ext cx="1003165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215F9A"/>
                </a:solidFill>
                <a:latin typeface="Arial"/>
              </a:rPr>
              <a:t>Fire monitoring over Europe August 2025</a:t>
            </a:r>
            <a:endParaRPr lang="en-US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AEBB2AA-51A3-15B2-086A-0F29CC97620F}"/>
              </a:ext>
            </a:extLst>
          </p:cNvPr>
          <p:cNvSpPr txBox="1"/>
          <p:nvPr/>
        </p:nvSpPr>
        <p:spPr>
          <a:xfrm>
            <a:off x="16145361" y="24136056"/>
            <a:ext cx="5402842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Jupiter notebooks with more than 10 examples for MTG (FRP) 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011DF6-FE7A-9A99-B1CC-A1F9C2CA1502}"/>
              </a:ext>
            </a:extLst>
          </p:cNvPr>
          <p:cNvSpPr/>
          <p:nvPr/>
        </p:nvSpPr>
        <p:spPr>
          <a:xfrm>
            <a:off x="15400142" y="22839089"/>
            <a:ext cx="13789674" cy="873789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00">
            <a:extLst>
              <a:ext uri="{FF2B5EF4-FFF2-40B4-BE49-F238E27FC236}">
                <a16:creationId xmlns:a16="http://schemas.microsoft.com/office/drawing/2014/main" id="{716B6BE8-C58C-A504-2614-E244755C7074}"/>
              </a:ext>
            </a:extLst>
          </p:cNvPr>
          <p:cNvSpPr txBox="1"/>
          <p:nvPr/>
        </p:nvSpPr>
        <p:spPr>
          <a:xfrm>
            <a:off x="16029821" y="30740524"/>
            <a:ext cx="13113669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cs typeface="Segoe UI"/>
              </a:rPr>
              <a:t>Comparring</a:t>
            </a:r>
            <a:r>
              <a:rPr lang="en-US" sz="3200" dirty="0">
                <a:cs typeface="Segoe UI"/>
              </a:rPr>
              <a:t> MSG (left) vs MTG (right) over </a:t>
            </a:r>
            <a:r>
              <a:rPr lang="en-US" sz="3200" dirty="0" err="1">
                <a:cs typeface="Segoe UI"/>
              </a:rPr>
              <a:t>Ferreuela</a:t>
            </a:r>
            <a:r>
              <a:rPr lang="en-US" sz="3200" dirty="0">
                <a:cs typeface="Segoe UI"/>
              </a:rPr>
              <a:t> region, 12 Aug 2025. </a:t>
            </a:r>
            <a:r>
              <a:rPr lang="en-US" sz="3200" dirty="0"/>
              <a:t>​</a:t>
            </a:r>
            <a:endParaRPr lang="en-US" dirty="0"/>
          </a:p>
        </p:txBody>
      </p:sp>
      <p:sp>
        <p:nvSpPr>
          <p:cNvPr id="12" name="TextBox 97">
            <a:extLst>
              <a:ext uri="{FF2B5EF4-FFF2-40B4-BE49-F238E27FC236}">
                <a16:creationId xmlns:a16="http://schemas.microsoft.com/office/drawing/2014/main" id="{7CC91171-EB7E-7110-3CEF-C7107D1FEB0E}"/>
              </a:ext>
            </a:extLst>
          </p:cNvPr>
          <p:cNvSpPr txBox="1"/>
          <p:nvPr/>
        </p:nvSpPr>
        <p:spPr>
          <a:xfrm>
            <a:off x="16304842" y="23272555"/>
            <a:ext cx="1003165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215F9A"/>
                </a:solidFill>
                <a:latin typeface="Arial"/>
              </a:rPr>
              <a:t>Fire monitoring over Europe August 2025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D3CCE3-38B8-5BBB-3B17-70C4AF1E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7112" y="23090411"/>
            <a:ext cx="2161516" cy="952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8D77C1-22EF-77B8-048C-74B85D47C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569" y="25628493"/>
            <a:ext cx="6043569" cy="5868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156E54-3A01-F1D9-590E-0F1AA9FE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5001" y="25487336"/>
            <a:ext cx="6416903" cy="59097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0804F659-38AC-6A60-568C-544E797D07C0}"/>
              </a:ext>
            </a:extLst>
          </p:cNvPr>
          <p:cNvSpPr txBox="1"/>
          <p:nvPr/>
        </p:nvSpPr>
        <p:spPr>
          <a:xfrm>
            <a:off x="16145361" y="24136056"/>
            <a:ext cx="5402842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Jupiter notebooks with more than 10 examples for MTG (FRP) </a:t>
            </a:r>
            <a:endParaRPr lang="en-US" dirty="0"/>
          </a:p>
        </p:txBody>
      </p:sp>
      <p:pic>
        <p:nvPicPr>
          <p:cNvPr id="17" name="Slika 60" descr="Slika, ki vsebuje besede besedilo, posnetek zaslona, grafično oblikovanje, grafika&#10;&#10;Opis je samodejno ustvarjen">
            <a:extLst>
              <a:ext uri="{FF2B5EF4-FFF2-40B4-BE49-F238E27FC236}">
                <a16:creationId xmlns:a16="http://schemas.microsoft.com/office/drawing/2014/main" id="{7B3D2DDB-CB46-8D04-960B-FF04AA07E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191" y="23961118"/>
            <a:ext cx="3536195" cy="2330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1E6A40-2211-6E75-83A4-3B9BC6BDF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1083" y="24226957"/>
            <a:ext cx="1256495" cy="178149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789386-12E8-B79F-E1BA-6045D5F6BB44}"/>
              </a:ext>
            </a:extLst>
          </p:cNvPr>
          <p:cNvSpPr/>
          <p:nvPr/>
        </p:nvSpPr>
        <p:spPr>
          <a:xfrm>
            <a:off x="15400142" y="22839089"/>
            <a:ext cx="13789674" cy="873789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Grafika 4">
            <a:extLst>
              <a:ext uri="{FF2B5EF4-FFF2-40B4-BE49-F238E27FC236}">
                <a16:creationId xmlns:a16="http://schemas.microsoft.com/office/drawing/2014/main" id="{84D4B7C7-1F94-8231-22A8-E0E820932B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628453" y="24990840"/>
            <a:ext cx="1073490" cy="1103568"/>
          </a:xfrm>
          <a:prstGeom prst="rect">
            <a:avLst/>
          </a:prstGeom>
        </p:spPr>
      </p:pic>
      <p:sp>
        <p:nvSpPr>
          <p:cNvPr id="21" name="TextBox 100">
            <a:extLst>
              <a:ext uri="{FF2B5EF4-FFF2-40B4-BE49-F238E27FC236}">
                <a16:creationId xmlns:a16="http://schemas.microsoft.com/office/drawing/2014/main" id="{5B64ED6F-D1F3-174C-98DB-DD9C210AC947}"/>
              </a:ext>
            </a:extLst>
          </p:cNvPr>
          <p:cNvSpPr txBox="1"/>
          <p:nvPr/>
        </p:nvSpPr>
        <p:spPr>
          <a:xfrm>
            <a:off x="16029821" y="30740524"/>
            <a:ext cx="13113669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cs typeface="Segoe UI"/>
              </a:rPr>
              <a:t>Comparring</a:t>
            </a:r>
            <a:r>
              <a:rPr lang="en-US" sz="3200" dirty="0">
                <a:cs typeface="Segoe UI"/>
              </a:rPr>
              <a:t> MSG (left) vs MTG (right) over </a:t>
            </a:r>
            <a:r>
              <a:rPr lang="en-US" sz="3200" dirty="0" err="1">
                <a:cs typeface="Segoe UI"/>
              </a:rPr>
              <a:t>Ferreuela</a:t>
            </a:r>
            <a:r>
              <a:rPr lang="en-US" sz="3200" dirty="0">
                <a:cs typeface="Segoe UI"/>
              </a:rPr>
              <a:t> region, 12 Aug 2025. </a:t>
            </a:r>
            <a:r>
              <a:rPr lang="en-US" sz="3200" dirty="0"/>
              <a:t>​</a:t>
            </a:r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50CD095-996F-115F-C44C-101299FD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3" y="102200"/>
            <a:ext cx="10692614" cy="732922"/>
          </a:xfrm>
        </p:spPr>
        <p:txBody>
          <a:bodyPr>
            <a:normAutofit/>
          </a:bodyPr>
          <a:lstStyle/>
          <a:p>
            <a:pPr algn="ctr"/>
            <a:r>
              <a:rPr lang="sl-SI" sz="3200" b="1" dirty="0">
                <a:solidFill>
                  <a:srgbClr val="002060"/>
                </a:solidFill>
              </a:rPr>
              <a:t>Spain – Fire Monitoring, </a:t>
            </a:r>
            <a:r>
              <a:rPr lang="de-DE" sz="3200" b="1" dirty="0">
                <a:solidFill>
                  <a:srgbClr val="002060"/>
                </a:solidFill>
              </a:rPr>
              <a:t>12. </a:t>
            </a:r>
            <a:r>
              <a:rPr lang="sl-SI" sz="3200" b="1" dirty="0">
                <a:solidFill>
                  <a:srgbClr val="002060"/>
                </a:solidFill>
              </a:rPr>
              <a:t>August 2025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50CD095-996F-115F-C44C-101299FDD521}"/>
              </a:ext>
            </a:extLst>
          </p:cNvPr>
          <p:cNvSpPr txBox="1">
            <a:spLocks/>
          </p:cNvSpPr>
          <p:nvPr/>
        </p:nvSpPr>
        <p:spPr>
          <a:xfrm>
            <a:off x="0" y="5877474"/>
            <a:ext cx="12191999" cy="732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l-SI" sz="3200" dirty="0">
                <a:solidFill>
                  <a:srgbClr val="002060"/>
                </a:solidFill>
              </a:rPr>
              <a:t>MSG (left) and MTG (right): </a:t>
            </a:r>
            <a:r>
              <a:rPr lang="sl-SI" sz="3200" dirty="0" err="1">
                <a:solidFill>
                  <a:srgbClr val="002060"/>
                </a:solidFill>
              </a:rPr>
              <a:t>Fire</a:t>
            </a:r>
            <a:r>
              <a:rPr lang="sl-SI" sz="3200" dirty="0">
                <a:solidFill>
                  <a:srgbClr val="002060"/>
                </a:solidFill>
              </a:rPr>
              <a:t> Radiative Power over Ferreuela region, Spain 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A2EEA8-93C3-4CFD-9A6F-13E03D2A21D6}"/>
              </a:ext>
            </a:extLst>
          </p:cNvPr>
          <p:cNvGrpSpPr/>
          <p:nvPr/>
        </p:nvGrpSpPr>
        <p:grpSpPr>
          <a:xfrm>
            <a:off x="101596" y="1000492"/>
            <a:ext cx="11988800" cy="4782244"/>
            <a:chOff x="254000" y="738022"/>
            <a:chExt cx="11988800" cy="47822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EAB6EE9-782C-4FDF-A062-B61DEE3371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406" t="15194" r="11365" b="15074"/>
            <a:stretch/>
          </p:blipFill>
          <p:spPr>
            <a:xfrm>
              <a:off x="254000" y="738023"/>
              <a:ext cx="6036733" cy="478224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4FAEBE-7926-45C3-B896-7BD302353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059" t="15206" r="12864" b="15061"/>
            <a:stretch/>
          </p:blipFill>
          <p:spPr>
            <a:xfrm>
              <a:off x="6290733" y="738022"/>
              <a:ext cx="5952067" cy="47822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342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8403370" name="PoljeZBesedilom 1788403369"/>
          <p:cNvSpPr txBox="1"/>
          <p:nvPr/>
        </p:nvSpPr>
        <p:spPr bwMode="auto">
          <a:xfrm>
            <a:off x="767408" y="1124744"/>
            <a:ext cx="10945216" cy="38087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endParaRPr lang="sl-SI" sz="2000" b="1" dirty="0"/>
          </a:p>
          <a:p>
            <a:pPr algn="just">
              <a:defRPr/>
            </a:pPr>
            <a:endParaRPr lang="sl-SI" sz="2000" b="1" dirty="0"/>
          </a:p>
          <a:p>
            <a:pPr algn="just">
              <a:defRPr/>
            </a:pPr>
            <a:endParaRPr lang="sl-SI" sz="2000" b="1" dirty="0"/>
          </a:p>
          <a:p>
            <a:pPr algn="ctr">
              <a:defRPr/>
            </a:pPr>
            <a:r>
              <a:rPr sz="3600" b="1" dirty="0">
                <a:solidFill>
                  <a:srgbClr val="FF0000"/>
                </a:solidFill>
              </a:rPr>
              <a:t>Thank you for your attention!</a:t>
            </a:r>
            <a:endParaRPr lang="sl-SI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sl-SI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sl-SI" sz="2800" b="1" u="sng" dirty="0">
                <a:solidFill>
                  <a:srgbClr val="FF0000"/>
                </a:solidFill>
                <a:hlinkClick r:id="rId2"/>
              </a:rPr>
              <a:t>bostjan.muri@gov.si</a:t>
            </a:r>
            <a:endParaRPr lang="sl-SI" sz="2800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sl-SI" sz="2800" b="1" u="sng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sl-SI" sz="2800" b="1" dirty="0">
                <a:solidFill>
                  <a:srgbClr val="0070C0"/>
                </a:solidFill>
              </a:rPr>
              <a:t>lsa-saf.eumetsat.int/en</a:t>
            </a:r>
          </a:p>
          <a:p>
            <a:pPr algn="ctr">
              <a:defRPr/>
            </a:pP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585E421-CF3E-A431-F7E3-30E83BCB8AA8}"/>
              </a:ext>
            </a:extLst>
          </p:cNvPr>
          <p:cNvSpPr txBox="1"/>
          <p:nvPr/>
        </p:nvSpPr>
        <p:spPr bwMode="auto">
          <a:xfrm>
            <a:off x="3791744" y="6525344"/>
            <a:ext cx="8400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1400" b="1" dirty="0">
                <a:solidFill>
                  <a:srgbClr val="002060"/>
                </a:solidFill>
              </a:rPr>
              <a:t>SEEMET </a:t>
            </a:r>
            <a:r>
              <a:rPr lang="sl-SI" sz="1400" b="1" dirty="0" err="1">
                <a:solidFill>
                  <a:srgbClr val="002060"/>
                </a:solidFill>
              </a:rPr>
              <a:t>Regional</a:t>
            </a:r>
            <a:r>
              <a:rPr lang="sl-SI" sz="1400" b="1" dirty="0">
                <a:solidFill>
                  <a:srgbClr val="002060"/>
                </a:solidFill>
              </a:rPr>
              <a:t> </a:t>
            </a:r>
            <a:r>
              <a:rPr lang="sl-SI" sz="1400" b="1" dirty="0" err="1">
                <a:solidFill>
                  <a:srgbClr val="002060"/>
                </a:solidFill>
              </a:rPr>
              <a:t>Training</a:t>
            </a:r>
            <a:r>
              <a:rPr lang="sl-SI" sz="1400" b="1" dirty="0">
                <a:solidFill>
                  <a:srgbClr val="002060"/>
                </a:solidFill>
              </a:rPr>
              <a:t> </a:t>
            </a:r>
            <a:r>
              <a:rPr lang="sl-SI" sz="1400" b="1" dirty="0" err="1">
                <a:solidFill>
                  <a:srgbClr val="002060"/>
                </a:solidFill>
              </a:rPr>
              <a:t>Course</a:t>
            </a:r>
            <a:r>
              <a:rPr lang="en-US" sz="1400" b="1" dirty="0">
                <a:solidFill>
                  <a:srgbClr val="002060"/>
                </a:solidFill>
              </a:rPr>
              <a:t>, </a:t>
            </a:r>
            <a:r>
              <a:rPr lang="sl-SI" sz="1400" b="1" dirty="0">
                <a:solidFill>
                  <a:srgbClr val="002060"/>
                </a:solidFill>
              </a:rPr>
              <a:t>Trogir, </a:t>
            </a:r>
            <a:r>
              <a:rPr lang="sl-SI" sz="1400" b="1" dirty="0" err="1">
                <a:solidFill>
                  <a:srgbClr val="002060"/>
                </a:solidFill>
              </a:rPr>
              <a:t>Croatia</a:t>
            </a:r>
            <a:r>
              <a:rPr lang="sl-SI" sz="1400" b="1" dirty="0">
                <a:solidFill>
                  <a:srgbClr val="002060"/>
                </a:solidFill>
              </a:rPr>
              <a:t>, 13-17 April</a:t>
            </a:r>
            <a:r>
              <a:rPr lang="en-US" sz="1400" b="1" dirty="0">
                <a:solidFill>
                  <a:srgbClr val="002060"/>
                </a:solidFill>
              </a:rPr>
              <a:t> 2026</a:t>
            </a:r>
            <a:endParaRPr lang="en-US" sz="2400" b="1" i="0" u="none" dirty="0">
              <a:solidFill>
                <a:srgbClr val="00206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" name="Označba mesta vsebine 1"/>
          <p:cNvSpPr txBox="1"/>
          <p:nvPr/>
        </p:nvSpPr>
        <p:spPr bwMode="auto">
          <a:xfrm>
            <a:off x="838080" y="129384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endParaRPr lang="pt-PT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2" name="Slika 2"/>
          <p:cNvPicPr/>
          <p:nvPr/>
        </p:nvPicPr>
        <p:blipFill>
          <a:blip r:embed="rId3"/>
          <a:stretch/>
        </p:blipFill>
        <p:spPr bwMode="auto">
          <a:xfrm>
            <a:off x="0" y="0"/>
            <a:ext cx="12192000" cy="6875640"/>
          </a:xfrm>
          <a:prstGeom prst="rect">
            <a:avLst/>
          </a:prstGeom>
          <a:ln w="0">
            <a:noFill/>
          </a:ln>
        </p:spPr>
      </p:pic>
      <p:sp>
        <p:nvSpPr>
          <p:cNvPr id="193" name="PoljeZBesedilom 192"/>
          <p:cNvSpPr txBox="1"/>
          <p:nvPr/>
        </p:nvSpPr>
        <p:spPr bwMode="auto">
          <a:xfrm>
            <a:off x="241560" y="218520"/>
            <a:ext cx="4649039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defRPr/>
            </a:pPr>
            <a:r>
              <a:rPr lang="en-GB" sz="2200" b="1" strike="noStrike" spc="-1" dirty="0">
                <a:solidFill>
                  <a:srgbClr val="002060"/>
                </a:solidFill>
                <a:latin typeface="Arial"/>
              </a:rPr>
              <a:t>Scheme of the LSA-SAF products</a:t>
            </a:r>
            <a:endParaRPr lang="en-GB" sz="2200" b="0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5" name="Pravokotnik 4"/>
          <p:cNvSpPr/>
          <p:nvPr/>
        </p:nvSpPr>
        <p:spPr bwMode="auto">
          <a:xfrm>
            <a:off x="761879" y="1056798"/>
            <a:ext cx="3308193" cy="474084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defRPr/>
            </a:pPr>
            <a:r>
              <a:rPr lang="sl-SI" sz="2800" b="0" u="sng" strike="noStrike" spc="-1" dirty="0">
                <a:solidFill>
                  <a:srgbClr val="00194C"/>
                </a:solidFill>
                <a:latin typeface="Calibri"/>
              </a:rPr>
              <a:t>lsa-saf.eumetsat.int</a:t>
            </a:r>
            <a:endParaRPr sz="2800" b="0" u="sng" strike="noStrike" spc="-1" dirty="0">
              <a:latin typeface="Arial"/>
            </a:endParaRPr>
          </a:p>
        </p:txBody>
      </p:sp>
      <p:cxnSp>
        <p:nvCxnSpPr>
          <p:cNvPr id="3" name="Raven povezovalnik 2"/>
          <p:cNvCxnSpPr>
            <a:cxnSpLocks/>
          </p:cNvCxnSpPr>
          <p:nvPr/>
        </p:nvCxnSpPr>
        <p:spPr bwMode="auto">
          <a:xfrm>
            <a:off x="5545394" y="1789471"/>
            <a:ext cx="10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aobljeni pravokotnik 5"/>
          <p:cNvSpPr/>
          <p:nvPr/>
        </p:nvSpPr>
        <p:spPr bwMode="auto">
          <a:xfrm>
            <a:off x="7824192" y="4652810"/>
            <a:ext cx="3024336" cy="1512494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695400" y="1124744"/>
            <a:ext cx="48552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SEVIRI/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METOP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VEGETATION INDICES (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daily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/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multi-day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temporal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b="1" dirty="0" err="1">
                <a:solidFill>
                  <a:schemeClr val="accent1">
                    <a:lumMod val="50000"/>
                  </a:schemeClr>
                </a:solidFill>
              </a:rPr>
              <a:t>frequency</a:t>
            </a:r>
            <a:r>
              <a:rPr lang="sl-SI" sz="1600" b="1" dirty="0">
                <a:solidFill>
                  <a:schemeClr val="accent1">
                    <a:lumMod val="50000"/>
                  </a:schemeClr>
                </a:solidFill>
              </a:rPr>
              <a:t>):</a:t>
            </a:r>
          </a:p>
          <a:p>
            <a:endParaRPr lang="sl-SI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Fraction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vegetation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cover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(FVC)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Leaf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Area 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Index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(LAI)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Fraction of 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</a:rPr>
              <a:t>Photosynthetically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</a:rPr>
              <a:t> Active Radiation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sl-SI" sz="1600" dirty="0" err="1">
                <a:solidFill>
                  <a:schemeClr val="accent1">
                    <a:lumMod val="50000"/>
                  </a:schemeClr>
                </a:solidFill>
              </a:rPr>
              <a:t>fAPAR</a:t>
            </a:r>
            <a:r>
              <a:rPr lang="sl-SI" sz="16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GB" sz="1600" dirty="0">
              <a:solidFill>
                <a:schemeClr val="accent1">
                  <a:lumMod val="50000"/>
                </a:schemeClr>
              </a:solidFill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600" b="1" dirty="0">
              <a:solidFill>
                <a:schemeClr val="accent1">
                  <a:lumMod val="50000"/>
                </a:schemeClr>
              </a:solidFill>
            </a:endParaRPr>
          </a:p>
          <a:p>
            <a:br>
              <a:rPr lang="en-GB" sz="1600" dirty="0">
                <a:solidFill>
                  <a:schemeClr val="tx2"/>
                </a:solidFill>
              </a:rPr>
            </a:br>
            <a:endParaRPr lang="sl-SI" sz="1600" b="1" dirty="0">
              <a:solidFill>
                <a:schemeClr val="tx2"/>
              </a:solidFill>
            </a:endParaRPr>
          </a:p>
          <a:p>
            <a:r>
              <a:rPr lang="en-US" sz="1600" b="1" dirty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  <a:p>
            <a:r>
              <a:rPr lang="en-GB" sz="1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0" name="Title 7"/>
          <p:cNvSpPr txBox="1">
            <a:spLocks/>
          </p:cNvSpPr>
          <p:nvPr/>
        </p:nvSpPr>
        <p:spPr>
          <a:xfrm>
            <a:off x="983432" y="139211"/>
            <a:ext cx="8038632" cy="7392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800" b="1" dirty="0" err="1">
                <a:solidFill>
                  <a:srgbClr val="002060"/>
                </a:solidFill>
              </a:rPr>
              <a:t>Vegetation</a:t>
            </a:r>
            <a:r>
              <a:rPr lang="sl-SI" sz="2800" b="1" dirty="0">
                <a:solidFill>
                  <a:srgbClr val="002060"/>
                </a:solidFill>
              </a:rPr>
              <a:t>: FVC, LAI &amp; </a:t>
            </a:r>
            <a:r>
              <a:rPr lang="sl-SI" sz="2800" b="1" dirty="0" err="1">
                <a:solidFill>
                  <a:srgbClr val="002060"/>
                </a:solidFill>
              </a:rPr>
              <a:t>fAPAR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6344654" y="1712341"/>
            <a:ext cx="4131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sz="1600" dirty="0">
              <a:solidFill>
                <a:schemeClr val="tx2"/>
              </a:solidFill>
            </a:endParaRPr>
          </a:p>
          <a:p>
            <a:endParaRPr lang="sl-SI" sz="1600" dirty="0">
              <a:solidFill>
                <a:schemeClr val="tx2"/>
              </a:solidFill>
            </a:endParaRPr>
          </a:p>
          <a:p>
            <a:endParaRPr lang="en-US" sz="1600" dirty="0">
              <a:solidFill>
                <a:schemeClr val="tx2"/>
              </a:solidFill>
            </a:endParaRPr>
          </a:p>
          <a:p>
            <a:endParaRPr lang="sl-SI" sz="1600" dirty="0">
              <a:solidFill>
                <a:schemeClr val="tx2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2996952"/>
            <a:ext cx="3986609" cy="313772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071" y="818988"/>
            <a:ext cx="4917363" cy="3999867"/>
          </a:xfrm>
          <a:prstGeom prst="rect">
            <a:avLst/>
          </a:prstGeom>
        </p:spPr>
      </p:pic>
      <p:pic>
        <p:nvPicPr>
          <p:cNvPr id="12" name="Picture 706" descr="slika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28" y="4980786"/>
            <a:ext cx="1651295" cy="108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Raven puščični povezovalnik 12"/>
          <p:cNvCxnSpPr>
            <a:cxnSpLocks/>
          </p:cNvCxnSpPr>
          <p:nvPr/>
        </p:nvCxnSpPr>
        <p:spPr>
          <a:xfrm flipH="1" flipV="1">
            <a:off x="8419077" y="3681637"/>
            <a:ext cx="989291" cy="196929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>
            <a:cxnSpLocks/>
          </p:cNvCxnSpPr>
          <p:nvPr/>
        </p:nvCxnSpPr>
        <p:spPr>
          <a:xfrm flipH="1" flipV="1">
            <a:off x="9222311" y="2214464"/>
            <a:ext cx="1413993" cy="29101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C62694E-50C1-106D-0EC0-16E0A1860515}"/>
              </a:ext>
            </a:extLst>
          </p:cNvPr>
          <p:cNvSpPr txBox="1"/>
          <p:nvPr/>
        </p:nvSpPr>
        <p:spPr>
          <a:xfrm>
            <a:off x="5974651" y="5104873"/>
            <a:ext cx="60948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dirty="0">
                <a:solidFill>
                  <a:schemeClr val="accent1">
                    <a:lumMod val="50000"/>
                  </a:schemeClr>
                </a:solidFill>
              </a:rPr>
              <a:t>FVC </a:t>
            </a:r>
            <a:r>
              <a:rPr lang="sl-SI" sz="18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sl-SI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800" dirty="0" err="1">
                <a:solidFill>
                  <a:schemeClr val="accent1">
                    <a:lumMod val="50000"/>
                  </a:schemeClr>
                </a:solidFill>
              </a:rPr>
              <a:t>vegetative</a:t>
            </a:r>
            <a:r>
              <a:rPr lang="sl-SI" sz="1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800" dirty="0" err="1">
                <a:solidFill>
                  <a:schemeClr val="accent1">
                    <a:lumMod val="50000"/>
                  </a:schemeClr>
                </a:solidFill>
              </a:rPr>
              <a:t>season</a:t>
            </a:r>
            <a:endParaRPr lang="sl-SI" sz="1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sl-SI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dirty="0" err="1">
                <a:solidFill>
                  <a:schemeClr val="accent1">
                    <a:lumMod val="50000"/>
                  </a:schemeClr>
                </a:solidFill>
              </a:rPr>
              <a:t>locations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 in </a:t>
            </a:r>
          </a:p>
          <a:p>
            <a:r>
              <a:rPr lang="sl-SI" dirty="0" err="1">
                <a:solidFill>
                  <a:schemeClr val="accent1">
                    <a:lumMod val="50000"/>
                  </a:schemeClr>
                </a:solidFill>
              </a:rPr>
              <a:t>Slovenia</a:t>
            </a:r>
            <a:r>
              <a:rPr lang="sl-SI" dirty="0">
                <a:solidFill>
                  <a:schemeClr val="accent1">
                    <a:lumMod val="50000"/>
                  </a:schemeClr>
                </a:solidFill>
              </a:rPr>
              <a:t> / SE </a:t>
            </a:r>
            <a:r>
              <a:rPr lang="sl-SI" dirty="0" err="1">
                <a:solidFill>
                  <a:schemeClr val="accent1">
                    <a:lumMod val="50000"/>
                  </a:schemeClr>
                </a:solidFill>
              </a:rPr>
              <a:t>Europe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D8B4AFD2-32A1-E608-5B5C-5A9FB2D9A890}"/>
              </a:ext>
            </a:extLst>
          </p:cNvPr>
          <p:cNvSpPr/>
          <p:nvPr/>
        </p:nvSpPr>
        <p:spPr>
          <a:xfrm>
            <a:off x="9276528" y="5602287"/>
            <a:ext cx="275856" cy="20549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52D6FCEB-D8B7-AEFA-CA7F-0CB1B0CAA6EF}"/>
              </a:ext>
            </a:extLst>
          </p:cNvPr>
          <p:cNvSpPr/>
          <p:nvPr/>
        </p:nvSpPr>
        <p:spPr>
          <a:xfrm>
            <a:off x="10560555" y="5107721"/>
            <a:ext cx="259931" cy="18669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D84CA5BD-58DF-E8C2-FB62-0FE2DB8CF6C5}"/>
              </a:ext>
            </a:extLst>
          </p:cNvPr>
          <p:cNvSpPr txBox="1"/>
          <p:nvPr/>
        </p:nvSpPr>
        <p:spPr>
          <a:xfrm>
            <a:off x="6069071" y="6075831"/>
            <a:ext cx="60948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Deviations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from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 reference (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black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different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years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 (in </a:t>
            </a:r>
            <a:r>
              <a:rPr lang="sl-SI" sz="1200" dirty="0" err="1">
                <a:solidFill>
                  <a:schemeClr val="accent1">
                    <a:lumMod val="50000"/>
                  </a:schemeClr>
                </a:solidFill>
              </a:rPr>
              <a:t>colors</a:t>
            </a:r>
            <a:r>
              <a:rPr lang="sl-SI" sz="12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sl-SI" sz="12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DBE36C3-BFCC-D41F-2D85-B14AAF344B9B}"/>
              </a:ext>
            </a:extLst>
          </p:cNvPr>
          <p:cNvSpPr txBox="1"/>
          <p:nvPr/>
        </p:nvSpPr>
        <p:spPr>
          <a:xfrm>
            <a:off x="3048990" y="3247303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281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42B43F-1484-DF5C-F273-A5E8A48DD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221338"/>
            <a:ext cx="7705061" cy="501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47AD4376-1A6D-DFAE-3EBA-EE52A0C60CA8}"/>
              </a:ext>
            </a:extLst>
          </p:cNvPr>
          <p:cNvSpPr txBox="1">
            <a:spLocks/>
          </p:cNvSpPr>
          <p:nvPr/>
        </p:nvSpPr>
        <p:spPr>
          <a:xfrm>
            <a:off x="2089816" y="116632"/>
            <a:ext cx="8038632" cy="7392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sl-SI" sz="2800" b="1" dirty="0" err="1">
                <a:solidFill>
                  <a:srgbClr val="002060"/>
                </a:solidFill>
              </a:rPr>
              <a:t>Spectral</a:t>
            </a:r>
            <a:r>
              <a:rPr lang="sl-SI" sz="2800" b="1" dirty="0">
                <a:solidFill>
                  <a:srgbClr val="002060"/>
                </a:solidFill>
              </a:rPr>
              <a:t> </a:t>
            </a:r>
            <a:r>
              <a:rPr lang="sl-SI" sz="2800" b="1" dirty="0" err="1">
                <a:solidFill>
                  <a:srgbClr val="002060"/>
                </a:solidFill>
              </a:rPr>
              <a:t>Fingerprint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4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87488" y="243820"/>
            <a:ext cx="7844492" cy="40011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LSA SAF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715550" y="3320876"/>
            <a:ext cx="3271234" cy="3251914"/>
          </a:xfrm>
          <a:solidFill>
            <a:schemeClr val="accent6">
              <a:lumMod val="75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1700" b="1" dirty="0">
                <a:solidFill>
                  <a:schemeClr val="bg1"/>
                </a:solidFill>
              </a:rPr>
              <a:t>LSA SAF FVC index</a:t>
            </a:r>
          </a:p>
          <a:p>
            <a:pPr marL="0" indent="0">
              <a:buNone/>
            </a:pPr>
            <a:endParaRPr lang="en-US" sz="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500" u="sng" dirty="0">
                <a:solidFill>
                  <a:schemeClr val="bg1"/>
                </a:solidFill>
              </a:rPr>
              <a:t>Reference based on </a:t>
            </a:r>
            <a:r>
              <a:rPr lang="sl-SI" sz="1500" u="sng" dirty="0" err="1">
                <a:solidFill>
                  <a:schemeClr val="bg1"/>
                </a:solidFill>
              </a:rPr>
              <a:t>long</a:t>
            </a:r>
            <a:r>
              <a:rPr lang="sl-SI" sz="1500" u="sng" dirty="0">
                <a:solidFill>
                  <a:schemeClr val="bg1"/>
                </a:solidFill>
              </a:rPr>
              <a:t>-term</a:t>
            </a:r>
            <a:r>
              <a:rPr lang="en-US" sz="1500" u="sng" dirty="0">
                <a:solidFill>
                  <a:schemeClr val="bg1"/>
                </a:solidFill>
              </a:rPr>
              <a:t> </a:t>
            </a:r>
            <a:endParaRPr lang="sl-SI" sz="15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500" u="sng" dirty="0">
                <a:solidFill>
                  <a:schemeClr val="bg1"/>
                </a:solidFill>
              </a:rPr>
              <a:t>average vegetation</a:t>
            </a:r>
            <a:r>
              <a:rPr lang="sl-SI" sz="1500" u="sng" dirty="0">
                <a:solidFill>
                  <a:schemeClr val="bg1"/>
                </a:solidFill>
              </a:rPr>
              <a:t> (2004–2018).</a:t>
            </a:r>
            <a:endParaRPr lang="en-US" sz="1500" u="sng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dirty="0" err="1">
                <a:solidFill>
                  <a:schemeClr val="bg1"/>
                </a:solidFill>
              </a:rPr>
              <a:t>Murska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Sobota</a:t>
            </a:r>
            <a:r>
              <a:rPr lang="en-US" sz="1500" dirty="0">
                <a:solidFill>
                  <a:schemeClr val="bg1"/>
                </a:solidFill>
              </a:rPr>
              <a:t> (NE Slovenia, fields)</a:t>
            </a:r>
          </a:p>
          <a:p>
            <a:r>
              <a:rPr lang="en-US" sz="1500" dirty="0">
                <a:solidFill>
                  <a:schemeClr val="bg1"/>
                </a:solidFill>
              </a:rPr>
              <a:t>Very dry years: 2007, 2012 and 2013 (summer values below reference)</a:t>
            </a:r>
          </a:p>
          <a:p>
            <a:pPr marL="0" indent="0">
              <a:buNone/>
            </a:pPr>
            <a:endParaRPr lang="en-US" sz="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Nova </a:t>
            </a:r>
            <a:r>
              <a:rPr lang="en-US" sz="1500" dirty="0" err="1">
                <a:solidFill>
                  <a:schemeClr val="bg1"/>
                </a:solidFill>
              </a:rPr>
              <a:t>Goria</a:t>
            </a:r>
            <a:r>
              <a:rPr lang="en-US" sz="1500" dirty="0">
                <a:solidFill>
                  <a:schemeClr val="bg1"/>
                </a:solidFill>
              </a:rPr>
              <a:t> (SW Slovenia, vineyards)</a:t>
            </a:r>
          </a:p>
          <a:p>
            <a:r>
              <a:rPr lang="en-US" sz="1500" dirty="0">
                <a:solidFill>
                  <a:schemeClr val="bg1"/>
                </a:solidFill>
              </a:rPr>
              <a:t>Very dry years: 2006, 2007, 2012 and 2013</a:t>
            </a:r>
          </a:p>
          <a:p>
            <a:r>
              <a:rPr lang="en-US" sz="1500" dirty="0">
                <a:solidFill>
                  <a:schemeClr val="bg1"/>
                </a:solidFill>
              </a:rPr>
              <a:t>A very moist year with high precipitation: 2014 (values well above reference)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87" y="2510474"/>
            <a:ext cx="4994136" cy="4062316"/>
          </a:xfrm>
          <a:prstGeom prst="rect">
            <a:avLst/>
          </a:prstGeom>
        </p:spPr>
      </p:pic>
      <p:pic>
        <p:nvPicPr>
          <p:cNvPr id="10" name="Picture 706" descr="slik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30" y="4504810"/>
            <a:ext cx="2280139" cy="149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ven puščični povezovalnik 3"/>
          <p:cNvCxnSpPr/>
          <p:nvPr/>
        </p:nvCxnSpPr>
        <p:spPr>
          <a:xfrm flipH="1">
            <a:off x="4699501" y="5468311"/>
            <a:ext cx="1718552" cy="5323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H="1" flipV="1">
            <a:off x="4267651" y="4074738"/>
            <a:ext cx="3899606" cy="66651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otnik 2"/>
          <p:cNvSpPr/>
          <p:nvPr/>
        </p:nvSpPr>
        <p:spPr>
          <a:xfrm>
            <a:off x="3416136" y="3890072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sl-SI" b="1" dirty="0" err="1">
                <a:solidFill>
                  <a:srgbClr val="002060"/>
                </a:solidFill>
              </a:rPr>
              <a:t>Fields</a:t>
            </a:r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416136" y="5815997"/>
            <a:ext cx="1283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sl-SI" b="1" dirty="0" err="1">
                <a:solidFill>
                  <a:srgbClr val="002060"/>
                </a:solidFill>
              </a:rPr>
              <a:t>Vineyards</a:t>
            </a:r>
            <a:endParaRPr lang="en-US" dirty="0">
              <a:solidFill>
                <a:srgbClr val="999999"/>
              </a:solidFill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7145766" y="1284469"/>
            <a:ext cx="4041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sl-SI" sz="1600" b="1" dirty="0">
                <a:solidFill>
                  <a:srgbClr val="002060"/>
                </a:solidFill>
              </a:rPr>
              <a:t>MSG</a:t>
            </a:r>
            <a:r>
              <a:rPr lang="en-US" sz="1600" b="1" dirty="0">
                <a:solidFill>
                  <a:srgbClr val="002060"/>
                </a:solidFill>
              </a:rPr>
              <a:t>/</a:t>
            </a:r>
            <a:r>
              <a:rPr lang="sl-SI" sz="1600" b="1" dirty="0">
                <a:solidFill>
                  <a:srgbClr val="002060"/>
                </a:solidFill>
              </a:rPr>
              <a:t>METOP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>
                <a:solidFill>
                  <a:srgbClr val="002060"/>
                </a:solidFill>
              </a:rPr>
              <a:t>VEGETATION INDICES (</a:t>
            </a:r>
            <a:r>
              <a:rPr lang="sl-SI" sz="1600" b="1" dirty="0" err="1">
                <a:solidFill>
                  <a:srgbClr val="002060"/>
                </a:solidFill>
              </a:rPr>
              <a:t>daily</a:t>
            </a:r>
            <a:r>
              <a:rPr lang="sl-SI" sz="1600" b="1" dirty="0">
                <a:solidFill>
                  <a:srgbClr val="002060"/>
                </a:solidFill>
              </a:rPr>
              <a:t> / </a:t>
            </a:r>
            <a:r>
              <a:rPr lang="sl-SI" sz="1600" b="1" dirty="0" err="1">
                <a:solidFill>
                  <a:srgbClr val="002060"/>
                </a:solidFill>
              </a:rPr>
              <a:t>multi-day</a:t>
            </a:r>
            <a:r>
              <a:rPr lang="sl-SI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 err="1">
                <a:solidFill>
                  <a:srgbClr val="002060"/>
                </a:solidFill>
              </a:rPr>
              <a:t>temporal</a:t>
            </a:r>
            <a:r>
              <a:rPr lang="sl-SI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 err="1">
                <a:solidFill>
                  <a:srgbClr val="002060"/>
                </a:solidFill>
              </a:rPr>
              <a:t>frequency</a:t>
            </a:r>
            <a:r>
              <a:rPr lang="sl-SI" sz="1600" b="1" dirty="0">
                <a:solidFill>
                  <a:srgbClr val="002060"/>
                </a:solidFill>
              </a:rPr>
              <a:t>):</a:t>
            </a:r>
          </a:p>
          <a:p>
            <a:pPr defTabSz="457200"/>
            <a:endParaRPr lang="sl-SI" sz="1600" b="1" dirty="0">
              <a:solidFill>
                <a:srgbClr val="002060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sl-SI" sz="1600" dirty="0" err="1">
                <a:solidFill>
                  <a:srgbClr val="002060"/>
                </a:solidFill>
              </a:rPr>
              <a:t>Fraction</a:t>
            </a:r>
            <a:r>
              <a:rPr lang="sl-SI" sz="1600" dirty="0">
                <a:solidFill>
                  <a:srgbClr val="002060"/>
                </a:solidFill>
              </a:rPr>
              <a:t> </a:t>
            </a:r>
            <a:r>
              <a:rPr lang="sl-SI" sz="1600" dirty="0" err="1">
                <a:solidFill>
                  <a:srgbClr val="002060"/>
                </a:solidFill>
              </a:rPr>
              <a:t>of</a:t>
            </a:r>
            <a:r>
              <a:rPr lang="sl-SI" sz="1600" dirty="0">
                <a:solidFill>
                  <a:srgbClr val="002060"/>
                </a:solidFill>
              </a:rPr>
              <a:t> </a:t>
            </a:r>
            <a:r>
              <a:rPr lang="sl-SI" sz="1600" dirty="0" err="1">
                <a:solidFill>
                  <a:srgbClr val="002060"/>
                </a:solidFill>
              </a:rPr>
              <a:t>vegetation</a:t>
            </a:r>
            <a:r>
              <a:rPr lang="sl-SI" sz="1600" dirty="0">
                <a:solidFill>
                  <a:srgbClr val="002060"/>
                </a:solidFill>
              </a:rPr>
              <a:t> </a:t>
            </a:r>
            <a:r>
              <a:rPr lang="sl-SI" sz="1600" dirty="0" err="1">
                <a:solidFill>
                  <a:srgbClr val="002060"/>
                </a:solidFill>
              </a:rPr>
              <a:t>cover</a:t>
            </a:r>
            <a:r>
              <a:rPr lang="sl-SI" sz="1600" dirty="0">
                <a:solidFill>
                  <a:srgbClr val="002060"/>
                </a:solidFill>
              </a:rPr>
              <a:t> (FVC)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sl-SI" sz="1600" dirty="0" err="1">
                <a:solidFill>
                  <a:srgbClr val="002060"/>
                </a:solidFill>
              </a:rPr>
              <a:t>Leaf</a:t>
            </a:r>
            <a:r>
              <a:rPr lang="sl-SI" sz="1600" dirty="0">
                <a:solidFill>
                  <a:srgbClr val="002060"/>
                </a:solidFill>
              </a:rPr>
              <a:t> Area </a:t>
            </a:r>
            <a:r>
              <a:rPr lang="sl-SI" sz="1600" dirty="0" err="1">
                <a:solidFill>
                  <a:srgbClr val="002060"/>
                </a:solidFill>
              </a:rPr>
              <a:t>Index</a:t>
            </a:r>
            <a:r>
              <a:rPr lang="sl-SI" sz="1600" dirty="0">
                <a:solidFill>
                  <a:srgbClr val="002060"/>
                </a:solidFill>
              </a:rPr>
              <a:t> (LAI)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Fraction of </a:t>
            </a:r>
            <a:r>
              <a:rPr lang="en-GB" sz="1600" dirty="0" err="1">
                <a:solidFill>
                  <a:srgbClr val="002060"/>
                </a:solidFill>
              </a:rPr>
              <a:t>Photosynthetically</a:t>
            </a:r>
            <a:r>
              <a:rPr lang="en-GB" sz="1600" dirty="0">
                <a:solidFill>
                  <a:srgbClr val="002060"/>
                </a:solidFill>
              </a:rPr>
              <a:t> Active Radiation</a:t>
            </a:r>
            <a:r>
              <a:rPr lang="sl-SI" sz="1600" dirty="0">
                <a:solidFill>
                  <a:srgbClr val="002060"/>
                </a:solidFill>
              </a:rPr>
              <a:t> (</a:t>
            </a:r>
            <a:r>
              <a:rPr lang="sl-SI" sz="1600" dirty="0" err="1">
                <a:solidFill>
                  <a:srgbClr val="002060"/>
                </a:solidFill>
              </a:rPr>
              <a:t>fAPAR</a:t>
            </a:r>
            <a:r>
              <a:rPr lang="sl-SI" sz="1600" dirty="0">
                <a:solidFill>
                  <a:srgbClr val="002060"/>
                </a:solidFill>
              </a:rPr>
              <a:t>)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14" name="Pravokotnik 2"/>
          <p:cNvSpPr/>
          <p:nvPr/>
        </p:nvSpPr>
        <p:spPr>
          <a:xfrm>
            <a:off x="204716" y="1381355"/>
            <a:ext cx="66396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sl-SI" sz="1500" b="1" dirty="0">
                <a:solidFill>
                  <a:srgbClr val="002060"/>
                </a:solidFill>
              </a:rPr>
              <a:t>At ARSO </a:t>
            </a:r>
            <a:r>
              <a:rPr lang="sl-SI" sz="1500" b="1" dirty="0" err="1">
                <a:solidFill>
                  <a:srgbClr val="002060"/>
                </a:solidFill>
              </a:rPr>
              <a:t>we</a:t>
            </a:r>
            <a:r>
              <a:rPr lang="sl-SI" sz="1500" b="1" dirty="0">
                <a:solidFill>
                  <a:srgbClr val="002060"/>
                </a:solidFill>
              </a:rPr>
              <a:t> </a:t>
            </a:r>
            <a:r>
              <a:rPr lang="sl-SI" sz="1500" b="1" dirty="0" err="1">
                <a:solidFill>
                  <a:srgbClr val="002060"/>
                </a:solidFill>
              </a:rPr>
              <a:t>rely</a:t>
            </a:r>
            <a:r>
              <a:rPr lang="sl-SI" sz="1500" b="1" dirty="0">
                <a:solidFill>
                  <a:srgbClr val="002060"/>
                </a:solidFill>
              </a:rPr>
              <a:t> on LSA SAF s</a:t>
            </a:r>
            <a:r>
              <a:rPr lang="en-GB" sz="1500" b="1" dirty="0" err="1">
                <a:solidFill>
                  <a:srgbClr val="002060"/>
                </a:solidFill>
              </a:rPr>
              <a:t>atellite</a:t>
            </a:r>
            <a:r>
              <a:rPr lang="en-GB" sz="1500" b="1" dirty="0">
                <a:solidFill>
                  <a:srgbClr val="002060"/>
                </a:solidFill>
              </a:rPr>
              <a:t> </a:t>
            </a:r>
            <a:r>
              <a:rPr lang="sl-SI" sz="1500" b="1" dirty="0">
                <a:solidFill>
                  <a:srgbClr val="002060"/>
                </a:solidFill>
              </a:rPr>
              <a:t>p</a:t>
            </a:r>
            <a:r>
              <a:rPr lang="en-GB" sz="1500" b="1" dirty="0" err="1">
                <a:solidFill>
                  <a:srgbClr val="002060"/>
                </a:solidFill>
              </a:rPr>
              <a:t>roducts</a:t>
            </a:r>
            <a:r>
              <a:rPr lang="en-GB" sz="1500" b="1" dirty="0">
                <a:solidFill>
                  <a:srgbClr val="002060"/>
                </a:solidFill>
              </a:rPr>
              <a:t> </a:t>
            </a:r>
            <a:r>
              <a:rPr lang="sl-SI" sz="1500" b="1" dirty="0" err="1">
                <a:solidFill>
                  <a:srgbClr val="002060"/>
                </a:solidFill>
              </a:rPr>
              <a:t>for</a:t>
            </a:r>
            <a:r>
              <a:rPr lang="sl-SI" sz="1500" b="1" dirty="0">
                <a:solidFill>
                  <a:srgbClr val="002060"/>
                </a:solidFill>
              </a:rPr>
              <a:t> drought and </a:t>
            </a:r>
            <a:r>
              <a:rPr lang="sl-SI" sz="1500" b="1" dirty="0" err="1">
                <a:solidFill>
                  <a:srgbClr val="002060"/>
                </a:solidFill>
              </a:rPr>
              <a:t>vegetation</a:t>
            </a:r>
            <a:r>
              <a:rPr lang="sl-SI" sz="1500" b="1" dirty="0">
                <a:solidFill>
                  <a:srgbClr val="002060"/>
                </a:solidFill>
              </a:rPr>
              <a:t> monitoring. LSA SAF products focus on the use of  EUMETSAT satellites.</a:t>
            </a:r>
            <a:endParaRPr lang="en-US" sz="15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0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1271464" y="133708"/>
            <a:ext cx="7661493" cy="46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02060"/>
                </a:solidFill>
              </a:rPr>
              <a:t>Vegetation Response Variability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678873" y="1437652"/>
            <a:ext cx="10703270" cy="7186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l-SI" sz="1600" b="1" dirty="0">
                <a:solidFill>
                  <a:srgbClr val="002060"/>
                </a:solidFill>
              </a:rPr>
              <a:t>V</a:t>
            </a:r>
            <a:r>
              <a:rPr lang="en-GB" sz="1600" b="1" dirty="0" err="1">
                <a:solidFill>
                  <a:srgbClr val="002060"/>
                </a:solidFill>
              </a:rPr>
              <a:t>egetation</a:t>
            </a:r>
            <a:r>
              <a:rPr lang="en-GB" sz="1600" b="1" dirty="0">
                <a:solidFill>
                  <a:srgbClr val="002060"/>
                </a:solidFill>
              </a:rPr>
              <a:t> signal</a:t>
            </a:r>
            <a:r>
              <a:rPr lang="sl-SI" sz="1600" b="1" dirty="0">
                <a:solidFill>
                  <a:srgbClr val="002060"/>
                </a:solidFill>
              </a:rPr>
              <a:t> from space (LSA SAF FVC from MSG)</a:t>
            </a:r>
            <a:r>
              <a:rPr lang="en-GB" sz="1600" b="1" dirty="0">
                <a:solidFill>
                  <a:srgbClr val="002060"/>
                </a:solidFill>
              </a:rPr>
              <a:t> depends on various factors, such as growing season, water availability and vegetation type</a:t>
            </a:r>
            <a:r>
              <a:rPr lang="sl-SI" sz="1600" b="1" dirty="0">
                <a:solidFill>
                  <a:srgbClr val="002060"/>
                </a:solidFill>
              </a:rPr>
              <a:t>.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95" y="2270892"/>
            <a:ext cx="7248369" cy="3819822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7481455" y="2472060"/>
            <a:ext cx="43971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GB" sz="1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egetation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is at its greenest in late spring and early summer in Eger, Hungary (mixed </a:t>
            </a:r>
            <a:r>
              <a:rPr lang="sl-SI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vegetation types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; continental climate)</a:t>
            </a:r>
            <a:r>
              <a:rPr lang="sl-SI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Kalamata, Greece (olive groves; Mediterranean climate)</a:t>
            </a:r>
            <a:r>
              <a:rPr lang="sl-SI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vegetation is green in spring and brown in summer. </a:t>
            </a: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The two locations are located in different climate regions, which results in a large difference between vegetative season in Hungary and Greece.</a:t>
            </a: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9BBB59">
                  <a:lumMod val="50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5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 txBox="1">
            <a:spLocks/>
          </p:cNvSpPr>
          <p:nvPr/>
        </p:nvSpPr>
        <p:spPr>
          <a:xfrm>
            <a:off x="1720278" y="197462"/>
            <a:ext cx="10494174" cy="9048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400" b="1" dirty="0">
                <a:solidFill>
                  <a:srgbClr val="002060"/>
                </a:solidFill>
              </a:rPr>
              <a:t>How do land and climate type affect</a:t>
            </a:r>
            <a:r>
              <a:rPr lang="sl-SI" sz="2400" b="1" dirty="0">
                <a:solidFill>
                  <a:srgbClr val="00206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 vegetation signal from space?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Označba mesta besedila 2"/>
          <p:cNvSpPr txBox="1">
            <a:spLocks/>
          </p:cNvSpPr>
          <p:nvPr/>
        </p:nvSpPr>
        <p:spPr>
          <a:xfrm>
            <a:off x="335360" y="1102294"/>
            <a:ext cx="10633998" cy="6083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l-SI" sz="1600" b="1" dirty="0">
                <a:solidFill>
                  <a:srgbClr val="002060"/>
                </a:solidFill>
              </a:rPr>
              <a:t>LSA SAF </a:t>
            </a:r>
            <a:r>
              <a:rPr lang="en-GB" sz="1600" b="1" dirty="0">
                <a:solidFill>
                  <a:srgbClr val="002060"/>
                </a:solidFill>
              </a:rPr>
              <a:t>FVC</a:t>
            </a:r>
            <a:r>
              <a:rPr lang="sl-SI" sz="1600" b="1" dirty="0">
                <a:solidFill>
                  <a:srgbClr val="002060"/>
                </a:solidFill>
              </a:rPr>
              <a:t> (from MSG)</a:t>
            </a:r>
            <a:r>
              <a:rPr lang="en-GB" sz="1600" b="1" dirty="0">
                <a:solidFill>
                  <a:srgbClr val="002060"/>
                </a:solidFill>
              </a:rPr>
              <a:t> yearly evolution at two locations in Slovenia close to each other </a:t>
            </a:r>
            <a:r>
              <a:rPr lang="sl-SI" sz="1600" b="1" dirty="0">
                <a:solidFill>
                  <a:srgbClr val="002060"/>
                </a:solidFill>
              </a:rPr>
              <a:t>with</a:t>
            </a:r>
            <a:r>
              <a:rPr lang="en-GB" sz="1600" b="1" dirty="0">
                <a:solidFill>
                  <a:srgbClr val="002060"/>
                </a:solidFill>
              </a:rPr>
              <a:t> a similar climate</a:t>
            </a:r>
            <a:r>
              <a:rPr lang="sl-SI" sz="1600" b="1" dirty="0">
                <a:solidFill>
                  <a:srgbClr val="002060"/>
                </a:solidFill>
              </a:rPr>
              <a:t>: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>
                <a:solidFill>
                  <a:srgbClr val="002060"/>
                </a:solidFill>
              </a:rPr>
              <a:t>B</a:t>
            </a:r>
            <a:r>
              <a:rPr lang="en-GB" sz="1600" b="1" dirty="0" err="1">
                <a:solidFill>
                  <a:srgbClr val="002060"/>
                </a:solidFill>
              </a:rPr>
              <a:t>izeljsko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>
                <a:solidFill>
                  <a:srgbClr val="002060"/>
                </a:solidFill>
              </a:rPr>
              <a:t>(</a:t>
            </a:r>
            <a:r>
              <a:rPr lang="en-GB" sz="1600" b="1" dirty="0">
                <a:solidFill>
                  <a:srgbClr val="002060"/>
                </a:solidFill>
              </a:rPr>
              <a:t>mostly vineyards and forests</a:t>
            </a:r>
            <a:r>
              <a:rPr lang="sl-SI" sz="1600" b="1" dirty="0">
                <a:solidFill>
                  <a:srgbClr val="002060"/>
                </a:solidFill>
              </a:rPr>
              <a:t>) and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Murska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en-GB" sz="1600" b="1" dirty="0" err="1">
                <a:solidFill>
                  <a:srgbClr val="002060"/>
                </a:solidFill>
              </a:rPr>
              <a:t>Sobota</a:t>
            </a:r>
            <a:r>
              <a:rPr lang="en-GB" sz="1600" b="1" dirty="0">
                <a:solidFill>
                  <a:srgbClr val="002060"/>
                </a:solidFill>
              </a:rPr>
              <a:t> </a:t>
            </a:r>
            <a:r>
              <a:rPr lang="sl-SI" sz="1600" b="1" dirty="0">
                <a:solidFill>
                  <a:srgbClr val="002060"/>
                </a:solidFill>
              </a:rPr>
              <a:t>(crops)</a:t>
            </a:r>
            <a:r>
              <a:rPr lang="en-GB" sz="1600" b="1" dirty="0">
                <a:solidFill>
                  <a:srgbClr val="002060"/>
                </a:solidFill>
              </a:rPr>
              <a:t>.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79" y="2014763"/>
            <a:ext cx="7259053" cy="455663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7485797" y="2437133"/>
            <a:ext cx="45712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Vegetation stays very green from late spring until the end of summer in </a:t>
            </a:r>
            <a:r>
              <a:rPr lang="en-GB" sz="1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Bizeljsko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whereas there is a peak of FVC in the late spring with </a:t>
            </a:r>
            <a:r>
              <a:rPr lang="en-GB" sz="1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decreas</a:t>
            </a:r>
            <a:r>
              <a:rPr lang="sl-SI" sz="1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ing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sl-SI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FVC 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values later in </a:t>
            </a:r>
            <a:r>
              <a:rPr lang="en-GB" sz="1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Murska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Sobota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sl-SI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</a:t>
            </a:r>
            <a:r>
              <a:rPr lang="en-GB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ear-to-year FVC variability is a function of available water in the growing season and the types of crops that are grown on the cultivated land. </a:t>
            </a: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sl-SI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Different land types cause differences in their respective satellite signals.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2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020235" y="124716"/>
            <a:ext cx="6786508" cy="688083"/>
          </a:xfrm>
        </p:spPr>
        <p:txBody>
          <a:bodyPr>
            <a:noAutofit/>
          </a:bodyPr>
          <a:lstStyle/>
          <a:p>
            <a:pPr algn="ctr"/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Fraction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Vegetation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 err="1">
                <a:solidFill>
                  <a:schemeClr val="accent6">
                    <a:lumMod val="50000"/>
                  </a:schemeClr>
                </a:solidFill>
              </a:rPr>
              <a:t>Cover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: L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</a:rPr>
              <a:t>ocating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</a:rPr>
              <a:t>rought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</a:rPr>
              <a:t>mpacted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l-SI" sz="2800" b="1" dirty="0">
                <a:solidFill>
                  <a:schemeClr val="accent6">
                    <a:lumMod val="50000"/>
                  </a:schemeClr>
                </a:solidFill>
              </a:rPr>
              <a:t>Ar</a:t>
            </a:r>
            <a:r>
              <a:rPr lang="en-GB" sz="2800" b="1" dirty="0" err="1">
                <a:solidFill>
                  <a:schemeClr val="accent6">
                    <a:lumMod val="50000"/>
                  </a:schemeClr>
                </a:solidFill>
              </a:rPr>
              <a:t>eas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173755" y="1957589"/>
            <a:ext cx="7869090" cy="45269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8884122" y="1411725"/>
            <a:ext cx="3149727" cy="5169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FVC and its negative anomaly (difference from average value) are displayed on the left.</a:t>
            </a: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D</a:t>
            </a:r>
            <a:r>
              <a:rPr lang="en-GB" sz="1600" b="1" dirty="0" err="1">
                <a:solidFill>
                  <a:srgbClr val="F79646">
                    <a:lumMod val="75000"/>
                  </a:srgbClr>
                </a:solidFill>
              </a:rPr>
              <a:t>roughts</a:t>
            </a:r>
            <a:r>
              <a:rPr lang="en-GB" sz="1600" b="1" dirty="0">
                <a:solidFill>
                  <a:srgbClr val="F79646">
                    <a:lumMod val="75000"/>
                  </a:srgbClr>
                </a:solidFill>
              </a:rPr>
              <a:t>: Iberia, Italy, France (middle/late summer) and </a:t>
            </a:r>
            <a:r>
              <a:rPr lang="sl-SI" sz="1600" b="1" dirty="0" err="1">
                <a:solidFill>
                  <a:srgbClr val="F79646">
                    <a:lumMod val="75000"/>
                  </a:srgbClr>
                </a:solidFill>
              </a:rPr>
              <a:t>the</a:t>
            </a: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en-GB" sz="1600" b="1" dirty="0">
                <a:solidFill>
                  <a:srgbClr val="F79646">
                    <a:lumMod val="75000"/>
                  </a:srgbClr>
                </a:solidFill>
              </a:rPr>
              <a:t>Balkan</a:t>
            </a: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s </a:t>
            </a:r>
            <a:r>
              <a:rPr lang="en-GB" sz="1600" b="1" dirty="0">
                <a:solidFill>
                  <a:srgbClr val="F79646">
                    <a:lumMod val="75000"/>
                  </a:srgbClr>
                </a:solidFill>
              </a:rPr>
              <a:t>(late summer).</a:t>
            </a: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endParaRPr lang="sl-SI" sz="1600" b="1" dirty="0">
              <a:solidFill>
                <a:srgbClr val="F79646">
                  <a:lumMod val="75000"/>
                </a:srgbClr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A</a:t>
            </a:r>
            <a:r>
              <a:rPr lang="en-GB" sz="1600" b="1" dirty="0" err="1">
                <a:solidFill>
                  <a:srgbClr val="F79646">
                    <a:lumMod val="75000"/>
                  </a:srgbClr>
                </a:solidFill>
              </a:rPr>
              <a:t>reas</a:t>
            </a:r>
            <a:r>
              <a:rPr lang="en-GB" sz="1600" b="1" dirty="0">
                <a:solidFill>
                  <a:srgbClr val="F79646">
                    <a:lumMod val="75000"/>
                  </a:srgbClr>
                </a:solidFill>
              </a:rPr>
              <a:t> of burnt forest in Portugal caused by massive forest wildfires </a:t>
            </a:r>
            <a:r>
              <a:rPr lang="sl-SI" sz="1600" b="1" dirty="0" err="1">
                <a:solidFill>
                  <a:srgbClr val="F79646">
                    <a:lumMod val="75000"/>
                  </a:srgbClr>
                </a:solidFill>
              </a:rPr>
              <a:t>encircled</a:t>
            </a: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 in </a:t>
            </a:r>
            <a:r>
              <a:rPr lang="sl-SI" sz="1600" b="1" dirty="0" err="1">
                <a:solidFill>
                  <a:srgbClr val="F79646">
                    <a:lumMod val="75000"/>
                  </a:srgbClr>
                </a:solidFill>
              </a:rPr>
              <a:t>black</a:t>
            </a:r>
            <a:r>
              <a:rPr lang="sl-SI" sz="1600" b="1" dirty="0">
                <a:solidFill>
                  <a:srgbClr val="F79646">
                    <a:lumMod val="75000"/>
                  </a:srgbClr>
                </a:solidFill>
              </a:rPr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" y="1409449"/>
            <a:ext cx="4000500" cy="24003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14" y="1409449"/>
            <a:ext cx="4000500" cy="24003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" y="4072141"/>
            <a:ext cx="4000500" cy="24003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14" y="4070644"/>
            <a:ext cx="4000500" cy="2400300"/>
          </a:xfrm>
          <a:prstGeom prst="rect">
            <a:avLst/>
          </a:prstGeom>
        </p:spPr>
      </p:pic>
      <p:sp>
        <p:nvSpPr>
          <p:cNvPr id="14" name="Elipsa 13"/>
          <p:cNvSpPr/>
          <p:nvPr/>
        </p:nvSpPr>
        <p:spPr>
          <a:xfrm>
            <a:off x="4857745" y="5624447"/>
            <a:ext cx="230659" cy="16889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80" y="1695197"/>
            <a:ext cx="304801" cy="182880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79" y="4357889"/>
            <a:ext cx="304801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93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FED1B4DE4E7D4C8A1CFAC23E2E6A01" ma:contentTypeVersion="7" ma:contentTypeDescription="Create a new document." ma:contentTypeScope="" ma:versionID="6059837487d8b8aec54561b91eeb48b8">
  <xsd:schema xmlns:xsd="http://www.w3.org/2001/XMLSchema" xmlns:xs="http://www.w3.org/2001/XMLSchema" xmlns:p="http://schemas.microsoft.com/office/2006/metadata/properties" xmlns:ns2="99e52b91-69c8-4a51-8448-b1456f9ee263" targetNamespace="http://schemas.microsoft.com/office/2006/metadata/properties" ma:root="true" ma:fieldsID="8c99986396fde521fc3c43859cc7bd25" ns2:_="">
    <xsd:import namespace="99e52b91-69c8-4a51-8448-b1456f9ee2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52b91-69c8-4a51-8448-b1456f9ee2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8C95B9-21D7-4F4F-A650-8CDF2DBA5E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e52b91-69c8-4a51-8448-b1456f9ee2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939B47-551E-4F83-BA04-401DBD280D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6119B1-2628-4859-8911-F5BFA971ADC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99e52b91-69c8-4a51-8448-b1456f9ee26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22515</TotalTime>
  <Words>1378</Words>
  <Application>Microsoft Office PowerPoint</Application>
  <DocSecurity>0</DocSecurity>
  <PresentationFormat>Širokozaslonsko</PresentationFormat>
  <Paragraphs>196</Paragraphs>
  <Slides>22</Slides>
  <Notes>12</Notes>
  <HiddenSlides>0</HiddenSlides>
  <MMClips>0</MMClips>
  <ScaleCrop>false</ScaleCrop>
  <HeadingPairs>
    <vt:vector size="6" baseType="variant">
      <vt:variant>
        <vt:lpstr>Uporabljene pisave</vt:lpstr>
      </vt:variant>
      <vt:variant>
        <vt:i4>9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22</vt:i4>
      </vt:variant>
    </vt:vector>
  </HeadingPairs>
  <TitlesOfParts>
    <vt:vector size="33" baseType="lpstr">
      <vt:lpstr>-apple-system</vt:lpstr>
      <vt:lpstr>Arial</vt:lpstr>
      <vt:lpstr>Calibri</vt:lpstr>
      <vt:lpstr>Calibri Light</vt:lpstr>
      <vt:lpstr>Roboto</vt:lpstr>
      <vt:lpstr>Segoe UI</vt:lpstr>
      <vt:lpstr>Symbol</vt:lpstr>
      <vt:lpstr>Times New Roman</vt:lpstr>
      <vt:lpstr>Wingdings</vt:lpstr>
      <vt:lpstr>Office Theme</vt:lpstr>
      <vt:lpstr>Office Theme</vt:lpstr>
      <vt:lpstr>PowerPointova predstavitev</vt:lpstr>
      <vt:lpstr>Outline</vt:lpstr>
      <vt:lpstr>PowerPointova predstavitev</vt:lpstr>
      <vt:lpstr>PowerPointova predstavitev</vt:lpstr>
      <vt:lpstr>PowerPointova predstavitev</vt:lpstr>
      <vt:lpstr>LSA SAF Vegetation Products</vt:lpstr>
      <vt:lpstr>PowerPointova predstavitev</vt:lpstr>
      <vt:lpstr>PowerPointova predstavitev</vt:lpstr>
      <vt:lpstr>Fraction of Vegetation Cover: Locating Drought Impacted Areas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Jupyter Notebook Tutorial on Fires</vt:lpstr>
      <vt:lpstr>PowerPointova predstavitev</vt:lpstr>
      <vt:lpstr>PowerPointova predstavitev</vt:lpstr>
      <vt:lpstr>PowerPointova predstavitev</vt:lpstr>
      <vt:lpstr>PowerPointova predstavitev</vt:lpstr>
      <vt:lpstr>Spain – Fire Monitoring, 12. August 2025</vt:lpstr>
      <vt:lpstr>PowerPointova predstavitev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ITRIGO</dc:creator>
  <cp:keywords/>
  <dc:description/>
  <cp:lastModifiedBy>Boštjan Muri</cp:lastModifiedBy>
  <cp:revision>613</cp:revision>
  <cp:lastPrinted>2026-06-03T05:59:02Z</cp:lastPrinted>
  <dcterms:created xsi:type="dcterms:W3CDTF">2017-03-17T12:12:55Z</dcterms:created>
  <dcterms:modified xsi:type="dcterms:W3CDTF">2026-06-03T07:11:41Z</dcterms:modified>
  <cp:category/>
  <dc:identifier/>
  <cp:contentStatus/>
  <dc:language>en-GB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10</vt:i4>
  </property>
  <property fmtid="{D5CDD505-2E9C-101B-9397-08002B2CF9AE}" pid="4" name="PresentationFormat">
    <vt:lpwstr>Widescreen</vt:lpwstr>
  </property>
  <property fmtid="{D5CDD505-2E9C-101B-9397-08002B2CF9AE}" pid="5" name="Slides">
    <vt:i4>19</vt:i4>
  </property>
  <property fmtid="{D5CDD505-2E9C-101B-9397-08002B2CF9AE}" pid="6" name="ContentTypeId">
    <vt:lpwstr>0x010100BAFED1B4DE4E7D4C8A1CFAC23E2E6A01</vt:lpwstr>
  </property>
</Properties>
</file>