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5" r:id="rId3"/>
    <p:sldId id="427" r:id="rId4"/>
    <p:sldId id="426" r:id="rId5"/>
    <p:sldId id="428" r:id="rId6"/>
    <p:sldId id="429" r:id="rId7"/>
    <p:sldId id="430" r:id="rId8"/>
    <p:sldId id="431" r:id="rId9"/>
    <p:sldId id="439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>
        <p:scale>
          <a:sx n="110" d="100"/>
          <a:sy n="11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334640-C780-F83A-5066-6F29CA2F3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827" y="1041400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D488AA-32EE-7DD1-6622-19EC3B331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27" y="363201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3C3896-C591-0A48-8194-4B237E3E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7748" y="6386851"/>
            <a:ext cx="1605196" cy="365125"/>
          </a:xfrm>
        </p:spPr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7E9E18-8CFE-E4D3-585A-BA75D683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0737" y="6386850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8BC55A-05D8-029E-0609-E1532B9F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1495" y="6386849"/>
            <a:ext cx="1715125" cy="365125"/>
          </a:xfrm>
        </p:spPr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06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2195E4-1658-4855-4AA7-81EB1C1A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1A918D4-0FAB-BFE5-78F3-C2E1AA558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C6AECD-F094-5AA8-3517-FEC25E45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24F80A2-0900-11AB-A1C7-709CD88E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2A29A9-D6A4-41D8-2C8A-ABD136A6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57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D0D54FD-81D9-C6DA-F440-FCE71F378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0EC369E-71D6-1E5F-4355-E7D267B0A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0EA113-86C3-45C4-C258-5A3EEDD2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00E206-F264-B4DE-55F5-ED01199E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79892D-0EDF-6DC2-C04B-229167BC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8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3B8F28-01E3-FBF9-D3F3-CFFA1EBA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8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8A3030-A4F5-6DA3-9C44-1609B26A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8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333DAED-2B1D-4A3E-35BD-0458AB74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2750" y="6356350"/>
            <a:ext cx="2743200" cy="365125"/>
          </a:xfrm>
        </p:spPr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AC9AFC-49F2-A33F-8726-AC177A09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315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AFA6F7-9E05-B22A-1103-3E33A69C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150" y="6356350"/>
            <a:ext cx="2743200" cy="365125"/>
          </a:xfrm>
        </p:spPr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6A38A5-4ABA-FB63-044F-F246832E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76" y="1028908"/>
            <a:ext cx="9541344" cy="9209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79292A5-CBFD-2EF3-EA46-6D0F9573B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76" y="2415889"/>
            <a:ext cx="954134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CFBD34-0B71-E621-8022-2F05DC9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770" y="6356350"/>
            <a:ext cx="2743200" cy="365125"/>
          </a:xfrm>
        </p:spPr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8C031B-7255-C294-859B-921E1DBE5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7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EB8DC1F-EED8-4002-758F-57110A14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170" y="6356350"/>
            <a:ext cx="2743200" cy="365125"/>
          </a:xfrm>
        </p:spPr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1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3C3038-E5D1-C1E3-548E-5A0789BF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7054CD-F19E-FDCD-BF57-34097133D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08FB04E-2BD3-9662-84A6-FDC9E85B9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F287994-2D50-9DC9-C2A6-24E700E7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D013F2D-2D9A-60CD-4898-91A9A1CC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67E6969-F368-ADD8-BE06-2B89A88E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6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5DA5F0-BFD0-9F92-42E0-00DBE0D5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819EF68-2CDC-46E6-0103-F1D7F5B2F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B9F722-BD3C-595C-3C2E-E84B0FE7E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10B20DA-37C4-0288-0B48-D71C12A83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D27594A-9DDC-446D-A8AE-A1073CE43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36ECFB6-6A20-8405-4017-C6A8A7E0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0B7FF24-A448-698F-3B72-9763E854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3CCF645-D10B-0EAD-2E9A-88424AFB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7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09E321-18EE-56CC-A7B7-3C40E623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2" y="2298856"/>
            <a:ext cx="8148409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GB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8E77588-A2BB-4368-5904-429CCC4D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36E394D-F390-3AB3-7850-A08A1EDB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9F9984E-0E72-0005-E468-62AD4D55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7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4FDBEA4-8267-AEB7-7899-980F1636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E1CF133-39D7-1796-3E54-132E5DCB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3DA209-5F2F-FB5D-0C0D-C794F7B0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9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68F78B-EF93-B6B1-A223-ABCBAA34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D0C6F4-4D3F-E088-F1DC-9F5DC6DF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F19D701-10AC-2618-858D-B87B3C68F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67A45C-50CB-6069-B1E7-972CBCD1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8789316-C65A-D2B5-EB9F-59D7611D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310395E-19E6-014F-7093-AF20F143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6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4BE75C-6C41-A107-A372-76BB6111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5B1D926-1938-CF20-BE27-2735D59CC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7769BD4-784E-FF62-F713-505AD61D5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8EFB55C-10CD-7FAA-624A-D525A639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4B53BB2-FD07-2E18-C69B-1B2C2EE0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BF62C9-54FE-B441-0427-47AB0219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89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795E4CE-C2E6-21D6-54E1-A4FAF1AC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9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A9DAC99-86AD-ABB9-E5F0-E46F2F77F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490" y="175473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GB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66AFDA6-5AF7-FE1A-B942-52E647890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774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178D7-8387-4A79-853D-CCA75A8DE15C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FE8FA8-AE5B-805F-683C-656AA0BEA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2814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B898EB-ECD7-47CB-1713-4D4353AC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14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0BB3D-58A4-4EF0-BE6E-30A00652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B2E83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81FB44-04C3-D6E6-2838-CF65D255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827" y="1041400"/>
            <a:ext cx="8439423" cy="2387600"/>
          </a:xfrm>
        </p:spPr>
        <p:txBody>
          <a:bodyPr>
            <a:normAutofit/>
          </a:bodyPr>
          <a:lstStyle/>
          <a:p>
            <a:r>
              <a:rPr lang="en-US" dirty="0"/>
              <a:t>Possible ways to visualize IRS L2 data</a:t>
            </a:r>
            <a:endParaRPr lang="en-GB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301BA8-4F97-D5BA-EC5A-DAA76EE866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Zsofia</a:t>
            </a:r>
            <a:r>
              <a:rPr lang="hu-HU" dirty="0"/>
              <a:t> Kocsis, </a:t>
            </a:r>
            <a:r>
              <a:rPr lang="hu-HU" dirty="0" err="1"/>
              <a:t>Kalman</a:t>
            </a:r>
            <a:r>
              <a:rPr lang="hu-HU" dirty="0"/>
              <a:t> Csirmaz</a:t>
            </a:r>
          </a:p>
          <a:p>
            <a:r>
              <a:rPr lang="hu-HU" dirty="0" err="1"/>
              <a:t>HungaroMet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Meteorological</a:t>
            </a:r>
            <a:r>
              <a:rPr lang="hu-HU" dirty="0"/>
              <a:t> Service</a:t>
            </a:r>
          </a:p>
          <a:p>
            <a:r>
              <a:rPr lang="hu-HU" dirty="0"/>
              <a:t>kocsis.zs@met.hu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029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C76D19-6BFD-8A90-85EC-1BF403EA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5" y="0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 err="1"/>
              <a:t>Visualization</a:t>
            </a:r>
            <a:r>
              <a:rPr lang="hu-HU" dirty="0"/>
              <a:t> of </a:t>
            </a:r>
            <a:r>
              <a:rPr lang="hu-HU" dirty="0" err="1"/>
              <a:t>variables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NWP </a:t>
            </a:r>
            <a:r>
              <a:rPr lang="hu-HU" dirty="0" err="1"/>
              <a:t>data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6DBC090-3E63-87E0-FCB7-48C3055BA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6" y="1092610"/>
            <a:ext cx="5264750" cy="567458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30E9DA9-3E78-41E4-B9BD-2ED18AE1B8D7}"/>
              </a:ext>
            </a:extLst>
          </p:cNvPr>
          <p:cNvSpPr txBox="1"/>
          <p:nvPr/>
        </p:nvSpPr>
        <p:spPr>
          <a:xfrm>
            <a:off x="480699" y="2136450"/>
            <a:ext cx="26014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IRS K-Index </a:t>
            </a:r>
            <a:r>
              <a:rPr lang="hu-HU" sz="2000" dirty="0" err="1"/>
              <a:t>overlaid</a:t>
            </a:r>
            <a:r>
              <a:rPr lang="hu-HU" sz="2000" dirty="0"/>
              <a:t> </a:t>
            </a:r>
            <a:r>
              <a:rPr lang="hu-HU" sz="2000" dirty="0" err="1"/>
              <a:t>on</a:t>
            </a:r>
            <a:r>
              <a:rPr lang="hu-HU" sz="2000" dirty="0"/>
              <a:t> top of ECMWF K-Index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344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5BCB292-A559-B1A1-2E57-16FD9C6E9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35" y="1086532"/>
            <a:ext cx="5268685" cy="5678823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D4F92278-4B41-4832-8E15-12D17AE30FB9}"/>
              </a:ext>
            </a:extLst>
          </p:cNvPr>
          <p:cNvSpPr/>
          <p:nvPr/>
        </p:nvSpPr>
        <p:spPr>
          <a:xfrm>
            <a:off x="305676" y="2553813"/>
            <a:ext cx="2762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/>
              <a:t>Difference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IRS and ECMWF K-Index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CFF7351E-F0E3-48CC-B243-CB306D47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5" y="0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 err="1"/>
              <a:t>Visualization</a:t>
            </a:r>
            <a:r>
              <a:rPr lang="hu-HU" dirty="0"/>
              <a:t> of </a:t>
            </a:r>
            <a:r>
              <a:rPr lang="hu-HU" dirty="0" err="1"/>
              <a:t>variables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NWP </a:t>
            </a:r>
            <a:r>
              <a:rPr lang="hu-HU" dirty="0" err="1"/>
              <a:t>data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1241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55676E2-AD9A-0C65-462A-4670A914A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23" y="1301724"/>
            <a:ext cx="8933708" cy="481169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9C94A1A-D890-461A-9B63-974766B41F33}"/>
              </a:ext>
            </a:extLst>
          </p:cNvPr>
          <p:cNvSpPr txBox="1"/>
          <p:nvPr/>
        </p:nvSpPr>
        <p:spPr>
          <a:xfrm>
            <a:off x="1649193" y="6113417"/>
            <a:ext cx="98361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IRS K-Index 24.06.2021. 11:23 UTC (</a:t>
            </a:r>
            <a:r>
              <a:rPr lang="hu-HU" sz="2000" dirty="0" err="1"/>
              <a:t>left</a:t>
            </a:r>
            <a:r>
              <a:rPr lang="hu-HU" sz="2000" dirty="0"/>
              <a:t>) ECMWF K-Index </a:t>
            </a:r>
            <a:r>
              <a:rPr lang="hu-HU" sz="2000" dirty="0" err="1"/>
              <a:t>valid</a:t>
            </a:r>
            <a:r>
              <a:rPr lang="hu-HU" sz="2000" dirty="0"/>
              <a:t> </a:t>
            </a:r>
            <a:r>
              <a:rPr lang="hu-HU" sz="2000" dirty="0" err="1"/>
              <a:t>at</a:t>
            </a:r>
            <a:r>
              <a:rPr lang="hu-HU" sz="2000" dirty="0"/>
              <a:t> 11 UTC (</a:t>
            </a:r>
            <a:r>
              <a:rPr lang="hu-HU" sz="2000" dirty="0" err="1"/>
              <a:t>right</a:t>
            </a:r>
            <a:r>
              <a:rPr lang="hu-HU" sz="2000" dirty="0"/>
              <a:t>)</a:t>
            </a:r>
          </a:p>
          <a:p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98BB2F49-7E17-45F5-B195-7B6660BD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5" y="0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 err="1"/>
              <a:t>Visualization</a:t>
            </a:r>
            <a:r>
              <a:rPr lang="hu-HU" dirty="0"/>
              <a:t> of </a:t>
            </a:r>
            <a:r>
              <a:rPr lang="hu-HU" dirty="0" err="1"/>
              <a:t>variables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NWP </a:t>
            </a:r>
            <a:r>
              <a:rPr lang="hu-HU" dirty="0" err="1"/>
              <a:t>data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869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FD0B05-8697-2F64-2760-2C5F1290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80" y="365125"/>
            <a:ext cx="5512057" cy="1325563"/>
          </a:xfrm>
        </p:spPr>
        <p:txBody>
          <a:bodyPr/>
          <a:lstStyle/>
          <a:p>
            <a:r>
              <a:rPr lang="hu-HU" dirty="0" err="1"/>
              <a:t>Visualization</a:t>
            </a:r>
            <a:r>
              <a:rPr lang="hu-HU" dirty="0"/>
              <a:t> of 3D </a:t>
            </a:r>
            <a:r>
              <a:rPr lang="hu-HU" dirty="0" err="1"/>
              <a:t>variables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14C4C67-3324-1757-A0E6-8331240A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65" y="183764"/>
            <a:ext cx="5635891" cy="649047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C52C7F5-82FA-4FA1-B5AF-33348EDF7CEB}"/>
              </a:ext>
            </a:extLst>
          </p:cNvPr>
          <p:cNvSpPr txBox="1"/>
          <p:nvPr/>
        </p:nvSpPr>
        <p:spPr>
          <a:xfrm>
            <a:off x="418480" y="2699656"/>
            <a:ext cx="2142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Example</a:t>
            </a:r>
            <a:r>
              <a:rPr lang="hu-HU" sz="2400" dirty="0"/>
              <a:t> of a </a:t>
            </a:r>
            <a:r>
              <a:rPr lang="hu-HU" sz="2400" dirty="0" err="1"/>
              <a:t>Skew</a:t>
            </a:r>
            <a:r>
              <a:rPr lang="hu-HU" sz="2400" dirty="0"/>
              <a:t>-t diagram</a:t>
            </a:r>
          </a:p>
        </p:txBody>
      </p:sp>
    </p:spTree>
    <p:extLst>
      <p:ext uri="{BB962C8B-B14F-4D97-AF65-F5344CB8AC3E}">
        <p14:creationId xmlns:p14="http://schemas.microsoft.com/office/powerpoint/2010/main" val="280466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F4119B-0878-854E-864F-EF8D7BE8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80" y="365125"/>
            <a:ext cx="4946000" cy="1325563"/>
          </a:xfrm>
        </p:spPr>
        <p:txBody>
          <a:bodyPr/>
          <a:lstStyle/>
          <a:p>
            <a:r>
              <a:rPr lang="hu-HU" dirty="0" err="1"/>
              <a:t>Visualization</a:t>
            </a:r>
            <a:r>
              <a:rPr lang="hu-HU" dirty="0"/>
              <a:t> of 3D </a:t>
            </a:r>
            <a:r>
              <a:rPr lang="hu-HU" dirty="0" err="1"/>
              <a:t>variables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A933635-22A3-A3DA-9DCB-36389049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3" y="228470"/>
            <a:ext cx="5691226" cy="656680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CBA4434-5223-4C3F-B4F6-421E1FE9E2AA}"/>
              </a:ext>
            </a:extLst>
          </p:cNvPr>
          <p:cNvSpPr txBox="1"/>
          <p:nvPr/>
        </p:nvSpPr>
        <p:spPr>
          <a:xfrm>
            <a:off x="548640" y="2721114"/>
            <a:ext cx="267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Example</a:t>
            </a:r>
            <a:r>
              <a:rPr lang="hu-HU" sz="2000" dirty="0"/>
              <a:t> of a </a:t>
            </a:r>
            <a:r>
              <a:rPr lang="hu-HU" sz="2000" dirty="0" err="1"/>
              <a:t>masked</a:t>
            </a:r>
            <a:r>
              <a:rPr lang="hu-HU" sz="2000" dirty="0"/>
              <a:t> </a:t>
            </a:r>
            <a:r>
              <a:rPr lang="hu-HU" sz="2000" dirty="0" err="1"/>
              <a:t>profile</a:t>
            </a:r>
            <a:r>
              <a:rPr lang="hu-HU" sz="2000" dirty="0"/>
              <a:t> </a:t>
            </a:r>
            <a:r>
              <a:rPr lang="hu-HU" sz="2000" dirty="0" err="1"/>
              <a:t>below</a:t>
            </a:r>
            <a:r>
              <a:rPr lang="hu-HU" sz="2000" dirty="0"/>
              <a:t> </a:t>
            </a:r>
            <a:r>
              <a:rPr lang="hu-HU" sz="2000" dirty="0" err="1"/>
              <a:t>clouds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91824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002F27-EFF6-519F-D92A-078C2CA9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Visualization</a:t>
            </a:r>
            <a:r>
              <a:rPr lang="hu-HU" dirty="0"/>
              <a:t> of 3D </a:t>
            </a:r>
            <a:r>
              <a:rPr lang="hu-HU" dirty="0" err="1"/>
              <a:t>variables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765581D-7959-9A30-5D07-D7BF73286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56" y="1485544"/>
            <a:ext cx="5899849" cy="53625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A36D6E2-409C-4795-9C48-E1FFCC5D24F1}"/>
              </a:ext>
            </a:extLst>
          </p:cNvPr>
          <p:cNvSpPr txBox="1"/>
          <p:nvPr/>
        </p:nvSpPr>
        <p:spPr>
          <a:xfrm>
            <a:off x="285717" y="2663061"/>
            <a:ext cx="37497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Example</a:t>
            </a:r>
            <a:r>
              <a:rPr lang="hu-HU" sz="2000" dirty="0"/>
              <a:t> of </a:t>
            </a:r>
            <a:r>
              <a:rPr lang="hu-HU" sz="2000" dirty="0" err="1"/>
              <a:t>including</a:t>
            </a:r>
            <a:r>
              <a:rPr lang="hu-HU" sz="2000" dirty="0"/>
              <a:t> costant </a:t>
            </a:r>
            <a:r>
              <a:rPr lang="hu-HU" sz="2000" dirty="0" err="1"/>
              <a:t>error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94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CAC915-0853-0B83-0EBC-92F2B07C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Conclusions</a:t>
            </a:r>
            <a:endParaRPr lang="hu-HU" dirty="0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197C3464-043E-710E-E330-5B61E13AC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0" b="9592"/>
          <a:stretch/>
        </p:blipFill>
        <p:spPr>
          <a:xfrm>
            <a:off x="303471" y="1610133"/>
            <a:ext cx="11585058" cy="4137523"/>
          </a:xfrm>
        </p:spPr>
      </p:pic>
    </p:spTree>
    <p:extLst>
      <p:ext uri="{BB962C8B-B14F-4D97-AF65-F5344CB8AC3E}">
        <p14:creationId xmlns:p14="http://schemas.microsoft.com/office/powerpoint/2010/main" val="420800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1129FCEB-1184-4FA8-A903-7A6372C4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6" y="2325346"/>
            <a:ext cx="8148409" cy="1325563"/>
          </a:xfrm>
        </p:spPr>
        <p:txBody>
          <a:bodyPr>
            <a:normAutofit/>
          </a:bodyPr>
          <a:lstStyle/>
          <a:p>
            <a:r>
              <a:rPr lang="en-GB" dirty="0"/>
              <a:t>Thank you for your attention!</a:t>
            </a:r>
            <a:br>
              <a:rPr lang="hu-HU" dirty="0"/>
            </a:br>
            <a:r>
              <a:rPr lang="hu-HU" dirty="0" err="1"/>
              <a:t>Questions</a:t>
            </a:r>
            <a:r>
              <a:rPr lang="hu-HU" dirty="0"/>
              <a:t>?</a:t>
            </a:r>
            <a:endParaRPr lang="en-GB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E58E9B1-920E-6C76-F883-C4F2DEC91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34" y="3551177"/>
            <a:ext cx="2207049" cy="220704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3A4F49F-7B08-8F92-1FFA-9663CD2AE01F}"/>
              </a:ext>
            </a:extLst>
          </p:cNvPr>
          <p:cNvSpPr txBox="1"/>
          <p:nvPr/>
        </p:nvSpPr>
        <p:spPr>
          <a:xfrm>
            <a:off x="563336" y="3869872"/>
            <a:ext cx="5434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Feel free to fill out our questionnaire regarding visualization of IRS L2 test data</a:t>
            </a:r>
            <a:r>
              <a:rPr lang="hu-H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337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453284-A47C-7146-F9BE-58F5EFC1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Introduction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AAE501-9C36-BF87-B16A-7796DA57D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80" y="1811507"/>
            <a:ext cx="6673355" cy="4351338"/>
          </a:xfrm>
        </p:spPr>
        <p:txBody>
          <a:bodyPr/>
          <a:lstStyle/>
          <a:p>
            <a:r>
              <a:rPr lang="hu-HU" dirty="0"/>
              <a:t>MTG-S </a:t>
            </a:r>
            <a:r>
              <a:rPr lang="hu-HU" dirty="0" err="1"/>
              <a:t>successfuly</a:t>
            </a:r>
            <a:r>
              <a:rPr lang="hu-HU" dirty="0"/>
              <a:t> </a:t>
            </a:r>
            <a:r>
              <a:rPr lang="hu-HU" dirty="0" err="1"/>
              <a:t>launched</a:t>
            </a:r>
            <a:r>
              <a:rPr lang="hu-HU" dirty="0"/>
              <a:t> 1st </a:t>
            </a:r>
            <a:r>
              <a:rPr lang="hu-HU" dirty="0" err="1"/>
              <a:t>July</a:t>
            </a:r>
            <a:r>
              <a:rPr lang="hu-HU" dirty="0"/>
              <a:t> 2025 </a:t>
            </a:r>
          </a:p>
          <a:p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instruments</a:t>
            </a:r>
            <a:r>
              <a:rPr lang="hu-HU" dirty="0"/>
              <a:t>: IRS and UVN</a:t>
            </a:r>
          </a:p>
          <a:p>
            <a:r>
              <a:rPr lang="hu-HU" dirty="0"/>
              <a:t>IRS – </a:t>
            </a:r>
            <a:r>
              <a:rPr lang="hu-HU" dirty="0" err="1"/>
              <a:t>Infrared</a:t>
            </a:r>
            <a:r>
              <a:rPr lang="hu-HU" dirty="0"/>
              <a:t> </a:t>
            </a:r>
            <a:r>
              <a:rPr lang="hu-HU" dirty="0" err="1"/>
              <a:t>Sounder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First</a:t>
            </a:r>
            <a:r>
              <a:rPr lang="hu-HU" dirty="0"/>
              <a:t> European GEO </a:t>
            </a:r>
            <a:r>
              <a:rPr lang="hu-HU" dirty="0" err="1"/>
              <a:t>sounder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Data over Europe </a:t>
            </a:r>
            <a:r>
              <a:rPr lang="hu-HU" dirty="0" err="1"/>
              <a:t>every</a:t>
            </a:r>
            <a:r>
              <a:rPr lang="hu-HU" dirty="0"/>
              <a:t> 30 </a:t>
            </a:r>
            <a:r>
              <a:rPr lang="hu-HU" dirty="0" err="1"/>
              <a:t>minutes</a:t>
            </a:r>
            <a:r>
              <a:rPr lang="hu-HU" dirty="0"/>
              <a:t> </a:t>
            </a:r>
          </a:p>
          <a:p>
            <a:pPr lvl="1"/>
            <a:r>
              <a:rPr lang="hu-HU" dirty="0" err="1"/>
              <a:t>Nowcasting</a:t>
            </a:r>
            <a:endParaRPr lang="hu-HU" dirty="0"/>
          </a:p>
          <a:p>
            <a:pPr lvl="1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342C5CE-DC39-234A-E126-8304C8B4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34" y="1033467"/>
            <a:ext cx="4579088" cy="26663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5A3A68A-91C7-EAB6-F4CD-65EB1EB30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34" y="4090876"/>
            <a:ext cx="4579088" cy="257573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DDDACDC-F4A9-43FF-A15D-4D72EE25D293}"/>
              </a:ext>
            </a:extLst>
          </p:cNvPr>
          <p:cNvSpPr txBox="1"/>
          <p:nvPr/>
        </p:nvSpPr>
        <p:spPr>
          <a:xfrm>
            <a:off x="9213668" y="626952"/>
            <a:ext cx="26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Credit: ESA, EUMETSAT</a:t>
            </a:r>
          </a:p>
        </p:txBody>
      </p:sp>
    </p:spTree>
    <p:extLst>
      <p:ext uri="{BB962C8B-B14F-4D97-AF65-F5344CB8AC3E}">
        <p14:creationId xmlns:p14="http://schemas.microsoft.com/office/powerpoint/2010/main" val="15104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45C222-ABC2-A745-D596-7856ED50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IRS </a:t>
            </a:r>
            <a:r>
              <a:rPr lang="hu-HU" dirty="0" err="1"/>
              <a:t>measurements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3082BD-A222-02F0-F9C7-CC36B344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94" y="1825625"/>
            <a:ext cx="6626755" cy="4351338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Scanning</a:t>
            </a:r>
            <a:r>
              <a:rPr lang="hu-HU" dirty="0"/>
              <a:t> in </a:t>
            </a:r>
            <a:r>
              <a:rPr lang="en-US" dirty="0"/>
              <a:t>'stop and stare' mode: IRS images an area - a dwell - of the Earth covered by the field of view, collecting in </a:t>
            </a:r>
            <a:r>
              <a:rPr lang="hu-HU" dirty="0"/>
              <a:t>~10</a:t>
            </a:r>
            <a:r>
              <a:rPr lang="en-US" dirty="0"/>
              <a:t> seconds 160x160 interferograms</a:t>
            </a:r>
            <a:r>
              <a:rPr lang="hu-HU" dirty="0"/>
              <a:t>.</a:t>
            </a:r>
          </a:p>
          <a:p>
            <a:r>
              <a:rPr lang="hu-HU" dirty="0"/>
              <a:t>T</a:t>
            </a:r>
            <a:r>
              <a:rPr lang="en-US" dirty="0"/>
              <a:t>he Earth disc has been divided into four regions of interest called LACs (Local Area Coverage)</a:t>
            </a:r>
            <a:r>
              <a:rPr lang="hu-HU" dirty="0"/>
              <a:t>. </a:t>
            </a:r>
          </a:p>
          <a:p>
            <a:r>
              <a:rPr lang="hu-HU" dirty="0"/>
              <a:t>LAC4 </a:t>
            </a:r>
            <a:r>
              <a:rPr lang="hu-HU" dirty="0" err="1"/>
              <a:t>covering</a:t>
            </a:r>
            <a:r>
              <a:rPr lang="hu-HU" dirty="0"/>
              <a:t> Europe is </a:t>
            </a:r>
            <a:r>
              <a:rPr lang="hu-HU" dirty="0" err="1"/>
              <a:t>scanned</a:t>
            </a:r>
            <a:r>
              <a:rPr lang="hu-HU" dirty="0"/>
              <a:t> </a:t>
            </a:r>
            <a:r>
              <a:rPr lang="hu-HU" dirty="0" err="1"/>
              <a:t>every</a:t>
            </a:r>
            <a:r>
              <a:rPr lang="hu-HU" dirty="0"/>
              <a:t> 30 minutes. </a:t>
            </a:r>
          </a:p>
          <a:p>
            <a:r>
              <a:rPr lang="hu-HU" dirty="0"/>
              <a:t>No </a:t>
            </a:r>
            <a:r>
              <a:rPr lang="hu-HU" dirty="0" err="1"/>
              <a:t>full</a:t>
            </a:r>
            <a:r>
              <a:rPr lang="hu-HU" dirty="0"/>
              <a:t> </a:t>
            </a:r>
            <a:r>
              <a:rPr lang="hu-HU" dirty="0" err="1"/>
              <a:t>disk</a:t>
            </a:r>
            <a:r>
              <a:rPr lang="hu-HU" dirty="0"/>
              <a:t> </a:t>
            </a:r>
            <a:r>
              <a:rPr lang="hu-HU" dirty="0" err="1"/>
              <a:t>concept</a:t>
            </a:r>
            <a:r>
              <a:rPr lang="hu-HU" dirty="0"/>
              <a:t>.</a:t>
            </a:r>
          </a:p>
        </p:txBody>
      </p:sp>
      <p:pic>
        <p:nvPicPr>
          <p:cNvPr id="4" name="irs_scan">
            <a:hlinkClick r:id="" action="ppaction://media"/>
            <a:extLst>
              <a:ext uri="{FF2B5EF4-FFF2-40B4-BE49-F238E27FC236}">
                <a16:creationId xmlns:a16="http://schemas.microsoft.com/office/drawing/2014/main" id="{7B2FDCC0-8583-4D5E-AD1F-239BA63B1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7071"/>
          <a:stretch/>
        </p:blipFill>
        <p:spPr>
          <a:xfrm>
            <a:off x="7437120" y="0"/>
            <a:ext cx="3979349" cy="422903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01DE335-158C-44E6-BDF7-27F5290100DB}"/>
              </a:ext>
            </a:extLst>
          </p:cNvPr>
          <p:cNvSpPr txBox="1"/>
          <p:nvPr/>
        </p:nvSpPr>
        <p:spPr>
          <a:xfrm>
            <a:off x="5438561" y="648194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Credit: EUMETSAT</a:t>
            </a:r>
          </a:p>
        </p:txBody>
      </p:sp>
    </p:spTree>
    <p:extLst>
      <p:ext uri="{BB962C8B-B14F-4D97-AF65-F5344CB8AC3E}">
        <p14:creationId xmlns:p14="http://schemas.microsoft.com/office/powerpoint/2010/main" val="19892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F2C186-8F94-A31C-4079-14282BC9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IRS L2 </a:t>
            </a:r>
            <a:r>
              <a:rPr lang="hu-HU" dirty="0" err="1"/>
              <a:t>data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6084F4-B588-C497-3247-38D8C871E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Atmospheric and surface variables using the PWLR (Piece-Wise Linear Regression) statistical method</a:t>
            </a:r>
            <a:r>
              <a:rPr lang="hu-HU" dirty="0"/>
              <a:t> in </a:t>
            </a:r>
            <a:r>
              <a:rPr lang="hu-HU" dirty="0" err="1"/>
              <a:t>all-sky</a:t>
            </a:r>
            <a:r>
              <a:rPr lang="hu-HU" dirty="0"/>
              <a:t> </a:t>
            </a:r>
            <a:r>
              <a:rPr lang="hu-HU" dirty="0" err="1"/>
              <a:t>conditions</a:t>
            </a:r>
            <a:endParaRPr lang="hu-HU" dirty="0"/>
          </a:p>
          <a:p>
            <a:r>
              <a:rPr lang="en-US" dirty="0"/>
              <a:t>in NetCDF format</a:t>
            </a:r>
          </a:p>
          <a:p>
            <a:r>
              <a:rPr lang="en-US" dirty="0"/>
              <a:t>The most relevant variables for nowcasting include:</a:t>
            </a:r>
          </a:p>
          <a:p>
            <a:pPr lvl="1"/>
            <a:r>
              <a:rPr lang="hu-HU" dirty="0"/>
              <a:t>3D </a:t>
            </a:r>
            <a:r>
              <a:rPr lang="hu-HU" dirty="0" err="1"/>
              <a:t>variables</a:t>
            </a:r>
            <a:r>
              <a:rPr lang="hu-HU" dirty="0"/>
              <a:t>:</a:t>
            </a:r>
          </a:p>
          <a:p>
            <a:pPr lvl="2">
              <a:buFont typeface="Wingdings" pitchFamily="2" charset="2"/>
              <a:buChar char="ü"/>
            </a:pPr>
            <a:r>
              <a:rPr lang="hu-HU" dirty="0"/>
              <a:t>T and </a:t>
            </a:r>
            <a:r>
              <a:rPr lang="hu-HU" dirty="0" err="1"/>
              <a:t>humidity</a:t>
            </a:r>
            <a:r>
              <a:rPr lang="hu-HU" dirty="0"/>
              <a:t> </a:t>
            </a:r>
            <a:r>
              <a:rPr lang="hu-HU" dirty="0" err="1"/>
              <a:t>profiles</a:t>
            </a:r>
            <a:r>
              <a:rPr lang="hu-HU" dirty="0"/>
              <a:t> (101 </a:t>
            </a:r>
            <a:r>
              <a:rPr lang="hu-HU" dirty="0" err="1"/>
              <a:t>levels</a:t>
            </a:r>
            <a:r>
              <a:rPr lang="hu-HU" dirty="0"/>
              <a:t>)</a:t>
            </a:r>
            <a:endParaRPr lang="en-US" dirty="0"/>
          </a:p>
          <a:p>
            <a:pPr lvl="2">
              <a:buFont typeface="Wingdings" pitchFamily="2" charset="2"/>
              <a:buChar char="ü"/>
            </a:pPr>
            <a:r>
              <a:rPr lang="hu-HU" dirty="0"/>
              <a:t>T (40 </a:t>
            </a:r>
            <a:r>
              <a:rPr lang="hu-HU" dirty="0" err="1"/>
              <a:t>levels</a:t>
            </a:r>
            <a:r>
              <a:rPr lang="hu-HU" dirty="0"/>
              <a:t>) and </a:t>
            </a:r>
            <a:r>
              <a:rPr lang="hu-HU" dirty="0" err="1"/>
              <a:t>Td</a:t>
            </a:r>
            <a:r>
              <a:rPr lang="hu-HU" dirty="0"/>
              <a:t> (30 </a:t>
            </a:r>
            <a:r>
              <a:rPr lang="hu-HU" dirty="0" err="1"/>
              <a:t>levels</a:t>
            </a:r>
            <a:r>
              <a:rPr lang="hu-HU" dirty="0"/>
              <a:t>) </a:t>
            </a:r>
            <a:r>
              <a:rPr lang="hu-HU" dirty="0" err="1"/>
              <a:t>profile</a:t>
            </a:r>
            <a:r>
              <a:rPr lang="hu-HU" dirty="0"/>
              <a:t> </a:t>
            </a:r>
            <a:r>
              <a:rPr lang="hu-HU" dirty="0" err="1"/>
              <a:t>error</a:t>
            </a:r>
            <a:r>
              <a:rPr lang="hu-HU" dirty="0"/>
              <a:t> </a:t>
            </a:r>
            <a:r>
              <a:rPr lang="hu-HU" dirty="0" err="1"/>
              <a:t>estimates</a:t>
            </a:r>
            <a:endParaRPr lang="hu-HU" dirty="0"/>
          </a:p>
          <a:p>
            <a:pPr lvl="1"/>
            <a:r>
              <a:rPr lang="hu-HU" dirty="0"/>
              <a:t>2D </a:t>
            </a:r>
            <a:r>
              <a:rPr lang="hu-HU" dirty="0" err="1"/>
              <a:t>variables</a:t>
            </a:r>
            <a:r>
              <a:rPr lang="hu-HU" dirty="0"/>
              <a:t>:</a:t>
            </a:r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hu-HU" dirty="0"/>
              <a:t>Surface T, </a:t>
            </a:r>
            <a:r>
              <a:rPr lang="hu-HU" dirty="0" err="1"/>
              <a:t>Humidity</a:t>
            </a:r>
            <a:r>
              <a:rPr lang="hu-HU" dirty="0"/>
              <a:t> and </a:t>
            </a:r>
            <a:r>
              <a:rPr lang="hu-HU" dirty="0" err="1"/>
              <a:t>error</a:t>
            </a:r>
            <a:r>
              <a:rPr lang="hu-HU" dirty="0"/>
              <a:t> </a:t>
            </a:r>
            <a:r>
              <a:rPr lang="hu-HU" dirty="0" err="1"/>
              <a:t>estimate</a:t>
            </a:r>
            <a:endParaRPr lang="hu-HU" dirty="0"/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hu-HU" dirty="0" err="1"/>
              <a:t>Cloud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(status, </a:t>
            </a:r>
            <a:r>
              <a:rPr lang="hu-HU" dirty="0" err="1"/>
              <a:t>height</a:t>
            </a:r>
            <a:r>
              <a:rPr lang="hu-HU" dirty="0"/>
              <a:t>)</a:t>
            </a:r>
            <a:endParaRPr lang="en-US" dirty="0"/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hu-HU" dirty="0" err="1"/>
              <a:t>Calculated</a:t>
            </a:r>
            <a:r>
              <a:rPr lang="hu-HU" dirty="0"/>
              <a:t> </a:t>
            </a:r>
            <a:r>
              <a:rPr lang="hu-HU" dirty="0" err="1"/>
              <a:t>parameters</a:t>
            </a:r>
            <a:r>
              <a:rPr lang="hu-HU" dirty="0"/>
              <a:t> (SBCAPE, MUCAPE, MLCAPE,CIN, LI, KI,…)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252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2FD762-5C61-9EC9-EAB6-2451F13A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06" y="18255"/>
            <a:ext cx="10515600" cy="1325563"/>
          </a:xfrm>
        </p:spPr>
        <p:txBody>
          <a:bodyPr/>
          <a:lstStyle/>
          <a:p>
            <a:r>
              <a:rPr lang="hu-HU" dirty="0" err="1"/>
              <a:t>Visualization</a:t>
            </a:r>
            <a:r>
              <a:rPr lang="hu-HU" dirty="0"/>
              <a:t> of </a:t>
            </a:r>
            <a:r>
              <a:rPr lang="hu-HU" dirty="0" err="1"/>
              <a:t>field</a:t>
            </a:r>
            <a:r>
              <a:rPr lang="hu-HU" dirty="0"/>
              <a:t> </a:t>
            </a:r>
            <a:r>
              <a:rPr lang="hu-HU" dirty="0" err="1"/>
              <a:t>variables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6182FB-F155-5BF9-EFCE-1753E2D7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80" y="1825625"/>
            <a:ext cx="4341984" cy="4351338"/>
          </a:xfrm>
        </p:spPr>
        <p:txBody>
          <a:bodyPr/>
          <a:lstStyle/>
          <a:p>
            <a:r>
              <a:rPr lang="hu-HU" dirty="0"/>
              <a:t>IRS L2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processed</a:t>
            </a:r>
            <a:r>
              <a:rPr lang="hu-HU" dirty="0"/>
              <a:t> and </a:t>
            </a:r>
            <a:r>
              <a:rPr lang="hu-HU" dirty="0" err="1"/>
              <a:t>distributed</a:t>
            </a:r>
            <a:r>
              <a:rPr lang="hu-HU" dirty="0"/>
              <a:t> in </a:t>
            </a:r>
            <a:r>
              <a:rPr lang="hu-HU" dirty="0" err="1"/>
              <a:t>dwells</a:t>
            </a:r>
            <a:endParaRPr lang="hu-HU" dirty="0"/>
          </a:p>
          <a:p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dwell</a:t>
            </a:r>
            <a:r>
              <a:rPr lang="hu-HU" dirty="0"/>
              <a:t> </a:t>
            </a:r>
            <a:r>
              <a:rPr lang="hu-HU" dirty="0" err="1"/>
              <a:t>contains</a:t>
            </a:r>
            <a:r>
              <a:rPr lang="hu-HU" dirty="0"/>
              <a:t> 160x160 </a:t>
            </a:r>
            <a:r>
              <a:rPr lang="hu-HU" dirty="0" err="1"/>
              <a:t>pixels</a:t>
            </a:r>
            <a:r>
              <a:rPr lang="hu-HU" dirty="0"/>
              <a:t> (10 </a:t>
            </a:r>
            <a:r>
              <a:rPr lang="hu-HU" dirty="0" err="1"/>
              <a:t>seconds</a:t>
            </a:r>
            <a:r>
              <a:rPr lang="hu-HU" dirty="0"/>
              <a:t>)</a:t>
            </a:r>
          </a:p>
          <a:p>
            <a:r>
              <a:rPr lang="hu-HU" dirty="0"/>
              <a:t> LAC4 </a:t>
            </a:r>
            <a:r>
              <a:rPr lang="hu-HU" dirty="0" err="1"/>
              <a:t>consists</a:t>
            </a:r>
            <a:r>
              <a:rPr lang="hu-HU" dirty="0"/>
              <a:t> of 73 </a:t>
            </a:r>
            <a:r>
              <a:rPr lang="hu-HU" dirty="0" err="1"/>
              <a:t>dwells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57365B6-A34A-3546-933C-23739DF5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66" y="1338796"/>
            <a:ext cx="5017330" cy="532499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F45DC7D-34EB-4727-8C7D-7FBA2C64CBFD}"/>
              </a:ext>
            </a:extLst>
          </p:cNvPr>
          <p:cNvSpPr txBox="1"/>
          <p:nvPr/>
        </p:nvSpPr>
        <p:spPr>
          <a:xfrm>
            <a:off x="1962515" y="6065010"/>
            <a:ext cx="451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Example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of </a:t>
            </a:r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one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dwell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2m </a:t>
            </a:r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Dew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point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24.06.2021. 08:23:10-20 UTC</a:t>
            </a:r>
          </a:p>
        </p:txBody>
      </p:sp>
    </p:spTree>
    <p:extLst>
      <p:ext uri="{BB962C8B-B14F-4D97-AF65-F5344CB8AC3E}">
        <p14:creationId xmlns:p14="http://schemas.microsoft.com/office/powerpoint/2010/main" val="122819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7C768BFD-5AC4-499E-88F4-312540398B20}"/>
              </a:ext>
            </a:extLst>
          </p:cNvPr>
          <p:cNvSpPr txBox="1"/>
          <p:nvPr/>
        </p:nvSpPr>
        <p:spPr>
          <a:xfrm>
            <a:off x="6514211" y="2862842"/>
            <a:ext cx="4356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Example</a:t>
            </a:r>
            <a:r>
              <a:rPr lang="hu-HU" dirty="0"/>
              <a:t> of overlaping </a:t>
            </a:r>
            <a:r>
              <a:rPr lang="hu-HU" dirty="0" err="1"/>
              <a:t>dwells</a:t>
            </a:r>
            <a:r>
              <a:rPr lang="hu-HU" dirty="0"/>
              <a:t>, SBCAPE, 24.06.2021. 08:20-23 UTC.</a:t>
            </a:r>
          </a:p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82231D9-B0EE-FDE2-4E71-8A8C3324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5" y="176211"/>
            <a:ext cx="10515600" cy="1009651"/>
          </a:xfrm>
        </p:spPr>
        <p:txBody>
          <a:bodyPr/>
          <a:lstStyle/>
          <a:p>
            <a:r>
              <a:rPr lang="hu-HU" dirty="0"/>
              <a:t>6 </a:t>
            </a:r>
            <a:r>
              <a:rPr lang="hu-HU" dirty="0" err="1"/>
              <a:t>dwells</a:t>
            </a:r>
            <a:r>
              <a:rPr lang="hu-HU" dirty="0"/>
              <a:t> </a:t>
            </a:r>
            <a:r>
              <a:rPr lang="hu-HU" dirty="0" err="1"/>
              <a:t>together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A4F7141-6AD9-02D5-2574-BD0732A19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5" y="1170766"/>
            <a:ext cx="6249499" cy="550347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0435D73-BAE6-9996-73D1-FC8443D881AC}"/>
              </a:ext>
            </a:extLst>
          </p:cNvPr>
          <p:cNvSpPr txBox="1"/>
          <p:nvPr/>
        </p:nvSpPr>
        <p:spPr>
          <a:xfrm>
            <a:off x="6006975" y="0"/>
            <a:ext cx="609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Adjacent dwells partially overlap along their edges</a:t>
            </a:r>
            <a:r>
              <a:rPr lang="hu-HU" sz="2000" dirty="0"/>
              <a:t> -&gt;</a:t>
            </a:r>
            <a:r>
              <a:rPr lang="en-US" sz="2000" dirty="0"/>
              <a:t> boundaries may be visible at the edges of the dwell images</a:t>
            </a:r>
            <a:endParaRPr lang="hu-HU" sz="2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652E6B4-73BD-DC1A-149A-4658FEFD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82" y="1170767"/>
            <a:ext cx="6445867" cy="55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325F30-D95F-4389-27BB-86CBF6E0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" y="86451"/>
            <a:ext cx="10515600" cy="1027453"/>
          </a:xfrm>
        </p:spPr>
        <p:txBody>
          <a:bodyPr/>
          <a:lstStyle/>
          <a:p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clouds</a:t>
            </a:r>
            <a:r>
              <a:rPr lang="hu-HU" dirty="0"/>
              <a:t>?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6F209B7-7A68-F699-8B11-A10522A51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1" y="1057526"/>
            <a:ext cx="8482149" cy="571402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D50C514-2916-41E5-9F94-B54E44E9540A}"/>
              </a:ext>
            </a:extLst>
          </p:cNvPr>
          <p:cNvSpPr txBox="1"/>
          <p:nvPr/>
        </p:nvSpPr>
        <p:spPr>
          <a:xfrm>
            <a:off x="252038" y="2025158"/>
            <a:ext cx="32004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Example of cloudy areas completely masked</a:t>
            </a:r>
            <a:r>
              <a:rPr lang="hu-HU" sz="2000" dirty="0"/>
              <a:t>.</a:t>
            </a:r>
            <a:endParaRPr lang="en-GB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867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29CCF2E-0F9D-A753-EFC4-DC7DEC829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73" y="1144800"/>
            <a:ext cx="8480927" cy="57132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5F1EE7B-6541-486F-BED7-E6FCD8FA5ACA}"/>
              </a:ext>
            </a:extLst>
          </p:cNvPr>
          <p:cNvSpPr txBox="1">
            <a:spLocks/>
          </p:cNvSpPr>
          <p:nvPr/>
        </p:nvSpPr>
        <p:spPr>
          <a:xfrm>
            <a:off x="138504" y="86451"/>
            <a:ext cx="10515600" cy="1027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hu-HU"/>
              <a:t>What about the clouds?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DF8C37B-55D9-4AB7-9263-F034AD53879D}"/>
              </a:ext>
            </a:extLst>
          </p:cNvPr>
          <p:cNvSpPr txBox="1"/>
          <p:nvPr/>
        </p:nvSpPr>
        <p:spPr>
          <a:xfrm>
            <a:off x="384559" y="2213361"/>
            <a:ext cx="29055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Example of cloudy areas shaded according to cloud contamination.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013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E34AD4-496A-438E-9615-5B910A99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31" y="1314359"/>
            <a:ext cx="2620811" cy="1325563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Overlaying</a:t>
            </a:r>
            <a:r>
              <a:rPr lang="hu-HU" dirty="0"/>
              <a:t> </a:t>
            </a:r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fields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0041F69-CB02-4E48-8ACB-A36F621E0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85761"/>
            <a:ext cx="7589561" cy="630711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6787F52-7204-45B7-B247-A065D9A8075C}"/>
              </a:ext>
            </a:extLst>
          </p:cNvPr>
          <p:cNvSpPr txBox="1"/>
          <p:nvPr/>
        </p:nvSpPr>
        <p:spPr>
          <a:xfrm>
            <a:off x="490770" y="3571748"/>
            <a:ext cx="29055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SBCAPE </a:t>
            </a:r>
            <a:r>
              <a:rPr lang="hu-HU" sz="2000" dirty="0" err="1"/>
              <a:t>with</a:t>
            </a:r>
            <a:r>
              <a:rPr lang="hu-HU" sz="2000" dirty="0"/>
              <a:t> CIN  and </a:t>
            </a:r>
            <a:r>
              <a:rPr lang="hu-HU" sz="2000" dirty="0" err="1"/>
              <a:t>cloud</a:t>
            </a:r>
            <a:r>
              <a:rPr lang="hu-HU" sz="2000" dirty="0"/>
              <a:t> </a:t>
            </a:r>
            <a:r>
              <a:rPr lang="hu-HU" sz="2000" dirty="0" err="1"/>
              <a:t>contamination</a:t>
            </a:r>
            <a:endParaRPr lang="en-GB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185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2" id="{AB31A3B0-F02D-499E-85DE-D15EB8836F03}" vid="{D35391BC-33D4-4A47-9E10-923238C781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hungaromet_sablon3</Template>
  <TotalTime>1219</TotalTime>
  <Words>433</Words>
  <Application>Microsoft Office PowerPoint</Application>
  <PresentationFormat>Szélesvásznú</PresentationFormat>
  <Paragraphs>58</Paragraphs>
  <Slides>17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Ebrima</vt:lpstr>
      <vt:lpstr>Wingdings</vt:lpstr>
      <vt:lpstr>Office-téma</vt:lpstr>
      <vt:lpstr>Possible ways to visualize IRS L2 data</vt:lpstr>
      <vt:lpstr>Introduction</vt:lpstr>
      <vt:lpstr>IRS measurements</vt:lpstr>
      <vt:lpstr>IRS L2 data</vt:lpstr>
      <vt:lpstr>Visualization of field variables</vt:lpstr>
      <vt:lpstr>6 dwells together</vt:lpstr>
      <vt:lpstr>What about the clouds?</vt:lpstr>
      <vt:lpstr>PowerPoint-bemutató</vt:lpstr>
      <vt:lpstr>Overlaying several fields</vt:lpstr>
      <vt:lpstr>Visualization of variables with NWP data</vt:lpstr>
      <vt:lpstr>Visualization of variables with NWP data</vt:lpstr>
      <vt:lpstr>Visualization of variables with NWP data</vt:lpstr>
      <vt:lpstr>Visualization of 3D variables</vt:lpstr>
      <vt:lpstr>Visualization of 3D variables</vt:lpstr>
      <vt:lpstr>Visualization of 3D variables</vt:lpstr>
      <vt:lpstr>Conclusions</vt:lpstr>
      <vt:lpstr>Thank you for your attention!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</dc:title>
  <dc:creator>Kocsis Zsófia</dc:creator>
  <cp:lastModifiedBy>Kocsis Zsófia</cp:lastModifiedBy>
  <cp:revision>39</cp:revision>
  <dcterms:created xsi:type="dcterms:W3CDTF">2025-03-26T14:24:55Z</dcterms:created>
  <dcterms:modified xsi:type="dcterms:W3CDTF">2025-12-10T09:20:46Z</dcterms:modified>
</cp:coreProperties>
</file>