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5"/>
    <p:sldMasterId id="2147483655" r:id="rId6"/>
  </p:sldMasterIdLst>
  <p:notesMasterIdLst>
    <p:notesMasterId r:id="rId36"/>
  </p:notesMasterIdLst>
  <p:handoutMasterIdLst>
    <p:handoutMasterId r:id="rId37"/>
  </p:handoutMasterIdLst>
  <p:sldIdLst>
    <p:sldId id="256" r:id="rId7"/>
    <p:sldId id="257" r:id="rId8"/>
    <p:sldId id="258" r:id="rId9"/>
    <p:sldId id="259" r:id="rId10"/>
    <p:sldId id="327" r:id="rId11"/>
    <p:sldId id="306" r:id="rId12"/>
    <p:sldId id="11296" r:id="rId13"/>
    <p:sldId id="325" r:id="rId14"/>
    <p:sldId id="260" r:id="rId15"/>
    <p:sldId id="11297" r:id="rId16"/>
    <p:sldId id="11298" r:id="rId17"/>
    <p:sldId id="281" r:id="rId18"/>
    <p:sldId id="287" r:id="rId19"/>
    <p:sldId id="288" r:id="rId20"/>
    <p:sldId id="280" r:id="rId21"/>
    <p:sldId id="294" r:id="rId22"/>
    <p:sldId id="11299" r:id="rId23"/>
    <p:sldId id="11303" r:id="rId24"/>
    <p:sldId id="11302" r:id="rId25"/>
    <p:sldId id="11301" r:id="rId26"/>
    <p:sldId id="322" r:id="rId27"/>
    <p:sldId id="290" r:id="rId28"/>
    <p:sldId id="11304" r:id="rId29"/>
    <p:sldId id="11307" r:id="rId30"/>
    <p:sldId id="11308" r:id="rId31"/>
    <p:sldId id="11306" r:id="rId32"/>
    <p:sldId id="11310" r:id="rId33"/>
    <p:sldId id="11305" r:id="rId34"/>
    <p:sldId id="11309" r:id="rId35"/>
  </p:sldIdLst>
  <p:sldSz cx="12188825"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38">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frameSlides="1"/>
  <p:clrMru>
    <a:srgbClr val="064E83"/>
    <a:srgbClr val="6C8AAF"/>
    <a:srgbClr val="2E3F4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0226" autoAdjust="0"/>
    <p:restoredTop sz="94658" autoAdjust="0"/>
  </p:normalViewPr>
  <p:slideViewPr>
    <p:cSldViewPr snapToGrid="0" snapToObjects="1" showGuides="1">
      <p:cViewPr varScale="1">
        <p:scale>
          <a:sx n="102" d="100"/>
          <a:sy n="102" d="100"/>
        </p:scale>
        <p:origin x="224" y="472"/>
      </p:cViewPr>
      <p:guideLst>
        <p:guide orient="horz" pos="2160"/>
        <p:guide pos="3838"/>
      </p:guideLst>
    </p:cSldViewPr>
  </p:slideViewPr>
  <p:outlineViewPr>
    <p:cViewPr>
      <p:scale>
        <a:sx n="33" d="100"/>
        <a:sy n="33" d="100"/>
      </p:scale>
      <p:origin x="0" y="0"/>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9" Type="http://schemas.openxmlformats.org/officeDocument/2006/relationships/viewProps" Target="viewProps.xml"/><Relationship Id="rId21" Type="http://schemas.openxmlformats.org/officeDocument/2006/relationships/slide" Target="slides/slide15.xml"/><Relationship Id="rId34" Type="http://schemas.openxmlformats.org/officeDocument/2006/relationships/slide" Target="slides/slide28.xml"/><Relationship Id="rId7" Type="http://schemas.openxmlformats.org/officeDocument/2006/relationships/slide" Target="slides/slide1.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slide" Target="slides/slide23.xml"/><Relationship Id="rId41"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Master" Target="slideMasters/slideMaster2.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handoutMaster" Target="handoutMasters/handoutMaster1.xml"/><Relationship Id="rId40" Type="http://schemas.openxmlformats.org/officeDocument/2006/relationships/theme" Target="theme/theme1.xml"/><Relationship Id="rId5" Type="http://schemas.openxmlformats.org/officeDocument/2006/relationships/slideMaster" Target="slideMasters/slideMaster1.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notesMaster" Target="notesMasters/notesMaster1.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slide" Target="slides/slide25.xml"/><Relationship Id="rId4" Type="http://schemas.openxmlformats.org/officeDocument/2006/relationships/customXml" Target="../customXml/item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slide" Target="slides/slide29.xml"/><Relationship Id="rId8" Type="http://schemas.openxmlformats.org/officeDocument/2006/relationships/slide" Target="slides/slide2.xml"/><Relationship Id="rId3" Type="http://schemas.openxmlformats.org/officeDocument/2006/relationships/customXml" Target="../customXml/item3.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257351A7-8A0E-BC4A-B507-BC9FBEDEB94D}" type="datetime1">
              <a:rPr lang="en-US" smtClean="0"/>
              <a:pPr/>
              <a:t>12/2/25</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DEFFE683-3A33-1F4A-90D8-528147015F19}" type="slidenum">
              <a:rPr lang="en-US" smtClean="0"/>
              <a:pPr/>
              <a:t>‹#›</a:t>
            </a:fld>
            <a:endParaRPr lang="en-US"/>
          </a:p>
        </p:txBody>
      </p:sp>
    </p:spTree>
    <p:extLst>
      <p:ext uri="{BB962C8B-B14F-4D97-AF65-F5344CB8AC3E}">
        <p14:creationId xmlns:p14="http://schemas.microsoft.com/office/powerpoint/2010/main" val="346121956"/>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C0BA50B-6875-0F43-A70A-41BA2A188017}" type="datetime1">
              <a:rPr lang="en-US" smtClean="0"/>
              <a:pPr/>
              <a:t>12/2/25</a:t>
            </a:fld>
            <a:endParaRPr lang="en-US"/>
          </a:p>
        </p:txBody>
      </p:sp>
      <p:sp>
        <p:nvSpPr>
          <p:cNvPr id="4" name="Slide Image Placeholder 3"/>
          <p:cNvSpPr>
            <a:spLocks noGrp="1" noRot="1" noChangeAspect="1"/>
          </p:cNvSpPr>
          <p:nvPr>
            <p:ph type="sldImg" idx="2"/>
          </p:nvPr>
        </p:nvSpPr>
        <p:spPr>
          <a:xfrm>
            <a:off x="382588" y="685800"/>
            <a:ext cx="6092825"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D03270C-FB42-C54A-AC71-B4EEB4FA7F12}" type="slidenum">
              <a:rPr lang="en-US" smtClean="0"/>
              <a:pPr/>
              <a:t>‹#›</a:t>
            </a:fld>
            <a:endParaRPr lang="en-US"/>
          </a:p>
        </p:txBody>
      </p:sp>
    </p:spTree>
    <p:extLst>
      <p:ext uri="{BB962C8B-B14F-4D97-AF65-F5344CB8AC3E}">
        <p14:creationId xmlns:p14="http://schemas.microsoft.com/office/powerpoint/2010/main" val="2482967093"/>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E09BE24-CC2A-3AEE-09E5-87509D4D2DA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89D67C0-F927-5808-1BC7-6D0DC6A21D0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A7A1728-5EAA-A102-FA87-9D89CEFC9E5E}"/>
              </a:ext>
            </a:extLst>
          </p:cNvPr>
          <p:cNvSpPr>
            <a:spLocks noGrp="1"/>
          </p:cNvSpPr>
          <p:nvPr>
            <p:ph type="body" idx="1"/>
          </p:nvPr>
        </p:nvSpPr>
        <p:spPr/>
        <p:txBody>
          <a:bodyPr/>
          <a:lstStyle/>
          <a:p>
            <a:endParaRPr lang="en-GB"/>
          </a:p>
        </p:txBody>
      </p:sp>
      <p:sp>
        <p:nvSpPr>
          <p:cNvPr id="4" name="Slide Number Placeholder 3">
            <a:extLst>
              <a:ext uri="{FF2B5EF4-FFF2-40B4-BE49-F238E27FC236}">
                <a16:creationId xmlns:a16="http://schemas.microsoft.com/office/drawing/2014/main" id="{0C10472E-14D8-96FE-E3B9-4530A9EDD459}"/>
              </a:ext>
            </a:extLst>
          </p:cNvPr>
          <p:cNvSpPr>
            <a:spLocks noGrp="1"/>
          </p:cNvSpPr>
          <p:nvPr>
            <p:ph type="sldNum" sz="quarter" idx="5"/>
          </p:nvPr>
        </p:nvSpPr>
        <p:spPr/>
        <p:txBody>
          <a:bodyPr/>
          <a:lstStyle/>
          <a:p>
            <a:fld id="{2D03270C-FB42-C54A-AC71-B4EEB4FA7F12}" type="slidenum">
              <a:rPr lang="en-US" smtClean="0"/>
              <a:pPr/>
              <a:t>10</a:t>
            </a:fld>
            <a:endParaRPr lang="en-US"/>
          </a:p>
        </p:txBody>
      </p:sp>
    </p:spTree>
    <p:extLst>
      <p:ext uri="{BB962C8B-B14F-4D97-AF65-F5344CB8AC3E}">
        <p14:creationId xmlns:p14="http://schemas.microsoft.com/office/powerpoint/2010/main" val="262220536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4 IMAGES TO 3 and no averaging, just one vector and one </a:t>
            </a:r>
            <a:r>
              <a:rPr lang="en-GB" dirty="0" err="1"/>
              <a:t>subvector</a:t>
            </a:r>
            <a:r>
              <a:rPr lang="en-GB" dirty="0"/>
              <a:t> for quality control, this plus image separation plus target size change means it’s now quite a different scale of tracking.</a:t>
            </a:r>
          </a:p>
        </p:txBody>
      </p:sp>
      <p:sp>
        <p:nvSpPr>
          <p:cNvPr id="4" name="Slide Number Placeholder 3"/>
          <p:cNvSpPr>
            <a:spLocks noGrp="1"/>
          </p:cNvSpPr>
          <p:nvPr>
            <p:ph type="sldNum" sz="quarter" idx="5"/>
          </p:nvPr>
        </p:nvSpPr>
        <p:spPr/>
        <p:txBody>
          <a:bodyPr/>
          <a:lstStyle/>
          <a:p>
            <a:fld id="{2D03270C-FB42-C54A-AC71-B4EEB4FA7F12}" type="slidenum">
              <a:rPr lang="en-US" smtClean="0"/>
              <a:pPr/>
              <a:t>12</a:t>
            </a:fld>
            <a:endParaRPr lang="en-US"/>
          </a:p>
        </p:txBody>
      </p:sp>
    </p:spTree>
    <p:extLst>
      <p:ext uri="{BB962C8B-B14F-4D97-AF65-F5344CB8AC3E}">
        <p14:creationId xmlns:p14="http://schemas.microsoft.com/office/powerpoint/2010/main" val="109707619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Point out clearly that top row is MTG, bottom row is MSG</a:t>
            </a:r>
          </a:p>
        </p:txBody>
      </p:sp>
      <p:sp>
        <p:nvSpPr>
          <p:cNvPr id="4" name="Slide Number Placeholder 3"/>
          <p:cNvSpPr>
            <a:spLocks noGrp="1"/>
          </p:cNvSpPr>
          <p:nvPr>
            <p:ph type="sldNum" sz="quarter" idx="5"/>
          </p:nvPr>
        </p:nvSpPr>
        <p:spPr/>
        <p:txBody>
          <a:bodyPr/>
          <a:lstStyle/>
          <a:p>
            <a:fld id="{2D03270C-FB42-C54A-AC71-B4EEB4FA7F12}" type="slidenum">
              <a:rPr lang="en-US" smtClean="0"/>
              <a:pPr/>
              <a:t>15</a:t>
            </a:fld>
            <a:endParaRPr lang="en-US"/>
          </a:p>
        </p:txBody>
      </p:sp>
    </p:spTree>
    <p:extLst>
      <p:ext uri="{BB962C8B-B14F-4D97-AF65-F5344CB8AC3E}">
        <p14:creationId xmlns:p14="http://schemas.microsoft.com/office/powerpoint/2010/main" val="248553891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D03270C-FB42-C54A-AC71-B4EEB4FA7F12}" type="slidenum">
              <a:rPr lang="en-US" smtClean="0"/>
              <a:pPr/>
              <a:t>20</a:t>
            </a:fld>
            <a:endParaRPr lang="en-US"/>
          </a:p>
        </p:txBody>
      </p:sp>
    </p:spTree>
    <p:extLst>
      <p:ext uri="{BB962C8B-B14F-4D97-AF65-F5344CB8AC3E}">
        <p14:creationId xmlns:p14="http://schemas.microsoft.com/office/powerpoint/2010/main" val="103991802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CCAD28F-1BF9-824F-FECF-A798080EEDB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A7908B4-E778-386A-5F3C-463A2BEDF2F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A29EDBA-EEFD-CE8D-0A1F-ED2440887B51}"/>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9CFD26E9-3651-ECAD-E987-0A223A8B02C8}"/>
              </a:ext>
            </a:extLst>
          </p:cNvPr>
          <p:cNvSpPr>
            <a:spLocks noGrp="1"/>
          </p:cNvSpPr>
          <p:nvPr>
            <p:ph type="sldNum" sz="quarter" idx="5"/>
          </p:nvPr>
        </p:nvSpPr>
        <p:spPr/>
        <p:txBody>
          <a:bodyPr/>
          <a:lstStyle/>
          <a:p>
            <a:fld id="{90815457-7704-7D47-ABDF-820024A70582}" type="slidenum">
              <a:rPr lang="en-US" smtClean="0"/>
              <a:t>21</a:t>
            </a:fld>
            <a:endParaRPr lang="en-US"/>
          </a:p>
        </p:txBody>
      </p:sp>
    </p:spTree>
    <p:extLst>
      <p:ext uri="{BB962C8B-B14F-4D97-AF65-F5344CB8AC3E}">
        <p14:creationId xmlns:p14="http://schemas.microsoft.com/office/powerpoint/2010/main" val="132294365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0815457-7704-7D47-ABDF-820024A70582}" type="slidenum">
              <a:rPr lang="en-US" smtClean="0"/>
              <a:t>22</a:t>
            </a:fld>
            <a:endParaRPr lang="en-US"/>
          </a:p>
        </p:txBody>
      </p:sp>
    </p:spTree>
    <p:extLst>
      <p:ext uri="{BB962C8B-B14F-4D97-AF65-F5344CB8AC3E}">
        <p14:creationId xmlns:p14="http://schemas.microsoft.com/office/powerpoint/2010/main" val="407732611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11" name="Date Placeholder 10"/>
          <p:cNvSpPr txBox="1">
            <a:spLocks/>
          </p:cNvSpPr>
          <p:nvPr userDrawn="1"/>
        </p:nvSpPr>
        <p:spPr>
          <a:xfrm>
            <a:off x="8076534" y="5984875"/>
            <a:ext cx="1953066" cy="365125"/>
          </a:xfrm>
          <a:prstGeom prst="rect">
            <a:avLst/>
          </a:prstGeom>
        </p:spPr>
        <p:txBody>
          <a:bodyPr vert="horz" lIns="0" tIns="0" rIns="0" bIns="0" rtlCol="0" anchor="b" anchorCtr="0"/>
          <a:lstStyle>
            <a:lvl1pPr algn="r">
              <a:defRPr>
                <a:solidFill>
                  <a:schemeClr val="bg1"/>
                </a:solidFill>
              </a:defRPr>
            </a:lvl1p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srgbClr val="064E83"/>
                </a:solidFill>
                <a:effectLst/>
                <a:uLnTx/>
                <a:uFillTx/>
                <a:latin typeface="+mn-lt"/>
                <a:ea typeface="+mn-ea"/>
                <a:cs typeface="+mn-cs"/>
              </a:rPr>
              <a:t>© ECMWF </a:t>
            </a:r>
            <a:fld id="{D4C56AD5-C73F-B44A-96CB-E8BE2C5CB95A}" type="datetime4">
              <a:rPr kumimoji="0" lang="en-US" sz="900" b="0" i="0" u="none" strike="noStrike" kern="1200" cap="none" spc="0" normalizeH="0" baseline="0" noProof="0" smtClean="0">
                <a:ln>
                  <a:noFill/>
                </a:ln>
                <a:solidFill>
                  <a:srgbClr val="064E83"/>
                </a:solidFill>
                <a:effectLst/>
                <a:uLnTx/>
                <a:uFillTx/>
                <a:latin typeface="+mn-lt"/>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December 2, 2025</a:t>
            </a:fld>
            <a:endParaRPr kumimoji="0" lang="en-US" sz="900" b="0" i="0" u="none" strike="noStrike" kern="1200" cap="none" spc="0" normalizeH="0" baseline="0" noProof="0" dirty="0">
              <a:ln>
                <a:noFill/>
              </a:ln>
              <a:solidFill>
                <a:srgbClr val="064E83"/>
              </a:solidFill>
              <a:effectLst/>
              <a:uLnTx/>
              <a:uFillTx/>
              <a:latin typeface="+mn-lt"/>
              <a:ea typeface="+mn-ea"/>
              <a:cs typeface="+mn-cs"/>
            </a:endParaRPr>
          </a:p>
        </p:txBody>
      </p:sp>
      <p:sp>
        <p:nvSpPr>
          <p:cNvPr id="13" name="Text Placeholder 12"/>
          <p:cNvSpPr>
            <a:spLocks noGrp="1"/>
          </p:cNvSpPr>
          <p:nvPr>
            <p:ph type="body" sz="quarter" idx="10" hasCustomPrompt="1"/>
          </p:nvPr>
        </p:nvSpPr>
        <p:spPr>
          <a:xfrm>
            <a:off x="2160000" y="1294198"/>
            <a:ext cx="7869600" cy="519800"/>
          </a:xfrm>
          <a:prstGeom prst="rect">
            <a:avLst/>
          </a:prstGeom>
        </p:spPr>
        <p:txBody>
          <a:bodyPr vert="horz" lIns="0" tIns="0" rIns="0" bIns="0" anchor="b" anchorCtr="0">
            <a:spAutoFit/>
          </a:bodyPr>
          <a:lstStyle>
            <a:lvl1pPr marL="0" indent="0">
              <a:lnSpc>
                <a:spcPts val="4000"/>
              </a:lnSpc>
              <a:spcBef>
                <a:spcPts val="0"/>
              </a:spcBef>
              <a:buNone/>
              <a:defRPr sz="3600" b="1">
                <a:solidFill>
                  <a:srgbClr val="064E83"/>
                </a:solidFill>
              </a:defRPr>
            </a:lvl1pPr>
          </a:lstStyle>
          <a:p>
            <a:pPr lvl="0"/>
            <a:r>
              <a:rPr lang="en-GB" dirty="0"/>
              <a:t>Title of Presentation</a:t>
            </a:r>
          </a:p>
        </p:txBody>
      </p:sp>
      <p:sp>
        <p:nvSpPr>
          <p:cNvPr id="14" name="Text Placeholder 12"/>
          <p:cNvSpPr>
            <a:spLocks noGrp="1"/>
          </p:cNvSpPr>
          <p:nvPr>
            <p:ph type="body" sz="quarter" idx="11" hasCustomPrompt="1"/>
          </p:nvPr>
        </p:nvSpPr>
        <p:spPr>
          <a:xfrm>
            <a:off x="2160000" y="1980000"/>
            <a:ext cx="7869600" cy="382156"/>
          </a:xfrm>
          <a:prstGeom prst="rect">
            <a:avLst/>
          </a:prstGeom>
        </p:spPr>
        <p:txBody>
          <a:bodyPr vert="horz" wrap="square" lIns="0" tIns="0" rIns="0" bIns="0">
            <a:spAutoFit/>
          </a:bodyPr>
          <a:lstStyle>
            <a:lvl1pPr marL="0" indent="0">
              <a:lnSpc>
                <a:spcPts val="3000"/>
              </a:lnSpc>
              <a:spcBef>
                <a:spcPts val="0"/>
              </a:spcBef>
              <a:buNone/>
              <a:defRPr sz="2400">
                <a:solidFill>
                  <a:srgbClr val="064E83"/>
                </a:solidFill>
              </a:defRPr>
            </a:lvl1pPr>
          </a:lstStyle>
          <a:p>
            <a:pPr lvl="0"/>
            <a:r>
              <a:rPr lang="en-GB" dirty="0"/>
              <a:t>Subtitle of Presentation</a:t>
            </a:r>
          </a:p>
        </p:txBody>
      </p:sp>
      <p:sp>
        <p:nvSpPr>
          <p:cNvPr id="15" name="Text Placeholder 12"/>
          <p:cNvSpPr>
            <a:spLocks noGrp="1"/>
          </p:cNvSpPr>
          <p:nvPr>
            <p:ph type="body" sz="quarter" idx="12" hasCustomPrompt="1"/>
          </p:nvPr>
        </p:nvSpPr>
        <p:spPr>
          <a:xfrm>
            <a:off x="2160000" y="2700001"/>
            <a:ext cx="7869600" cy="307777"/>
          </a:xfrm>
          <a:prstGeom prst="rect">
            <a:avLst/>
          </a:prstGeom>
        </p:spPr>
        <p:txBody>
          <a:bodyPr vert="horz" wrap="square" lIns="0" tIns="0" rIns="0" bIns="0">
            <a:spAutoFit/>
          </a:bodyPr>
          <a:lstStyle>
            <a:lvl1pPr marL="0" indent="0">
              <a:lnSpc>
                <a:spcPts val="2400"/>
              </a:lnSpc>
              <a:spcBef>
                <a:spcPts val="0"/>
              </a:spcBef>
              <a:buNone/>
              <a:defRPr sz="2000">
                <a:solidFill>
                  <a:srgbClr val="064E83"/>
                </a:solidFill>
              </a:defRPr>
            </a:lvl1pPr>
          </a:lstStyle>
          <a:p>
            <a:pPr lvl="0"/>
            <a:r>
              <a:rPr lang="en-GB" dirty="0"/>
              <a:t>Author’s Name</a:t>
            </a:r>
          </a:p>
        </p:txBody>
      </p:sp>
      <p:sp>
        <p:nvSpPr>
          <p:cNvPr id="16" name="Text Placeholder 12"/>
          <p:cNvSpPr>
            <a:spLocks noGrp="1"/>
          </p:cNvSpPr>
          <p:nvPr>
            <p:ph type="body" sz="quarter" idx="13" hasCustomPrompt="1"/>
          </p:nvPr>
        </p:nvSpPr>
        <p:spPr>
          <a:xfrm>
            <a:off x="2160000" y="3121224"/>
            <a:ext cx="7869600" cy="254771"/>
          </a:xfrm>
          <a:prstGeom prst="rect">
            <a:avLst/>
          </a:prstGeom>
        </p:spPr>
        <p:txBody>
          <a:bodyPr vert="horz" wrap="square" lIns="0" tIns="0" rIns="0" bIns="0">
            <a:spAutoFit/>
          </a:bodyPr>
          <a:lstStyle>
            <a:lvl1pPr marL="0" indent="0">
              <a:lnSpc>
                <a:spcPts val="2000"/>
              </a:lnSpc>
              <a:spcBef>
                <a:spcPts val="0"/>
              </a:spcBef>
              <a:buNone/>
              <a:defRPr sz="1600">
                <a:solidFill>
                  <a:srgbClr val="064E83"/>
                </a:solidFill>
              </a:defRPr>
            </a:lvl1pPr>
          </a:lstStyle>
          <a:p>
            <a:pPr lvl="0"/>
            <a:r>
              <a:rPr lang="en-GB" dirty="0"/>
              <a:t>Author’s Address</a:t>
            </a:r>
          </a:p>
        </p:txBody>
      </p:sp>
      <p:sp>
        <p:nvSpPr>
          <p:cNvPr id="17" name="Text Placeholder 12"/>
          <p:cNvSpPr>
            <a:spLocks noGrp="1"/>
          </p:cNvSpPr>
          <p:nvPr>
            <p:ph type="body" sz="quarter" idx="14" hasCustomPrompt="1"/>
          </p:nvPr>
        </p:nvSpPr>
        <p:spPr>
          <a:xfrm>
            <a:off x="2160000" y="3429000"/>
            <a:ext cx="7869600" cy="228268"/>
          </a:xfrm>
          <a:prstGeom prst="rect">
            <a:avLst/>
          </a:prstGeom>
        </p:spPr>
        <p:txBody>
          <a:bodyPr vert="horz" wrap="square" lIns="0" tIns="0" rIns="0" bIns="0">
            <a:spAutoFit/>
          </a:bodyPr>
          <a:lstStyle>
            <a:lvl1pPr marL="0" indent="0">
              <a:lnSpc>
                <a:spcPts val="1800"/>
              </a:lnSpc>
              <a:spcBef>
                <a:spcPts val="0"/>
              </a:spcBef>
              <a:buNone/>
              <a:defRPr sz="1400">
                <a:solidFill>
                  <a:srgbClr val="064E83"/>
                </a:solidFill>
              </a:defRPr>
            </a:lvl1pPr>
          </a:lstStyle>
          <a:p>
            <a:pPr lvl="0"/>
            <a:r>
              <a:rPr lang="en-GB" dirty="0" err="1"/>
              <a:t>email@ddress</a:t>
            </a:r>
            <a:endParaRPr lang="en-GB" dirty="0"/>
          </a:p>
        </p:txBody>
      </p:sp>
      <p:pic>
        <p:nvPicPr>
          <p:cNvPr id="10" name="Picture 9" descr="ECMWF_Master_Logo_RGB_nostrap.png"/>
          <p:cNvPicPr>
            <a:picLocks noChangeAspect="1"/>
          </p:cNvPicPr>
          <p:nvPr userDrawn="1"/>
        </p:nvPicPr>
        <p:blipFill>
          <a:blip r:embed="rId2"/>
          <a:stretch>
            <a:fillRect/>
          </a:stretch>
        </p:blipFill>
        <p:spPr>
          <a:xfrm>
            <a:off x="2160000" y="5984875"/>
            <a:ext cx="2135591" cy="366955"/>
          </a:xfrm>
          <a:prstGeom prst="rect">
            <a:avLst/>
          </a:prstGeom>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3FB75F-F3F9-EF1E-5696-A221594DE2C3}"/>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1CC94697-757F-DCC5-D3D4-4683CC6E9B19}"/>
              </a:ext>
            </a:extLst>
          </p:cNvPr>
          <p:cNvSpPr>
            <a:spLocks noGrp="1"/>
          </p:cNvSpPr>
          <p:nvPr>
            <p:ph sz="half" idx="1"/>
          </p:nvPr>
        </p:nvSpPr>
        <p:spPr>
          <a:xfrm>
            <a:off x="837982" y="1825625"/>
            <a:ext cx="5180251"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a:extLst>
              <a:ext uri="{FF2B5EF4-FFF2-40B4-BE49-F238E27FC236}">
                <a16:creationId xmlns:a16="http://schemas.microsoft.com/office/drawing/2014/main" id="{FC319ACC-8744-3ADA-823C-C90B12E28BA8}"/>
              </a:ext>
            </a:extLst>
          </p:cNvPr>
          <p:cNvSpPr>
            <a:spLocks noGrp="1"/>
          </p:cNvSpPr>
          <p:nvPr>
            <p:ph sz="half" idx="2"/>
          </p:nvPr>
        </p:nvSpPr>
        <p:spPr>
          <a:xfrm>
            <a:off x="6170592" y="1825625"/>
            <a:ext cx="5180251"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Date Placeholder 4">
            <a:extLst>
              <a:ext uri="{FF2B5EF4-FFF2-40B4-BE49-F238E27FC236}">
                <a16:creationId xmlns:a16="http://schemas.microsoft.com/office/drawing/2014/main" id="{9E46A0DB-00EC-ED70-7425-22BA7B67C074}"/>
              </a:ext>
            </a:extLst>
          </p:cNvPr>
          <p:cNvSpPr>
            <a:spLocks noGrp="1"/>
          </p:cNvSpPr>
          <p:nvPr>
            <p:ph type="dt" sz="half" idx="10"/>
          </p:nvPr>
        </p:nvSpPr>
        <p:spPr/>
        <p:txBody>
          <a:bodyPr/>
          <a:lstStyle/>
          <a:p>
            <a:fld id="{E69D50B9-CA56-CB40-B0A3-E73D1CCCFED6}" type="datetimeFigureOut">
              <a:rPr lang="en-US" smtClean="0"/>
              <a:t>12/2/25</a:t>
            </a:fld>
            <a:endParaRPr lang="en-US"/>
          </a:p>
        </p:txBody>
      </p:sp>
      <p:sp>
        <p:nvSpPr>
          <p:cNvPr id="6" name="Footer Placeholder 5">
            <a:extLst>
              <a:ext uri="{FF2B5EF4-FFF2-40B4-BE49-F238E27FC236}">
                <a16:creationId xmlns:a16="http://schemas.microsoft.com/office/drawing/2014/main" id="{4FAFEE59-6CCD-5107-762A-440B00381E3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65D5EA9-734C-1091-2806-3F9C46E0F588}"/>
              </a:ext>
            </a:extLst>
          </p:cNvPr>
          <p:cNvSpPr>
            <a:spLocks noGrp="1"/>
          </p:cNvSpPr>
          <p:nvPr>
            <p:ph type="sldNum" sz="quarter" idx="12"/>
          </p:nvPr>
        </p:nvSpPr>
        <p:spPr/>
        <p:txBody>
          <a:bodyPr/>
          <a:lstStyle/>
          <a:p>
            <a:fld id="{E636C577-7FC9-6946-AAA5-18C3D81E006F}" type="slidenum">
              <a:rPr lang="en-US" smtClean="0"/>
              <a:t>‹#›</a:t>
            </a:fld>
            <a:endParaRPr lang="en-US"/>
          </a:p>
        </p:txBody>
      </p:sp>
    </p:spTree>
    <p:extLst>
      <p:ext uri="{BB962C8B-B14F-4D97-AF65-F5344CB8AC3E}">
        <p14:creationId xmlns:p14="http://schemas.microsoft.com/office/powerpoint/2010/main" val="94308639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88E1D1-07D2-26ED-D7EE-A5A1007CFA65}"/>
              </a:ext>
            </a:extLst>
          </p:cNvPr>
          <p:cNvSpPr>
            <a:spLocks noGrp="1"/>
          </p:cNvSpPr>
          <p:nvPr>
            <p:ph type="title"/>
          </p:nvPr>
        </p:nvSpPr>
        <p:spPr>
          <a:xfrm>
            <a:off x="839569" y="365126"/>
            <a:ext cx="10512862" cy="1325563"/>
          </a:xfrm>
        </p:spPr>
        <p:txBody>
          <a:bodyPr/>
          <a:lstStyle/>
          <a:p>
            <a:r>
              <a:rPr lang="en-GB"/>
              <a:t>Click to edit Master title style</a:t>
            </a:r>
            <a:endParaRPr lang="en-US"/>
          </a:p>
        </p:txBody>
      </p:sp>
      <p:sp>
        <p:nvSpPr>
          <p:cNvPr id="3" name="Text Placeholder 2">
            <a:extLst>
              <a:ext uri="{FF2B5EF4-FFF2-40B4-BE49-F238E27FC236}">
                <a16:creationId xmlns:a16="http://schemas.microsoft.com/office/drawing/2014/main" id="{746933DA-B9BD-E559-D91E-95D15EBB7B51}"/>
              </a:ext>
            </a:extLst>
          </p:cNvPr>
          <p:cNvSpPr>
            <a:spLocks noGrp="1"/>
          </p:cNvSpPr>
          <p:nvPr>
            <p:ph type="body" idx="1"/>
          </p:nvPr>
        </p:nvSpPr>
        <p:spPr>
          <a:xfrm>
            <a:off x="839570" y="1681163"/>
            <a:ext cx="5156444" cy="823912"/>
          </a:xfrm>
        </p:spPr>
        <p:txBody>
          <a:bodyPr anchor="b"/>
          <a:lstStyle>
            <a:lvl1pPr marL="0" indent="0">
              <a:buNone/>
              <a:defRPr sz="2399" b="1"/>
            </a:lvl1pPr>
            <a:lvl2pPr marL="457063" indent="0">
              <a:buNone/>
              <a:defRPr sz="1999" b="1"/>
            </a:lvl2pPr>
            <a:lvl3pPr marL="914126" indent="0">
              <a:buNone/>
              <a:defRPr sz="1799" b="1"/>
            </a:lvl3pPr>
            <a:lvl4pPr marL="1371189" indent="0">
              <a:buNone/>
              <a:defRPr sz="1600" b="1"/>
            </a:lvl4pPr>
            <a:lvl5pPr marL="1828251" indent="0">
              <a:buNone/>
              <a:defRPr sz="1600" b="1"/>
            </a:lvl5pPr>
            <a:lvl6pPr marL="2285314" indent="0">
              <a:buNone/>
              <a:defRPr sz="1600" b="1"/>
            </a:lvl6pPr>
            <a:lvl7pPr marL="2742377" indent="0">
              <a:buNone/>
              <a:defRPr sz="1600" b="1"/>
            </a:lvl7pPr>
            <a:lvl8pPr marL="3199440" indent="0">
              <a:buNone/>
              <a:defRPr sz="1600" b="1"/>
            </a:lvl8pPr>
            <a:lvl9pPr marL="3656503"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188BEC8F-20F7-5B91-D8CF-A62CF5412378}"/>
              </a:ext>
            </a:extLst>
          </p:cNvPr>
          <p:cNvSpPr>
            <a:spLocks noGrp="1"/>
          </p:cNvSpPr>
          <p:nvPr>
            <p:ph sz="half" idx="2"/>
          </p:nvPr>
        </p:nvSpPr>
        <p:spPr>
          <a:xfrm>
            <a:off x="839570" y="2505075"/>
            <a:ext cx="5156444"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a:extLst>
              <a:ext uri="{FF2B5EF4-FFF2-40B4-BE49-F238E27FC236}">
                <a16:creationId xmlns:a16="http://schemas.microsoft.com/office/drawing/2014/main" id="{007D4FEF-03AB-F4F2-FD32-10C26692D131}"/>
              </a:ext>
            </a:extLst>
          </p:cNvPr>
          <p:cNvSpPr>
            <a:spLocks noGrp="1"/>
          </p:cNvSpPr>
          <p:nvPr>
            <p:ph type="body" sz="quarter" idx="3"/>
          </p:nvPr>
        </p:nvSpPr>
        <p:spPr>
          <a:xfrm>
            <a:off x="6170593" y="1681163"/>
            <a:ext cx="5181838" cy="823912"/>
          </a:xfrm>
        </p:spPr>
        <p:txBody>
          <a:bodyPr anchor="b"/>
          <a:lstStyle>
            <a:lvl1pPr marL="0" indent="0">
              <a:buNone/>
              <a:defRPr sz="2399" b="1"/>
            </a:lvl1pPr>
            <a:lvl2pPr marL="457063" indent="0">
              <a:buNone/>
              <a:defRPr sz="1999" b="1"/>
            </a:lvl2pPr>
            <a:lvl3pPr marL="914126" indent="0">
              <a:buNone/>
              <a:defRPr sz="1799" b="1"/>
            </a:lvl3pPr>
            <a:lvl4pPr marL="1371189" indent="0">
              <a:buNone/>
              <a:defRPr sz="1600" b="1"/>
            </a:lvl4pPr>
            <a:lvl5pPr marL="1828251" indent="0">
              <a:buNone/>
              <a:defRPr sz="1600" b="1"/>
            </a:lvl5pPr>
            <a:lvl6pPr marL="2285314" indent="0">
              <a:buNone/>
              <a:defRPr sz="1600" b="1"/>
            </a:lvl6pPr>
            <a:lvl7pPr marL="2742377" indent="0">
              <a:buNone/>
              <a:defRPr sz="1600" b="1"/>
            </a:lvl7pPr>
            <a:lvl8pPr marL="3199440" indent="0">
              <a:buNone/>
              <a:defRPr sz="1600" b="1"/>
            </a:lvl8pPr>
            <a:lvl9pPr marL="3656503"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id="{747DCF4F-68C1-9CC3-4C80-F417AB562F24}"/>
              </a:ext>
            </a:extLst>
          </p:cNvPr>
          <p:cNvSpPr>
            <a:spLocks noGrp="1"/>
          </p:cNvSpPr>
          <p:nvPr>
            <p:ph sz="quarter" idx="4"/>
          </p:nvPr>
        </p:nvSpPr>
        <p:spPr>
          <a:xfrm>
            <a:off x="6170593" y="2505075"/>
            <a:ext cx="518183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Date Placeholder 6">
            <a:extLst>
              <a:ext uri="{FF2B5EF4-FFF2-40B4-BE49-F238E27FC236}">
                <a16:creationId xmlns:a16="http://schemas.microsoft.com/office/drawing/2014/main" id="{B2CE95F1-506A-5BD5-623A-B79A8341CCA6}"/>
              </a:ext>
            </a:extLst>
          </p:cNvPr>
          <p:cNvSpPr>
            <a:spLocks noGrp="1"/>
          </p:cNvSpPr>
          <p:nvPr>
            <p:ph type="dt" sz="half" idx="10"/>
          </p:nvPr>
        </p:nvSpPr>
        <p:spPr/>
        <p:txBody>
          <a:bodyPr/>
          <a:lstStyle/>
          <a:p>
            <a:fld id="{E69D50B9-CA56-CB40-B0A3-E73D1CCCFED6}" type="datetimeFigureOut">
              <a:rPr lang="en-US" smtClean="0"/>
              <a:t>12/2/25</a:t>
            </a:fld>
            <a:endParaRPr lang="en-US"/>
          </a:p>
        </p:txBody>
      </p:sp>
      <p:sp>
        <p:nvSpPr>
          <p:cNvPr id="8" name="Footer Placeholder 7">
            <a:extLst>
              <a:ext uri="{FF2B5EF4-FFF2-40B4-BE49-F238E27FC236}">
                <a16:creationId xmlns:a16="http://schemas.microsoft.com/office/drawing/2014/main" id="{BAA73135-B51F-6B4C-C7DB-E37FA6485B39}"/>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6E8B7BA5-B689-A6A5-2412-1EAD0FA5E43B}"/>
              </a:ext>
            </a:extLst>
          </p:cNvPr>
          <p:cNvSpPr>
            <a:spLocks noGrp="1"/>
          </p:cNvSpPr>
          <p:nvPr>
            <p:ph type="sldNum" sz="quarter" idx="12"/>
          </p:nvPr>
        </p:nvSpPr>
        <p:spPr/>
        <p:txBody>
          <a:bodyPr/>
          <a:lstStyle/>
          <a:p>
            <a:fld id="{E636C577-7FC9-6946-AAA5-18C3D81E006F}" type="slidenum">
              <a:rPr lang="en-US" smtClean="0"/>
              <a:t>‹#›</a:t>
            </a:fld>
            <a:endParaRPr lang="en-US"/>
          </a:p>
        </p:txBody>
      </p:sp>
    </p:spTree>
    <p:extLst>
      <p:ext uri="{BB962C8B-B14F-4D97-AF65-F5344CB8AC3E}">
        <p14:creationId xmlns:p14="http://schemas.microsoft.com/office/powerpoint/2010/main" val="168702506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2B0BAF-7B9B-878E-17B0-6020589E8EBD}"/>
              </a:ext>
            </a:extLst>
          </p:cNvPr>
          <p:cNvSpPr>
            <a:spLocks noGrp="1"/>
          </p:cNvSpPr>
          <p:nvPr>
            <p:ph type="title"/>
          </p:nvPr>
        </p:nvSpPr>
        <p:spPr/>
        <p:txBody>
          <a:bodyPr/>
          <a:lstStyle/>
          <a:p>
            <a:r>
              <a:rPr lang="en-GB"/>
              <a:t>Click to edit Master title style</a:t>
            </a:r>
            <a:endParaRPr lang="en-US"/>
          </a:p>
        </p:txBody>
      </p:sp>
      <p:sp>
        <p:nvSpPr>
          <p:cNvPr id="3" name="Date Placeholder 2">
            <a:extLst>
              <a:ext uri="{FF2B5EF4-FFF2-40B4-BE49-F238E27FC236}">
                <a16:creationId xmlns:a16="http://schemas.microsoft.com/office/drawing/2014/main" id="{52A478EC-A4C0-6EA2-8A07-62AA4B3130B8}"/>
              </a:ext>
            </a:extLst>
          </p:cNvPr>
          <p:cNvSpPr>
            <a:spLocks noGrp="1"/>
          </p:cNvSpPr>
          <p:nvPr>
            <p:ph type="dt" sz="half" idx="10"/>
          </p:nvPr>
        </p:nvSpPr>
        <p:spPr/>
        <p:txBody>
          <a:bodyPr/>
          <a:lstStyle/>
          <a:p>
            <a:fld id="{E69D50B9-CA56-CB40-B0A3-E73D1CCCFED6}" type="datetimeFigureOut">
              <a:rPr lang="en-US" smtClean="0"/>
              <a:t>12/2/25</a:t>
            </a:fld>
            <a:endParaRPr lang="en-US"/>
          </a:p>
        </p:txBody>
      </p:sp>
      <p:sp>
        <p:nvSpPr>
          <p:cNvPr id="4" name="Footer Placeholder 3">
            <a:extLst>
              <a:ext uri="{FF2B5EF4-FFF2-40B4-BE49-F238E27FC236}">
                <a16:creationId xmlns:a16="http://schemas.microsoft.com/office/drawing/2014/main" id="{672E1106-A7D8-DF02-B86F-7E88D6717407}"/>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C030400E-4A20-3836-DEB6-16CFC7AF4247}"/>
              </a:ext>
            </a:extLst>
          </p:cNvPr>
          <p:cNvSpPr>
            <a:spLocks noGrp="1"/>
          </p:cNvSpPr>
          <p:nvPr>
            <p:ph type="sldNum" sz="quarter" idx="12"/>
          </p:nvPr>
        </p:nvSpPr>
        <p:spPr/>
        <p:txBody>
          <a:bodyPr/>
          <a:lstStyle/>
          <a:p>
            <a:fld id="{E636C577-7FC9-6946-AAA5-18C3D81E006F}" type="slidenum">
              <a:rPr lang="en-US" smtClean="0"/>
              <a:t>‹#›</a:t>
            </a:fld>
            <a:endParaRPr lang="en-US"/>
          </a:p>
        </p:txBody>
      </p:sp>
    </p:spTree>
    <p:extLst>
      <p:ext uri="{BB962C8B-B14F-4D97-AF65-F5344CB8AC3E}">
        <p14:creationId xmlns:p14="http://schemas.microsoft.com/office/powerpoint/2010/main" val="115669015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DC5201BF-F076-F6FF-381B-4363B4048037}"/>
              </a:ext>
            </a:extLst>
          </p:cNvPr>
          <p:cNvSpPr>
            <a:spLocks noGrp="1"/>
          </p:cNvSpPr>
          <p:nvPr>
            <p:ph type="dt" sz="half" idx="10"/>
          </p:nvPr>
        </p:nvSpPr>
        <p:spPr/>
        <p:txBody>
          <a:bodyPr/>
          <a:lstStyle/>
          <a:p>
            <a:fld id="{E69D50B9-CA56-CB40-B0A3-E73D1CCCFED6}" type="datetimeFigureOut">
              <a:rPr lang="en-US" smtClean="0"/>
              <a:t>12/2/25</a:t>
            </a:fld>
            <a:endParaRPr lang="en-US"/>
          </a:p>
        </p:txBody>
      </p:sp>
      <p:sp>
        <p:nvSpPr>
          <p:cNvPr id="3" name="Footer Placeholder 2">
            <a:extLst>
              <a:ext uri="{FF2B5EF4-FFF2-40B4-BE49-F238E27FC236}">
                <a16:creationId xmlns:a16="http://schemas.microsoft.com/office/drawing/2014/main" id="{AA575E99-F97A-AF7F-8CC7-ED40708C33FD}"/>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D8DB90B4-7AC4-A609-298B-82D18AB6B0D0}"/>
              </a:ext>
            </a:extLst>
          </p:cNvPr>
          <p:cNvSpPr>
            <a:spLocks noGrp="1"/>
          </p:cNvSpPr>
          <p:nvPr>
            <p:ph type="sldNum" sz="quarter" idx="12"/>
          </p:nvPr>
        </p:nvSpPr>
        <p:spPr/>
        <p:txBody>
          <a:bodyPr/>
          <a:lstStyle/>
          <a:p>
            <a:fld id="{E636C577-7FC9-6946-AAA5-18C3D81E006F}" type="slidenum">
              <a:rPr lang="en-US" smtClean="0"/>
              <a:t>‹#›</a:t>
            </a:fld>
            <a:endParaRPr lang="en-US"/>
          </a:p>
        </p:txBody>
      </p:sp>
    </p:spTree>
    <p:extLst>
      <p:ext uri="{BB962C8B-B14F-4D97-AF65-F5344CB8AC3E}">
        <p14:creationId xmlns:p14="http://schemas.microsoft.com/office/powerpoint/2010/main" val="276812763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CF7331-FC71-ADF3-CDDA-876F72035B8A}"/>
              </a:ext>
            </a:extLst>
          </p:cNvPr>
          <p:cNvSpPr>
            <a:spLocks noGrp="1"/>
          </p:cNvSpPr>
          <p:nvPr>
            <p:ph type="title"/>
          </p:nvPr>
        </p:nvSpPr>
        <p:spPr>
          <a:xfrm>
            <a:off x="839570" y="457200"/>
            <a:ext cx="3931213" cy="1600200"/>
          </a:xfrm>
        </p:spPr>
        <p:txBody>
          <a:bodyPr anchor="b"/>
          <a:lstStyle>
            <a:lvl1pPr>
              <a:defRPr sz="3199"/>
            </a:lvl1pPr>
          </a:lstStyle>
          <a:p>
            <a:r>
              <a:rPr lang="en-GB"/>
              <a:t>Click to edit Master title style</a:t>
            </a:r>
            <a:endParaRPr lang="en-US"/>
          </a:p>
        </p:txBody>
      </p:sp>
      <p:sp>
        <p:nvSpPr>
          <p:cNvPr id="3" name="Content Placeholder 2">
            <a:extLst>
              <a:ext uri="{FF2B5EF4-FFF2-40B4-BE49-F238E27FC236}">
                <a16:creationId xmlns:a16="http://schemas.microsoft.com/office/drawing/2014/main" id="{43788CFB-E512-92D7-600D-D99AD54025D2}"/>
              </a:ext>
            </a:extLst>
          </p:cNvPr>
          <p:cNvSpPr>
            <a:spLocks noGrp="1"/>
          </p:cNvSpPr>
          <p:nvPr>
            <p:ph idx="1"/>
          </p:nvPr>
        </p:nvSpPr>
        <p:spPr>
          <a:xfrm>
            <a:off x="5181838" y="987426"/>
            <a:ext cx="6170593" cy="4873625"/>
          </a:xfrm>
        </p:spPr>
        <p:txBody>
          <a:bodyPr/>
          <a:lstStyle>
            <a:lvl1pPr>
              <a:defRPr sz="3199"/>
            </a:lvl1pPr>
            <a:lvl2pPr>
              <a:defRPr sz="2799"/>
            </a:lvl2pPr>
            <a:lvl3pPr>
              <a:defRPr sz="2399"/>
            </a:lvl3pPr>
            <a:lvl4pPr>
              <a:defRPr sz="1999"/>
            </a:lvl4pPr>
            <a:lvl5pPr>
              <a:defRPr sz="1999"/>
            </a:lvl5pPr>
            <a:lvl6pPr>
              <a:defRPr sz="1999"/>
            </a:lvl6pPr>
            <a:lvl7pPr>
              <a:defRPr sz="1999"/>
            </a:lvl7pPr>
            <a:lvl8pPr>
              <a:defRPr sz="1999"/>
            </a:lvl8pPr>
            <a:lvl9pPr>
              <a:defRPr sz="1999"/>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ext Placeholder 3">
            <a:extLst>
              <a:ext uri="{FF2B5EF4-FFF2-40B4-BE49-F238E27FC236}">
                <a16:creationId xmlns:a16="http://schemas.microsoft.com/office/drawing/2014/main" id="{4637E359-1CAA-59FE-2673-43BA845FBBF0}"/>
              </a:ext>
            </a:extLst>
          </p:cNvPr>
          <p:cNvSpPr>
            <a:spLocks noGrp="1"/>
          </p:cNvSpPr>
          <p:nvPr>
            <p:ph type="body" sz="half" idx="2"/>
          </p:nvPr>
        </p:nvSpPr>
        <p:spPr>
          <a:xfrm>
            <a:off x="839570" y="2057400"/>
            <a:ext cx="3931213" cy="3811588"/>
          </a:xfrm>
        </p:spPr>
        <p:txBody>
          <a:bodyPr/>
          <a:lstStyle>
            <a:lvl1pPr marL="0" indent="0">
              <a:buNone/>
              <a:defRPr sz="16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14BFC2E5-7790-B1E9-112E-530ABE9C4ACC}"/>
              </a:ext>
            </a:extLst>
          </p:cNvPr>
          <p:cNvSpPr>
            <a:spLocks noGrp="1"/>
          </p:cNvSpPr>
          <p:nvPr>
            <p:ph type="dt" sz="half" idx="10"/>
          </p:nvPr>
        </p:nvSpPr>
        <p:spPr/>
        <p:txBody>
          <a:bodyPr/>
          <a:lstStyle/>
          <a:p>
            <a:fld id="{E69D50B9-CA56-CB40-B0A3-E73D1CCCFED6}" type="datetimeFigureOut">
              <a:rPr lang="en-US" smtClean="0"/>
              <a:t>12/2/25</a:t>
            </a:fld>
            <a:endParaRPr lang="en-US"/>
          </a:p>
        </p:txBody>
      </p:sp>
      <p:sp>
        <p:nvSpPr>
          <p:cNvPr id="6" name="Footer Placeholder 5">
            <a:extLst>
              <a:ext uri="{FF2B5EF4-FFF2-40B4-BE49-F238E27FC236}">
                <a16:creationId xmlns:a16="http://schemas.microsoft.com/office/drawing/2014/main" id="{2697507D-2B67-B5AA-EF80-C2DCFC593DB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BB48E90-A1F2-611C-F45B-4021300BCFC6}"/>
              </a:ext>
            </a:extLst>
          </p:cNvPr>
          <p:cNvSpPr>
            <a:spLocks noGrp="1"/>
          </p:cNvSpPr>
          <p:nvPr>
            <p:ph type="sldNum" sz="quarter" idx="12"/>
          </p:nvPr>
        </p:nvSpPr>
        <p:spPr/>
        <p:txBody>
          <a:bodyPr/>
          <a:lstStyle/>
          <a:p>
            <a:fld id="{E636C577-7FC9-6946-AAA5-18C3D81E006F}" type="slidenum">
              <a:rPr lang="en-US" smtClean="0"/>
              <a:t>‹#›</a:t>
            </a:fld>
            <a:endParaRPr lang="en-US"/>
          </a:p>
        </p:txBody>
      </p:sp>
    </p:spTree>
    <p:extLst>
      <p:ext uri="{BB962C8B-B14F-4D97-AF65-F5344CB8AC3E}">
        <p14:creationId xmlns:p14="http://schemas.microsoft.com/office/powerpoint/2010/main" val="359048745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CF67D1-8709-032E-BD6A-035427D5022D}"/>
              </a:ext>
            </a:extLst>
          </p:cNvPr>
          <p:cNvSpPr>
            <a:spLocks noGrp="1"/>
          </p:cNvSpPr>
          <p:nvPr>
            <p:ph type="title"/>
          </p:nvPr>
        </p:nvSpPr>
        <p:spPr>
          <a:xfrm>
            <a:off x="839570" y="457200"/>
            <a:ext cx="3931213" cy="1600200"/>
          </a:xfrm>
        </p:spPr>
        <p:txBody>
          <a:bodyPr anchor="b"/>
          <a:lstStyle>
            <a:lvl1pPr>
              <a:defRPr sz="3199"/>
            </a:lvl1pPr>
          </a:lstStyle>
          <a:p>
            <a:r>
              <a:rPr lang="en-GB"/>
              <a:t>Click to edit Master title style</a:t>
            </a:r>
            <a:endParaRPr lang="en-US"/>
          </a:p>
        </p:txBody>
      </p:sp>
      <p:sp>
        <p:nvSpPr>
          <p:cNvPr id="3" name="Picture Placeholder 2">
            <a:extLst>
              <a:ext uri="{FF2B5EF4-FFF2-40B4-BE49-F238E27FC236}">
                <a16:creationId xmlns:a16="http://schemas.microsoft.com/office/drawing/2014/main" id="{1C47CABF-4E8F-5ABD-6740-FCAC81C52863}"/>
              </a:ext>
            </a:extLst>
          </p:cNvPr>
          <p:cNvSpPr>
            <a:spLocks noGrp="1"/>
          </p:cNvSpPr>
          <p:nvPr>
            <p:ph type="pic" idx="1"/>
          </p:nvPr>
        </p:nvSpPr>
        <p:spPr>
          <a:xfrm>
            <a:off x="5181838" y="987426"/>
            <a:ext cx="6170593" cy="4873625"/>
          </a:xfrm>
        </p:spPr>
        <p:txBody>
          <a:bodyPr/>
          <a:lstStyle>
            <a:lvl1pPr marL="0" indent="0">
              <a:buNone/>
              <a:defRPr sz="3199"/>
            </a:lvl1pPr>
            <a:lvl2pPr marL="457063" indent="0">
              <a:buNone/>
              <a:defRPr sz="2799"/>
            </a:lvl2pPr>
            <a:lvl3pPr marL="914126" indent="0">
              <a:buNone/>
              <a:defRPr sz="2399"/>
            </a:lvl3pPr>
            <a:lvl4pPr marL="1371189" indent="0">
              <a:buNone/>
              <a:defRPr sz="1999"/>
            </a:lvl4pPr>
            <a:lvl5pPr marL="1828251" indent="0">
              <a:buNone/>
              <a:defRPr sz="1999"/>
            </a:lvl5pPr>
            <a:lvl6pPr marL="2285314" indent="0">
              <a:buNone/>
              <a:defRPr sz="1999"/>
            </a:lvl6pPr>
            <a:lvl7pPr marL="2742377" indent="0">
              <a:buNone/>
              <a:defRPr sz="1999"/>
            </a:lvl7pPr>
            <a:lvl8pPr marL="3199440" indent="0">
              <a:buNone/>
              <a:defRPr sz="1999"/>
            </a:lvl8pPr>
            <a:lvl9pPr marL="3656503" indent="0">
              <a:buNone/>
              <a:defRPr sz="1999"/>
            </a:lvl9pPr>
          </a:lstStyle>
          <a:p>
            <a:endParaRPr lang="en-US"/>
          </a:p>
        </p:txBody>
      </p:sp>
      <p:sp>
        <p:nvSpPr>
          <p:cNvPr id="4" name="Text Placeholder 3">
            <a:extLst>
              <a:ext uri="{FF2B5EF4-FFF2-40B4-BE49-F238E27FC236}">
                <a16:creationId xmlns:a16="http://schemas.microsoft.com/office/drawing/2014/main" id="{1852667A-7C2F-6AA0-F24A-3E0DB72D935E}"/>
              </a:ext>
            </a:extLst>
          </p:cNvPr>
          <p:cNvSpPr>
            <a:spLocks noGrp="1"/>
          </p:cNvSpPr>
          <p:nvPr>
            <p:ph type="body" sz="half" idx="2"/>
          </p:nvPr>
        </p:nvSpPr>
        <p:spPr>
          <a:xfrm>
            <a:off x="839570" y="2057400"/>
            <a:ext cx="3931213" cy="3811588"/>
          </a:xfrm>
        </p:spPr>
        <p:txBody>
          <a:bodyPr/>
          <a:lstStyle>
            <a:lvl1pPr marL="0" indent="0">
              <a:buNone/>
              <a:defRPr sz="16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6FD40D56-981C-573B-2ACD-8624AD579B89}"/>
              </a:ext>
            </a:extLst>
          </p:cNvPr>
          <p:cNvSpPr>
            <a:spLocks noGrp="1"/>
          </p:cNvSpPr>
          <p:nvPr>
            <p:ph type="dt" sz="half" idx="10"/>
          </p:nvPr>
        </p:nvSpPr>
        <p:spPr/>
        <p:txBody>
          <a:bodyPr/>
          <a:lstStyle/>
          <a:p>
            <a:fld id="{E69D50B9-CA56-CB40-B0A3-E73D1CCCFED6}" type="datetimeFigureOut">
              <a:rPr lang="en-US" smtClean="0"/>
              <a:t>12/2/25</a:t>
            </a:fld>
            <a:endParaRPr lang="en-US"/>
          </a:p>
        </p:txBody>
      </p:sp>
      <p:sp>
        <p:nvSpPr>
          <p:cNvPr id="6" name="Footer Placeholder 5">
            <a:extLst>
              <a:ext uri="{FF2B5EF4-FFF2-40B4-BE49-F238E27FC236}">
                <a16:creationId xmlns:a16="http://schemas.microsoft.com/office/drawing/2014/main" id="{3114F4D3-07F3-6494-B048-9D335F5B665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FDAA3E0-6430-38D4-61C8-DF8A9B33FD6E}"/>
              </a:ext>
            </a:extLst>
          </p:cNvPr>
          <p:cNvSpPr>
            <a:spLocks noGrp="1"/>
          </p:cNvSpPr>
          <p:nvPr>
            <p:ph type="sldNum" sz="quarter" idx="12"/>
          </p:nvPr>
        </p:nvSpPr>
        <p:spPr/>
        <p:txBody>
          <a:bodyPr/>
          <a:lstStyle/>
          <a:p>
            <a:fld id="{E636C577-7FC9-6946-AAA5-18C3D81E006F}" type="slidenum">
              <a:rPr lang="en-US" smtClean="0"/>
              <a:t>‹#›</a:t>
            </a:fld>
            <a:endParaRPr lang="en-US"/>
          </a:p>
        </p:txBody>
      </p:sp>
    </p:spTree>
    <p:extLst>
      <p:ext uri="{BB962C8B-B14F-4D97-AF65-F5344CB8AC3E}">
        <p14:creationId xmlns:p14="http://schemas.microsoft.com/office/powerpoint/2010/main" val="17131548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33C61D-5ABB-89DA-BE58-F37DEE1D3455}"/>
              </a:ext>
            </a:extLst>
          </p:cNvPr>
          <p:cNvSpPr>
            <a:spLocks noGrp="1"/>
          </p:cNvSpPr>
          <p:nvPr>
            <p:ph type="title"/>
          </p:nvPr>
        </p:nvSpPr>
        <p:spPr/>
        <p:txBody>
          <a:bodyPr/>
          <a:lstStyle/>
          <a:p>
            <a:r>
              <a:rPr lang="en-GB"/>
              <a:t>Click to edit Master title style</a:t>
            </a:r>
            <a:endParaRPr lang="en-US"/>
          </a:p>
        </p:txBody>
      </p:sp>
      <p:sp>
        <p:nvSpPr>
          <p:cNvPr id="3" name="Vertical Text Placeholder 2">
            <a:extLst>
              <a:ext uri="{FF2B5EF4-FFF2-40B4-BE49-F238E27FC236}">
                <a16:creationId xmlns:a16="http://schemas.microsoft.com/office/drawing/2014/main" id="{EACC624F-6A04-64EB-F2F8-E00CB9868632}"/>
              </a:ext>
            </a:extLst>
          </p:cNvPr>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FDA1EA96-B6A2-D81C-FB4D-DEBF33A13CDD}"/>
              </a:ext>
            </a:extLst>
          </p:cNvPr>
          <p:cNvSpPr>
            <a:spLocks noGrp="1"/>
          </p:cNvSpPr>
          <p:nvPr>
            <p:ph type="dt" sz="half" idx="10"/>
          </p:nvPr>
        </p:nvSpPr>
        <p:spPr/>
        <p:txBody>
          <a:bodyPr/>
          <a:lstStyle/>
          <a:p>
            <a:fld id="{E69D50B9-CA56-CB40-B0A3-E73D1CCCFED6}" type="datetimeFigureOut">
              <a:rPr lang="en-US" smtClean="0"/>
              <a:t>12/2/25</a:t>
            </a:fld>
            <a:endParaRPr lang="en-US"/>
          </a:p>
        </p:txBody>
      </p:sp>
      <p:sp>
        <p:nvSpPr>
          <p:cNvPr id="5" name="Footer Placeholder 4">
            <a:extLst>
              <a:ext uri="{FF2B5EF4-FFF2-40B4-BE49-F238E27FC236}">
                <a16:creationId xmlns:a16="http://schemas.microsoft.com/office/drawing/2014/main" id="{BD57BF5C-8CC7-A1E5-A0F9-9F8D0A27549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194F6E3-2C00-5CFD-4413-D642750C4ACE}"/>
              </a:ext>
            </a:extLst>
          </p:cNvPr>
          <p:cNvSpPr>
            <a:spLocks noGrp="1"/>
          </p:cNvSpPr>
          <p:nvPr>
            <p:ph type="sldNum" sz="quarter" idx="12"/>
          </p:nvPr>
        </p:nvSpPr>
        <p:spPr/>
        <p:txBody>
          <a:bodyPr/>
          <a:lstStyle/>
          <a:p>
            <a:fld id="{E636C577-7FC9-6946-AAA5-18C3D81E006F}" type="slidenum">
              <a:rPr lang="en-US" smtClean="0"/>
              <a:t>‹#›</a:t>
            </a:fld>
            <a:endParaRPr lang="en-US"/>
          </a:p>
        </p:txBody>
      </p:sp>
    </p:spTree>
    <p:extLst>
      <p:ext uri="{BB962C8B-B14F-4D97-AF65-F5344CB8AC3E}">
        <p14:creationId xmlns:p14="http://schemas.microsoft.com/office/powerpoint/2010/main" val="241668667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C5A10E88-7DBB-0A1A-A4D2-754992B13EFB}"/>
              </a:ext>
            </a:extLst>
          </p:cNvPr>
          <p:cNvSpPr>
            <a:spLocks noGrp="1"/>
          </p:cNvSpPr>
          <p:nvPr>
            <p:ph type="title" orient="vert"/>
          </p:nvPr>
        </p:nvSpPr>
        <p:spPr>
          <a:xfrm>
            <a:off x="8722628" y="365125"/>
            <a:ext cx="2628215" cy="5811838"/>
          </a:xfrm>
        </p:spPr>
        <p:txBody>
          <a:bodyPr vert="eaVert"/>
          <a:lstStyle/>
          <a:p>
            <a:r>
              <a:rPr lang="en-GB"/>
              <a:t>Click to edit Master title style</a:t>
            </a:r>
            <a:endParaRPr lang="en-US"/>
          </a:p>
        </p:txBody>
      </p:sp>
      <p:sp>
        <p:nvSpPr>
          <p:cNvPr id="3" name="Vertical Text Placeholder 2">
            <a:extLst>
              <a:ext uri="{FF2B5EF4-FFF2-40B4-BE49-F238E27FC236}">
                <a16:creationId xmlns:a16="http://schemas.microsoft.com/office/drawing/2014/main" id="{2111584F-809B-AF67-C936-15F579E5EE48}"/>
              </a:ext>
            </a:extLst>
          </p:cNvPr>
          <p:cNvSpPr>
            <a:spLocks noGrp="1"/>
          </p:cNvSpPr>
          <p:nvPr>
            <p:ph type="body" orient="vert" idx="1"/>
          </p:nvPr>
        </p:nvSpPr>
        <p:spPr>
          <a:xfrm>
            <a:off x="837982" y="365125"/>
            <a:ext cx="7732286"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A259BC7D-E3BD-AEF7-D8DC-DC38165C74F4}"/>
              </a:ext>
            </a:extLst>
          </p:cNvPr>
          <p:cNvSpPr>
            <a:spLocks noGrp="1"/>
          </p:cNvSpPr>
          <p:nvPr>
            <p:ph type="dt" sz="half" idx="10"/>
          </p:nvPr>
        </p:nvSpPr>
        <p:spPr/>
        <p:txBody>
          <a:bodyPr/>
          <a:lstStyle/>
          <a:p>
            <a:fld id="{E69D50B9-CA56-CB40-B0A3-E73D1CCCFED6}" type="datetimeFigureOut">
              <a:rPr lang="en-US" smtClean="0"/>
              <a:t>12/2/25</a:t>
            </a:fld>
            <a:endParaRPr lang="en-US"/>
          </a:p>
        </p:txBody>
      </p:sp>
      <p:sp>
        <p:nvSpPr>
          <p:cNvPr id="5" name="Footer Placeholder 4">
            <a:extLst>
              <a:ext uri="{FF2B5EF4-FFF2-40B4-BE49-F238E27FC236}">
                <a16:creationId xmlns:a16="http://schemas.microsoft.com/office/drawing/2014/main" id="{CB93978C-67BF-C047-F050-3B63F50106E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367AE3C-4B8D-ACBF-2524-5F8A8EB5D201}"/>
              </a:ext>
            </a:extLst>
          </p:cNvPr>
          <p:cNvSpPr>
            <a:spLocks noGrp="1"/>
          </p:cNvSpPr>
          <p:nvPr>
            <p:ph type="sldNum" sz="quarter" idx="12"/>
          </p:nvPr>
        </p:nvSpPr>
        <p:spPr/>
        <p:txBody>
          <a:bodyPr/>
          <a:lstStyle/>
          <a:p>
            <a:fld id="{E636C577-7FC9-6946-AAA5-18C3D81E006F}" type="slidenum">
              <a:rPr lang="en-US" smtClean="0"/>
              <a:t>‹#›</a:t>
            </a:fld>
            <a:endParaRPr lang="en-US"/>
          </a:p>
        </p:txBody>
      </p:sp>
    </p:spTree>
    <p:extLst>
      <p:ext uri="{BB962C8B-B14F-4D97-AF65-F5344CB8AC3E}">
        <p14:creationId xmlns:p14="http://schemas.microsoft.com/office/powerpoint/2010/main" val="227532191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
        <p:nvSpPr>
          <p:cNvPr id="9" name="Title 8"/>
          <p:cNvSpPr>
            <a:spLocks noGrp="1"/>
          </p:cNvSpPr>
          <p:nvPr>
            <p:ph type="title"/>
          </p:nvPr>
        </p:nvSpPr>
        <p:spPr>
          <a:xfrm>
            <a:off x="2160000" y="360000"/>
            <a:ext cx="7869600" cy="369332"/>
          </a:xfrm>
          <a:prstGeom prst="rect">
            <a:avLst/>
          </a:prstGeom>
        </p:spPr>
        <p:txBody>
          <a:bodyPr lIns="0" tIns="0" rIns="0" bIns="0"/>
          <a:lstStyle>
            <a:lvl1pPr>
              <a:defRPr>
                <a:solidFill>
                  <a:srgbClr val="064E83"/>
                </a:solidFill>
              </a:defRPr>
            </a:lvl1pPr>
          </a:lstStyle>
          <a:p>
            <a:r>
              <a:rPr lang="en-US"/>
              <a:t>Click to edit Master title style</a:t>
            </a:r>
          </a:p>
        </p:txBody>
      </p:sp>
      <p:sp>
        <p:nvSpPr>
          <p:cNvPr id="11" name="Content Placeholder 10"/>
          <p:cNvSpPr>
            <a:spLocks noGrp="1"/>
          </p:cNvSpPr>
          <p:nvPr>
            <p:ph sz="quarter" idx="14" hasCustomPrompt="1"/>
          </p:nvPr>
        </p:nvSpPr>
        <p:spPr>
          <a:xfrm>
            <a:off x="2160000" y="936000"/>
            <a:ext cx="7869601" cy="4986000"/>
          </a:xfrm>
          <a:prstGeom prst="rect">
            <a:avLst/>
          </a:prstGeom>
        </p:spPr>
        <p:txBody>
          <a:bodyPr lIns="0" tIns="0" rIns="0" bIns="0"/>
          <a:lstStyle>
            <a:lvl1pPr marL="0" indent="-179946">
              <a:lnSpc>
                <a:spcPts val="2199"/>
              </a:lnSpc>
              <a:spcBef>
                <a:spcPts val="1100"/>
              </a:spcBef>
              <a:buClr>
                <a:srgbClr val="064E83"/>
              </a:buClr>
              <a:defRPr sz="1799">
                <a:solidFill>
                  <a:schemeClr val="tx1"/>
                </a:solidFill>
              </a:defRPr>
            </a:lvl1pPr>
            <a:lvl2pPr marL="629811" indent="-269919">
              <a:lnSpc>
                <a:spcPts val="1999"/>
              </a:lnSpc>
              <a:spcBef>
                <a:spcPts val="1000"/>
              </a:spcBef>
              <a:buClr>
                <a:srgbClr val="064E83"/>
              </a:buClr>
              <a:defRPr sz="1600">
                <a:solidFill>
                  <a:schemeClr val="tx1"/>
                </a:solidFill>
              </a:defRPr>
            </a:lvl2pPr>
            <a:lvl3pPr marL="989703" indent="-269919">
              <a:lnSpc>
                <a:spcPts val="1799"/>
              </a:lnSpc>
              <a:spcBef>
                <a:spcPts val="900"/>
              </a:spcBef>
              <a:buClr>
                <a:srgbClr val="064E83"/>
              </a:buClr>
              <a:defRPr sz="1400">
                <a:solidFill>
                  <a:schemeClr val="tx1"/>
                </a:solidFill>
              </a:defRPr>
            </a:lvl3pPr>
            <a:lvl4pPr marL="1349595" indent="-269919">
              <a:lnSpc>
                <a:spcPts val="1600"/>
              </a:lnSpc>
              <a:spcBef>
                <a:spcPts val="800"/>
              </a:spcBef>
              <a:buClr>
                <a:srgbClr val="064E83"/>
              </a:buClr>
              <a:defRPr sz="1200">
                <a:solidFill>
                  <a:schemeClr val="tx1"/>
                </a:solidFill>
              </a:defRPr>
            </a:lvl4pPr>
            <a:lvl5pPr marL="1709487" indent="-269919">
              <a:lnSpc>
                <a:spcPts val="1400"/>
              </a:lnSpc>
              <a:spcBef>
                <a:spcPts val="700"/>
              </a:spcBef>
              <a:buClr>
                <a:srgbClr val="064E83"/>
              </a:buClr>
              <a:defRPr sz="1000">
                <a:solidFill>
                  <a:schemeClr val="tx1"/>
                </a:solidFill>
              </a:defRPr>
            </a:lvl5pPr>
          </a:lstStyle>
          <a:p>
            <a:pPr lvl="0"/>
            <a:r>
              <a:rPr lang="en-GB"/>
              <a:t>Top level text goes in here </a:t>
            </a:r>
          </a:p>
          <a:p>
            <a:pPr lvl="1"/>
            <a:r>
              <a:rPr lang="en-GB"/>
              <a:t>Second level text goes in here</a:t>
            </a:r>
          </a:p>
          <a:p>
            <a:pPr lvl="2"/>
            <a:r>
              <a:rPr lang="en-GB"/>
              <a:t>Third level text goes in here</a:t>
            </a:r>
          </a:p>
          <a:p>
            <a:pPr lvl="3"/>
            <a:r>
              <a:rPr lang="en-GB"/>
              <a:t>Fourth level text goes in here</a:t>
            </a:r>
          </a:p>
          <a:p>
            <a:pPr lvl="4"/>
            <a:r>
              <a:rPr lang="en-GB"/>
              <a:t>Fifth level text goes in here</a:t>
            </a:r>
            <a:endParaRPr lang="en-US"/>
          </a:p>
        </p:txBody>
      </p:sp>
      <p:sp>
        <p:nvSpPr>
          <p:cNvPr id="12" name="Slide Number Placeholder 2"/>
          <p:cNvSpPr>
            <a:spLocks noGrp="1"/>
          </p:cNvSpPr>
          <p:nvPr>
            <p:ph type="sldNum" sz="quarter" idx="10"/>
          </p:nvPr>
        </p:nvSpPr>
        <p:spPr>
          <a:xfrm>
            <a:off x="10029600" y="6308255"/>
            <a:ext cx="2159224" cy="216000"/>
          </a:xfrm>
          <a:prstGeom prst="rect">
            <a:avLst/>
          </a:prstGeom>
        </p:spPr>
        <p:txBody>
          <a:bodyPr lIns="0" tIns="0" rIns="0" bIns="0" anchor="b" anchorCtr="0"/>
          <a:lstStyle>
            <a:lvl1pPr algn="ctr">
              <a:defRPr sz="900" b="1">
                <a:solidFill>
                  <a:srgbClr val="064E83"/>
                </a:solidFill>
              </a:defRPr>
            </a:lvl1pPr>
          </a:lstStyle>
          <a:p>
            <a:fld id="{6B3B0B0F-E794-1244-9699-107C60B9C23A}" type="slidenum">
              <a:rPr lang="en-US" smtClean="0"/>
              <a:pPr/>
              <a:t>‹#›</a:t>
            </a:fld>
            <a:endParaRPr lang="en-US"/>
          </a:p>
        </p:txBody>
      </p:sp>
      <p:sp>
        <p:nvSpPr>
          <p:cNvPr id="16" name="Footer Placeholder 11"/>
          <p:cNvSpPr>
            <a:spLocks noGrp="1"/>
          </p:cNvSpPr>
          <p:nvPr>
            <p:ph type="ftr" sz="quarter" idx="3"/>
          </p:nvPr>
        </p:nvSpPr>
        <p:spPr>
          <a:xfrm>
            <a:off x="3502373" y="6308257"/>
            <a:ext cx="4053639" cy="230657"/>
          </a:xfrm>
          <a:prstGeom prst="rect">
            <a:avLst/>
          </a:prstGeom>
        </p:spPr>
        <p:txBody>
          <a:bodyPr vert="horz" lIns="0" tIns="0" rIns="0" bIns="0" rtlCol="0" anchor="b" anchorCtr="0">
            <a:noAutofit/>
          </a:bodyPr>
          <a:lstStyle>
            <a:lvl1pPr algn="l">
              <a:defRPr sz="900" b="1" cap="all" baseline="0">
                <a:solidFill>
                  <a:srgbClr val="064E83"/>
                </a:solidFill>
              </a:defRPr>
            </a:lvl1pPr>
          </a:lstStyle>
          <a:p>
            <a:pPr algn="ctr"/>
            <a:r>
              <a:rPr lang="en-US"/>
              <a:t>European Centre for Medium-Range Weather Forecasts</a:t>
            </a:r>
          </a:p>
        </p:txBody>
      </p:sp>
      <p:pic>
        <p:nvPicPr>
          <p:cNvPr id="8" name="Picture 7" descr="ECMWF_Master_Logo_RGB_nostrap.png"/>
          <p:cNvPicPr>
            <a:picLocks noChangeAspect="1"/>
          </p:cNvPicPr>
          <p:nvPr userDrawn="1"/>
        </p:nvPicPr>
        <p:blipFill>
          <a:blip r:embed="rId2"/>
          <a:stretch>
            <a:fillRect/>
          </a:stretch>
        </p:blipFill>
        <p:spPr>
          <a:xfrm>
            <a:off x="2160001" y="6293597"/>
            <a:ext cx="1342372" cy="230658"/>
          </a:xfrm>
          <a:prstGeom prst="rect">
            <a:avLst/>
          </a:prstGeom>
        </p:spPr>
      </p:pic>
    </p:spTree>
    <p:extLst>
      <p:ext uri="{BB962C8B-B14F-4D97-AF65-F5344CB8AC3E}">
        <p14:creationId xmlns:p14="http://schemas.microsoft.com/office/powerpoint/2010/main" val="235319591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6_Title and Content">
    <p:spTree>
      <p:nvGrpSpPr>
        <p:cNvPr id="1" name=""/>
        <p:cNvGrpSpPr/>
        <p:nvPr/>
      </p:nvGrpSpPr>
      <p:grpSpPr>
        <a:xfrm>
          <a:off x="0" y="0"/>
          <a:ext cx="0" cy="0"/>
          <a:chOff x="0" y="0"/>
          <a:chExt cx="0" cy="0"/>
        </a:xfrm>
      </p:grpSpPr>
      <p:sp>
        <p:nvSpPr>
          <p:cNvPr id="9" name="Title 8"/>
          <p:cNvSpPr>
            <a:spLocks noGrp="1"/>
          </p:cNvSpPr>
          <p:nvPr>
            <p:ph type="title"/>
          </p:nvPr>
        </p:nvSpPr>
        <p:spPr>
          <a:xfrm>
            <a:off x="2160000" y="360000"/>
            <a:ext cx="7869600" cy="369332"/>
          </a:xfrm>
          <a:prstGeom prst="rect">
            <a:avLst/>
          </a:prstGeom>
        </p:spPr>
        <p:txBody>
          <a:bodyPr lIns="0" tIns="0" rIns="0" bIns="0"/>
          <a:lstStyle>
            <a:lvl1pPr>
              <a:defRPr>
                <a:solidFill>
                  <a:srgbClr val="064E83"/>
                </a:solidFill>
              </a:defRPr>
            </a:lvl1pPr>
          </a:lstStyle>
          <a:p>
            <a:r>
              <a:rPr lang="en-US"/>
              <a:t>Click to edit Master title style</a:t>
            </a:r>
          </a:p>
        </p:txBody>
      </p:sp>
      <p:sp>
        <p:nvSpPr>
          <p:cNvPr id="11" name="Content Placeholder 10"/>
          <p:cNvSpPr>
            <a:spLocks noGrp="1"/>
          </p:cNvSpPr>
          <p:nvPr>
            <p:ph sz="quarter" idx="14" hasCustomPrompt="1"/>
          </p:nvPr>
        </p:nvSpPr>
        <p:spPr>
          <a:xfrm>
            <a:off x="2160000" y="936000"/>
            <a:ext cx="7869601" cy="4986000"/>
          </a:xfrm>
          <a:prstGeom prst="rect">
            <a:avLst/>
          </a:prstGeom>
        </p:spPr>
        <p:txBody>
          <a:bodyPr lIns="0" tIns="0" rIns="0" bIns="0"/>
          <a:lstStyle>
            <a:lvl1pPr marL="0" indent="-179946">
              <a:lnSpc>
                <a:spcPts val="2199"/>
              </a:lnSpc>
              <a:spcBef>
                <a:spcPts val="1100"/>
              </a:spcBef>
              <a:buClr>
                <a:srgbClr val="064E83"/>
              </a:buClr>
              <a:defRPr sz="1799">
                <a:solidFill>
                  <a:schemeClr val="tx1"/>
                </a:solidFill>
              </a:defRPr>
            </a:lvl1pPr>
            <a:lvl2pPr marL="629811" indent="-269919">
              <a:lnSpc>
                <a:spcPts val="1999"/>
              </a:lnSpc>
              <a:spcBef>
                <a:spcPts val="1000"/>
              </a:spcBef>
              <a:buClr>
                <a:srgbClr val="064E83"/>
              </a:buClr>
              <a:defRPr sz="1600">
                <a:solidFill>
                  <a:schemeClr val="tx1"/>
                </a:solidFill>
              </a:defRPr>
            </a:lvl2pPr>
            <a:lvl3pPr marL="989703" indent="-269919">
              <a:lnSpc>
                <a:spcPts val="1799"/>
              </a:lnSpc>
              <a:spcBef>
                <a:spcPts val="900"/>
              </a:spcBef>
              <a:buClr>
                <a:srgbClr val="064E83"/>
              </a:buClr>
              <a:defRPr sz="1400">
                <a:solidFill>
                  <a:schemeClr val="tx1"/>
                </a:solidFill>
              </a:defRPr>
            </a:lvl3pPr>
            <a:lvl4pPr marL="1349595" indent="-269919">
              <a:lnSpc>
                <a:spcPts val="1600"/>
              </a:lnSpc>
              <a:spcBef>
                <a:spcPts val="800"/>
              </a:spcBef>
              <a:buClr>
                <a:srgbClr val="064E83"/>
              </a:buClr>
              <a:defRPr sz="1200">
                <a:solidFill>
                  <a:schemeClr val="tx1"/>
                </a:solidFill>
              </a:defRPr>
            </a:lvl4pPr>
            <a:lvl5pPr marL="1709487" indent="-269919">
              <a:lnSpc>
                <a:spcPts val="1400"/>
              </a:lnSpc>
              <a:spcBef>
                <a:spcPts val="700"/>
              </a:spcBef>
              <a:buClr>
                <a:srgbClr val="064E83"/>
              </a:buClr>
              <a:defRPr sz="1000">
                <a:solidFill>
                  <a:schemeClr val="tx1"/>
                </a:solidFill>
              </a:defRPr>
            </a:lvl5pPr>
          </a:lstStyle>
          <a:p>
            <a:pPr lvl="0"/>
            <a:r>
              <a:rPr lang="en-GB"/>
              <a:t>Top level text goes in here </a:t>
            </a:r>
          </a:p>
          <a:p>
            <a:pPr lvl="1"/>
            <a:r>
              <a:rPr lang="en-GB"/>
              <a:t>Second level text goes in here</a:t>
            </a:r>
          </a:p>
          <a:p>
            <a:pPr lvl="2"/>
            <a:r>
              <a:rPr lang="en-GB"/>
              <a:t>Third level text goes in here</a:t>
            </a:r>
          </a:p>
          <a:p>
            <a:pPr lvl="3"/>
            <a:r>
              <a:rPr lang="en-GB"/>
              <a:t>Fourth level text goes in here</a:t>
            </a:r>
          </a:p>
          <a:p>
            <a:pPr lvl="4"/>
            <a:r>
              <a:rPr lang="en-GB"/>
              <a:t>Fifth level text goes in here</a:t>
            </a:r>
            <a:endParaRPr lang="en-US"/>
          </a:p>
        </p:txBody>
      </p:sp>
      <p:sp>
        <p:nvSpPr>
          <p:cNvPr id="12" name="Slide Number Placeholder 2"/>
          <p:cNvSpPr>
            <a:spLocks noGrp="1"/>
          </p:cNvSpPr>
          <p:nvPr>
            <p:ph type="sldNum" sz="quarter" idx="10"/>
          </p:nvPr>
        </p:nvSpPr>
        <p:spPr>
          <a:xfrm>
            <a:off x="10029600" y="6308255"/>
            <a:ext cx="2159224" cy="216000"/>
          </a:xfrm>
          <a:prstGeom prst="rect">
            <a:avLst/>
          </a:prstGeom>
        </p:spPr>
        <p:txBody>
          <a:bodyPr lIns="0" tIns="0" rIns="0" bIns="0" anchor="b" anchorCtr="0"/>
          <a:lstStyle>
            <a:lvl1pPr algn="ctr">
              <a:defRPr sz="900" b="1">
                <a:solidFill>
                  <a:srgbClr val="064E83"/>
                </a:solidFill>
              </a:defRPr>
            </a:lvl1pPr>
          </a:lstStyle>
          <a:p>
            <a:fld id="{6B3B0B0F-E794-1244-9699-107C60B9C23A}" type="slidenum">
              <a:rPr lang="en-US" smtClean="0"/>
              <a:pPr/>
              <a:t>‹#›</a:t>
            </a:fld>
            <a:endParaRPr lang="en-US"/>
          </a:p>
        </p:txBody>
      </p:sp>
      <p:sp>
        <p:nvSpPr>
          <p:cNvPr id="16" name="Footer Placeholder 11"/>
          <p:cNvSpPr>
            <a:spLocks noGrp="1"/>
          </p:cNvSpPr>
          <p:nvPr>
            <p:ph type="ftr" sz="quarter" idx="3"/>
          </p:nvPr>
        </p:nvSpPr>
        <p:spPr>
          <a:xfrm>
            <a:off x="3502373" y="6308257"/>
            <a:ext cx="4053639" cy="230657"/>
          </a:xfrm>
          <a:prstGeom prst="rect">
            <a:avLst/>
          </a:prstGeom>
        </p:spPr>
        <p:txBody>
          <a:bodyPr vert="horz" lIns="0" tIns="0" rIns="0" bIns="0" rtlCol="0" anchor="b" anchorCtr="0">
            <a:noAutofit/>
          </a:bodyPr>
          <a:lstStyle>
            <a:lvl1pPr algn="l">
              <a:defRPr sz="900" b="1" cap="all" baseline="0">
                <a:solidFill>
                  <a:srgbClr val="064E83"/>
                </a:solidFill>
              </a:defRPr>
            </a:lvl1pPr>
          </a:lstStyle>
          <a:p>
            <a:pPr algn="ctr"/>
            <a:r>
              <a:rPr lang="en-US"/>
              <a:t>European Centre for Medium-Range Weather Forecasts</a:t>
            </a:r>
          </a:p>
        </p:txBody>
      </p:sp>
      <p:pic>
        <p:nvPicPr>
          <p:cNvPr id="8" name="Picture 7" descr="ECMWF_Master_Logo_RGB_nostrap.png"/>
          <p:cNvPicPr>
            <a:picLocks noChangeAspect="1"/>
          </p:cNvPicPr>
          <p:nvPr userDrawn="1"/>
        </p:nvPicPr>
        <p:blipFill>
          <a:blip r:embed="rId2"/>
          <a:stretch>
            <a:fillRect/>
          </a:stretch>
        </p:blipFill>
        <p:spPr>
          <a:xfrm>
            <a:off x="2160001" y="6293597"/>
            <a:ext cx="1342372" cy="230658"/>
          </a:xfrm>
          <a:prstGeom prst="rect">
            <a:avLst/>
          </a:prstGeom>
        </p:spPr>
      </p:pic>
    </p:spTree>
    <p:extLst>
      <p:ext uri="{BB962C8B-B14F-4D97-AF65-F5344CB8AC3E}">
        <p14:creationId xmlns:p14="http://schemas.microsoft.com/office/powerpoint/2010/main" val="215820077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9" name="Title 8"/>
          <p:cNvSpPr>
            <a:spLocks noGrp="1"/>
          </p:cNvSpPr>
          <p:nvPr>
            <p:ph type="title"/>
          </p:nvPr>
        </p:nvSpPr>
        <p:spPr>
          <a:xfrm>
            <a:off x="2160000" y="360000"/>
            <a:ext cx="7869600" cy="369332"/>
          </a:xfrm>
          <a:prstGeom prst="rect">
            <a:avLst/>
          </a:prstGeom>
        </p:spPr>
        <p:txBody>
          <a:bodyPr lIns="0" tIns="0" rIns="0" bIns="0"/>
          <a:lstStyle>
            <a:lvl1pPr>
              <a:defRPr>
                <a:solidFill>
                  <a:srgbClr val="064E83"/>
                </a:solidFill>
              </a:defRPr>
            </a:lvl1pPr>
          </a:lstStyle>
          <a:p>
            <a:r>
              <a:rPr lang="en-GB"/>
              <a:t>Click to edit Master title style</a:t>
            </a:r>
            <a:endParaRPr lang="en-US" dirty="0"/>
          </a:p>
        </p:txBody>
      </p:sp>
      <p:sp>
        <p:nvSpPr>
          <p:cNvPr id="11" name="Content Placeholder 10"/>
          <p:cNvSpPr>
            <a:spLocks noGrp="1"/>
          </p:cNvSpPr>
          <p:nvPr>
            <p:ph sz="quarter" idx="14" hasCustomPrompt="1"/>
          </p:nvPr>
        </p:nvSpPr>
        <p:spPr>
          <a:xfrm>
            <a:off x="2159999" y="936000"/>
            <a:ext cx="7869601" cy="4986000"/>
          </a:xfrm>
          <a:prstGeom prst="rect">
            <a:avLst/>
          </a:prstGeom>
        </p:spPr>
        <p:txBody>
          <a:bodyPr lIns="0" tIns="0" rIns="0" bIns="0"/>
          <a:lstStyle>
            <a:lvl1pPr marL="0" indent="-180000">
              <a:lnSpc>
                <a:spcPts val="2200"/>
              </a:lnSpc>
              <a:spcBef>
                <a:spcPts val="1100"/>
              </a:spcBef>
              <a:buClr>
                <a:srgbClr val="064E83"/>
              </a:buClr>
              <a:defRPr sz="1800">
                <a:solidFill>
                  <a:schemeClr val="tx1"/>
                </a:solidFill>
              </a:defRPr>
            </a:lvl1pPr>
            <a:lvl2pPr marL="630000" indent="-270000">
              <a:lnSpc>
                <a:spcPts val="2000"/>
              </a:lnSpc>
              <a:spcBef>
                <a:spcPts val="1000"/>
              </a:spcBef>
              <a:buClr>
                <a:srgbClr val="064E83"/>
              </a:buClr>
              <a:defRPr sz="1600">
                <a:solidFill>
                  <a:schemeClr val="tx1"/>
                </a:solidFill>
              </a:defRPr>
            </a:lvl2pPr>
            <a:lvl3pPr marL="990000" indent="-270000">
              <a:lnSpc>
                <a:spcPts val="1800"/>
              </a:lnSpc>
              <a:spcBef>
                <a:spcPts val="900"/>
              </a:spcBef>
              <a:buClr>
                <a:srgbClr val="064E83"/>
              </a:buClr>
              <a:defRPr sz="1400">
                <a:solidFill>
                  <a:schemeClr val="tx1"/>
                </a:solidFill>
              </a:defRPr>
            </a:lvl3pPr>
            <a:lvl4pPr marL="1350000" indent="-270000">
              <a:lnSpc>
                <a:spcPts val="1600"/>
              </a:lnSpc>
              <a:spcBef>
                <a:spcPts val="800"/>
              </a:spcBef>
              <a:buClr>
                <a:srgbClr val="064E83"/>
              </a:buClr>
              <a:defRPr sz="1200">
                <a:solidFill>
                  <a:schemeClr val="tx1"/>
                </a:solidFill>
              </a:defRPr>
            </a:lvl4pPr>
            <a:lvl5pPr marL="1710000" indent="-270000">
              <a:lnSpc>
                <a:spcPts val="1400"/>
              </a:lnSpc>
              <a:spcBef>
                <a:spcPts val="700"/>
              </a:spcBef>
              <a:buClr>
                <a:srgbClr val="064E83"/>
              </a:buClr>
              <a:defRPr sz="1000">
                <a:solidFill>
                  <a:schemeClr val="tx1"/>
                </a:solidFill>
              </a:defRPr>
            </a:lvl5pPr>
          </a:lstStyle>
          <a:p>
            <a:pPr lvl="0"/>
            <a:r>
              <a:rPr lang="en-GB" dirty="0"/>
              <a:t>Top level text goes in here </a:t>
            </a:r>
          </a:p>
          <a:p>
            <a:pPr lvl="1"/>
            <a:r>
              <a:rPr lang="en-GB" dirty="0"/>
              <a:t>Second level text goes in here</a:t>
            </a:r>
          </a:p>
          <a:p>
            <a:pPr lvl="2"/>
            <a:r>
              <a:rPr lang="en-GB" dirty="0"/>
              <a:t>Third level text goes in here</a:t>
            </a:r>
          </a:p>
          <a:p>
            <a:pPr lvl="3"/>
            <a:r>
              <a:rPr lang="en-GB" dirty="0"/>
              <a:t>Fourth level text goes in here</a:t>
            </a:r>
          </a:p>
          <a:p>
            <a:pPr lvl="4"/>
            <a:r>
              <a:rPr lang="en-GB" dirty="0"/>
              <a:t>Fifth level text goes in here</a:t>
            </a:r>
            <a:endParaRPr lang="en-US" dirty="0"/>
          </a:p>
        </p:txBody>
      </p:sp>
      <p:sp>
        <p:nvSpPr>
          <p:cNvPr id="12" name="Slide Number Placeholder 2"/>
          <p:cNvSpPr>
            <a:spLocks noGrp="1"/>
          </p:cNvSpPr>
          <p:nvPr>
            <p:ph type="sldNum" sz="quarter" idx="10"/>
          </p:nvPr>
        </p:nvSpPr>
        <p:spPr>
          <a:xfrm>
            <a:off x="10029600" y="6308255"/>
            <a:ext cx="2159224" cy="216000"/>
          </a:xfrm>
          <a:prstGeom prst="rect">
            <a:avLst/>
          </a:prstGeom>
        </p:spPr>
        <p:txBody>
          <a:bodyPr lIns="0" tIns="0" rIns="0" bIns="0" anchor="b" anchorCtr="0"/>
          <a:lstStyle>
            <a:lvl1pPr algn="ctr">
              <a:defRPr sz="900" b="1">
                <a:solidFill>
                  <a:srgbClr val="064E83"/>
                </a:solidFill>
              </a:defRPr>
            </a:lvl1pPr>
          </a:lstStyle>
          <a:p>
            <a:fld id="{6B3B0B0F-E794-1244-9699-107C60B9C23A}" type="slidenum">
              <a:rPr lang="en-US" smtClean="0"/>
              <a:pPr/>
              <a:t>‹#›</a:t>
            </a:fld>
            <a:endParaRPr lang="en-US" dirty="0"/>
          </a:p>
        </p:txBody>
      </p:sp>
      <p:sp>
        <p:nvSpPr>
          <p:cNvPr id="16" name="Footer Placeholder 11"/>
          <p:cNvSpPr>
            <a:spLocks noGrp="1"/>
          </p:cNvSpPr>
          <p:nvPr>
            <p:ph type="ftr" sz="quarter" idx="3"/>
          </p:nvPr>
        </p:nvSpPr>
        <p:spPr>
          <a:xfrm>
            <a:off x="3502372" y="6308255"/>
            <a:ext cx="4053639" cy="230657"/>
          </a:xfrm>
          <a:prstGeom prst="rect">
            <a:avLst/>
          </a:prstGeom>
        </p:spPr>
        <p:txBody>
          <a:bodyPr vert="horz" lIns="0" tIns="0" rIns="0" bIns="0" rtlCol="0" anchor="b" anchorCtr="0">
            <a:noAutofit/>
          </a:bodyPr>
          <a:lstStyle>
            <a:lvl1pPr algn="l">
              <a:defRPr sz="900" b="1" cap="all" baseline="0">
                <a:solidFill>
                  <a:srgbClr val="064E83"/>
                </a:solidFill>
              </a:defRPr>
            </a:lvl1pPr>
          </a:lstStyle>
          <a:p>
            <a:pPr algn="ctr"/>
            <a:r>
              <a:rPr lang="en-US" dirty="0"/>
              <a:t>European Centre for Medium-Range Weather Forecasts</a:t>
            </a:r>
          </a:p>
        </p:txBody>
      </p:sp>
      <p:pic>
        <p:nvPicPr>
          <p:cNvPr id="8" name="Picture 7" descr="ECMWF_Master_Logo_RGB_nostrap.png"/>
          <p:cNvPicPr>
            <a:picLocks noChangeAspect="1"/>
          </p:cNvPicPr>
          <p:nvPr userDrawn="1"/>
        </p:nvPicPr>
        <p:blipFill>
          <a:blip r:embed="rId2"/>
          <a:stretch>
            <a:fillRect/>
          </a:stretch>
        </p:blipFill>
        <p:spPr>
          <a:xfrm>
            <a:off x="2160001" y="6293597"/>
            <a:ext cx="1342372" cy="230658"/>
          </a:xfrm>
          <a:prstGeom prst="rect">
            <a:avLst/>
          </a:prstGeom>
        </p:spPr>
      </p:pic>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7_Title and Content">
    <p:spTree>
      <p:nvGrpSpPr>
        <p:cNvPr id="1" name=""/>
        <p:cNvGrpSpPr/>
        <p:nvPr/>
      </p:nvGrpSpPr>
      <p:grpSpPr>
        <a:xfrm>
          <a:off x="0" y="0"/>
          <a:ext cx="0" cy="0"/>
          <a:chOff x="0" y="0"/>
          <a:chExt cx="0" cy="0"/>
        </a:xfrm>
      </p:grpSpPr>
      <p:sp>
        <p:nvSpPr>
          <p:cNvPr id="9" name="Title 8"/>
          <p:cNvSpPr>
            <a:spLocks noGrp="1"/>
          </p:cNvSpPr>
          <p:nvPr>
            <p:ph type="title"/>
          </p:nvPr>
        </p:nvSpPr>
        <p:spPr>
          <a:xfrm>
            <a:off x="2160000" y="360000"/>
            <a:ext cx="7869600" cy="369332"/>
          </a:xfrm>
          <a:prstGeom prst="rect">
            <a:avLst/>
          </a:prstGeom>
        </p:spPr>
        <p:txBody>
          <a:bodyPr lIns="0" tIns="0" rIns="0" bIns="0"/>
          <a:lstStyle>
            <a:lvl1pPr>
              <a:defRPr>
                <a:solidFill>
                  <a:srgbClr val="064E83"/>
                </a:solidFill>
              </a:defRPr>
            </a:lvl1pPr>
          </a:lstStyle>
          <a:p>
            <a:r>
              <a:rPr lang="en-US"/>
              <a:t>Click to edit Master title style</a:t>
            </a:r>
          </a:p>
        </p:txBody>
      </p:sp>
      <p:sp>
        <p:nvSpPr>
          <p:cNvPr id="11" name="Content Placeholder 10"/>
          <p:cNvSpPr>
            <a:spLocks noGrp="1"/>
          </p:cNvSpPr>
          <p:nvPr>
            <p:ph sz="quarter" idx="14" hasCustomPrompt="1"/>
          </p:nvPr>
        </p:nvSpPr>
        <p:spPr>
          <a:xfrm>
            <a:off x="2160000" y="936000"/>
            <a:ext cx="7869601" cy="4986000"/>
          </a:xfrm>
          <a:prstGeom prst="rect">
            <a:avLst/>
          </a:prstGeom>
        </p:spPr>
        <p:txBody>
          <a:bodyPr lIns="0" tIns="0" rIns="0" bIns="0"/>
          <a:lstStyle>
            <a:lvl1pPr marL="0" indent="-179946">
              <a:lnSpc>
                <a:spcPts val="2199"/>
              </a:lnSpc>
              <a:spcBef>
                <a:spcPts val="1100"/>
              </a:spcBef>
              <a:buClr>
                <a:srgbClr val="064E83"/>
              </a:buClr>
              <a:defRPr sz="1799">
                <a:solidFill>
                  <a:schemeClr val="tx1"/>
                </a:solidFill>
              </a:defRPr>
            </a:lvl1pPr>
            <a:lvl2pPr marL="629811" indent="-269919">
              <a:lnSpc>
                <a:spcPts val="1999"/>
              </a:lnSpc>
              <a:spcBef>
                <a:spcPts val="1000"/>
              </a:spcBef>
              <a:buClr>
                <a:srgbClr val="064E83"/>
              </a:buClr>
              <a:defRPr sz="1600">
                <a:solidFill>
                  <a:schemeClr val="tx1"/>
                </a:solidFill>
              </a:defRPr>
            </a:lvl2pPr>
            <a:lvl3pPr marL="989703" indent="-269919">
              <a:lnSpc>
                <a:spcPts val="1799"/>
              </a:lnSpc>
              <a:spcBef>
                <a:spcPts val="900"/>
              </a:spcBef>
              <a:buClr>
                <a:srgbClr val="064E83"/>
              </a:buClr>
              <a:defRPr sz="1400">
                <a:solidFill>
                  <a:schemeClr val="tx1"/>
                </a:solidFill>
              </a:defRPr>
            </a:lvl3pPr>
            <a:lvl4pPr marL="1349595" indent="-269919">
              <a:lnSpc>
                <a:spcPts val="1600"/>
              </a:lnSpc>
              <a:spcBef>
                <a:spcPts val="800"/>
              </a:spcBef>
              <a:buClr>
                <a:srgbClr val="064E83"/>
              </a:buClr>
              <a:defRPr sz="1200">
                <a:solidFill>
                  <a:schemeClr val="tx1"/>
                </a:solidFill>
              </a:defRPr>
            </a:lvl4pPr>
            <a:lvl5pPr marL="1709487" indent="-269919">
              <a:lnSpc>
                <a:spcPts val="1400"/>
              </a:lnSpc>
              <a:spcBef>
                <a:spcPts val="700"/>
              </a:spcBef>
              <a:buClr>
                <a:srgbClr val="064E83"/>
              </a:buClr>
              <a:defRPr sz="1000">
                <a:solidFill>
                  <a:schemeClr val="tx1"/>
                </a:solidFill>
              </a:defRPr>
            </a:lvl5pPr>
          </a:lstStyle>
          <a:p>
            <a:pPr lvl="0"/>
            <a:r>
              <a:rPr lang="en-GB"/>
              <a:t>Top level text goes in here </a:t>
            </a:r>
          </a:p>
          <a:p>
            <a:pPr lvl="1"/>
            <a:r>
              <a:rPr lang="en-GB"/>
              <a:t>Second level text goes in here</a:t>
            </a:r>
          </a:p>
          <a:p>
            <a:pPr lvl="2"/>
            <a:r>
              <a:rPr lang="en-GB"/>
              <a:t>Third level text goes in here</a:t>
            </a:r>
          </a:p>
          <a:p>
            <a:pPr lvl="3"/>
            <a:r>
              <a:rPr lang="en-GB"/>
              <a:t>Fourth level text goes in here</a:t>
            </a:r>
          </a:p>
          <a:p>
            <a:pPr lvl="4"/>
            <a:r>
              <a:rPr lang="en-GB"/>
              <a:t>Fifth level text goes in here</a:t>
            </a:r>
            <a:endParaRPr lang="en-US"/>
          </a:p>
        </p:txBody>
      </p:sp>
      <p:sp>
        <p:nvSpPr>
          <p:cNvPr id="12" name="Slide Number Placeholder 2"/>
          <p:cNvSpPr>
            <a:spLocks noGrp="1"/>
          </p:cNvSpPr>
          <p:nvPr>
            <p:ph type="sldNum" sz="quarter" idx="10"/>
          </p:nvPr>
        </p:nvSpPr>
        <p:spPr>
          <a:xfrm>
            <a:off x="10029600" y="6308255"/>
            <a:ext cx="2159224" cy="216000"/>
          </a:xfrm>
          <a:prstGeom prst="rect">
            <a:avLst/>
          </a:prstGeom>
        </p:spPr>
        <p:txBody>
          <a:bodyPr lIns="0" tIns="0" rIns="0" bIns="0" anchor="b" anchorCtr="0"/>
          <a:lstStyle>
            <a:lvl1pPr algn="ctr">
              <a:defRPr sz="900" b="1">
                <a:solidFill>
                  <a:srgbClr val="064E83"/>
                </a:solidFill>
              </a:defRPr>
            </a:lvl1pPr>
          </a:lstStyle>
          <a:p>
            <a:fld id="{6B3B0B0F-E794-1244-9699-107C60B9C23A}" type="slidenum">
              <a:rPr lang="en-US" smtClean="0"/>
              <a:pPr/>
              <a:t>‹#›</a:t>
            </a:fld>
            <a:endParaRPr lang="en-US"/>
          </a:p>
        </p:txBody>
      </p:sp>
      <p:sp>
        <p:nvSpPr>
          <p:cNvPr id="16" name="Footer Placeholder 11"/>
          <p:cNvSpPr>
            <a:spLocks noGrp="1"/>
          </p:cNvSpPr>
          <p:nvPr>
            <p:ph type="ftr" sz="quarter" idx="3"/>
          </p:nvPr>
        </p:nvSpPr>
        <p:spPr>
          <a:xfrm>
            <a:off x="3502373" y="6308257"/>
            <a:ext cx="4053639" cy="230657"/>
          </a:xfrm>
          <a:prstGeom prst="rect">
            <a:avLst/>
          </a:prstGeom>
        </p:spPr>
        <p:txBody>
          <a:bodyPr vert="horz" lIns="0" tIns="0" rIns="0" bIns="0" rtlCol="0" anchor="b" anchorCtr="0">
            <a:noAutofit/>
          </a:bodyPr>
          <a:lstStyle>
            <a:lvl1pPr algn="l">
              <a:defRPr sz="900" b="1" cap="all" baseline="0">
                <a:solidFill>
                  <a:srgbClr val="064E83"/>
                </a:solidFill>
              </a:defRPr>
            </a:lvl1pPr>
          </a:lstStyle>
          <a:p>
            <a:pPr algn="ctr"/>
            <a:r>
              <a:rPr lang="en-US"/>
              <a:t>European Centre for Medium-Range Weather Forecasts</a:t>
            </a:r>
          </a:p>
        </p:txBody>
      </p:sp>
      <p:pic>
        <p:nvPicPr>
          <p:cNvPr id="8" name="Picture 7" descr="ECMWF_Master_Logo_RGB_nostrap.png"/>
          <p:cNvPicPr>
            <a:picLocks noChangeAspect="1"/>
          </p:cNvPicPr>
          <p:nvPr userDrawn="1"/>
        </p:nvPicPr>
        <p:blipFill>
          <a:blip r:embed="rId2"/>
          <a:stretch>
            <a:fillRect/>
          </a:stretch>
        </p:blipFill>
        <p:spPr>
          <a:xfrm>
            <a:off x="2160001" y="6293597"/>
            <a:ext cx="1342372" cy="230658"/>
          </a:xfrm>
          <a:prstGeom prst="rect">
            <a:avLst/>
          </a:prstGeom>
        </p:spPr>
      </p:pic>
    </p:spTree>
    <p:extLst>
      <p:ext uri="{BB962C8B-B14F-4D97-AF65-F5344CB8AC3E}">
        <p14:creationId xmlns:p14="http://schemas.microsoft.com/office/powerpoint/2010/main" val="80292593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8_Title and Content">
    <p:spTree>
      <p:nvGrpSpPr>
        <p:cNvPr id="1" name=""/>
        <p:cNvGrpSpPr/>
        <p:nvPr/>
      </p:nvGrpSpPr>
      <p:grpSpPr>
        <a:xfrm>
          <a:off x="0" y="0"/>
          <a:ext cx="0" cy="0"/>
          <a:chOff x="0" y="0"/>
          <a:chExt cx="0" cy="0"/>
        </a:xfrm>
      </p:grpSpPr>
      <p:sp>
        <p:nvSpPr>
          <p:cNvPr id="9" name="Title 8"/>
          <p:cNvSpPr>
            <a:spLocks noGrp="1"/>
          </p:cNvSpPr>
          <p:nvPr>
            <p:ph type="title"/>
          </p:nvPr>
        </p:nvSpPr>
        <p:spPr>
          <a:xfrm>
            <a:off x="2160000" y="360000"/>
            <a:ext cx="7869600" cy="369332"/>
          </a:xfrm>
          <a:prstGeom prst="rect">
            <a:avLst/>
          </a:prstGeom>
        </p:spPr>
        <p:txBody>
          <a:bodyPr lIns="0" tIns="0" rIns="0" bIns="0"/>
          <a:lstStyle>
            <a:lvl1pPr>
              <a:defRPr>
                <a:solidFill>
                  <a:srgbClr val="064E83"/>
                </a:solidFill>
              </a:defRPr>
            </a:lvl1pPr>
          </a:lstStyle>
          <a:p>
            <a:r>
              <a:rPr lang="en-US"/>
              <a:t>Click to edit Master title style</a:t>
            </a:r>
          </a:p>
        </p:txBody>
      </p:sp>
      <p:sp>
        <p:nvSpPr>
          <p:cNvPr id="11" name="Content Placeholder 10"/>
          <p:cNvSpPr>
            <a:spLocks noGrp="1"/>
          </p:cNvSpPr>
          <p:nvPr>
            <p:ph sz="quarter" idx="14" hasCustomPrompt="1"/>
          </p:nvPr>
        </p:nvSpPr>
        <p:spPr>
          <a:xfrm>
            <a:off x="2160000" y="936000"/>
            <a:ext cx="7869601" cy="4986000"/>
          </a:xfrm>
          <a:prstGeom prst="rect">
            <a:avLst/>
          </a:prstGeom>
        </p:spPr>
        <p:txBody>
          <a:bodyPr lIns="0" tIns="0" rIns="0" bIns="0"/>
          <a:lstStyle>
            <a:lvl1pPr marL="0" indent="-179946">
              <a:lnSpc>
                <a:spcPts val="2199"/>
              </a:lnSpc>
              <a:spcBef>
                <a:spcPts val="1100"/>
              </a:spcBef>
              <a:buClr>
                <a:srgbClr val="064E83"/>
              </a:buClr>
              <a:defRPr sz="1799">
                <a:solidFill>
                  <a:schemeClr val="tx1"/>
                </a:solidFill>
              </a:defRPr>
            </a:lvl1pPr>
            <a:lvl2pPr marL="629811" indent="-269919">
              <a:lnSpc>
                <a:spcPts val="1999"/>
              </a:lnSpc>
              <a:spcBef>
                <a:spcPts val="1000"/>
              </a:spcBef>
              <a:buClr>
                <a:srgbClr val="064E83"/>
              </a:buClr>
              <a:defRPr sz="1600">
                <a:solidFill>
                  <a:schemeClr val="tx1"/>
                </a:solidFill>
              </a:defRPr>
            </a:lvl2pPr>
            <a:lvl3pPr marL="989703" indent="-269919">
              <a:lnSpc>
                <a:spcPts val="1799"/>
              </a:lnSpc>
              <a:spcBef>
                <a:spcPts val="900"/>
              </a:spcBef>
              <a:buClr>
                <a:srgbClr val="064E83"/>
              </a:buClr>
              <a:defRPr sz="1400">
                <a:solidFill>
                  <a:schemeClr val="tx1"/>
                </a:solidFill>
              </a:defRPr>
            </a:lvl3pPr>
            <a:lvl4pPr marL="1349595" indent="-269919">
              <a:lnSpc>
                <a:spcPts val="1600"/>
              </a:lnSpc>
              <a:spcBef>
                <a:spcPts val="800"/>
              </a:spcBef>
              <a:buClr>
                <a:srgbClr val="064E83"/>
              </a:buClr>
              <a:defRPr sz="1200">
                <a:solidFill>
                  <a:schemeClr val="tx1"/>
                </a:solidFill>
              </a:defRPr>
            </a:lvl4pPr>
            <a:lvl5pPr marL="1709487" indent="-269919">
              <a:lnSpc>
                <a:spcPts val="1400"/>
              </a:lnSpc>
              <a:spcBef>
                <a:spcPts val="700"/>
              </a:spcBef>
              <a:buClr>
                <a:srgbClr val="064E83"/>
              </a:buClr>
              <a:defRPr sz="1000">
                <a:solidFill>
                  <a:schemeClr val="tx1"/>
                </a:solidFill>
              </a:defRPr>
            </a:lvl5pPr>
          </a:lstStyle>
          <a:p>
            <a:pPr lvl="0"/>
            <a:r>
              <a:rPr lang="en-GB"/>
              <a:t>Top level text goes in here </a:t>
            </a:r>
          </a:p>
          <a:p>
            <a:pPr lvl="1"/>
            <a:r>
              <a:rPr lang="en-GB"/>
              <a:t>Second level text goes in here</a:t>
            </a:r>
          </a:p>
          <a:p>
            <a:pPr lvl="2"/>
            <a:r>
              <a:rPr lang="en-GB"/>
              <a:t>Third level text goes in here</a:t>
            </a:r>
          </a:p>
          <a:p>
            <a:pPr lvl="3"/>
            <a:r>
              <a:rPr lang="en-GB"/>
              <a:t>Fourth level text goes in here</a:t>
            </a:r>
          </a:p>
          <a:p>
            <a:pPr lvl="4"/>
            <a:r>
              <a:rPr lang="en-GB"/>
              <a:t>Fifth level text goes in here</a:t>
            </a:r>
            <a:endParaRPr lang="en-US"/>
          </a:p>
        </p:txBody>
      </p:sp>
      <p:sp>
        <p:nvSpPr>
          <p:cNvPr id="12" name="Slide Number Placeholder 2"/>
          <p:cNvSpPr>
            <a:spLocks noGrp="1"/>
          </p:cNvSpPr>
          <p:nvPr>
            <p:ph type="sldNum" sz="quarter" idx="10"/>
          </p:nvPr>
        </p:nvSpPr>
        <p:spPr>
          <a:xfrm>
            <a:off x="10029600" y="6308255"/>
            <a:ext cx="2159224" cy="216000"/>
          </a:xfrm>
          <a:prstGeom prst="rect">
            <a:avLst/>
          </a:prstGeom>
        </p:spPr>
        <p:txBody>
          <a:bodyPr lIns="0" tIns="0" rIns="0" bIns="0" anchor="b" anchorCtr="0"/>
          <a:lstStyle>
            <a:lvl1pPr algn="ctr">
              <a:defRPr sz="900" b="1">
                <a:solidFill>
                  <a:srgbClr val="064E83"/>
                </a:solidFill>
              </a:defRPr>
            </a:lvl1pPr>
          </a:lstStyle>
          <a:p>
            <a:fld id="{6B3B0B0F-E794-1244-9699-107C60B9C23A}" type="slidenum">
              <a:rPr lang="en-US" smtClean="0"/>
              <a:pPr/>
              <a:t>‹#›</a:t>
            </a:fld>
            <a:endParaRPr lang="en-US"/>
          </a:p>
        </p:txBody>
      </p:sp>
      <p:sp>
        <p:nvSpPr>
          <p:cNvPr id="16" name="Footer Placeholder 11"/>
          <p:cNvSpPr>
            <a:spLocks noGrp="1"/>
          </p:cNvSpPr>
          <p:nvPr>
            <p:ph type="ftr" sz="quarter" idx="3"/>
          </p:nvPr>
        </p:nvSpPr>
        <p:spPr>
          <a:xfrm>
            <a:off x="3502373" y="6308257"/>
            <a:ext cx="4053639" cy="230657"/>
          </a:xfrm>
          <a:prstGeom prst="rect">
            <a:avLst/>
          </a:prstGeom>
        </p:spPr>
        <p:txBody>
          <a:bodyPr vert="horz" lIns="0" tIns="0" rIns="0" bIns="0" rtlCol="0" anchor="b" anchorCtr="0">
            <a:noAutofit/>
          </a:bodyPr>
          <a:lstStyle>
            <a:lvl1pPr algn="l">
              <a:defRPr sz="900" b="1" cap="all" baseline="0">
                <a:solidFill>
                  <a:srgbClr val="064E83"/>
                </a:solidFill>
              </a:defRPr>
            </a:lvl1pPr>
          </a:lstStyle>
          <a:p>
            <a:pPr algn="ctr"/>
            <a:r>
              <a:rPr lang="en-US"/>
              <a:t>European Centre for Medium-Range Weather Forecasts</a:t>
            </a:r>
          </a:p>
        </p:txBody>
      </p:sp>
      <p:pic>
        <p:nvPicPr>
          <p:cNvPr id="8" name="Picture 7" descr="ECMWF_Master_Logo_RGB_nostrap.png"/>
          <p:cNvPicPr>
            <a:picLocks noChangeAspect="1"/>
          </p:cNvPicPr>
          <p:nvPr userDrawn="1"/>
        </p:nvPicPr>
        <p:blipFill>
          <a:blip r:embed="rId2"/>
          <a:stretch>
            <a:fillRect/>
          </a:stretch>
        </p:blipFill>
        <p:spPr>
          <a:xfrm>
            <a:off x="2160001" y="6293597"/>
            <a:ext cx="1342372" cy="230658"/>
          </a:xfrm>
          <a:prstGeom prst="rect">
            <a:avLst/>
          </a:prstGeom>
        </p:spPr>
      </p:pic>
    </p:spTree>
    <p:extLst>
      <p:ext uri="{BB962C8B-B14F-4D97-AF65-F5344CB8AC3E}">
        <p14:creationId xmlns:p14="http://schemas.microsoft.com/office/powerpoint/2010/main" val="75452688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9_Title and Content">
    <p:spTree>
      <p:nvGrpSpPr>
        <p:cNvPr id="1" name=""/>
        <p:cNvGrpSpPr/>
        <p:nvPr/>
      </p:nvGrpSpPr>
      <p:grpSpPr>
        <a:xfrm>
          <a:off x="0" y="0"/>
          <a:ext cx="0" cy="0"/>
          <a:chOff x="0" y="0"/>
          <a:chExt cx="0" cy="0"/>
        </a:xfrm>
      </p:grpSpPr>
      <p:sp>
        <p:nvSpPr>
          <p:cNvPr id="9" name="Title 8"/>
          <p:cNvSpPr>
            <a:spLocks noGrp="1"/>
          </p:cNvSpPr>
          <p:nvPr>
            <p:ph type="title"/>
          </p:nvPr>
        </p:nvSpPr>
        <p:spPr>
          <a:xfrm>
            <a:off x="2160000" y="360000"/>
            <a:ext cx="7869600" cy="369332"/>
          </a:xfrm>
          <a:prstGeom prst="rect">
            <a:avLst/>
          </a:prstGeom>
        </p:spPr>
        <p:txBody>
          <a:bodyPr lIns="0" tIns="0" rIns="0" bIns="0"/>
          <a:lstStyle>
            <a:lvl1pPr>
              <a:defRPr>
                <a:solidFill>
                  <a:srgbClr val="064E83"/>
                </a:solidFill>
              </a:defRPr>
            </a:lvl1pPr>
          </a:lstStyle>
          <a:p>
            <a:r>
              <a:rPr lang="en-US"/>
              <a:t>Click to edit Master title style</a:t>
            </a:r>
          </a:p>
        </p:txBody>
      </p:sp>
      <p:sp>
        <p:nvSpPr>
          <p:cNvPr id="11" name="Content Placeholder 10"/>
          <p:cNvSpPr>
            <a:spLocks noGrp="1"/>
          </p:cNvSpPr>
          <p:nvPr>
            <p:ph sz="quarter" idx="14" hasCustomPrompt="1"/>
          </p:nvPr>
        </p:nvSpPr>
        <p:spPr>
          <a:xfrm>
            <a:off x="2160000" y="936000"/>
            <a:ext cx="7869601" cy="4986000"/>
          </a:xfrm>
          <a:prstGeom prst="rect">
            <a:avLst/>
          </a:prstGeom>
        </p:spPr>
        <p:txBody>
          <a:bodyPr lIns="0" tIns="0" rIns="0" bIns="0"/>
          <a:lstStyle>
            <a:lvl1pPr marL="0" indent="-179946">
              <a:lnSpc>
                <a:spcPts val="2199"/>
              </a:lnSpc>
              <a:spcBef>
                <a:spcPts val="1100"/>
              </a:spcBef>
              <a:buClr>
                <a:srgbClr val="064E83"/>
              </a:buClr>
              <a:defRPr sz="1799">
                <a:solidFill>
                  <a:schemeClr val="tx1"/>
                </a:solidFill>
              </a:defRPr>
            </a:lvl1pPr>
            <a:lvl2pPr marL="629811" indent="-269919">
              <a:lnSpc>
                <a:spcPts val="1999"/>
              </a:lnSpc>
              <a:spcBef>
                <a:spcPts val="1000"/>
              </a:spcBef>
              <a:buClr>
                <a:srgbClr val="064E83"/>
              </a:buClr>
              <a:defRPr sz="1600">
                <a:solidFill>
                  <a:schemeClr val="tx1"/>
                </a:solidFill>
              </a:defRPr>
            </a:lvl2pPr>
            <a:lvl3pPr marL="989703" indent="-269919">
              <a:lnSpc>
                <a:spcPts val="1799"/>
              </a:lnSpc>
              <a:spcBef>
                <a:spcPts val="900"/>
              </a:spcBef>
              <a:buClr>
                <a:srgbClr val="064E83"/>
              </a:buClr>
              <a:defRPr sz="1400">
                <a:solidFill>
                  <a:schemeClr val="tx1"/>
                </a:solidFill>
              </a:defRPr>
            </a:lvl3pPr>
            <a:lvl4pPr marL="1349595" indent="-269919">
              <a:lnSpc>
                <a:spcPts val="1600"/>
              </a:lnSpc>
              <a:spcBef>
                <a:spcPts val="800"/>
              </a:spcBef>
              <a:buClr>
                <a:srgbClr val="064E83"/>
              </a:buClr>
              <a:defRPr sz="1200">
                <a:solidFill>
                  <a:schemeClr val="tx1"/>
                </a:solidFill>
              </a:defRPr>
            </a:lvl4pPr>
            <a:lvl5pPr marL="1709487" indent="-269919">
              <a:lnSpc>
                <a:spcPts val="1400"/>
              </a:lnSpc>
              <a:spcBef>
                <a:spcPts val="700"/>
              </a:spcBef>
              <a:buClr>
                <a:srgbClr val="064E83"/>
              </a:buClr>
              <a:defRPr sz="1000">
                <a:solidFill>
                  <a:schemeClr val="tx1"/>
                </a:solidFill>
              </a:defRPr>
            </a:lvl5pPr>
          </a:lstStyle>
          <a:p>
            <a:pPr lvl="0"/>
            <a:r>
              <a:rPr lang="en-GB"/>
              <a:t>Top level text goes in here </a:t>
            </a:r>
          </a:p>
          <a:p>
            <a:pPr lvl="1"/>
            <a:r>
              <a:rPr lang="en-GB"/>
              <a:t>Second level text goes in here</a:t>
            </a:r>
          </a:p>
          <a:p>
            <a:pPr lvl="2"/>
            <a:r>
              <a:rPr lang="en-GB"/>
              <a:t>Third level text goes in here</a:t>
            </a:r>
          </a:p>
          <a:p>
            <a:pPr lvl="3"/>
            <a:r>
              <a:rPr lang="en-GB"/>
              <a:t>Fourth level text goes in here</a:t>
            </a:r>
          </a:p>
          <a:p>
            <a:pPr lvl="4"/>
            <a:r>
              <a:rPr lang="en-GB"/>
              <a:t>Fifth level text goes in here</a:t>
            </a:r>
            <a:endParaRPr lang="en-US"/>
          </a:p>
        </p:txBody>
      </p:sp>
      <p:sp>
        <p:nvSpPr>
          <p:cNvPr id="12" name="Slide Number Placeholder 2"/>
          <p:cNvSpPr>
            <a:spLocks noGrp="1"/>
          </p:cNvSpPr>
          <p:nvPr>
            <p:ph type="sldNum" sz="quarter" idx="10"/>
          </p:nvPr>
        </p:nvSpPr>
        <p:spPr>
          <a:xfrm>
            <a:off x="10029600" y="6308255"/>
            <a:ext cx="2159224" cy="216000"/>
          </a:xfrm>
          <a:prstGeom prst="rect">
            <a:avLst/>
          </a:prstGeom>
        </p:spPr>
        <p:txBody>
          <a:bodyPr lIns="0" tIns="0" rIns="0" bIns="0" anchor="b" anchorCtr="0"/>
          <a:lstStyle>
            <a:lvl1pPr algn="ctr">
              <a:defRPr sz="900" b="1">
                <a:solidFill>
                  <a:srgbClr val="064E83"/>
                </a:solidFill>
              </a:defRPr>
            </a:lvl1pPr>
          </a:lstStyle>
          <a:p>
            <a:fld id="{6B3B0B0F-E794-1244-9699-107C60B9C23A}" type="slidenum">
              <a:rPr lang="en-US" smtClean="0"/>
              <a:pPr/>
              <a:t>‹#›</a:t>
            </a:fld>
            <a:endParaRPr lang="en-US"/>
          </a:p>
        </p:txBody>
      </p:sp>
      <p:sp>
        <p:nvSpPr>
          <p:cNvPr id="16" name="Footer Placeholder 11"/>
          <p:cNvSpPr>
            <a:spLocks noGrp="1"/>
          </p:cNvSpPr>
          <p:nvPr>
            <p:ph type="ftr" sz="quarter" idx="3"/>
          </p:nvPr>
        </p:nvSpPr>
        <p:spPr>
          <a:xfrm>
            <a:off x="3502373" y="6308257"/>
            <a:ext cx="4053639" cy="230657"/>
          </a:xfrm>
          <a:prstGeom prst="rect">
            <a:avLst/>
          </a:prstGeom>
        </p:spPr>
        <p:txBody>
          <a:bodyPr vert="horz" lIns="0" tIns="0" rIns="0" bIns="0" rtlCol="0" anchor="b" anchorCtr="0">
            <a:noAutofit/>
          </a:bodyPr>
          <a:lstStyle>
            <a:lvl1pPr algn="l">
              <a:defRPr sz="900" b="1" cap="all" baseline="0">
                <a:solidFill>
                  <a:srgbClr val="064E83"/>
                </a:solidFill>
              </a:defRPr>
            </a:lvl1pPr>
          </a:lstStyle>
          <a:p>
            <a:pPr algn="ctr"/>
            <a:r>
              <a:rPr lang="en-US"/>
              <a:t>European Centre for Medium-Range Weather Forecasts</a:t>
            </a:r>
          </a:p>
        </p:txBody>
      </p:sp>
      <p:pic>
        <p:nvPicPr>
          <p:cNvPr id="8" name="Picture 7" descr="ECMWF_Master_Logo_RGB_nostrap.png"/>
          <p:cNvPicPr>
            <a:picLocks noChangeAspect="1"/>
          </p:cNvPicPr>
          <p:nvPr userDrawn="1"/>
        </p:nvPicPr>
        <p:blipFill>
          <a:blip r:embed="rId2"/>
          <a:stretch>
            <a:fillRect/>
          </a:stretch>
        </p:blipFill>
        <p:spPr>
          <a:xfrm>
            <a:off x="2160001" y="6293597"/>
            <a:ext cx="1342372" cy="230658"/>
          </a:xfrm>
          <a:prstGeom prst="rect">
            <a:avLst/>
          </a:prstGeom>
        </p:spPr>
      </p:pic>
    </p:spTree>
    <p:extLst>
      <p:ext uri="{BB962C8B-B14F-4D97-AF65-F5344CB8AC3E}">
        <p14:creationId xmlns:p14="http://schemas.microsoft.com/office/powerpoint/2010/main" val="216594696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10_Title and Content">
    <p:spTree>
      <p:nvGrpSpPr>
        <p:cNvPr id="1" name=""/>
        <p:cNvGrpSpPr/>
        <p:nvPr/>
      </p:nvGrpSpPr>
      <p:grpSpPr>
        <a:xfrm>
          <a:off x="0" y="0"/>
          <a:ext cx="0" cy="0"/>
          <a:chOff x="0" y="0"/>
          <a:chExt cx="0" cy="0"/>
        </a:xfrm>
      </p:grpSpPr>
      <p:sp>
        <p:nvSpPr>
          <p:cNvPr id="9" name="Title 8"/>
          <p:cNvSpPr>
            <a:spLocks noGrp="1"/>
          </p:cNvSpPr>
          <p:nvPr>
            <p:ph type="title"/>
          </p:nvPr>
        </p:nvSpPr>
        <p:spPr>
          <a:xfrm>
            <a:off x="2160000" y="360000"/>
            <a:ext cx="7869600" cy="369332"/>
          </a:xfrm>
          <a:prstGeom prst="rect">
            <a:avLst/>
          </a:prstGeom>
        </p:spPr>
        <p:txBody>
          <a:bodyPr lIns="0" tIns="0" rIns="0" bIns="0"/>
          <a:lstStyle>
            <a:lvl1pPr>
              <a:defRPr>
                <a:solidFill>
                  <a:srgbClr val="064E83"/>
                </a:solidFill>
              </a:defRPr>
            </a:lvl1pPr>
          </a:lstStyle>
          <a:p>
            <a:r>
              <a:rPr lang="en-US"/>
              <a:t>Click to edit Master title style</a:t>
            </a:r>
          </a:p>
        </p:txBody>
      </p:sp>
      <p:sp>
        <p:nvSpPr>
          <p:cNvPr id="11" name="Content Placeholder 10"/>
          <p:cNvSpPr>
            <a:spLocks noGrp="1"/>
          </p:cNvSpPr>
          <p:nvPr>
            <p:ph sz="quarter" idx="14" hasCustomPrompt="1"/>
          </p:nvPr>
        </p:nvSpPr>
        <p:spPr>
          <a:xfrm>
            <a:off x="2160000" y="936000"/>
            <a:ext cx="7869601" cy="4986000"/>
          </a:xfrm>
          <a:prstGeom prst="rect">
            <a:avLst/>
          </a:prstGeom>
        </p:spPr>
        <p:txBody>
          <a:bodyPr lIns="0" tIns="0" rIns="0" bIns="0"/>
          <a:lstStyle>
            <a:lvl1pPr marL="0" indent="-179946">
              <a:lnSpc>
                <a:spcPts val="2199"/>
              </a:lnSpc>
              <a:spcBef>
                <a:spcPts val="1100"/>
              </a:spcBef>
              <a:buClr>
                <a:srgbClr val="064E83"/>
              </a:buClr>
              <a:defRPr sz="1799">
                <a:solidFill>
                  <a:schemeClr val="tx1"/>
                </a:solidFill>
              </a:defRPr>
            </a:lvl1pPr>
            <a:lvl2pPr marL="629811" indent="-269919">
              <a:lnSpc>
                <a:spcPts val="1999"/>
              </a:lnSpc>
              <a:spcBef>
                <a:spcPts val="1000"/>
              </a:spcBef>
              <a:buClr>
                <a:srgbClr val="064E83"/>
              </a:buClr>
              <a:defRPr sz="1600">
                <a:solidFill>
                  <a:schemeClr val="tx1"/>
                </a:solidFill>
              </a:defRPr>
            </a:lvl2pPr>
            <a:lvl3pPr marL="989703" indent="-269919">
              <a:lnSpc>
                <a:spcPts val="1799"/>
              </a:lnSpc>
              <a:spcBef>
                <a:spcPts val="900"/>
              </a:spcBef>
              <a:buClr>
                <a:srgbClr val="064E83"/>
              </a:buClr>
              <a:defRPr sz="1400">
                <a:solidFill>
                  <a:schemeClr val="tx1"/>
                </a:solidFill>
              </a:defRPr>
            </a:lvl3pPr>
            <a:lvl4pPr marL="1349595" indent="-269919">
              <a:lnSpc>
                <a:spcPts val="1600"/>
              </a:lnSpc>
              <a:spcBef>
                <a:spcPts val="800"/>
              </a:spcBef>
              <a:buClr>
                <a:srgbClr val="064E83"/>
              </a:buClr>
              <a:defRPr sz="1200">
                <a:solidFill>
                  <a:schemeClr val="tx1"/>
                </a:solidFill>
              </a:defRPr>
            </a:lvl4pPr>
            <a:lvl5pPr marL="1709487" indent="-269919">
              <a:lnSpc>
                <a:spcPts val="1400"/>
              </a:lnSpc>
              <a:spcBef>
                <a:spcPts val="700"/>
              </a:spcBef>
              <a:buClr>
                <a:srgbClr val="064E83"/>
              </a:buClr>
              <a:defRPr sz="1000">
                <a:solidFill>
                  <a:schemeClr val="tx1"/>
                </a:solidFill>
              </a:defRPr>
            </a:lvl5pPr>
          </a:lstStyle>
          <a:p>
            <a:pPr lvl="0"/>
            <a:r>
              <a:rPr lang="en-GB"/>
              <a:t>Top level text goes in here </a:t>
            </a:r>
          </a:p>
          <a:p>
            <a:pPr lvl="1"/>
            <a:r>
              <a:rPr lang="en-GB"/>
              <a:t>Second level text goes in here</a:t>
            </a:r>
          </a:p>
          <a:p>
            <a:pPr lvl="2"/>
            <a:r>
              <a:rPr lang="en-GB"/>
              <a:t>Third level text goes in here</a:t>
            </a:r>
          </a:p>
          <a:p>
            <a:pPr lvl="3"/>
            <a:r>
              <a:rPr lang="en-GB"/>
              <a:t>Fourth level text goes in here</a:t>
            </a:r>
          </a:p>
          <a:p>
            <a:pPr lvl="4"/>
            <a:r>
              <a:rPr lang="en-GB"/>
              <a:t>Fifth level text goes in here</a:t>
            </a:r>
            <a:endParaRPr lang="en-US"/>
          </a:p>
        </p:txBody>
      </p:sp>
      <p:sp>
        <p:nvSpPr>
          <p:cNvPr id="12" name="Slide Number Placeholder 2"/>
          <p:cNvSpPr>
            <a:spLocks noGrp="1"/>
          </p:cNvSpPr>
          <p:nvPr>
            <p:ph type="sldNum" sz="quarter" idx="10"/>
          </p:nvPr>
        </p:nvSpPr>
        <p:spPr>
          <a:xfrm>
            <a:off x="10029600" y="6308255"/>
            <a:ext cx="2159224" cy="216000"/>
          </a:xfrm>
          <a:prstGeom prst="rect">
            <a:avLst/>
          </a:prstGeom>
        </p:spPr>
        <p:txBody>
          <a:bodyPr lIns="0" tIns="0" rIns="0" bIns="0" anchor="b" anchorCtr="0"/>
          <a:lstStyle>
            <a:lvl1pPr algn="ctr">
              <a:defRPr sz="900" b="1">
                <a:solidFill>
                  <a:srgbClr val="064E83"/>
                </a:solidFill>
              </a:defRPr>
            </a:lvl1pPr>
          </a:lstStyle>
          <a:p>
            <a:fld id="{6B3B0B0F-E794-1244-9699-107C60B9C23A}" type="slidenum">
              <a:rPr lang="en-US" smtClean="0"/>
              <a:pPr/>
              <a:t>‹#›</a:t>
            </a:fld>
            <a:endParaRPr lang="en-US"/>
          </a:p>
        </p:txBody>
      </p:sp>
      <p:sp>
        <p:nvSpPr>
          <p:cNvPr id="16" name="Footer Placeholder 11"/>
          <p:cNvSpPr>
            <a:spLocks noGrp="1"/>
          </p:cNvSpPr>
          <p:nvPr>
            <p:ph type="ftr" sz="quarter" idx="3"/>
          </p:nvPr>
        </p:nvSpPr>
        <p:spPr>
          <a:xfrm>
            <a:off x="3502373" y="6308257"/>
            <a:ext cx="4053639" cy="230657"/>
          </a:xfrm>
          <a:prstGeom prst="rect">
            <a:avLst/>
          </a:prstGeom>
        </p:spPr>
        <p:txBody>
          <a:bodyPr vert="horz" lIns="0" tIns="0" rIns="0" bIns="0" rtlCol="0" anchor="b" anchorCtr="0">
            <a:noAutofit/>
          </a:bodyPr>
          <a:lstStyle>
            <a:lvl1pPr algn="l">
              <a:defRPr sz="900" b="1" cap="all" baseline="0">
                <a:solidFill>
                  <a:srgbClr val="064E83"/>
                </a:solidFill>
              </a:defRPr>
            </a:lvl1pPr>
          </a:lstStyle>
          <a:p>
            <a:pPr algn="ctr"/>
            <a:r>
              <a:rPr lang="en-US"/>
              <a:t>European Centre for Medium-Range Weather Forecasts</a:t>
            </a:r>
          </a:p>
        </p:txBody>
      </p:sp>
      <p:pic>
        <p:nvPicPr>
          <p:cNvPr id="8" name="Picture 7" descr="ECMWF_Master_Logo_RGB_nostrap.png"/>
          <p:cNvPicPr>
            <a:picLocks noChangeAspect="1"/>
          </p:cNvPicPr>
          <p:nvPr userDrawn="1"/>
        </p:nvPicPr>
        <p:blipFill>
          <a:blip r:embed="rId2"/>
          <a:stretch>
            <a:fillRect/>
          </a:stretch>
        </p:blipFill>
        <p:spPr>
          <a:xfrm>
            <a:off x="2160001" y="6293597"/>
            <a:ext cx="1342372" cy="230658"/>
          </a:xfrm>
          <a:prstGeom prst="rect">
            <a:avLst/>
          </a:prstGeom>
        </p:spPr>
      </p:pic>
    </p:spTree>
    <p:extLst>
      <p:ext uri="{BB962C8B-B14F-4D97-AF65-F5344CB8AC3E}">
        <p14:creationId xmlns:p14="http://schemas.microsoft.com/office/powerpoint/2010/main" val="155619138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11_Title and Content">
    <p:spTree>
      <p:nvGrpSpPr>
        <p:cNvPr id="1" name=""/>
        <p:cNvGrpSpPr/>
        <p:nvPr/>
      </p:nvGrpSpPr>
      <p:grpSpPr>
        <a:xfrm>
          <a:off x="0" y="0"/>
          <a:ext cx="0" cy="0"/>
          <a:chOff x="0" y="0"/>
          <a:chExt cx="0" cy="0"/>
        </a:xfrm>
      </p:grpSpPr>
      <p:sp>
        <p:nvSpPr>
          <p:cNvPr id="9" name="Title 8"/>
          <p:cNvSpPr>
            <a:spLocks noGrp="1"/>
          </p:cNvSpPr>
          <p:nvPr>
            <p:ph type="title"/>
          </p:nvPr>
        </p:nvSpPr>
        <p:spPr>
          <a:xfrm>
            <a:off x="2160000" y="360000"/>
            <a:ext cx="7869600" cy="369332"/>
          </a:xfrm>
          <a:prstGeom prst="rect">
            <a:avLst/>
          </a:prstGeom>
        </p:spPr>
        <p:txBody>
          <a:bodyPr lIns="0" tIns="0" rIns="0" bIns="0"/>
          <a:lstStyle>
            <a:lvl1pPr>
              <a:defRPr>
                <a:solidFill>
                  <a:srgbClr val="064E83"/>
                </a:solidFill>
              </a:defRPr>
            </a:lvl1pPr>
          </a:lstStyle>
          <a:p>
            <a:r>
              <a:rPr lang="en-US"/>
              <a:t>Click to edit Master title style</a:t>
            </a:r>
          </a:p>
        </p:txBody>
      </p:sp>
      <p:sp>
        <p:nvSpPr>
          <p:cNvPr id="11" name="Content Placeholder 10"/>
          <p:cNvSpPr>
            <a:spLocks noGrp="1"/>
          </p:cNvSpPr>
          <p:nvPr>
            <p:ph sz="quarter" idx="14" hasCustomPrompt="1"/>
          </p:nvPr>
        </p:nvSpPr>
        <p:spPr>
          <a:xfrm>
            <a:off x="2160000" y="936000"/>
            <a:ext cx="7869601" cy="4986000"/>
          </a:xfrm>
          <a:prstGeom prst="rect">
            <a:avLst/>
          </a:prstGeom>
        </p:spPr>
        <p:txBody>
          <a:bodyPr lIns="0" tIns="0" rIns="0" bIns="0"/>
          <a:lstStyle>
            <a:lvl1pPr marL="0" indent="-179946">
              <a:lnSpc>
                <a:spcPts val="2199"/>
              </a:lnSpc>
              <a:spcBef>
                <a:spcPts val="1100"/>
              </a:spcBef>
              <a:buClr>
                <a:srgbClr val="064E83"/>
              </a:buClr>
              <a:defRPr sz="1799">
                <a:solidFill>
                  <a:schemeClr val="tx1"/>
                </a:solidFill>
              </a:defRPr>
            </a:lvl1pPr>
            <a:lvl2pPr marL="629811" indent="-269919">
              <a:lnSpc>
                <a:spcPts val="1999"/>
              </a:lnSpc>
              <a:spcBef>
                <a:spcPts val="1000"/>
              </a:spcBef>
              <a:buClr>
                <a:srgbClr val="064E83"/>
              </a:buClr>
              <a:defRPr sz="1600">
                <a:solidFill>
                  <a:schemeClr val="tx1"/>
                </a:solidFill>
              </a:defRPr>
            </a:lvl2pPr>
            <a:lvl3pPr marL="989703" indent="-269919">
              <a:lnSpc>
                <a:spcPts val="1799"/>
              </a:lnSpc>
              <a:spcBef>
                <a:spcPts val="900"/>
              </a:spcBef>
              <a:buClr>
                <a:srgbClr val="064E83"/>
              </a:buClr>
              <a:defRPr sz="1400">
                <a:solidFill>
                  <a:schemeClr val="tx1"/>
                </a:solidFill>
              </a:defRPr>
            </a:lvl3pPr>
            <a:lvl4pPr marL="1349595" indent="-269919">
              <a:lnSpc>
                <a:spcPts val="1600"/>
              </a:lnSpc>
              <a:spcBef>
                <a:spcPts val="800"/>
              </a:spcBef>
              <a:buClr>
                <a:srgbClr val="064E83"/>
              </a:buClr>
              <a:defRPr sz="1200">
                <a:solidFill>
                  <a:schemeClr val="tx1"/>
                </a:solidFill>
              </a:defRPr>
            </a:lvl4pPr>
            <a:lvl5pPr marL="1709487" indent="-269919">
              <a:lnSpc>
                <a:spcPts val="1400"/>
              </a:lnSpc>
              <a:spcBef>
                <a:spcPts val="700"/>
              </a:spcBef>
              <a:buClr>
                <a:srgbClr val="064E83"/>
              </a:buClr>
              <a:defRPr sz="1000">
                <a:solidFill>
                  <a:schemeClr val="tx1"/>
                </a:solidFill>
              </a:defRPr>
            </a:lvl5pPr>
          </a:lstStyle>
          <a:p>
            <a:pPr lvl="0"/>
            <a:r>
              <a:rPr lang="en-GB"/>
              <a:t>Top level text goes in here </a:t>
            </a:r>
          </a:p>
          <a:p>
            <a:pPr lvl="1"/>
            <a:r>
              <a:rPr lang="en-GB"/>
              <a:t>Second level text goes in here</a:t>
            </a:r>
          </a:p>
          <a:p>
            <a:pPr lvl="2"/>
            <a:r>
              <a:rPr lang="en-GB"/>
              <a:t>Third level text goes in here</a:t>
            </a:r>
          </a:p>
          <a:p>
            <a:pPr lvl="3"/>
            <a:r>
              <a:rPr lang="en-GB"/>
              <a:t>Fourth level text goes in here</a:t>
            </a:r>
          </a:p>
          <a:p>
            <a:pPr lvl="4"/>
            <a:r>
              <a:rPr lang="en-GB"/>
              <a:t>Fifth level text goes in here</a:t>
            </a:r>
            <a:endParaRPr lang="en-US"/>
          </a:p>
        </p:txBody>
      </p:sp>
      <p:sp>
        <p:nvSpPr>
          <p:cNvPr id="12" name="Slide Number Placeholder 2"/>
          <p:cNvSpPr>
            <a:spLocks noGrp="1"/>
          </p:cNvSpPr>
          <p:nvPr>
            <p:ph type="sldNum" sz="quarter" idx="10"/>
          </p:nvPr>
        </p:nvSpPr>
        <p:spPr>
          <a:xfrm>
            <a:off x="10029600" y="6308255"/>
            <a:ext cx="2159224" cy="216000"/>
          </a:xfrm>
          <a:prstGeom prst="rect">
            <a:avLst/>
          </a:prstGeom>
        </p:spPr>
        <p:txBody>
          <a:bodyPr lIns="0" tIns="0" rIns="0" bIns="0" anchor="b" anchorCtr="0"/>
          <a:lstStyle>
            <a:lvl1pPr algn="ctr">
              <a:defRPr sz="900" b="1">
                <a:solidFill>
                  <a:srgbClr val="064E83"/>
                </a:solidFill>
              </a:defRPr>
            </a:lvl1pPr>
          </a:lstStyle>
          <a:p>
            <a:fld id="{6B3B0B0F-E794-1244-9699-107C60B9C23A}" type="slidenum">
              <a:rPr lang="en-US" smtClean="0"/>
              <a:pPr/>
              <a:t>‹#›</a:t>
            </a:fld>
            <a:endParaRPr lang="en-US"/>
          </a:p>
        </p:txBody>
      </p:sp>
      <p:sp>
        <p:nvSpPr>
          <p:cNvPr id="16" name="Footer Placeholder 11"/>
          <p:cNvSpPr>
            <a:spLocks noGrp="1"/>
          </p:cNvSpPr>
          <p:nvPr>
            <p:ph type="ftr" sz="quarter" idx="3"/>
          </p:nvPr>
        </p:nvSpPr>
        <p:spPr>
          <a:xfrm>
            <a:off x="3502373" y="6308257"/>
            <a:ext cx="4053639" cy="230657"/>
          </a:xfrm>
          <a:prstGeom prst="rect">
            <a:avLst/>
          </a:prstGeom>
        </p:spPr>
        <p:txBody>
          <a:bodyPr vert="horz" lIns="0" tIns="0" rIns="0" bIns="0" rtlCol="0" anchor="b" anchorCtr="0">
            <a:noAutofit/>
          </a:bodyPr>
          <a:lstStyle>
            <a:lvl1pPr algn="l">
              <a:defRPr sz="900" b="1" cap="all" baseline="0">
                <a:solidFill>
                  <a:srgbClr val="064E83"/>
                </a:solidFill>
              </a:defRPr>
            </a:lvl1pPr>
          </a:lstStyle>
          <a:p>
            <a:pPr algn="ctr"/>
            <a:r>
              <a:rPr lang="en-US"/>
              <a:t>European Centre for Medium-Range Weather Forecasts</a:t>
            </a:r>
          </a:p>
        </p:txBody>
      </p:sp>
      <p:pic>
        <p:nvPicPr>
          <p:cNvPr id="8" name="Picture 7" descr="ECMWF_Master_Logo_RGB_nostrap.png"/>
          <p:cNvPicPr>
            <a:picLocks noChangeAspect="1"/>
          </p:cNvPicPr>
          <p:nvPr userDrawn="1"/>
        </p:nvPicPr>
        <p:blipFill>
          <a:blip r:embed="rId2"/>
          <a:stretch>
            <a:fillRect/>
          </a:stretch>
        </p:blipFill>
        <p:spPr>
          <a:xfrm>
            <a:off x="2160001" y="6293597"/>
            <a:ext cx="1342372" cy="230658"/>
          </a:xfrm>
          <a:prstGeom prst="rect">
            <a:avLst/>
          </a:prstGeom>
        </p:spPr>
      </p:pic>
    </p:spTree>
    <p:extLst>
      <p:ext uri="{BB962C8B-B14F-4D97-AF65-F5344CB8AC3E}">
        <p14:creationId xmlns:p14="http://schemas.microsoft.com/office/powerpoint/2010/main" val="251497237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12_Title and Content">
    <p:spTree>
      <p:nvGrpSpPr>
        <p:cNvPr id="1" name=""/>
        <p:cNvGrpSpPr/>
        <p:nvPr/>
      </p:nvGrpSpPr>
      <p:grpSpPr>
        <a:xfrm>
          <a:off x="0" y="0"/>
          <a:ext cx="0" cy="0"/>
          <a:chOff x="0" y="0"/>
          <a:chExt cx="0" cy="0"/>
        </a:xfrm>
      </p:grpSpPr>
      <p:sp>
        <p:nvSpPr>
          <p:cNvPr id="9" name="Title 8"/>
          <p:cNvSpPr>
            <a:spLocks noGrp="1"/>
          </p:cNvSpPr>
          <p:nvPr>
            <p:ph type="title"/>
          </p:nvPr>
        </p:nvSpPr>
        <p:spPr>
          <a:xfrm>
            <a:off x="2160000" y="360000"/>
            <a:ext cx="7869600" cy="369332"/>
          </a:xfrm>
          <a:prstGeom prst="rect">
            <a:avLst/>
          </a:prstGeom>
        </p:spPr>
        <p:txBody>
          <a:bodyPr lIns="0" tIns="0" rIns="0" bIns="0"/>
          <a:lstStyle>
            <a:lvl1pPr>
              <a:defRPr>
                <a:solidFill>
                  <a:srgbClr val="064E83"/>
                </a:solidFill>
              </a:defRPr>
            </a:lvl1pPr>
          </a:lstStyle>
          <a:p>
            <a:r>
              <a:rPr lang="en-US"/>
              <a:t>Click to edit Master title style</a:t>
            </a:r>
          </a:p>
        </p:txBody>
      </p:sp>
      <p:sp>
        <p:nvSpPr>
          <p:cNvPr id="11" name="Content Placeholder 10"/>
          <p:cNvSpPr>
            <a:spLocks noGrp="1"/>
          </p:cNvSpPr>
          <p:nvPr>
            <p:ph sz="quarter" idx="14" hasCustomPrompt="1"/>
          </p:nvPr>
        </p:nvSpPr>
        <p:spPr>
          <a:xfrm>
            <a:off x="2160000" y="936000"/>
            <a:ext cx="7869601" cy="4986000"/>
          </a:xfrm>
          <a:prstGeom prst="rect">
            <a:avLst/>
          </a:prstGeom>
        </p:spPr>
        <p:txBody>
          <a:bodyPr lIns="0" tIns="0" rIns="0" bIns="0"/>
          <a:lstStyle>
            <a:lvl1pPr marL="0" indent="-179946">
              <a:lnSpc>
                <a:spcPts val="2199"/>
              </a:lnSpc>
              <a:spcBef>
                <a:spcPts val="1100"/>
              </a:spcBef>
              <a:buClr>
                <a:srgbClr val="064E83"/>
              </a:buClr>
              <a:defRPr sz="1799">
                <a:solidFill>
                  <a:schemeClr val="tx1"/>
                </a:solidFill>
              </a:defRPr>
            </a:lvl1pPr>
            <a:lvl2pPr marL="629811" indent="-269919">
              <a:lnSpc>
                <a:spcPts val="1999"/>
              </a:lnSpc>
              <a:spcBef>
                <a:spcPts val="1000"/>
              </a:spcBef>
              <a:buClr>
                <a:srgbClr val="064E83"/>
              </a:buClr>
              <a:defRPr sz="1600">
                <a:solidFill>
                  <a:schemeClr val="tx1"/>
                </a:solidFill>
              </a:defRPr>
            </a:lvl2pPr>
            <a:lvl3pPr marL="989703" indent="-269919">
              <a:lnSpc>
                <a:spcPts val="1799"/>
              </a:lnSpc>
              <a:spcBef>
                <a:spcPts val="900"/>
              </a:spcBef>
              <a:buClr>
                <a:srgbClr val="064E83"/>
              </a:buClr>
              <a:defRPr sz="1400">
                <a:solidFill>
                  <a:schemeClr val="tx1"/>
                </a:solidFill>
              </a:defRPr>
            </a:lvl3pPr>
            <a:lvl4pPr marL="1349595" indent="-269919">
              <a:lnSpc>
                <a:spcPts val="1600"/>
              </a:lnSpc>
              <a:spcBef>
                <a:spcPts val="800"/>
              </a:spcBef>
              <a:buClr>
                <a:srgbClr val="064E83"/>
              </a:buClr>
              <a:defRPr sz="1200">
                <a:solidFill>
                  <a:schemeClr val="tx1"/>
                </a:solidFill>
              </a:defRPr>
            </a:lvl4pPr>
            <a:lvl5pPr marL="1709487" indent="-269919">
              <a:lnSpc>
                <a:spcPts val="1400"/>
              </a:lnSpc>
              <a:spcBef>
                <a:spcPts val="700"/>
              </a:spcBef>
              <a:buClr>
                <a:srgbClr val="064E83"/>
              </a:buClr>
              <a:defRPr sz="1000">
                <a:solidFill>
                  <a:schemeClr val="tx1"/>
                </a:solidFill>
              </a:defRPr>
            </a:lvl5pPr>
          </a:lstStyle>
          <a:p>
            <a:pPr lvl="0"/>
            <a:r>
              <a:rPr lang="en-GB"/>
              <a:t>Top level text goes in here </a:t>
            </a:r>
          </a:p>
          <a:p>
            <a:pPr lvl="1"/>
            <a:r>
              <a:rPr lang="en-GB"/>
              <a:t>Second level text goes in here</a:t>
            </a:r>
          </a:p>
          <a:p>
            <a:pPr lvl="2"/>
            <a:r>
              <a:rPr lang="en-GB"/>
              <a:t>Third level text goes in here</a:t>
            </a:r>
          </a:p>
          <a:p>
            <a:pPr lvl="3"/>
            <a:r>
              <a:rPr lang="en-GB"/>
              <a:t>Fourth level text goes in here</a:t>
            </a:r>
          </a:p>
          <a:p>
            <a:pPr lvl="4"/>
            <a:r>
              <a:rPr lang="en-GB"/>
              <a:t>Fifth level text goes in here</a:t>
            </a:r>
            <a:endParaRPr lang="en-US"/>
          </a:p>
        </p:txBody>
      </p:sp>
      <p:sp>
        <p:nvSpPr>
          <p:cNvPr id="12" name="Slide Number Placeholder 2"/>
          <p:cNvSpPr>
            <a:spLocks noGrp="1"/>
          </p:cNvSpPr>
          <p:nvPr>
            <p:ph type="sldNum" sz="quarter" idx="10"/>
          </p:nvPr>
        </p:nvSpPr>
        <p:spPr>
          <a:xfrm>
            <a:off x="10029600" y="6308255"/>
            <a:ext cx="2159224" cy="216000"/>
          </a:xfrm>
          <a:prstGeom prst="rect">
            <a:avLst/>
          </a:prstGeom>
        </p:spPr>
        <p:txBody>
          <a:bodyPr lIns="0" tIns="0" rIns="0" bIns="0" anchor="b" anchorCtr="0"/>
          <a:lstStyle>
            <a:lvl1pPr algn="ctr">
              <a:defRPr sz="900" b="1">
                <a:solidFill>
                  <a:srgbClr val="064E83"/>
                </a:solidFill>
              </a:defRPr>
            </a:lvl1pPr>
          </a:lstStyle>
          <a:p>
            <a:fld id="{6B3B0B0F-E794-1244-9699-107C60B9C23A}" type="slidenum">
              <a:rPr lang="en-US" smtClean="0"/>
              <a:pPr/>
              <a:t>‹#›</a:t>
            </a:fld>
            <a:endParaRPr lang="en-US"/>
          </a:p>
        </p:txBody>
      </p:sp>
      <p:sp>
        <p:nvSpPr>
          <p:cNvPr id="16" name="Footer Placeholder 11"/>
          <p:cNvSpPr>
            <a:spLocks noGrp="1"/>
          </p:cNvSpPr>
          <p:nvPr>
            <p:ph type="ftr" sz="quarter" idx="3"/>
          </p:nvPr>
        </p:nvSpPr>
        <p:spPr>
          <a:xfrm>
            <a:off x="3502373" y="6308257"/>
            <a:ext cx="4053639" cy="230657"/>
          </a:xfrm>
          <a:prstGeom prst="rect">
            <a:avLst/>
          </a:prstGeom>
        </p:spPr>
        <p:txBody>
          <a:bodyPr vert="horz" lIns="0" tIns="0" rIns="0" bIns="0" rtlCol="0" anchor="b" anchorCtr="0">
            <a:noAutofit/>
          </a:bodyPr>
          <a:lstStyle>
            <a:lvl1pPr algn="l">
              <a:defRPr sz="900" b="1" cap="all" baseline="0">
                <a:solidFill>
                  <a:srgbClr val="064E83"/>
                </a:solidFill>
              </a:defRPr>
            </a:lvl1pPr>
          </a:lstStyle>
          <a:p>
            <a:pPr algn="ctr"/>
            <a:r>
              <a:rPr lang="en-US"/>
              <a:t>European Centre for Medium-Range Weather Forecasts</a:t>
            </a:r>
          </a:p>
        </p:txBody>
      </p:sp>
      <p:pic>
        <p:nvPicPr>
          <p:cNvPr id="8" name="Picture 7" descr="ECMWF_Master_Logo_RGB_nostrap.png"/>
          <p:cNvPicPr>
            <a:picLocks noChangeAspect="1"/>
          </p:cNvPicPr>
          <p:nvPr userDrawn="1"/>
        </p:nvPicPr>
        <p:blipFill>
          <a:blip r:embed="rId2"/>
          <a:stretch>
            <a:fillRect/>
          </a:stretch>
        </p:blipFill>
        <p:spPr>
          <a:xfrm>
            <a:off x="2160001" y="6293597"/>
            <a:ext cx="1342372" cy="230658"/>
          </a:xfrm>
          <a:prstGeom prst="rect">
            <a:avLst/>
          </a:prstGeom>
        </p:spPr>
      </p:pic>
    </p:spTree>
    <p:extLst>
      <p:ext uri="{BB962C8B-B14F-4D97-AF65-F5344CB8AC3E}">
        <p14:creationId xmlns:p14="http://schemas.microsoft.com/office/powerpoint/2010/main" val="54117768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14_Title and Content">
    <p:spTree>
      <p:nvGrpSpPr>
        <p:cNvPr id="1" name=""/>
        <p:cNvGrpSpPr/>
        <p:nvPr/>
      </p:nvGrpSpPr>
      <p:grpSpPr>
        <a:xfrm>
          <a:off x="0" y="0"/>
          <a:ext cx="0" cy="0"/>
          <a:chOff x="0" y="0"/>
          <a:chExt cx="0" cy="0"/>
        </a:xfrm>
      </p:grpSpPr>
      <p:sp>
        <p:nvSpPr>
          <p:cNvPr id="9" name="Title 8"/>
          <p:cNvSpPr>
            <a:spLocks noGrp="1"/>
          </p:cNvSpPr>
          <p:nvPr>
            <p:ph type="title"/>
          </p:nvPr>
        </p:nvSpPr>
        <p:spPr>
          <a:xfrm>
            <a:off x="2160000" y="360000"/>
            <a:ext cx="7869600" cy="369332"/>
          </a:xfrm>
          <a:prstGeom prst="rect">
            <a:avLst/>
          </a:prstGeom>
        </p:spPr>
        <p:txBody>
          <a:bodyPr lIns="0" tIns="0" rIns="0" bIns="0"/>
          <a:lstStyle>
            <a:lvl1pPr>
              <a:defRPr>
                <a:solidFill>
                  <a:srgbClr val="064E83"/>
                </a:solidFill>
              </a:defRPr>
            </a:lvl1pPr>
          </a:lstStyle>
          <a:p>
            <a:r>
              <a:rPr lang="en-US"/>
              <a:t>Click to edit Master title style</a:t>
            </a:r>
          </a:p>
        </p:txBody>
      </p:sp>
      <p:sp>
        <p:nvSpPr>
          <p:cNvPr id="11" name="Content Placeholder 10"/>
          <p:cNvSpPr>
            <a:spLocks noGrp="1"/>
          </p:cNvSpPr>
          <p:nvPr>
            <p:ph sz="quarter" idx="14" hasCustomPrompt="1"/>
          </p:nvPr>
        </p:nvSpPr>
        <p:spPr>
          <a:xfrm>
            <a:off x="2160000" y="936000"/>
            <a:ext cx="7869601" cy="4986000"/>
          </a:xfrm>
          <a:prstGeom prst="rect">
            <a:avLst/>
          </a:prstGeom>
        </p:spPr>
        <p:txBody>
          <a:bodyPr lIns="0" tIns="0" rIns="0" bIns="0"/>
          <a:lstStyle>
            <a:lvl1pPr marL="0" indent="-179946">
              <a:lnSpc>
                <a:spcPts val="2199"/>
              </a:lnSpc>
              <a:spcBef>
                <a:spcPts val="1100"/>
              </a:spcBef>
              <a:buClr>
                <a:srgbClr val="064E83"/>
              </a:buClr>
              <a:defRPr sz="1799">
                <a:solidFill>
                  <a:schemeClr val="tx1"/>
                </a:solidFill>
              </a:defRPr>
            </a:lvl1pPr>
            <a:lvl2pPr marL="629811" indent="-269919">
              <a:lnSpc>
                <a:spcPts val="1999"/>
              </a:lnSpc>
              <a:spcBef>
                <a:spcPts val="1000"/>
              </a:spcBef>
              <a:buClr>
                <a:srgbClr val="064E83"/>
              </a:buClr>
              <a:defRPr sz="1600">
                <a:solidFill>
                  <a:schemeClr val="tx1"/>
                </a:solidFill>
              </a:defRPr>
            </a:lvl2pPr>
            <a:lvl3pPr marL="989703" indent="-269919">
              <a:lnSpc>
                <a:spcPts val="1799"/>
              </a:lnSpc>
              <a:spcBef>
                <a:spcPts val="900"/>
              </a:spcBef>
              <a:buClr>
                <a:srgbClr val="064E83"/>
              </a:buClr>
              <a:defRPr sz="1400">
                <a:solidFill>
                  <a:schemeClr val="tx1"/>
                </a:solidFill>
              </a:defRPr>
            </a:lvl3pPr>
            <a:lvl4pPr marL="1349595" indent="-269919">
              <a:lnSpc>
                <a:spcPts val="1600"/>
              </a:lnSpc>
              <a:spcBef>
                <a:spcPts val="800"/>
              </a:spcBef>
              <a:buClr>
                <a:srgbClr val="064E83"/>
              </a:buClr>
              <a:defRPr sz="1200">
                <a:solidFill>
                  <a:schemeClr val="tx1"/>
                </a:solidFill>
              </a:defRPr>
            </a:lvl4pPr>
            <a:lvl5pPr marL="1709487" indent="-269919">
              <a:lnSpc>
                <a:spcPts val="1400"/>
              </a:lnSpc>
              <a:spcBef>
                <a:spcPts val="700"/>
              </a:spcBef>
              <a:buClr>
                <a:srgbClr val="064E83"/>
              </a:buClr>
              <a:defRPr sz="1000">
                <a:solidFill>
                  <a:schemeClr val="tx1"/>
                </a:solidFill>
              </a:defRPr>
            </a:lvl5pPr>
          </a:lstStyle>
          <a:p>
            <a:pPr lvl="0"/>
            <a:r>
              <a:rPr lang="en-GB"/>
              <a:t>Top level text goes in here </a:t>
            </a:r>
          </a:p>
          <a:p>
            <a:pPr lvl="1"/>
            <a:r>
              <a:rPr lang="en-GB"/>
              <a:t>Second level text goes in here</a:t>
            </a:r>
          </a:p>
          <a:p>
            <a:pPr lvl="2"/>
            <a:r>
              <a:rPr lang="en-GB"/>
              <a:t>Third level text goes in here</a:t>
            </a:r>
          </a:p>
          <a:p>
            <a:pPr lvl="3"/>
            <a:r>
              <a:rPr lang="en-GB"/>
              <a:t>Fourth level text goes in here</a:t>
            </a:r>
          </a:p>
          <a:p>
            <a:pPr lvl="4"/>
            <a:r>
              <a:rPr lang="en-GB"/>
              <a:t>Fifth level text goes in here</a:t>
            </a:r>
            <a:endParaRPr lang="en-US"/>
          </a:p>
        </p:txBody>
      </p:sp>
      <p:sp>
        <p:nvSpPr>
          <p:cNvPr id="12" name="Slide Number Placeholder 2"/>
          <p:cNvSpPr>
            <a:spLocks noGrp="1"/>
          </p:cNvSpPr>
          <p:nvPr>
            <p:ph type="sldNum" sz="quarter" idx="10"/>
          </p:nvPr>
        </p:nvSpPr>
        <p:spPr>
          <a:xfrm>
            <a:off x="10029600" y="6308255"/>
            <a:ext cx="2159224" cy="216000"/>
          </a:xfrm>
          <a:prstGeom prst="rect">
            <a:avLst/>
          </a:prstGeom>
        </p:spPr>
        <p:txBody>
          <a:bodyPr lIns="0" tIns="0" rIns="0" bIns="0" anchor="b" anchorCtr="0"/>
          <a:lstStyle>
            <a:lvl1pPr algn="ctr">
              <a:defRPr sz="900" b="1">
                <a:solidFill>
                  <a:srgbClr val="064E83"/>
                </a:solidFill>
              </a:defRPr>
            </a:lvl1pPr>
          </a:lstStyle>
          <a:p>
            <a:fld id="{6B3B0B0F-E794-1244-9699-107C60B9C23A}" type="slidenum">
              <a:rPr lang="en-US" smtClean="0"/>
              <a:pPr/>
              <a:t>‹#›</a:t>
            </a:fld>
            <a:endParaRPr lang="en-US"/>
          </a:p>
        </p:txBody>
      </p:sp>
      <p:sp>
        <p:nvSpPr>
          <p:cNvPr id="16" name="Footer Placeholder 11"/>
          <p:cNvSpPr>
            <a:spLocks noGrp="1"/>
          </p:cNvSpPr>
          <p:nvPr>
            <p:ph type="ftr" sz="quarter" idx="3"/>
          </p:nvPr>
        </p:nvSpPr>
        <p:spPr>
          <a:xfrm>
            <a:off x="3502373" y="6308257"/>
            <a:ext cx="4053639" cy="230657"/>
          </a:xfrm>
          <a:prstGeom prst="rect">
            <a:avLst/>
          </a:prstGeom>
        </p:spPr>
        <p:txBody>
          <a:bodyPr vert="horz" lIns="0" tIns="0" rIns="0" bIns="0" rtlCol="0" anchor="b" anchorCtr="0">
            <a:noAutofit/>
          </a:bodyPr>
          <a:lstStyle>
            <a:lvl1pPr algn="l">
              <a:defRPr sz="900" b="1" cap="all" baseline="0">
                <a:solidFill>
                  <a:srgbClr val="064E83"/>
                </a:solidFill>
              </a:defRPr>
            </a:lvl1pPr>
          </a:lstStyle>
          <a:p>
            <a:pPr algn="ctr"/>
            <a:r>
              <a:rPr lang="en-US"/>
              <a:t>European Centre for Medium-Range Weather Forecasts</a:t>
            </a:r>
          </a:p>
        </p:txBody>
      </p:sp>
      <p:pic>
        <p:nvPicPr>
          <p:cNvPr id="8" name="Picture 7" descr="ECMWF_Master_Logo_RGB_nostrap.png"/>
          <p:cNvPicPr>
            <a:picLocks noChangeAspect="1"/>
          </p:cNvPicPr>
          <p:nvPr userDrawn="1"/>
        </p:nvPicPr>
        <p:blipFill>
          <a:blip r:embed="rId2"/>
          <a:stretch>
            <a:fillRect/>
          </a:stretch>
        </p:blipFill>
        <p:spPr>
          <a:xfrm>
            <a:off x="2160001" y="6293597"/>
            <a:ext cx="1342372" cy="230658"/>
          </a:xfrm>
          <a:prstGeom prst="rect">
            <a:avLst/>
          </a:prstGeom>
        </p:spPr>
      </p:pic>
    </p:spTree>
    <p:extLst>
      <p:ext uri="{BB962C8B-B14F-4D97-AF65-F5344CB8AC3E}">
        <p14:creationId xmlns:p14="http://schemas.microsoft.com/office/powerpoint/2010/main" val="165363154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15_Title and Content">
    <p:spTree>
      <p:nvGrpSpPr>
        <p:cNvPr id="1" name=""/>
        <p:cNvGrpSpPr/>
        <p:nvPr/>
      </p:nvGrpSpPr>
      <p:grpSpPr>
        <a:xfrm>
          <a:off x="0" y="0"/>
          <a:ext cx="0" cy="0"/>
          <a:chOff x="0" y="0"/>
          <a:chExt cx="0" cy="0"/>
        </a:xfrm>
      </p:grpSpPr>
      <p:sp>
        <p:nvSpPr>
          <p:cNvPr id="9" name="Title 8"/>
          <p:cNvSpPr>
            <a:spLocks noGrp="1"/>
          </p:cNvSpPr>
          <p:nvPr>
            <p:ph type="title"/>
          </p:nvPr>
        </p:nvSpPr>
        <p:spPr>
          <a:xfrm>
            <a:off x="2160000" y="360000"/>
            <a:ext cx="7869600" cy="369332"/>
          </a:xfrm>
          <a:prstGeom prst="rect">
            <a:avLst/>
          </a:prstGeom>
        </p:spPr>
        <p:txBody>
          <a:bodyPr lIns="0" tIns="0" rIns="0" bIns="0"/>
          <a:lstStyle>
            <a:lvl1pPr>
              <a:defRPr>
                <a:solidFill>
                  <a:srgbClr val="064E83"/>
                </a:solidFill>
              </a:defRPr>
            </a:lvl1pPr>
          </a:lstStyle>
          <a:p>
            <a:r>
              <a:rPr lang="en-US"/>
              <a:t>Click to edit Master title style</a:t>
            </a:r>
          </a:p>
        </p:txBody>
      </p:sp>
      <p:sp>
        <p:nvSpPr>
          <p:cNvPr id="11" name="Content Placeholder 10"/>
          <p:cNvSpPr>
            <a:spLocks noGrp="1"/>
          </p:cNvSpPr>
          <p:nvPr>
            <p:ph sz="quarter" idx="14" hasCustomPrompt="1"/>
          </p:nvPr>
        </p:nvSpPr>
        <p:spPr>
          <a:xfrm>
            <a:off x="2160000" y="936000"/>
            <a:ext cx="7869601" cy="4986000"/>
          </a:xfrm>
          <a:prstGeom prst="rect">
            <a:avLst/>
          </a:prstGeom>
        </p:spPr>
        <p:txBody>
          <a:bodyPr lIns="0" tIns="0" rIns="0" bIns="0"/>
          <a:lstStyle>
            <a:lvl1pPr marL="0" indent="-179946">
              <a:lnSpc>
                <a:spcPts val="2199"/>
              </a:lnSpc>
              <a:spcBef>
                <a:spcPts val="1100"/>
              </a:spcBef>
              <a:buClr>
                <a:srgbClr val="064E83"/>
              </a:buClr>
              <a:defRPr sz="1799">
                <a:solidFill>
                  <a:schemeClr val="tx1"/>
                </a:solidFill>
              </a:defRPr>
            </a:lvl1pPr>
            <a:lvl2pPr marL="629811" indent="-269919">
              <a:lnSpc>
                <a:spcPts val="1999"/>
              </a:lnSpc>
              <a:spcBef>
                <a:spcPts val="1000"/>
              </a:spcBef>
              <a:buClr>
                <a:srgbClr val="064E83"/>
              </a:buClr>
              <a:defRPr sz="1600">
                <a:solidFill>
                  <a:schemeClr val="tx1"/>
                </a:solidFill>
              </a:defRPr>
            </a:lvl2pPr>
            <a:lvl3pPr marL="989703" indent="-269919">
              <a:lnSpc>
                <a:spcPts val="1799"/>
              </a:lnSpc>
              <a:spcBef>
                <a:spcPts val="900"/>
              </a:spcBef>
              <a:buClr>
                <a:srgbClr val="064E83"/>
              </a:buClr>
              <a:defRPr sz="1400">
                <a:solidFill>
                  <a:schemeClr val="tx1"/>
                </a:solidFill>
              </a:defRPr>
            </a:lvl3pPr>
            <a:lvl4pPr marL="1349595" indent="-269919">
              <a:lnSpc>
                <a:spcPts val="1600"/>
              </a:lnSpc>
              <a:spcBef>
                <a:spcPts val="800"/>
              </a:spcBef>
              <a:buClr>
                <a:srgbClr val="064E83"/>
              </a:buClr>
              <a:defRPr sz="1200">
                <a:solidFill>
                  <a:schemeClr val="tx1"/>
                </a:solidFill>
              </a:defRPr>
            </a:lvl4pPr>
            <a:lvl5pPr marL="1709487" indent="-269919">
              <a:lnSpc>
                <a:spcPts val="1400"/>
              </a:lnSpc>
              <a:spcBef>
                <a:spcPts val="700"/>
              </a:spcBef>
              <a:buClr>
                <a:srgbClr val="064E83"/>
              </a:buClr>
              <a:defRPr sz="1000">
                <a:solidFill>
                  <a:schemeClr val="tx1"/>
                </a:solidFill>
              </a:defRPr>
            </a:lvl5pPr>
          </a:lstStyle>
          <a:p>
            <a:pPr lvl="0"/>
            <a:r>
              <a:rPr lang="en-GB"/>
              <a:t>Top level text goes in here </a:t>
            </a:r>
          </a:p>
          <a:p>
            <a:pPr lvl="1"/>
            <a:r>
              <a:rPr lang="en-GB"/>
              <a:t>Second level text goes in here</a:t>
            </a:r>
          </a:p>
          <a:p>
            <a:pPr lvl="2"/>
            <a:r>
              <a:rPr lang="en-GB"/>
              <a:t>Third level text goes in here</a:t>
            </a:r>
          </a:p>
          <a:p>
            <a:pPr lvl="3"/>
            <a:r>
              <a:rPr lang="en-GB"/>
              <a:t>Fourth level text goes in here</a:t>
            </a:r>
          </a:p>
          <a:p>
            <a:pPr lvl="4"/>
            <a:r>
              <a:rPr lang="en-GB"/>
              <a:t>Fifth level text goes in here</a:t>
            </a:r>
            <a:endParaRPr lang="en-US"/>
          </a:p>
        </p:txBody>
      </p:sp>
      <p:sp>
        <p:nvSpPr>
          <p:cNvPr id="12" name="Slide Number Placeholder 2"/>
          <p:cNvSpPr>
            <a:spLocks noGrp="1"/>
          </p:cNvSpPr>
          <p:nvPr>
            <p:ph type="sldNum" sz="quarter" idx="10"/>
          </p:nvPr>
        </p:nvSpPr>
        <p:spPr>
          <a:xfrm>
            <a:off x="10029600" y="6308255"/>
            <a:ext cx="2159224" cy="216000"/>
          </a:xfrm>
          <a:prstGeom prst="rect">
            <a:avLst/>
          </a:prstGeom>
        </p:spPr>
        <p:txBody>
          <a:bodyPr lIns="0" tIns="0" rIns="0" bIns="0" anchor="b" anchorCtr="0"/>
          <a:lstStyle>
            <a:lvl1pPr algn="ctr">
              <a:defRPr sz="900" b="1">
                <a:solidFill>
                  <a:srgbClr val="064E83"/>
                </a:solidFill>
              </a:defRPr>
            </a:lvl1pPr>
          </a:lstStyle>
          <a:p>
            <a:fld id="{6B3B0B0F-E794-1244-9699-107C60B9C23A}" type="slidenum">
              <a:rPr lang="en-US" smtClean="0"/>
              <a:pPr/>
              <a:t>‹#›</a:t>
            </a:fld>
            <a:endParaRPr lang="en-US"/>
          </a:p>
        </p:txBody>
      </p:sp>
      <p:sp>
        <p:nvSpPr>
          <p:cNvPr id="16" name="Footer Placeholder 11"/>
          <p:cNvSpPr>
            <a:spLocks noGrp="1"/>
          </p:cNvSpPr>
          <p:nvPr>
            <p:ph type="ftr" sz="quarter" idx="3"/>
          </p:nvPr>
        </p:nvSpPr>
        <p:spPr>
          <a:xfrm>
            <a:off x="3502373" y="6308257"/>
            <a:ext cx="4053639" cy="230657"/>
          </a:xfrm>
          <a:prstGeom prst="rect">
            <a:avLst/>
          </a:prstGeom>
        </p:spPr>
        <p:txBody>
          <a:bodyPr vert="horz" lIns="0" tIns="0" rIns="0" bIns="0" rtlCol="0" anchor="b" anchorCtr="0">
            <a:noAutofit/>
          </a:bodyPr>
          <a:lstStyle>
            <a:lvl1pPr algn="l">
              <a:defRPr sz="900" b="1" cap="all" baseline="0">
                <a:solidFill>
                  <a:srgbClr val="064E83"/>
                </a:solidFill>
              </a:defRPr>
            </a:lvl1pPr>
          </a:lstStyle>
          <a:p>
            <a:pPr algn="ctr"/>
            <a:r>
              <a:rPr lang="en-US"/>
              <a:t>European Centre for Medium-Range Weather Forecasts</a:t>
            </a:r>
          </a:p>
        </p:txBody>
      </p:sp>
      <p:pic>
        <p:nvPicPr>
          <p:cNvPr id="8" name="Picture 7" descr="ECMWF_Master_Logo_RGB_nostrap.png"/>
          <p:cNvPicPr>
            <a:picLocks noChangeAspect="1"/>
          </p:cNvPicPr>
          <p:nvPr userDrawn="1"/>
        </p:nvPicPr>
        <p:blipFill>
          <a:blip r:embed="rId2"/>
          <a:stretch>
            <a:fillRect/>
          </a:stretch>
        </p:blipFill>
        <p:spPr>
          <a:xfrm>
            <a:off x="2160001" y="6293597"/>
            <a:ext cx="1342372" cy="230658"/>
          </a:xfrm>
          <a:prstGeom prst="rect">
            <a:avLst/>
          </a:prstGeom>
        </p:spPr>
      </p:pic>
    </p:spTree>
    <p:extLst>
      <p:ext uri="{BB962C8B-B14F-4D97-AF65-F5344CB8AC3E}">
        <p14:creationId xmlns:p14="http://schemas.microsoft.com/office/powerpoint/2010/main" val="176649993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wide margins">
    <p:spTree>
      <p:nvGrpSpPr>
        <p:cNvPr id="1" name=""/>
        <p:cNvGrpSpPr/>
        <p:nvPr/>
      </p:nvGrpSpPr>
      <p:grpSpPr>
        <a:xfrm>
          <a:off x="0" y="0"/>
          <a:ext cx="0" cy="0"/>
          <a:chOff x="0" y="0"/>
          <a:chExt cx="0" cy="0"/>
        </a:xfrm>
      </p:grpSpPr>
      <p:sp>
        <p:nvSpPr>
          <p:cNvPr id="9" name="Title 8"/>
          <p:cNvSpPr>
            <a:spLocks noGrp="1"/>
          </p:cNvSpPr>
          <p:nvPr>
            <p:ph type="title"/>
          </p:nvPr>
        </p:nvSpPr>
        <p:spPr>
          <a:xfrm>
            <a:off x="3240000" y="360000"/>
            <a:ext cx="5709600" cy="369332"/>
          </a:xfrm>
          <a:prstGeom prst="rect">
            <a:avLst/>
          </a:prstGeom>
        </p:spPr>
        <p:txBody>
          <a:bodyPr lIns="0" tIns="0" rIns="0" bIns="0"/>
          <a:lstStyle>
            <a:lvl1pPr>
              <a:defRPr>
                <a:solidFill>
                  <a:srgbClr val="064E83"/>
                </a:solidFill>
              </a:defRPr>
            </a:lvl1pPr>
          </a:lstStyle>
          <a:p>
            <a:r>
              <a:rPr lang="en-GB"/>
              <a:t>Click to edit Master title style</a:t>
            </a:r>
            <a:endParaRPr lang="en-US" dirty="0"/>
          </a:p>
        </p:txBody>
      </p:sp>
      <p:sp>
        <p:nvSpPr>
          <p:cNvPr id="11" name="Content Placeholder 10"/>
          <p:cNvSpPr>
            <a:spLocks noGrp="1"/>
          </p:cNvSpPr>
          <p:nvPr>
            <p:ph sz="quarter" idx="14" hasCustomPrompt="1"/>
          </p:nvPr>
        </p:nvSpPr>
        <p:spPr>
          <a:xfrm>
            <a:off x="3240000" y="936000"/>
            <a:ext cx="5709600" cy="4986000"/>
          </a:xfrm>
          <a:prstGeom prst="rect">
            <a:avLst/>
          </a:prstGeom>
        </p:spPr>
        <p:txBody>
          <a:bodyPr lIns="0" tIns="0" rIns="0" bIns="0"/>
          <a:lstStyle>
            <a:lvl1pPr marL="0" indent="-180000">
              <a:lnSpc>
                <a:spcPts val="2200"/>
              </a:lnSpc>
              <a:spcBef>
                <a:spcPts val="1100"/>
              </a:spcBef>
              <a:buClr>
                <a:srgbClr val="064E83"/>
              </a:buClr>
              <a:defRPr sz="1800">
                <a:solidFill>
                  <a:schemeClr val="tx1"/>
                </a:solidFill>
              </a:defRPr>
            </a:lvl1pPr>
            <a:lvl2pPr marL="630000" indent="-270000">
              <a:lnSpc>
                <a:spcPts val="2000"/>
              </a:lnSpc>
              <a:spcBef>
                <a:spcPts val="1000"/>
              </a:spcBef>
              <a:buClr>
                <a:srgbClr val="064E83"/>
              </a:buClr>
              <a:defRPr sz="1600">
                <a:solidFill>
                  <a:schemeClr val="tx1"/>
                </a:solidFill>
              </a:defRPr>
            </a:lvl2pPr>
            <a:lvl3pPr marL="990000" indent="-270000">
              <a:lnSpc>
                <a:spcPts val="1800"/>
              </a:lnSpc>
              <a:spcBef>
                <a:spcPts val="900"/>
              </a:spcBef>
              <a:buClr>
                <a:srgbClr val="064E83"/>
              </a:buClr>
              <a:defRPr sz="1400">
                <a:solidFill>
                  <a:schemeClr val="tx1"/>
                </a:solidFill>
              </a:defRPr>
            </a:lvl3pPr>
            <a:lvl4pPr marL="1350000" indent="-270000">
              <a:lnSpc>
                <a:spcPts val="1600"/>
              </a:lnSpc>
              <a:spcBef>
                <a:spcPts val="800"/>
              </a:spcBef>
              <a:buClr>
                <a:srgbClr val="064E83"/>
              </a:buClr>
              <a:defRPr sz="1200">
                <a:solidFill>
                  <a:schemeClr val="tx1"/>
                </a:solidFill>
              </a:defRPr>
            </a:lvl4pPr>
            <a:lvl5pPr marL="1710000" indent="-270000">
              <a:lnSpc>
                <a:spcPts val="1400"/>
              </a:lnSpc>
              <a:spcBef>
                <a:spcPts val="700"/>
              </a:spcBef>
              <a:buClr>
                <a:srgbClr val="064E83"/>
              </a:buClr>
              <a:defRPr sz="1000">
                <a:solidFill>
                  <a:schemeClr val="tx1"/>
                </a:solidFill>
              </a:defRPr>
            </a:lvl5pPr>
          </a:lstStyle>
          <a:p>
            <a:pPr lvl="0"/>
            <a:r>
              <a:rPr lang="en-GB" dirty="0"/>
              <a:t>Top level text goes in here </a:t>
            </a:r>
          </a:p>
          <a:p>
            <a:pPr lvl="1"/>
            <a:r>
              <a:rPr lang="en-GB" dirty="0"/>
              <a:t>Second level text goes in here</a:t>
            </a:r>
          </a:p>
          <a:p>
            <a:pPr lvl="2"/>
            <a:r>
              <a:rPr lang="en-GB" dirty="0"/>
              <a:t>Third level text goes in here</a:t>
            </a:r>
          </a:p>
          <a:p>
            <a:pPr lvl="3"/>
            <a:r>
              <a:rPr lang="en-GB" dirty="0"/>
              <a:t>Fourth level text goes in here</a:t>
            </a:r>
          </a:p>
          <a:p>
            <a:pPr lvl="4"/>
            <a:r>
              <a:rPr lang="en-GB" dirty="0"/>
              <a:t>Fifth level text goes in here</a:t>
            </a:r>
            <a:endParaRPr lang="en-US" dirty="0"/>
          </a:p>
        </p:txBody>
      </p:sp>
      <p:sp>
        <p:nvSpPr>
          <p:cNvPr id="12" name="Slide Number Placeholder 2"/>
          <p:cNvSpPr>
            <a:spLocks noGrp="1"/>
          </p:cNvSpPr>
          <p:nvPr>
            <p:ph type="sldNum" sz="quarter" idx="10"/>
          </p:nvPr>
        </p:nvSpPr>
        <p:spPr>
          <a:xfrm>
            <a:off x="10029600" y="6308255"/>
            <a:ext cx="2159224" cy="216000"/>
          </a:xfrm>
          <a:prstGeom prst="rect">
            <a:avLst/>
          </a:prstGeom>
        </p:spPr>
        <p:txBody>
          <a:bodyPr lIns="0" tIns="0" rIns="0" bIns="0" anchor="b" anchorCtr="0"/>
          <a:lstStyle>
            <a:lvl1pPr algn="ctr">
              <a:defRPr sz="900" b="1">
                <a:solidFill>
                  <a:srgbClr val="064E83"/>
                </a:solidFill>
              </a:defRPr>
            </a:lvl1pPr>
          </a:lstStyle>
          <a:p>
            <a:fld id="{05F19C50-BC3B-5841-9AFF-3A0443B66067}" type="slidenum">
              <a:rPr lang="en-US" smtClean="0"/>
              <a:pPr/>
              <a:t>‹#›</a:t>
            </a:fld>
            <a:endParaRPr lang="en-US" dirty="0"/>
          </a:p>
        </p:txBody>
      </p:sp>
      <p:sp>
        <p:nvSpPr>
          <p:cNvPr id="15" name="Date Placeholder 10"/>
          <p:cNvSpPr txBox="1">
            <a:spLocks/>
          </p:cNvSpPr>
          <p:nvPr userDrawn="1"/>
        </p:nvSpPr>
        <p:spPr>
          <a:xfrm>
            <a:off x="8564419" y="6308255"/>
            <a:ext cx="1465181" cy="230657"/>
          </a:xfrm>
          <a:prstGeom prst="rect">
            <a:avLst/>
          </a:prstGeom>
        </p:spPr>
        <p:txBody>
          <a:bodyPr vert="horz" lIns="0" tIns="0" rIns="0" bIns="0" rtlCol="0" anchor="b" anchorCtr="0"/>
          <a:lstStyle>
            <a:lvl1pPr algn="r">
              <a:defRPr>
                <a:solidFill>
                  <a:schemeClr val="bg1"/>
                </a:solidFill>
              </a:defRPr>
            </a:lvl1p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schemeClr val="bg1"/>
                </a:solidFill>
                <a:effectLst/>
                <a:uLnTx/>
                <a:uFillTx/>
                <a:latin typeface="+mn-lt"/>
                <a:ea typeface="+mn-ea"/>
                <a:cs typeface="+mn-cs"/>
              </a:rPr>
              <a:t>October 29, 2014</a:t>
            </a:r>
          </a:p>
        </p:txBody>
      </p:sp>
      <p:sp>
        <p:nvSpPr>
          <p:cNvPr id="16" name="Footer Placeholder 11"/>
          <p:cNvSpPr>
            <a:spLocks noGrp="1"/>
          </p:cNvSpPr>
          <p:nvPr>
            <p:ph type="ftr" sz="quarter" idx="3"/>
          </p:nvPr>
        </p:nvSpPr>
        <p:spPr>
          <a:xfrm>
            <a:off x="4582373" y="6308255"/>
            <a:ext cx="4053639" cy="230657"/>
          </a:xfrm>
          <a:prstGeom prst="rect">
            <a:avLst/>
          </a:prstGeom>
        </p:spPr>
        <p:txBody>
          <a:bodyPr vert="horz" lIns="0" tIns="0" rIns="0" bIns="0" rtlCol="0" anchor="b" anchorCtr="0">
            <a:noAutofit/>
          </a:bodyPr>
          <a:lstStyle>
            <a:lvl1pPr algn="l">
              <a:defRPr sz="900" b="1" cap="all" baseline="0">
                <a:solidFill>
                  <a:srgbClr val="064E83"/>
                </a:solidFill>
              </a:defRPr>
            </a:lvl1pPr>
          </a:lstStyle>
          <a:p>
            <a:pPr algn="ctr"/>
            <a:r>
              <a:rPr lang="en-US" dirty="0"/>
              <a:t>European Centre for Medium-Range Weather Forecasts</a:t>
            </a:r>
          </a:p>
        </p:txBody>
      </p:sp>
      <p:pic>
        <p:nvPicPr>
          <p:cNvPr id="8" name="Picture 7" descr="ECMWF_Master_Logo_RGB_nostrap.png"/>
          <p:cNvPicPr>
            <a:picLocks noChangeAspect="1"/>
          </p:cNvPicPr>
          <p:nvPr userDrawn="1"/>
        </p:nvPicPr>
        <p:blipFill>
          <a:blip r:embed="rId2"/>
          <a:stretch>
            <a:fillRect/>
          </a:stretch>
        </p:blipFill>
        <p:spPr>
          <a:xfrm>
            <a:off x="3240001" y="6293597"/>
            <a:ext cx="1342372" cy="230658"/>
          </a:xfrm>
          <a:prstGeom prst="rect">
            <a:avLst/>
          </a:prstGeom>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and Content narrow margins">
    <p:spTree>
      <p:nvGrpSpPr>
        <p:cNvPr id="1" name=""/>
        <p:cNvGrpSpPr/>
        <p:nvPr/>
      </p:nvGrpSpPr>
      <p:grpSpPr>
        <a:xfrm>
          <a:off x="0" y="0"/>
          <a:ext cx="0" cy="0"/>
          <a:chOff x="0" y="0"/>
          <a:chExt cx="0" cy="0"/>
        </a:xfrm>
      </p:grpSpPr>
      <p:sp>
        <p:nvSpPr>
          <p:cNvPr id="9" name="Title 8"/>
          <p:cNvSpPr>
            <a:spLocks noGrp="1"/>
          </p:cNvSpPr>
          <p:nvPr>
            <p:ph type="title"/>
          </p:nvPr>
        </p:nvSpPr>
        <p:spPr>
          <a:xfrm>
            <a:off x="1080000" y="360000"/>
            <a:ext cx="10029600" cy="369332"/>
          </a:xfrm>
          <a:prstGeom prst="rect">
            <a:avLst/>
          </a:prstGeom>
        </p:spPr>
        <p:txBody>
          <a:bodyPr lIns="0" tIns="0" rIns="0" bIns="0"/>
          <a:lstStyle>
            <a:lvl1pPr>
              <a:defRPr>
                <a:solidFill>
                  <a:srgbClr val="064E83"/>
                </a:solidFill>
              </a:defRPr>
            </a:lvl1pPr>
          </a:lstStyle>
          <a:p>
            <a:r>
              <a:rPr lang="en-GB"/>
              <a:t>Click to edit Master title style</a:t>
            </a:r>
            <a:endParaRPr lang="en-US" dirty="0"/>
          </a:p>
        </p:txBody>
      </p:sp>
      <p:sp>
        <p:nvSpPr>
          <p:cNvPr id="11" name="Content Placeholder 10"/>
          <p:cNvSpPr>
            <a:spLocks noGrp="1"/>
          </p:cNvSpPr>
          <p:nvPr>
            <p:ph sz="quarter" idx="14" hasCustomPrompt="1"/>
          </p:nvPr>
        </p:nvSpPr>
        <p:spPr>
          <a:xfrm>
            <a:off x="1080000" y="936000"/>
            <a:ext cx="10029600" cy="4986000"/>
          </a:xfrm>
          <a:prstGeom prst="rect">
            <a:avLst/>
          </a:prstGeom>
        </p:spPr>
        <p:txBody>
          <a:bodyPr lIns="0" tIns="0" rIns="0" bIns="0"/>
          <a:lstStyle>
            <a:lvl1pPr marL="0" indent="-180000">
              <a:lnSpc>
                <a:spcPts val="2200"/>
              </a:lnSpc>
              <a:spcBef>
                <a:spcPts val="1100"/>
              </a:spcBef>
              <a:buClr>
                <a:srgbClr val="064E83"/>
              </a:buClr>
              <a:defRPr sz="1800">
                <a:solidFill>
                  <a:schemeClr val="tx1"/>
                </a:solidFill>
              </a:defRPr>
            </a:lvl1pPr>
            <a:lvl2pPr marL="630000" indent="-270000">
              <a:lnSpc>
                <a:spcPts val="2000"/>
              </a:lnSpc>
              <a:spcBef>
                <a:spcPts val="1000"/>
              </a:spcBef>
              <a:buClr>
                <a:srgbClr val="064E83"/>
              </a:buClr>
              <a:defRPr sz="1600">
                <a:solidFill>
                  <a:schemeClr val="tx1"/>
                </a:solidFill>
              </a:defRPr>
            </a:lvl2pPr>
            <a:lvl3pPr marL="990000" indent="-270000">
              <a:lnSpc>
                <a:spcPts val="1800"/>
              </a:lnSpc>
              <a:spcBef>
                <a:spcPts val="900"/>
              </a:spcBef>
              <a:buClr>
                <a:srgbClr val="064E83"/>
              </a:buClr>
              <a:defRPr sz="1400">
                <a:solidFill>
                  <a:schemeClr val="tx1"/>
                </a:solidFill>
              </a:defRPr>
            </a:lvl3pPr>
            <a:lvl4pPr marL="1350000" indent="-270000">
              <a:lnSpc>
                <a:spcPts val="1600"/>
              </a:lnSpc>
              <a:spcBef>
                <a:spcPts val="800"/>
              </a:spcBef>
              <a:buClr>
                <a:srgbClr val="064E83"/>
              </a:buClr>
              <a:defRPr sz="1200">
                <a:solidFill>
                  <a:schemeClr val="tx1"/>
                </a:solidFill>
              </a:defRPr>
            </a:lvl4pPr>
            <a:lvl5pPr marL="1710000" indent="-270000">
              <a:lnSpc>
                <a:spcPts val="1400"/>
              </a:lnSpc>
              <a:spcBef>
                <a:spcPts val="700"/>
              </a:spcBef>
              <a:buClr>
                <a:srgbClr val="064E83"/>
              </a:buClr>
              <a:defRPr sz="1000">
                <a:solidFill>
                  <a:schemeClr val="tx1"/>
                </a:solidFill>
              </a:defRPr>
            </a:lvl5pPr>
          </a:lstStyle>
          <a:p>
            <a:pPr lvl="0"/>
            <a:r>
              <a:rPr lang="en-GB" dirty="0"/>
              <a:t>Top level text goes in here </a:t>
            </a:r>
          </a:p>
          <a:p>
            <a:pPr lvl="1"/>
            <a:r>
              <a:rPr lang="en-GB" dirty="0"/>
              <a:t>Second level text goes in here</a:t>
            </a:r>
          </a:p>
          <a:p>
            <a:pPr lvl="2"/>
            <a:r>
              <a:rPr lang="en-GB" dirty="0"/>
              <a:t>Third level text goes in here</a:t>
            </a:r>
          </a:p>
          <a:p>
            <a:pPr lvl="3"/>
            <a:r>
              <a:rPr lang="en-GB" dirty="0"/>
              <a:t>Fourth level text goes in here</a:t>
            </a:r>
          </a:p>
          <a:p>
            <a:pPr lvl="4"/>
            <a:r>
              <a:rPr lang="en-GB" dirty="0"/>
              <a:t>Fifth level text goes in here</a:t>
            </a:r>
            <a:endParaRPr lang="en-US" dirty="0"/>
          </a:p>
        </p:txBody>
      </p:sp>
      <p:sp>
        <p:nvSpPr>
          <p:cNvPr id="12" name="Slide Number Placeholder 2"/>
          <p:cNvSpPr>
            <a:spLocks noGrp="1"/>
          </p:cNvSpPr>
          <p:nvPr>
            <p:ph type="sldNum" sz="quarter" idx="10"/>
          </p:nvPr>
        </p:nvSpPr>
        <p:spPr>
          <a:xfrm>
            <a:off x="10029600" y="6308255"/>
            <a:ext cx="2159224" cy="216000"/>
          </a:xfrm>
          <a:prstGeom prst="rect">
            <a:avLst/>
          </a:prstGeom>
        </p:spPr>
        <p:txBody>
          <a:bodyPr lIns="0" tIns="0" rIns="0" bIns="0" anchor="b" anchorCtr="0"/>
          <a:lstStyle>
            <a:lvl1pPr algn="ctr">
              <a:defRPr sz="900" b="1">
                <a:solidFill>
                  <a:srgbClr val="064E83"/>
                </a:solidFill>
              </a:defRPr>
            </a:lvl1pPr>
          </a:lstStyle>
          <a:p>
            <a:fld id="{E4AB80EA-DB86-D849-B86F-15DAF31F0474}" type="slidenum">
              <a:rPr lang="en-US" smtClean="0"/>
              <a:pPr/>
              <a:t>‹#›</a:t>
            </a:fld>
            <a:endParaRPr lang="en-US" dirty="0"/>
          </a:p>
        </p:txBody>
      </p:sp>
      <p:sp>
        <p:nvSpPr>
          <p:cNvPr id="15" name="Date Placeholder 10"/>
          <p:cNvSpPr txBox="1">
            <a:spLocks/>
          </p:cNvSpPr>
          <p:nvPr userDrawn="1"/>
        </p:nvSpPr>
        <p:spPr>
          <a:xfrm>
            <a:off x="8564419" y="6308255"/>
            <a:ext cx="1465181" cy="230657"/>
          </a:xfrm>
          <a:prstGeom prst="rect">
            <a:avLst/>
          </a:prstGeom>
        </p:spPr>
        <p:txBody>
          <a:bodyPr vert="horz" lIns="0" tIns="0" rIns="0" bIns="0" rtlCol="0" anchor="b" anchorCtr="0"/>
          <a:lstStyle>
            <a:lvl1pPr algn="r">
              <a:defRPr>
                <a:solidFill>
                  <a:schemeClr val="bg1"/>
                </a:solidFill>
              </a:defRPr>
            </a:lvl1p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schemeClr val="bg1"/>
                </a:solidFill>
                <a:effectLst/>
                <a:uLnTx/>
                <a:uFillTx/>
                <a:latin typeface="+mn-lt"/>
                <a:ea typeface="+mn-ea"/>
                <a:cs typeface="+mn-cs"/>
              </a:rPr>
              <a:t>October 29, 2014</a:t>
            </a:r>
          </a:p>
        </p:txBody>
      </p:sp>
      <p:sp>
        <p:nvSpPr>
          <p:cNvPr id="16" name="Footer Placeholder 11"/>
          <p:cNvSpPr>
            <a:spLocks noGrp="1"/>
          </p:cNvSpPr>
          <p:nvPr>
            <p:ph type="ftr" sz="quarter" idx="3"/>
          </p:nvPr>
        </p:nvSpPr>
        <p:spPr>
          <a:xfrm>
            <a:off x="2422372" y="6308255"/>
            <a:ext cx="4053639" cy="230657"/>
          </a:xfrm>
          <a:prstGeom prst="rect">
            <a:avLst/>
          </a:prstGeom>
        </p:spPr>
        <p:txBody>
          <a:bodyPr vert="horz" lIns="0" tIns="0" rIns="0" bIns="0" rtlCol="0" anchor="b" anchorCtr="0">
            <a:noAutofit/>
          </a:bodyPr>
          <a:lstStyle>
            <a:lvl1pPr algn="l">
              <a:defRPr sz="900" b="1" cap="all" baseline="0">
                <a:solidFill>
                  <a:srgbClr val="064E83"/>
                </a:solidFill>
              </a:defRPr>
            </a:lvl1pPr>
          </a:lstStyle>
          <a:p>
            <a:pPr algn="ctr"/>
            <a:r>
              <a:rPr lang="en-US" dirty="0"/>
              <a:t>European Centre for Medium-Range Weather Forecasts</a:t>
            </a:r>
          </a:p>
        </p:txBody>
      </p:sp>
      <p:pic>
        <p:nvPicPr>
          <p:cNvPr id="8" name="Picture 7" descr="ECMWF_Master_Logo_RGB_nostrap.png"/>
          <p:cNvPicPr>
            <a:picLocks noChangeAspect="1"/>
          </p:cNvPicPr>
          <p:nvPr userDrawn="1"/>
        </p:nvPicPr>
        <p:blipFill>
          <a:blip r:embed="rId2"/>
          <a:stretch>
            <a:fillRect/>
          </a:stretch>
        </p:blipFill>
        <p:spPr>
          <a:xfrm>
            <a:off x="1080000" y="6308254"/>
            <a:ext cx="1342372" cy="230658"/>
          </a:xfrm>
          <a:prstGeom prst="rect">
            <a:avLst/>
          </a:prstGeom>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9" name="Title 8"/>
          <p:cNvSpPr>
            <a:spLocks noGrp="1"/>
          </p:cNvSpPr>
          <p:nvPr>
            <p:ph type="title"/>
          </p:nvPr>
        </p:nvSpPr>
        <p:spPr>
          <a:xfrm>
            <a:off x="1046747" y="549275"/>
            <a:ext cx="10070432" cy="1061711"/>
          </a:xfrm>
          <a:prstGeom prst="rect">
            <a:avLst/>
          </a:prstGeom>
        </p:spPr>
        <p:txBody>
          <a:bodyPr lIns="0" tIns="0" rIns="0" bIns="0">
            <a:normAutofit/>
          </a:bodyPr>
          <a:lstStyle>
            <a:lvl1pPr>
              <a:defRPr sz="3600" b="0" i="0">
                <a:solidFill>
                  <a:srgbClr val="064E83"/>
                </a:solidFill>
                <a:latin typeface="Nunito" pitchFamily="2" charset="77"/>
              </a:defRPr>
            </a:lvl1pPr>
          </a:lstStyle>
          <a:p>
            <a:r>
              <a:rPr lang="en-GB"/>
              <a:t>Click to edit Master title style</a:t>
            </a:r>
            <a:endParaRPr lang="en-US" dirty="0"/>
          </a:p>
        </p:txBody>
      </p:sp>
      <p:sp>
        <p:nvSpPr>
          <p:cNvPr id="11" name="Content Placeholder 10"/>
          <p:cNvSpPr>
            <a:spLocks noGrp="1"/>
          </p:cNvSpPr>
          <p:nvPr>
            <p:ph sz="quarter" idx="14" hasCustomPrompt="1"/>
          </p:nvPr>
        </p:nvSpPr>
        <p:spPr>
          <a:xfrm>
            <a:off x="1046747" y="1997242"/>
            <a:ext cx="10070432" cy="3924758"/>
          </a:xfrm>
          <a:prstGeom prst="rect">
            <a:avLst/>
          </a:prstGeom>
        </p:spPr>
        <p:txBody>
          <a:bodyPr lIns="0" tIns="0" rIns="0" bIns="0"/>
          <a:lstStyle>
            <a:lvl1pPr marL="0" indent="-180000">
              <a:lnSpc>
                <a:spcPts val="2200"/>
              </a:lnSpc>
              <a:spcBef>
                <a:spcPts val="1100"/>
              </a:spcBef>
              <a:buClr>
                <a:srgbClr val="064E83"/>
              </a:buClr>
              <a:defRPr sz="1800" b="0" i="0">
                <a:solidFill>
                  <a:schemeClr val="tx1"/>
                </a:solidFill>
                <a:latin typeface="Source Sans Pro" panose="020B0503030403020204" pitchFamily="34" charset="0"/>
                <a:ea typeface="Source Sans Pro" panose="020B0503030403020204" pitchFamily="34" charset="0"/>
              </a:defRPr>
            </a:lvl1pPr>
            <a:lvl2pPr marL="630000" indent="-270000">
              <a:lnSpc>
                <a:spcPts val="2000"/>
              </a:lnSpc>
              <a:spcBef>
                <a:spcPts val="1000"/>
              </a:spcBef>
              <a:buClr>
                <a:srgbClr val="064E83"/>
              </a:buClr>
              <a:defRPr sz="1600" b="0" i="0">
                <a:solidFill>
                  <a:schemeClr val="tx1"/>
                </a:solidFill>
                <a:latin typeface="Source Sans Pro" panose="020B0503030403020204" pitchFamily="34" charset="0"/>
                <a:ea typeface="Source Sans Pro" panose="020B0503030403020204" pitchFamily="34" charset="0"/>
              </a:defRPr>
            </a:lvl2pPr>
            <a:lvl3pPr marL="990000" indent="-270000">
              <a:lnSpc>
                <a:spcPts val="1800"/>
              </a:lnSpc>
              <a:spcBef>
                <a:spcPts val="900"/>
              </a:spcBef>
              <a:buClr>
                <a:srgbClr val="064E83"/>
              </a:buClr>
              <a:defRPr sz="1400" b="0" i="0">
                <a:solidFill>
                  <a:schemeClr val="tx1"/>
                </a:solidFill>
                <a:latin typeface="Source Sans Pro" panose="020B0503030403020204" pitchFamily="34" charset="0"/>
                <a:ea typeface="Source Sans Pro" panose="020B0503030403020204" pitchFamily="34" charset="0"/>
              </a:defRPr>
            </a:lvl3pPr>
            <a:lvl4pPr marL="1350000" indent="-270000">
              <a:lnSpc>
                <a:spcPts val="1600"/>
              </a:lnSpc>
              <a:spcBef>
                <a:spcPts val="800"/>
              </a:spcBef>
              <a:buClr>
                <a:srgbClr val="064E83"/>
              </a:buClr>
              <a:defRPr sz="1200" b="0" i="0">
                <a:solidFill>
                  <a:schemeClr val="tx1"/>
                </a:solidFill>
                <a:latin typeface="Source Sans Pro" panose="020B0503030403020204" pitchFamily="34" charset="0"/>
                <a:ea typeface="Source Sans Pro" panose="020B0503030403020204" pitchFamily="34" charset="0"/>
              </a:defRPr>
            </a:lvl4pPr>
            <a:lvl5pPr marL="1710000" indent="-270000">
              <a:lnSpc>
                <a:spcPts val="1400"/>
              </a:lnSpc>
              <a:spcBef>
                <a:spcPts val="700"/>
              </a:spcBef>
              <a:buClr>
                <a:srgbClr val="064E83"/>
              </a:buClr>
              <a:defRPr sz="1000" b="0" i="0">
                <a:solidFill>
                  <a:schemeClr val="tx1"/>
                </a:solidFill>
                <a:latin typeface="Source Sans Pro" panose="020B0503030403020204" pitchFamily="34" charset="0"/>
                <a:ea typeface="Source Sans Pro" panose="020B0503030403020204" pitchFamily="34" charset="0"/>
              </a:defRPr>
            </a:lvl5pPr>
          </a:lstStyle>
          <a:p>
            <a:pPr lvl="0"/>
            <a:r>
              <a:rPr lang="en-GB" dirty="0"/>
              <a:t>Top level text goes in here </a:t>
            </a:r>
          </a:p>
          <a:p>
            <a:pPr lvl="1"/>
            <a:r>
              <a:rPr lang="en-GB" dirty="0"/>
              <a:t>Second level text goes in here</a:t>
            </a:r>
          </a:p>
          <a:p>
            <a:pPr lvl="2"/>
            <a:r>
              <a:rPr lang="en-GB" dirty="0"/>
              <a:t>Third level text goes in here</a:t>
            </a:r>
          </a:p>
          <a:p>
            <a:pPr lvl="3"/>
            <a:r>
              <a:rPr lang="en-GB" dirty="0"/>
              <a:t>Fourth level text goes in here</a:t>
            </a:r>
          </a:p>
          <a:p>
            <a:pPr lvl="4"/>
            <a:r>
              <a:rPr lang="en-GB" dirty="0"/>
              <a:t>Fifth level text goes in here</a:t>
            </a:r>
            <a:endParaRPr lang="en-US" dirty="0"/>
          </a:p>
        </p:txBody>
      </p:sp>
      <p:sp>
        <p:nvSpPr>
          <p:cNvPr id="12" name="Slide Number Placeholder 2"/>
          <p:cNvSpPr>
            <a:spLocks noGrp="1"/>
          </p:cNvSpPr>
          <p:nvPr>
            <p:ph type="sldNum" sz="quarter" idx="10"/>
          </p:nvPr>
        </p:nvSpPr>
        <p:spPr>
          <a:xfrm>
            <a:off x="10029600" y="6322298"/>
            <a:ext cx="1609950" cy="230657"/>
          </a:xfrm>
          <a:prstGeom prst="rect">
            <a:avLst/>
          </a:prstGeom>
        </p:spPr>
        <p:txBody>
          <a:bodyPr lIns="0" tIns="0" rIns="0" bIns="0" anchor="b" anchorCtr="0"/>
          <a:lstStyle>
            <a:lvl1pPr algn="r">
              <a:defRPr sz="900" b="0" i="0">
                <a:solidFill>
                  <a:srgbClr val="064E83"/>
                </a:solidFill>
                <a:latin typeface="Nunito" pitchFamily="2" charset="77"/>
              </a:defRPr>
            </a:lvl1pPr>
          </a:lstStyle>
          <a:p>
            <a:fld id="{6B3B0B0F-E794-1244-9699-107C60B9C23A}" type="slidenum">
              <a:rPr lang="en-US" smtClean="0"/>
              <a:pPr/>
              <a:t>‹#›</a:t>
            </a:fld>
            <a:endParaRPr lang="en-US" dirty="0"/>
          </a:p>
        </p:txBody>
      </p:sp>
      <p:pic>
        <p:nvPicPr>
          <p:cNvPr id="3" name="Picture 2" descr="ECMWF_Master_Logo_RGB_nostrap.png">
            <a:extLst>
              <a:ext uri="{FF2B5EF4-FFF2-40B4-BE49-F238E27FC236}">
                <a16:creationId xmlns:a16="http://schemas.microsoft.com/office/drawing/2014/main" id="{5E447211-7358-D10F-4734-85E883DE3A41}"/>
              </a:ext>
            </a:extLst>
          </p:cNvPr>
          <p:cNvPicPr>
            <a:picLocks noChangeAspect="1"/>
          </p:cNvPicPr>
          <p:nvPr userDrawn="1"/>
        </p:nvPicPr>
        <p:blipFill>
          <a:blip r:embed="rId2"/>
          <a:stretch>
            <a:fillRect/>
          </a:stretch>
        </p:blipFill>
        <p:spPr>
          <a:xfrm>
            <a:off x="679027" y="6231791"/>
            <a:ext cx="1342372" cy="230658"/>
          </a:xfrm>
          <a:prstGeom prst="rect">
            <a:avLst/>
          </a:prstGeom>
        </p:spPr>
      </p:pic>
      <p:sp>
        <p:nvSpPr>
          <p:cNvPr id="4" name="Date Placeholder 10">
            <a:extLst>
              <a:ext uri="{FF2B5EF4-FFF2-40B4-BE49-F238E27FC236}">
                <a16:creationId xmlns:a16="http://schemas.microsoft.com/office/drawing/2014/main" id="{022D7836-4926-7153-D570-157719D2A888}"/>
              </a:ext>
            </a:extLst>
          </p:cNvPr>
          <p:cNvSpPr txBox="1">
            <a:spLocks/>
          </p:cNvSpPr>
          <p:nvPr userDrawn="1"/>
        </p:nvSpPr>
        <p:spPr>
          <a:xfrm>
            <a:off x="679027" y="6497005"/>
            <a:ext cx="1953066" cy="230658"/>
          </a:xfrm>
          <a:prstGeom prst="rect">
            <a:avLst/>
          </a:prstGeom>
        </p:spPr>
        <p:txBody>
          <a:bodyPr vert="horz" lIns="0" tIns="0" rIns="0" bIns="0" rtlCol="0" anchor="b" anchorCtr="0"/>
          <a:lstStyle>
            <a:lvl1pPr algn="r">
              <a:defRPr>
                <a:solidFill>
                  <a:schemeClr val="bg1"/>
                </a:solidFill>
              </a:defRPr>
            </a:lvl1p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srgbClr val="064E83"/>
                </a:solidFill>
                <a:effectLst/>
                <a:uLnTx/>
                <a:uFillTx/>
                <a:latin typeface="Nunito" pitchFamily="2" charset="77"/>
                <a:ea typeface="+mn-ea"/>
                <a:cs typeface="+mn-cs"/>
              </a:rPr>
              <a:t>© ECMWF </a:t>
            </a:r>
            <a:fld id="{D4C56AD5-C73F-B44A-96CB-E8BE2C5CB95A}" type="datetime4">
              <a:rPr kumimoji="0" lang="en-US" sz="900" b="0" i="0" u="none" strike="noStrike" kern="1200" cap="none" spc="0" normalizeH="0" baseline="0" noProof="0" smtClean="0">
                <a:ln>
                  <a:noFill/>
                </a:ln>
                <a:solidFill>
                  <a:srgbClr val="064E83"/>
                </a:solidFill>
                <a:effectLst/>
                <a:uLnTx/>
                <a:uFillTx/>
                <a:latin typeface="Nunito" pitchFamily="2" charset="77"/>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December 2, 2025</a:t>
            </a:fld>
            <a:endParaRPr kumimoji="0" lang="en-US" sz="900" b="0" i="0" u="none" strike="noStrike" kern="1200" cap="none" spc="0" normalizeH="0" baseline="0" noProof="0" dirty="0">
              <a:ln>
                <a:noFill/>
              </a:ln>
              <a:solidFill>
                <a:srgbClr val="064E83"/>
              </a:solidFill>
              <a:effectLst/>
              <a:uLnTx/>
              <a:uFillTx/>
              <a:latin typeface="Nunito" pitchFamily="2" charset="77"/>
              <a:ea typeface="+mn-ea"/>
              <a:cs typeface="+mn-cs"/>
            </a:endParaRPr>
          </a:p>
        </p:txBody>
      </p:sp>
      <p:sp>
        <p:nvSpPr>
          <p:cNvPr id="8" name="Text Placeholder 3">
            <a:extLst>
              <a:ext uri="{FF2B5EF4-FFF2-40B4-BE49-F238E27FC236}">
                <a16:creationId xmlns:a16="http://schemas.microsoft.com/office/drawing/2014/main" id="{626EDC37-0ED4-75D4-F684-27958CC66127}"/>
              </a:ext>
            </a:extLst>
          </p:cNvPr>
          <p:cNvSpPr>
            <a:spLocks noGrp="1"/>
          </p:cNvSpPr>
          <p:nvPr>
            <p:ph type="body" sz="quarter" idx="15" hasCustomPrompt="1"/>
          </p:nvPr>
        </p:nvSpPr>
        <p:spPr>
          <a:xfrm>
            <a:off x="2677444" y="6322298"/>
            <a:ext cx="6833937" cy="307777"/>
          </a:xfrm>
        </p:spPr>
        <p:txBody>
          <a:bodyPr>
            <a:noAutofit/>
          </a:bodyPr>
          <a:lstStyle>
            <a:lvl1pPr marL="0" indent="0" algn="ctr">
              <a:buNone/>
              <a:defRPr sz="1000">
                <a:solidFill>
                  <a:schemeClr val="bg1">
                    <a:lumMod val="65000"/>
                  </a:schemeClr>
                </a:solidFill>
              </a:defRPr>
            </a:lvl1pPr>
          </a:lstStyle>
          <a:p>
            <a:pPr lvl="0"/>
            <a:r>
              <a:rPr lang="en-GB" dirty="0"/>
              <a:t>Date/context</a:t>
            </a:r>
          </a:p>
        </p:txBody>
      </p:sp>
    </p:spTree>
    <p:extLst>
      <p:ext uri="{BB962C8B-B14F-4D97-AF65-F5344CB8AC3E}">
        <p14:creationId xmlns:p14="http://schemas.microsoft.com/office/powerpoint/2010/main" val="99579081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
        <p:nvSpPr>
          <p:cNvPr id="9" name="Title 8"/>
          <p:cNvSpPr>
            <a:spLocks noGrp="1"/>
          </p:cNvSpPr>
          <p:nvPr>
            <p:ph type="title"/>
          </p:nvPr>
        </p:nvSpPr>
        <p:spPr>
          <a:xfrm>
            <a:off x="1046747" y="549275"/>
            <a:ext cx="10070432" cy="576263"/>
          </a:xfrm>
          <a:prstGeom prst="rect">
            <a:avLst/>
          </a:prstGeom>
        </p:spPr>
        <p:txBody>
          <a:bodyPr lIns="0" tIns="0" rIns="0" bIns="0">
            <a:normAutofit/>
          </a:bodyPr>
          <a:lstStyle>
            <a:lvl1pPr>
              <a:defRPr sz="3200" b="0" i="0">
                <a:solidFill>
                  <a:srgbClr val="064E83"/>
                </a:solidFill>
                <a:latin typeface="Nunito" pitchFamily="2" charset="77"/>
              </a:defRPr>
            </a:lvl1pPr>
          </a:lstStyle>
          <a:p>
            <a:r>
              <a:rPr lang="en-GB" dirty="0"/>
              <a:t>Click to edit Master title style</a:t>
            </a:r>
            <a:endParaRPr lang="en-US" dirty="0"/>
          </a:p>
        </p:txBody>
      </p:sp>
      <p:sp>
        <p:nvSpPr>
          <p:cNvPr id="11" name="Content Placeholder 10"/>
          <p:cNvSpPr>
            <a:spLocks noGrp="1"/>
          </p:cNvSpPr>
          <p:nvPr>
            <p:ph sz="quarter" idx="14" hasCustomPrompt="1"/>
          </p:nvPr>
        </p:nvSpPr>
        <p:spPr>
          <a:xfrm>
            <a:off x="1046747" y="1583871"/>
            <a:ext cx="10070432" cy="4338129"/>
          </a:xfrm>
          <a:prstGeom prst="rect">
            <a:avLst/>
          </a:prstGeom>
        </p:spPr>
        <p:txBody>
          <a:bodyPr lIns="0" tIns="0" rIns="0" bIns="0"/>
          <a:lstStyle>
            <a:lvl1pPr marL="0" indent="-180000">
              <a:lnSpc>
                <a:spcPts val="2200"/>
              </a:lnSpc>
              <a:spcBef>
                <a:spcPts val="1100"/>
              </a:spcBef>
              <a:buClr>
                <a:srgbClr val="064E83"/>
              </a:buClr>
              <a:defRPr sz="1800" b="0" i="0">
                <a:solidFill>
                  <a:schemeClr val="tx1"/>
                </a:solidFill>
                <a:latin typeface="Source Sans Pro" panose="020B0503030403020204" pitchFamily="34" charset="0"/>
                <a:ea typeface="Source Sans Pro" panose="020B0503030403020204" pitchFamily="34" charset="0"/>
              </a:defRPr>
            </a:lvl1pPr>
            <a:lvl2pPr marL="630000" indent="-270000">
              <a:lnSpc>
                <a:spcPts val="2000"/>
              </a:lnSpc>
              <a:spcBef>
                <a:spcPts val="1000"/>
              </a:spcBef>
              <a:buClr>
                <a:srgbClr val="064E83"/>
              </a:buClr>
              <a:defRPr sz="1600" b="0" i="0">
                <a:solidFill>
                  <a:schemeClr val="tx1"/>
                </a:solidFill>
                <a:latin typeface="Source Sans Pro" panose="020B0503030403020204" pitchFamily="34" charset="0"/>
                <a:ea typeface="Source Sans Pro" panose="020B0503030403020204" pitchFamily="34" charset="0"/>
              </a:defRPr>
            </a:lvl2pPr>
            <a:lvl3pPr marL="990000" indent="-270000">
              <a:lnSpc>
                <a:spcPts val="1800"/>
              </a:lnSpc>
              <a:spcBef>
                <a:spcPts val="900"/>
              </a:spcBef>
              <a:buClr>
                <a:srgbClr val="064E83"/>
              </a:buClr>
              <a:defRPr sz="1400" b="0" i="0">
                <a:solidFill>
                  <a:schemeClr val="tx1"/>
                </a:solidFill>
                <a:latin typeface="Source Sans Pro" panose="020B0503030403020204" pitchFamily="34" charset="0"/>
                <a:ea typeface="Source Sans Pro" panose="020B0503030403020204" pitchFamily="34" charset="0"/>
              </a:defRPr>
            </a:lvl3pPr>
            <a:lvl4pPr marL="1350000" indent="-270000">
              <a:lnSpc>
                <a:spcPts val="1600"/>
              </a:lnSpc>
              <a:spcBef>
                <a:spcPts val="800"/>
              </a:spcBef>
              <a:buClr>
                <a:srgbClr val="064E83"/>
              </a:buClr>
              <a:defRPr sz="1200" b="0" i="0">
                <a:solidFill>
                  <a:schemeClr val="tx1"/>
                </a:solidFill>
                <a:latin typeface="Source Sans Pro" panose="020B0503030403020204" pitchFamily="34" charset="0"/>
                <a:ea typeface="Source Sans Pro" panose="020B0503030403020204" pitchFamily="34" charset="0"/>
              </a:defRPr>
            </a:lvl4pPr>
            <a:lvl5pPr marL="1710000" indent="-270000">
              <a:lnSpc>
                <a:spcPts val="1400"/>
              </a:lnSpc>
              <a:spcBef>
                <a:spcPts val="700"/>
              </a:spcBef>
              <a:buClr>
                <a:srgbClr val="064E83"/>
              </a:buClr>
              <a:defRPr sz="1000" b="0" i="0">
                <a:solidFill>
                  <a:schemeClr val="tx1"/>
                </a:solidFill>
                <a:latin typeface="Source Sans Pro" panose="020B0503030403020204" pitchFamily="34" charset="0"/>
                <a:ea typeface="Source Sans Pro" panose="020B0503030403020204" pitchFamily="34" charset="0"/>
              </a:defRPr>
            </a:lvl5pPr>
          </a:lstStyle>
          <a:p>
            <a:pPr lvl="0"/>
            <a:r>
              <a:rPr lang="en-GB" dirty="0"/>
              <a:t>Top level text goes in here </a:t>
            </a:r>
          </a:p>
          <a:p>
            <a:pPr lvl="1"/>
            <a:r>
              <a:rPr lang="en-GB" dirty="0"/>
              <a:t>Second level text goes in here</a:t>
            </a:r>
          </a:p>
          <a:p>
            <a:pPr lvl="2"/>
            <a:r>
              <a:rPr lang="en-GB" dirty="0"/>
              <a:t>Third level text goes in here</a:t>
            </a:r>
          </a:p>
          <a:p>
            <a:pPr lvl="3"/>
            <a:r>
              <a:rPr lang="en-GB" dirty="0"/>
              <a:t>Fourth level text goes in here</a:t>
            </a:r>
          </a:p>
          <a:p>
            <a:pPr lvl="4"/>
            <a:r>
              <a:rPr lang="en-GB" dirty="0"/>
              <a:t>Fifth level text goes in here</a:t>
            </a:r>
            <a:endParaRPr lang="en-US" dirty="0"/>
          </a:p>
        </p:txBody>
      </p:sp>
      <p:sp>
        <p:nvSpPr>
          <p:cNvPr id="12" name="Slide Number Placeholder 2"/>
          <p:cNvSpPr>
            <a:spLocks noGrp="1"/>
          </p:cNvSpPr>
          <p:nvPr>
            <p:ph type="sldNum" sz="quarter" idx="10"/>
          </p:nvPr>
        </p:nvSpPr>
        <p:spPr>
          <a:xfrm>
            <a:off x="10029600" y="6322298"/>
            <a:ext cx="1609950" cy="230657"/>
          </a:xfrm>
          <a:prstGeom prst="rect">
            <a:avLst/>
          </a:prstGeom>
        </p:spPr>
        <p:txBody>
          <a:bodyPr lIns="0" tIns="0" rIns="0" bIns="0" anchor="b" anchorCtr="0"/>
          <a:lstStyle>
            <a:lvl1pPr algn="r">
              <a:defRPr sz="900" b="0" i="0">
                <a:solidFill>
                  <a:srgbClr val="064E83"/>
                </a:solidFill>
                <a:latin typeface="Nunito" pitchFamily="2" charset="77"/>
              </a:defRPr>
            </a:lvl1pPr>
          </a:lstStyle>
          <a:p>
            <a:fld id="{245200A8-7A79-5640-8C3A-6F3E037A02A4}" type="slidenum">
              <a:rPr lang="en-US" smtClean="0"/>
              <a:pPr/>
              <a:t>‹#›</a:t>
            </a:fld>
            <a:r>
              <a:rPr lang="en-US" dirty="0"/>
              <a:t>/16</a:t>
            </a:r>
          </a:p>
        </p:txBody>
      </p:sp>
      <p:pic>
        <p:nvPicPr>
          <p:cNvPr id="3" name="Picture 2" descr="ECMWF_Master_Logo_RGB_nostrap.png">
            <a:extLst>
              <a:ext uri="{FF2B5EF4-FFF2-40B4-BE49-F238E27FC236}">
                <a16:creationId xmlns:a16="http://schemas.microsoft.com/office/drawing/2014/main" id="{5E447211-7358-D10F-4734-85E883DE3A41}"/>
              </a:ext>
            </a:extLst>
          </p:cNvPr>
          <p:cNvPicPr>
            <a:picLocks noChangeAspect="1"/>
          </p:cNvPicPr>
          <p:nvPr userDrawn="1"/>
        </p:nvPicPr>
        <p:blipFill>
          <a:blip r:embed="rId2"/>
          <a:stretch>
            <a:fillRect/>
          </a:stretch>
        </p:blipFill>
        <p:spPr>
          <a:xfrm>
            <a:off x="641449" y="6399417"/>
            <a:ext cx="1342372" cy="230658"/>
          </a:xfrm>
          <a:prstGeom prst="rect">
            <a:avLst/>
          </a:prstGeom>
        </p:spPr>
      </p:pic>
    </p:spTree>
    <p:extLst>
      <p:ext uri="{BB962C8B-B14F-4D97-AF65-F5344CB8AC3E}">
        <p14:creationId xmlns:p14="http://schemas.microsoft.com/office/powerpoint/2010/main" val="75383907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9DC5DD-A32D-120F-3EAA-7E354362A116}"/>
              </a:ext>
            </a:extLst>
          </p:cNvPr>
          <p:cNvSpPr>
            <a:spLocks noGrp="1"/>
          </p:cNvSpPr>
          <p:nvPr>
            <p:ph type="ctrTitle"/>
          </p:nvPr>
        </p:nvSpPr>
        <p:spPr>
          <a:xfrm>
            <a:off x="1523603" y="1122363"/>
            <a:ext cx="9141619" cy="2387600"/>
          </a:xfrm>
        </p:spPr>
        <p:txBody>
          <a:bodyPr anchor="b"/>
          <a:lstStyle>
            <a:lvl1pPr algn="ctr">
              <a:defRPr sz="5998"/>
            </a:lvl1pPr>
          </a:lstStyle>
          <a:p>
            <a:r>
              <a:rPr lang="en-GB"/>
              <a:t>Click to edit Master title style</a:t>
            </a:r>
            <a:endParaRPr lang="en-US"/>
          </a:p>
        </p:txBody>
      </p:sp>
      <p:sp>
        <p:nvSpPr>
          <p:cNvPr id="3" name="Subtitle 2">
            <a:extLst>
              <a:ext uri="{FF2B5EF4-FFF2-40B4-BE49-F238E27FC236}">
                <a16:creationId xmlns:a16="http://schemas.microsoft.com/office/drawing/2014/main" id="{70ECBBCC-B0BF-D556-3E54-3E0255E67A35}"/>
              </a:ext>
            </a:extLst>
          </p:cNvPr>
          <p:cNvSpPr>
            <a:spLocks noGrp="1"/>
          </p:cNvSpPr>
          <p:nvPr>
            <p:ph type="subTitle" idx="1"/>
          </p:nvPr>
        </p:nvSpPr>
        <p:spPr>
          <a:xfrm>
            <a:off x="1523603" y="3602038"/>
            <a:ext cx="9141619" cy="1655762"/>
          </a:xfrm>
        </p:spPr>
        <p:txBody>
          <a:bodyPr/>
          <a:lstStyle>
            <a:lvl1pPr marL="0" indent="0" algn="ctr">
              <a:buNone/>
              <a:defRPr sz="2399"/>
            </a:lvl1pPr>
            <a:lvl2pPr marL="457063" indent="0" algn="ctr">
              <a:buNone/>
              <a:defRPr sz="1999"/>
            </a:lvl2pPr>
            <a:lvl3pPr marL="914126" indent="0" algn="ctr">
              <a:buNone/>
              <a:defRPr sz="1799"/>
            </a:lvl3pPr>
            <a:lvl4pPr marL="1371189" indent="0" algn="ctr">
              <a:buNone/>
              <a:defRPr sz="1600"/>
            </a:lvl4pPr>
            <a:lvl5pPr marL="1828251" indent="0" algn="ctr">
              <a:buNone/>
              <a:defRPr sz="1600"/>
            </a:lvl5pPr>
            <a:lvl6pPr marL="2285314" indent="0" algn="ctr">
              <a:buNone/>
              <a:defRPr sz="1600"/>
            </a:lvl6pPr>
            <a:lvl7pPr marL="2742377" indent="0" algn="ctr">
              <a:buNone/>
              <a:defRPr sz="1600"/>
            </a:lvl7pPr>
            <a:lvl8pPr marL="3199440" indent="0" algn="ctr">
              <a:buNone/>
              <a:defRPr sz="1600"/>
            </a:lvl8pPr>
            <a:lvl9pPr marL="3656503" indent="0" algn="ctr">
              <a:buNone/>
              <a:defRPr sz="1600"/>
            </a:lvl9pPr>
          </a:lstStyle>
          <a:p>
            <a:r>
              <a:rPr lang="en-GB"/>
              <a:t>Click to edit Master subtitle style</a:t>
            </a:r>
            <a:endParaRPr lang="en-US"/>
          </a:p>
        </p:txBody>
      </p:sp>
      <p:sp>
        <p:nvSpPr>
          <p:cNvPr id="4" name="Date Placeholder 3">
            <a:extLst>
              <a:ext uri="{FF2B5EF4-FFF2-40B4-BE49-F238E27FC236}">
                <a16:creationId xmlns:a16="http://schemas.microsoft.com/office/drawing/2014/main" id="{25BB84A4-2085-F808-F18A-68CD092329AE}"/>
              </a:ext>
            </a:extLst>
          </p:cNvPr>
          <p:cNvSpPr>
            <a:spLocks noGrp="1"/>
          </p:cNvSpPr>
          <p:nvPr>
            <p:ph type="dt" sz="half" idx="10"/>
          </p:nvPr>
        </p:nvSpPr>
        <p:spPr/>
        <p:txBody>
          <a:bodyPr/>
          <a:lstStyle/>
          <a:p>
            <a:fld id="{E69D50B9-CA56-CB40-B0A3-E73D1CCCFED6}" type="datetimeFigureOut">
              <a:rPr lang="en-US" smtClean="0"/>
              <a:t>12/2/25</a:t>
            </a:fld>
            <a:endParaRPr lang="en-US"/>
          </a:p>
        </p:txBody>
      </p:sp>
      <p:sp>
        <p:nvSpPr>
          <p:cNvPr id="5" name="Footer Placeholder 4">
            <a:extLst>
              <a:ext uri="{FF2B5EF4-FFF2-40B4-BE49-F238E27FC236}">
                <a16:creationId xmlns:a16="http://schemas.microsoft.com/office/drawing/2014/main" id="{05A39BA0-F24E-2B49-E631-C33BF215907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83478B5-FF9A-3BCB-3A20-1D82D79B82D1}"/>
              </a:ext>
            </a:extLst>
          </p:cNvPr>
          <p:cNvSpPr>
            <a:spLocks noGrp="1"/>
          </p:cNvSpPr>
          <p:nvPr>
            <p:ph type="sldNum" sz="quarter" idx="12"/>
          </p:nvPr>
        </p:nvSpPr>
        <p:spPr/>
        <p:txBody>
          <a:bodyPr/>
          <a:lstStyle/>
          <a:p>
            <a:fld id="{E636C577-7FC9-6946-AAA5-18C3D81E006F}" type="slidenum">
              <a:rPr lang="en-US" smtClean="0"/>
              <a:t>‹#›</a:t>
            </a:fld>
            <a:endParaRPr lang="en-US"/>
          </a:p>
        </p:txBody>
      </p:sp>
    </p:spTree>
    <p:extLst>
      <p:ext uri="{BB962C8B-B14F-4D97-AF65-F5344CB8AC3E}">
        <p14:creationId xmlns:p14="http://schemas.microsoft.com/office/powerpoint/2010/main" val="71480064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0F41E5-0DFC-07A3-778A-50F1558D8E96}"/>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0199F2AD-B637-9623-931C-A1757DF44FDE}"/>
              </a:ext>
            </a:extLst>
          </p:cNvPr>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B8DA0D86-4732-D7A6-AF1E-CEE1A310DC91}"/>
              </a:ext>
            </a:extLst>
          </p:cNvPr>
          <p:cNvSpPr>
            <a:spLocks noGrp="1"/>
          </p:cNvSpPr>
          <p:nvPr>
            <p:ph type="dt" sz="half" idx="10"/>
          </p:nvPr>
        </p:nvSpPr>
        <p:spPr/>
        <p:txBody>
          <a:bodyPr/>
          <a:lstStyle/>
          <a:p>
            <a:fld id="{E69D50B9-CA56-CB40-B0A3-E73D1CCCFED6}" type="datetimeFigureOut">
              <a:rPr lang="en-US" smtClean="0"/>
              <a:t>12/2/25</a:t>
            </a:fld>
            <a:endParaRPr lang="en-US"/>
          </a:p>
        </p:txBody>
      </p:sp>
      <p:sp>
        <p:nvSpPr>
          <p:cNvPr id="5" name="Footer Placeholder 4">
            <a:extLst>
              <a:ext uri="{FF2B5EF4-FFF2-40B4-BE49-F238E27FC236}">
                <a16:creationId xmlns:a16="http://schemas.microsoft.com/office/drawing/2014/main" id="{6AD5285C-5DEA-1C7A-FF45-EE52239F7ED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3C22159-3BC7-8A06-0CB8-FE149BCF1976}"/>
              </a:ext>
            </a:extLst>
          </p:cNvPr>
          <p:cNvSpPr>
            <a:spLocks noGrp="1"/>
          </p:cNvSpPr>
          <p:nvPr>
            <p:ph type="sldNum" sz="quarter" idx="12"/>
          </p:nvPr>
        </p:nvSpPr>
        <p:spPr/>
        <p:txBody>
          <a:bodyPr/>
          <a:lstStyle/>
          <a:p>
            <a:fld id="{E636C577-7FC9-6946-AAA5-18C3D81E006F}" type="slidenum">
              <a:rPr lang="en-US" smtClean="0"/>
              <a:t>‹#›</a:t>
            </a:fld>
            <a:endParaRPr lang="en-US"/>
          </a:p>
        </p:txBody>
      </p:sp>
    </p:spTree>
    <p:extLst>
      <p:ext uri="{BB962C8B-B14F-4D97-AF65-F5344CB8AC3E}">
        <p14:creationId xmlns:p14="http://schemas.microsoft.com/office/powerpoint/2010/main" val="384134799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F9D604-F22D-4554-0C40-C5A220029278}"/>
              </a:ext>
            </a:extLst>
          </p:cNvPr>
          <p:cNvSpPr>
            <a:spLocks noGrp="1"/>
          </p:cNvSpPr>
          <p:nvPr>
            <p:ph type="title"/>
          </p:nvPr>
        </p:nvSpPr>
        <p:spPr>
          <a:xfrm>
            <a:off x="831633" y="1709738"/>
            <a:ext cx="10512862" cy="2852737"/>
          </a:xfrm>
        </p:spPr>
        <p:txBody>
          <a:bodyPr anchor="b"/>
          <a:lstStyle>
            <a:lvl1pPr>
              <a:defRPr sz="5998"/>
            </a:lvl1pPr>
          </a:lstStyle>
          <a:p>
            <a:r>
              <a:rPr lang="en-GB"/>
              <a:t>Click to edit Master title style</a:t>
            </a:r>
            <a:endParaRPr lang="en-US"/>
          </a:p>
        </p:txBody>
      </p:sp>
      <p:sp>
        <p:nvSpPr>
          <p:cNvPr id="3" name="Text Placeholder 2">
            <a:extLst>
              <a:ext uri="{FF2B5EF4-FFF2-40B4-BE49-F238E27FC236}">
                <a16:creationId xmlns:a16="http://schemas.microsoft.com/office/drawing/2014/main" id="{D8D9AD21-4B2F-4BAA-0138-7A934DEB2CBA}"/>
              </a:ext>
            </a:extLst>
          </p:cNvPr>
          <p:cNvSpPr>
            <a:spLocks noGrp="1"/>
          </p:cNvSpPr>
          <p:nvPr>
            <p:ph type="body" idx="1"/>
          </p:nvPr>
        </p:nvSpPr>
        <p:spPr>
          <a:xfrm>
            <a:off x="831633" y="4589464"/>
            <a:ext cx="10512862" cy="1500187"/>
          </a:xfrm>
        </p:spPr>
        <p:txBody>
          <a:bodyPr/>
          <a:lstStyle>
            <a:lvl1pPr marL="0" indent="0">
              <a:buNone/>
              <a:defRPr sz="2399">
                <a:solidFill>
                  <a:schemeClr val="tx1">
                    <a:tint val="75000"/>
                  </a:schemeClr>
                </a:solidFill>
              </a:defRPr>
            </a:lvl1pPr>
            <a:lvl2pPr marL="457063" indent="0">
              <a:buNone/>
              <a:defRPr sz="1999">
                <a:solidFill>
                  <a:schemeClr val="tx1">
                    <a:tint val="75000"/>
                  </a:schemeClr>
                </a:solidFill>
              </a:defRPr>
            </a:lvl2pPr>
            <a:lvl3pPr marL="914126" indent="0">
              <a:buNone/>
              <a:defRPr sz="1799">
                <a:solidFill>
                  <a:schemeClr val="tx1">
                    <a:tint val="75000"/>
                  </a:schemeClr>
                </a:solidFill>
              </a:defRPr>
            </a:lvl3pPr>
            <a:lvl4pPr marL="1371189" indent="0">
              <a:buNone/>
              <a:defRPr sz="1600">
                <a:solidFill>
                  <a:schemeClr val="tx1">
                    <a:tint val="75000"/>
                  </a:schemeClr>
                </a:solidFill>
              </a:defRPr>
            </a:lvl4pPr>
            <a:lvl5pPr marL="1828251" indent="0">
              <a:buNone/>
              <a:defRPr sz="1600">
                <a:solidFill>
                  <a:schemeClr val="tx1">
                    <a:tint val="75000"/>
                  </a:schemeClr>
                </a:solidFill>
              </a:defRPr>
            </a:lvl5pPr>
            <a:lvl6pPr marL="2285314" indent="0">
              <a:buNone/>
              <a:defRPr sz="1600">
                <a:solidFill>
                  <a:schemeClr val="tx1">
                    <a:tint val="75000"/>
                  </a:schemeClr>
                </a:solidFill>
              </a:defRPr>
            </a:lvl6pPr>
            <a:lvl7pPr marL="2742377" indent="0">
              <a:buNone/>
              <a:defRPr sz="1600">
                <a:solidFill>
                  <a:schemeClr val="tx1">
                    <a:tint val="75000"/>
                  </a:schemeClr>
                </a:solidFill>
              </a:defRPr>
            </a:lvl7pPr>
            <a:lvl8pPr marL="3199440" indent="0">
              <a:buNone/>
              <a:defRPr sz="1600">
                <a:solidFill>
                  <a:schemeClr val="tx1">
                    <a:tint val="75000"/>
                  </a:schemeClr>
                </a:solidFill>
              </a:defRPr>
            </a:lvl8pPr>
            <a:lvl9pPr marL="3656503" indent="0">
              <a:buNone/>
              <a:defRPr sz="1600">
                <a:solidFill>
                  <a:schemeClr val="tx1">
                    <a:tint val="75000"/>
                  </a:schemeClr>
                </a:solidFill>
              </a:defRPr>
            </a:lvl9pPr>
          </a:lstStyle>
          <a:p>
            <a:pPr lvl="0"/>
            <a:r>
              <a:rPr lang="en-GB"/>
              <a:t>Click to edit Master text styles</a:t>
            </a:r>
          </a:p>
        </p:txBody>
      </p:sp>
      <p:sp>
        <p:nvSpPr>
          <p:cNvPr id="4" name="Date Placeholder 3">
            <a:extLst>
              <a:ext uri="{FF2B5EF4-FFF2-40B4-BE49-F238E27FC236}">
                <a16:creationId xmlns:a16="http://schemas.microsoft.com/office/drawing/2014/main" id="{B256A4CB-483F-A590-01F9-63DAC5B82A21}"/>
              </a:ext>
            </a:extLst>
          </p:cNvPr>
          <p:cNvSpPr>
            <a:spLocks noGrp="1"/>
          </p:cNvSpPr>
          <p:nvPr>
            <p:ph type="dt" sz="half" idx="10"/>
          </p:nvPr>
        </p:nvSpPr>
        <p:spPr/>
        <p:txBody>
          <a:bodyPr/>
          <a:lstStyle/>
          <a:p>
            <a:fld id="{E69D50B9-CA56-CB40-B0A3-E73D1CCCFED6}" type="datetimeFigureOut">
              <a:rPr lang="en-US" smtClean="0"/>
              <a:t>12/2/25</a:t>
            </a:fld>
            <a:endParaRPr lang="en-US"/>
          </a:p>
        </p:txBody>
      </p:sp>
      <p:sp>
        <p:nvSpPr>
          <p:cNvPr id="5" name="Footer Placeholder 4">
            <a:extLst>
              <a:ext uri="{FF2B5EF4-FFF2-40B4-BE49-F238E27FC236}">
                <a16:creationId xmlns:a16="http://schemas.microsoft.com/office/drawing/2014/main" id="{D4F792E6-CCD2-7D28-6283-6E4A9DCC866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4D3625C-30F6-B1F1-4CF2-38DE077B5EDA}"/>
              </a:ext>
            </a:extLst>
          </p:cNvPr>
          <p:cNvSpPr>
            <a:spLocks noGrp="1"/>
          </p:cNvSpPr>
          <p:nvPr>
            <p:ph type="sldNum" sz="quarter" idx="12"/>
          </p:nvPr>
        </p:nvSpPr>
        <p:spPr/>
        <p:txBody>
          <a:bodyPr/>
          <a:lstStyle/>
          <a:p>
            <a:fld id="{E636C577-7FC9-6946-AAA5-18C3D81E006F}" type="slidenum">
              <a:rPr lang="en-US" smtClean="0"/>
              <a:t>‹#›</a:t>
            </a:fld>
            <a:endParaRPr lang="en-US"/>
          </a:p>
        </p:txBody>
      </p:sp>
    </p:spTree>
    <p:extLst>
      <p:ext uri="{BB962C8B-B14F-4D97-AF65-F5344CB8AC3E}">
        <p14:creationId xmlns:p14="http://schemas.microsoft.com/office/powerpoint/2010/main" val="153125182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4.xml"/><Relationship Id="rId13" Type="http://schemas.openxmlformats.org/officeDocument/2006/relationships/slideLayout" Target="../slideLayouts/slideLayout19.xml"/><Relationship Id="rId18" Type="http://schemas.openxmlformats.org/officeDocument/2006/relationships/slideLayout" Target="../slideLayouts/slideLayout24.xml"/><Relationship Id="rId3" Type="http://schemas.openxmlformats.org/officeDocument/2006/relationships/slideLayout" Target="../slideLayouts/slideLayout9.xml"/><Relationship Id="rId21" Type="http://schemas.openxmlformats.org/officeDocument/2006/relationships/slideLayout" Target="../slideLayouts/slideLayout27.xml"/><Relationship Id="rId7" Type="http://schemas.openxmlformats.org/officeDocument/2006/relationships/slideLayout" Target="../slideLayouts/slideLayout13.xml"/><Relationship Id="rId12" Type="http://schemas.openxmlformats.org/officeDocument/2006/relationships/slideLayout" Target="../slideLayouts/slideLayout18.xml"/><Relationship Id="rId17" Type="http://schemas.openxmlformats.org/officeDocument/2006/relationships/slideLayout" Target="../slideLayouts/slideLayout23.xml"/><Relationship Id="rId2" Type="http://schemas.openxmlformats.org/officeDocument/2006/relationships/slideLayout" Target="../slideLayouts/slideLayout8.xml"/><Relationship Id="rId16" Type="http://schemas.openxmlformats.org/officeDocument/2006/relationships/slideLayout" Target="../slideLayouts/slideLayout22.xml"/><Relationship Id="rId20" Type="http://schemas.openxmlformats.org/officeDocument/2006/relationships/slideLayout" Target="../slideLayouts/slideLayout26.xml"/><Relationship Id="rId1" Type="http://schemas.openxmlformats.org/officeDocument/2006/relationships/slideLayout" Target="../slideLayouts/slideLayout7.xml"/><Relationship Id="rId6" Type="http://schemas.openxmlformats.org/officeDocument/2006/relationships/slideLayout" Target="../slideLayouts/slideLayout12.xml"/><Relationship Id="rId11" Type="http://schemas.openxmlformats.org/officeDocument/2006/relationships/slideLayout" Target="../slideLayouts/slideLayout17.xml"/><Relationship Id="rId5" Type="http://schemas.openxmlformats.org/officeDocument/2006/relationships/slideLayout" Target="../slideLayouts/slideLayout11.xml"/><Relationship Id="rId15" Type="http://schemas.openxmlformats.org/officeDocument/2006/relationships/slideLayout" Target="../slideLayouts/slideLayout21.xml"/><Relationship Id="rId10" Type="http://schemas.openxmlformats.org/officeDocument/2006/relationships/slideLayout" Target="../slideLayouts/slideLayout16.xml"/><Relationship Id="rId19" Type="http://schemas.openxmlformats.org/officeDocument/2006/relationships/slideLayout" Target="../slideLayouts/slideLayout25.xml"/><Relationship Id="rId4" Type="http://schemas.openxmlformats.org/officeDocument/2006/relationships/slideLayout" Target="../slideLayouts/slideLayout10.xml"/><Relationship Id="rId9" Type="http://schemas.openxmlformats.org/officeDocument/2006/relationships/slideLayout" Target="../slideLayouts/slideLayout15.xml"/><Relationship Id="rId14" Type="http://schemas.openxmlformats.org/officeDocument/2006/relationships/slideLayout" Target="../slideLayouts/slideLayout20.xml"/><Relationship Id="rId22"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Picture 3" descr="PowerPoint_strip2.png"/>
          <p:cNvPicPr>
            <a:picLocks noChangeAspect="1"/>
          </p:cNvPicPr>
          <p:nvPr userDrawn="1"/>
        </p:nvPicPr>
        <p:blipFill>
          <a:blip r:embed="rId8"/>
          <a:stretch>
            <a:fillRect/>
          </a:stretch>
        </p:blipFill>
        <p:spPr>
          <a:xfrm>
            <a:off x="0" y="0"/>
            <a:ext cx="182880" cy="6858000"/>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2" r:id="rId3"/>
    <p:sldLayoutId id="2147483651" r:id="rId4"/>
    <p:sldLayoutId id="2147483653" r:id="rId5"/>
    <p:sldLayoutId id="2147483654" r:id="rId6"/>
  </p:sldLayoutIdLst>
  <p:hf hdr="0" dt="0"/>
  <p:txStyles>
    <p:titleStyle>
      <a:lvl1pPr algn="l" defTabSz="457200" rtl="0" eaLnBrk="1" latinLnBrk="0" hangingPunct="1">
        <a:lnSpc>
          <a:spcPts val="2800"/>
        </a:lnSpc>
        <a:spcBef>
          <a:spcPct val="0"/>
        </a:spcBef>
        <a:buNone/>
        <a:defRPr sz="2400" kern="1200">
          <a:solidFill>
            <a:schemeClr val="bg1"/>
          </a:solidFill>
          <a:latin typeface="+mj-lt"/>
          <a:ea typeface="+mj-ea"/>
          <a:cs typeface="+mj-cs"/>
        </a:defRPr>
      </a:lvl1pPr>
    </p:titleStyle>
    <p:bodyStyle>
      <a:lvl1pPr marL="342900" indent="-342900" algn="l" defTabSz="457200" rtl="0" eaLnBrk="1" latinLnBrk="0" hangingPunct="1">
        <a:spcBef>
          <a:spcPct val="20000"/>
        </a:spcBef>
        <a:buClr>
          <a:schemeClr val="bg1"/>
        </a:buClr>
        <a:buFont typeface="Arial"/>
        <a:buChar char="•"/>
        <a:defRPr sz="3200" kern="1200">
          <a:solidFill>
            <a:schemeClr val="bg1"/>
          </a:solidFill>
          <a:latin typeface="+mn-lt"/>
          <a:ea typeface="+mn-ea"/>
          <a:cs typeface="+mn-cs"/>
        </a:defRPr>
      </a:lvl1pPr>
      <a:lvl2pPr marL="742950" indent="-285750" algn="l" defTabSz="457200" rtl="0" eaLnBrk="1" latinLnBrk="0" hangingPunct="1">
        <a:spcBef>
          <a:spcPct val="20000"/>
        </a:spcBef>
        <a:buClr>
          <a:schemeClr val="bg1"/>
        </a:buClr>
        <a:buFont typeface="Arial"/>
        <a:buChar char="–"/>
        <a:defRPr sz="2800" kern="1200">
          <a:solidFill>
            <a:schemeClr val="bg1"/>
          </a:solidFill>
          <a:latin typeface="+mn-lt"/>
          <a:ea typeface="+mn-ea"/>
          <a:cs typeface="+mn-cs"/>
        </a:defRPr>
      </a:lvl2pPr>
      <a:lvl3pPr marL="1143000" indent="-228600" algn="l" defTabSz="457200" rtl="0" eaLnBrk="1" latinLnBrk="0" hangingPunct="1">
        <a:spcBef>
          <a:spcPct val="20000"/>
        </a:spcBef>
        <a:buClr>
          <a:schemeClr val="bg1"/>
        </a:buClr>
        <a:buFont typeface="Arial"/>
        <a:buChar char="•"/>
        <a:defRPr sz="2400" kern="1200">
          <a:solidFill>
            <a:schemeClr val="bg1"/>
          </a:solidFill>
          <a:latin typeface="+mn-lt"/>
          <a:ea typeface="+mn-ea"/>
          <a:cs typeface="+mn-cs"/>
        </a:defRPr>
      </a:lvl3pPr>
      <a:lvl4pPr marL="1600200" indent="-228600" algn="l" defTabSz="457200" rtl="0" eaLnBrk="1" latinLnBrk="0" hangingPunct="1">
        <a:spcBef>
          <a:spcPct val="20000"/>
        </a:spcBef>
        <a:buClr>
          <a:schemeClr val="bg1"/>
        </a:buClr>
        <a:buFont typeface="Arial"/>
        <a:buChar char="–"/>
        <a:defRPr sz="2000" kern="1200">
          <a:solidFill>
            <a:schemeClr val="bg1"/>
          </a:solidFill>
          <a:latin typeface="+mn-lt"/>
          <a:ea typeface="+mn-ea"/>
          <a:cs typeface="+mn-cs"/>
        </a:defRPr>
      </a:lvl4pPr>
      <a:lvl5pPr marL="2057400" indent="-228600" algn="l" defTabSz="457200" rtl="0" eaLnBrk="1" latinLnBrk="0" hangingPunct="1">
        <a:spcBef>
          <a:spcPct val="20000"/>
        </a:spcBef>
        <a:buClr>
          <a:schemeClr val="bg1"/>
        </a:buClr>
        <a:buFont typeface="Arial"/>
        <a:buChar char="»"/>
        <a:defRPr sz="2000" kern="1200">
          <a:solidFill>
            <a:schemeClr val="bg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6ADDD2C-1C93-E5CA-9CA4-91840DB86DB4}"/>
              </a:ext>
            </a:extLst>
          </p:cNvPr>
          <p:cNvSpPr>
            <a:spLocks noGrp="1"/>
          </p:cNvSpPr>
          <p:nvPr>
            <p:ph type="title"/>
          </p:nvPr>
        </p:nvSpPr>
        <p:spPr>
          <a:xfrm>
            <a:off x="837982" y="365126"/>
            <a:ext cx="10512862" cy="1325563"/>
          </a:xfrm>
          <a:prstGeom prst="rect">
            <a:avLst/>
          </a:prstGeom>
        </p:spPr>
        <p:txBody>
          <a:bodyPr vert="horz" lIns="91440" tIns="45720" rIns="91440" bIns="45720" rtlCol="0" anchor="ctr">
            <a:normAutofit/>
          </a:bodyPr>
          <a:lstStyle/>
          <a:p>
            <a:r>
              <a:rPr lang="en-GB"/>
              <a:t>Click to edit Master title style</a:t>
            </a:r>
            <a:endParaRPr lang="en-US"/>
          </a:p>
        </p:txBody>
      </p:sp>
      <p:sp>
        <p:nvSpPr>
          <p:cNvPr id="3" name="Text Placeholder 2">
            <a:extLst>
              <a:ext uri="{FF2B5EF4-FFF2-40B4-BE49-F238E27FC236}">
                <a16:creationId xmlns:a16="http://schemas.microsoft.com/office/drawing/2014/main" id="{27454208-EFE6-F75D-AA75-E41D6D2C4312}"/>
              </a:ext>
            </a:extLst>
          </p:cNvPr>
          <p:cNvSpPr>
            <a:spLocks noGrp="1"/>
          </p:cNvSpPr>
          <p:nvPr>
            <p:ph type="body" idx="1"/>
          </p:nvPr>
        </p:nvSpPr>
        <p:spPr>
          <a:xfrm>
            <a:off x="837982" y="1825625"/>
            <a:ext cx="10512862"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EFFC06B1-E42F-5144-801B-ABC7F36E7808}"/>
              </a:ext>
            </a:extLst>
          </p:cNvPr>
          <p:cNvSpPr>
            <a:spLocks noGrp="1"/>
          </p:cNvSpPr>
          <p:nvPr>
            <p:ph type="dt" sz="half" idx="2"/>
          </p:nvPr>
        </p:nvSpPr>
        <p:spPr>
          <a:xfrm>
            <a:off x="837982" y="6356351"/>
            <a:ext cx="2742486"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69D50B9-CA56-CB40-B0A3-E73D1CCCFED6}" type="datetimeFigureOut">
              <a:rPr lang="en-US" smtClean="0"/>
              <a:t>12/2/25</a:t>
            </a:fld>
            <a:endParaRPr lang="en-US"/>
          </a:p>
        </p:txBody>
      </p:sp>
      <p:sp>
        <p:nvSpPr>
          <p:cNvPr id="5" name="Footer Placeholder 4">
            <a:extLst>
              <a:ext uri="{FF2B5EF4-FFF2-40B4-BE49-F238E27FC236}">
                <a16:creationId xmlns:a16="http://schemas.microsoft.com/office/drawing/2014/main" id="{9CAA8ED5-EF18-A914-5BB6-8421E5D0455B}"/>
              </a:ext>
            </a:extLst>
          </p:cNvPr>
          <p:cNvSpPr>
            <a:spLocks noGrp="1"/>
          </p:cNvSpPr>
          <p:nvPr>
            <p:ph type="ftr" sz="quarter" idx="3"/>
          </p:nvPr>
        </p:nvSpPr>
        <p:spPr>
          <a:xfrm>
            <a:off x="4037549" y="6356351"/>
            <a:ext cx="4113728"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9A18517C-6C31-E4AA-4D76-D457D0B4B14A}"/>
              </a:ext>
            </a:extLst>
          </p:cNvPr>
          <p:cNvSpPr>
            <a:spLocks noGrp="1"/>
          </p:cNvSpPr>
          <p:nvPr>
            <p:ph type="sldNum" sz="quarter" idx="4"/>
          </p:nvPr>
        </p:nvSpPr>
        <p:spPr>
          <a:xfrm>
            <a:off x="8608357" y="6356351"/>
            <a:ext cx="2742486"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636C577-7FC9-6946-AAA5-18C3D81E006F}" type="slidenum">
              <a:rPr lang="en-US" smtClean="0"/>
              <a:t>‹#›</a:t>
            </a:fld>
            <a:endParaRPr lang="en-US"/>
          </a:p>
        </p:txBody>
      </p:sp>
    </p:spTree>
    <p:extLst>
      <p:ext uri="{BB962C8B-B14F-4D97-AF65-F5344CB8AC3E}">
        <p14:creationId xmlns:p14="http://schemas.microsoft.com/office/powerpoint/2010/main" val="2910648195"/>
      </p:ext>
    </p:extLst>
  </p:cSld>
  <p:clrMap bg1="lt1" tx1="dk1" bg2="lt2" tx2="dk2" accent1="accent1" accent2="accent2" accent3="accent3" accent4="accent4" accent5="accent5" accent6="accent6" hlink="hlink" folHlink="folHlink"/>
  <p:sldLayoutIdLst>
    <p:sldLayoutId id="2147483656" r:id="rId1"/>
    <p:sldLayoutId id="2147483657" r:id="rId2"/>
    <p:sldLayoutId id="2147483658" r:id="rId3"/>
    <p:sldLayoutId id="2147483659" r:id="rId4"/>
    <p:sldLayoutId id="2147483660" r:id="rId5"/>
    <p:sldLayoutId id="2147483661" r:id="rId6"/>
    <p:sldLayoutId id="2147483662" r:id="rId7"/>
    <p:sldLayoutId id="2147483663" r:id="rId8"/>
    <p:sldLayoutId id="2147483664" r:id="rId9"/>
    <p:sldLayoutId id="2147483665" r:id="rId10"/>
    <p:sldLayoutId id="2147483666" r:id="rId11"/>
    <p:sldLayoutId id="2147483667" r:id="rId12"/>
    <p:sldLayoutId id="2147483668" r:id="rId13"/>
    <p:sldLayoutId id="2147483669" r:id="rId14"/>
    <p:sldLayoutId id="2147483670" r:id="rId15"/>
    <p:sldLayoutId id="2147483671" r:id="rId16"/>
    <p:sldLayoutId id="2147483672" r:id="rId17"/>
    <p:sldLayoutId id="2147483673" r:id="rId18"/>
    <p:sldLayoutId id="2147483674" r:id="rId19"/>
    <p:sldLayoutId id="2147483675" r:id="rId20"/>
    <p:sldLayoutId id="2147483676" r:id="rId21"/>
  </p:sldLayoutIdLst>
  <p:txStyles>
    <p:titleStyle>
      <a:lvl1pPr algn="l" defTabSz="914126" rtl="0" eaLnBrk="1" latinLnBrk="0" hangingPunct="1">
        <a:lnSpc>
          <a:spcPct val="90000"/>
        </a:lnSpc>
        <a:spcBef>
          <a:spcPct val="0"/>
        </a:spcBef>
        <a:buNone/>
        <a:defRPr sz="4399" kern="1200">
          <a:solidFill>
            <a:schemeClr val="tx1"/>
          </a:solidFill>
          <a:latin typeface="+mj-lt"/>
          <a:ea typeface="+mj-ea"/>
          <a:cs typeface="+mj-cs"/>
        </a:defRPr>
      </a:lvl1pPr>
    </p:titleStyle>
    <p:bodyStyle>
      <a:lvl1pPr marL="228531" indent="-228531" algn="l" defTabSz="914126" rtl="0" eaLnBrk="1" latinLnBrk="0" hangingPunct="1">
        <a:lnSpc>
          <a:spcPct val="90000"/>
        </a:lnSpc>
        <a:spcBef>
          <a:spcPts val="1000"/>
        </a:spcBef>
        <a:buFont typeface="Arial" panose="020B0604020202020204" pitchFamily="34" charset="0"/>
        <a:buChar char="•"/>
        <a:defRPr sz="2799" kern="1200">
          <a:solidFill>
            <a:schemeClr val="tx1"/>
          </a:solidFill>
          <a:latin typeface="+mn-lt"/>
          <a:ea typeface="+mn-ea"/>
          <a:cs typeface="+mn-cs"/>
        </a:defRPr>
      </a:lvl1pPr>
      <a:lvl2pPr marL="685594" indent="-228531" algn="l" defTabSz="914126" rtl="0" eaLnBrk="1" latinLnBrk="0" hangingPunct="1">
        <a:lnSpc>
          <a:spcPct val="90000"/>
        </a:lnSpc>
        <a:spcBef>
          <a:spcPts val="500"/>
        </a:spcBef>
        <a:buFont typeface="Arial" panose="020B0604020202020204" pitchFamily="34" charset="0"/>
        <a:buChar char="•"/>
        <a:defRPr sz="2399" kern="1200">
          <a:solidFill>
            <a:schemeClr val="tx1"/>
          </a:solidFill>
          <a:latin typeface="+mn-lt"/>
          <a:ea typeface="+mn-ea"/>
          <a:cs typeface="+mn-cs"/>
        </a:defRPr>
      </a:lvl2pPr>
      <a:lvl3pPr marL="1142657" indent="-228531" algn="l" defTabSz="914126" rtl="0" eaLnBrk="1" latinLnBrk="0" hangingPunct="1">
        <a:lnSpc>
          <a:spcPct val="90000"/>
        </a:lnSpc>
        <a:spcBef>
          <a:spcPts val="500"/>
        </a:spcBef>
        <a:buFont typeface="Arial" panose="020B0604020202020204" pitchFamily="34" charset="0"/>
        <a:buChar char="•"/>
        <a:defRPr sz="1999" kern="1200">
          <a:solidFill>
            <a:schemeClr val="tx1"/>
          </a:solidFill>
          <a:latin typeface="+mn-lt"/>
          <a:ea typeface="+mn-ea"/>
          <a:cs typeface="+mn-cs"/>
        </a:defRPr>
      </a:lvl3pPr>
      <a:lvl4pPr marL="1599720" indent="-228531" algn="l" defTabSz="914126"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4pPr>
      <a:lvl5pPr marL="2056783" indent="-228531" algn="l" defTabSz="914126"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5pPr>
      <a:lvl6pPr marL="2513846" indent="-228531" algn="l" defTabSz="914126"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6pPr>
      <a:lvl7pPr marL="2970908" indent="-228531" algn="l" defTabSz="914126"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7pPr>
      <a:lvl8pPr marL="3427971" indent="-228531" algn="l" defTabSz="914126"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8pPr>
      <a:lvl9pPr marL="3885034" indent="-228531" algn="l" defTabSz="914126"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9pPr>
    </p:bodyStyle>
    <p:otherStyle>
      <a:defPPr>
        <a:defRPr lang="en-US"/>
      </a:defPPr>
      <a:lvl1pPr marL="0" algn="l" defTabSz="914126" rtl="0" eaLnBrk="1" latinLnBrk="0" hangingPunct="1">
        <a:defRPr sz="1799" kern="1200">
          <a:solidFill>
            <a:schemeClr val="tx1"/>
          </a:solidFill>
          <a:latin typeface="+mn-lt"/>
          <a:ea typeface="+mn-ea"/>
          <a:cs typeface="+mn-cs"/>
        </a:defRPr>
      </a:lvl1pPr>
      <a:lvl2pPr marL="457063" algn="l" defTabSz="914126" rtl="0" eaLnBrk="1" latinLnBrk="0" hangingPunct="1">
        <a:defRPr sz="1799" kern="1200">
          <a:solidFill>
            <a:schemeClr val="tx1"/>
          </a:solidFill>
          <a:latin typeface="+mn-lt"/>
          <a:ea typeface="+mn-ea"/>
          <a:cs typeface="+mn-cs"/>
        </a:defRPr>
      </a:lvl2pPr>
      <a:lvl3pPr marL="914126" algn="l" defTabSz="914126" rtl="0" eaLnBrk="1" latinLnBrk="0" hangingPunct="1">
        <a:defRPr sz="1799" kern="1200">
          <a:solidFill>
            <a:schemeClr val="tx1"/>
          </a:solidFill>
          <a:latin typeface="+mn-lt"/>
          <a:ea typeface="+mn-ea"/>
          <a:cs typeface="+mn-cs"/>
        </a:defRPr>
      </a:lvl3pPr>
      <a:lvl4pPr marL="1371189" algn="l" defTabSz="914126" rtl="0" eaLnBrk="1" latinLnBrk="0" hangingPunct="1">
        <a:defRPr sz="1799" kern="1200">
          <a:solidFill>
            <a:schemeClr val="tx1"/>
          </a:solidFill>
          <a:latin typeface="+mn-lt"/>
          <a:ea typeface="+mn-ea"/>
          <a:cs typeface="+mn-cs"/>
        </a:defRPr>
      </a:lvl4pPr>
      <a:lvl5pPr marL="1828251" algn="l" defTabSz="914126" rtl="0" eaLnBrk="1" latinLnBrk="0" hangingPunct="1">
        <a:defRPr sz="1799" kern="1200">
          <a:solidFill>
            <a:schemeClr val="tx1"/>
          </a:solidFill>
          <a:latin typeface="+mn-lt"/>
          <a:ea typeface="+mn-ea"/>
          <a:cs typeface="+mn-cs"/>
        </a:defRPr>
      </a:lvl5pPr>
      <a:lvl6pPr marL="2285314" algn="l" defTabSz="914126" rtl="0" eaLnBrk="1" latinLnBrk="0" hangingPunct="1">
        <a:defRPr sz="1799" kern="1200">
          <a:solidFill>
            <a:schemeClr val="tx1"/>
          </a:solidFill>
          <a:latin typeface="+mn-lt"/>
          <a:ea typeface="+mn-ea"/>
          <a:cs typeface="+mn-cs"/>
        </a:defRPr>
      </a:lvl6pPr>
      <a:lvl7pPr marL="2742377" algn="l" defTabSz="914126" rtl="0" eaLnBrk="1" latinLnBrk="0" hangingPunct="1">
        <a:defRPr sz="1799" kern="1200">
          <a:solidFill>
            <a:schemeClr val="tx1"/>
          </a:solidFill>
          <a:latin typeface="+mn-lt"/>
          <a:ea typeface="+mn-ea"/>
          <a:cs typeface="+mn-cs"/>
        </a:defRPr>
      </a:lvl7pPr>
      <a:lvl8pPr marL="3199440" algn="l" defTabSz="914126" rtl="0" eaLnBrk="1" latinLnBrk="0" hangingPunct="1">
        <a:defRPr sz="1799" kern="1200">
          <a:solidFill>
            <a:schemeClr val="tx1"/>
          </a:solidFill>
          <a:latin typeface="+mn-lt"/>
          <a:ea typeface="+mn-ea"/>
          <a:cs typeface="+mn-cs"/>
        </a:defRPr>
      </a:lvl8pPr>
      <a:lvl9pPr marL="3656503" algn="l" defTabSz="914126" rtl="0" eaLnBrk="1" latinLnBrk="0" hangingPunct="1">
        <a:defRPr sz="1799"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xml"/><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4.xml"/><Relationship Id="rId1" Type="http://schemas.openxmlformats.org/officeDocument/2006/relationships/slideLayout" Target="../slideLayouts/slideLayout19.xml"/><Relationship Id="rId4" Type="http://schemas.openxmlformats.org/officeDocument/2006/relationships/image" Target="../media/image15.png"/></Relationships>
</file>

<file path=ppt/slides/_rels/slide21.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image" Target="../media/image16.png"/><Relationship Id="rId7" Type="http://schemas.openxmlformats.org/officeDocument/2006/relationships/image" Target="../media/image20.png"/><Relationship Id="rId2" Type="http://schemas.openxmlformats.org/officeDocument/2006/relationships/notesSlide" Target="../notesSlides/notesSlide5.xml"/><Relationship Id="rId1" Type="http://schemas.openxmlformats.org/officeDocument/2006/relationships/slideLayout" Target="../slideLayouts/slideLayout7.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17.png"/></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5.xml"/></Relationships>
</file>

<file path=ppt/slides/_rels/slide2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2.xml"/><Relationship Id="rId4" Type="http://schemas.microsoft.com/office/2007/relationships/hdphoto" Target="../media/hdphoto1.wdp"/></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 Placeholder 9"/>
          <p:cNvSpPr>
            <a:spLocks noGrp="1"/>
          </p:cNvSpPr>
          <p:nvPr>
            <p:ph type="body" sz="quarter" idx="10"/>
          </p:nvPr>
        </p:nvSpPr>
        <p:spPr>
          <a:xfrm>
            <a:off x="2160000" y="788076"/>
            <a:ext cx="8482294" cy="1025922"/>
          </a:xfrm>
        </p:spPr>
        <p:txBody>
          <a:bodyPr/>
          <a:lstStyle/>
          <a:p>
            <a:r>
              <a:rPr lang="en-US" dirty="0"/>
              <a:t>Assimilation of MTG data at ECMWF</a:t>
            </a:r>
          </a:p>
        </p:txBody>
      </p:sp>
      <p:sp>
        <p:nvSpPr>
          <p:cNvPr id="11" name="Text Placeholder 10"/>
          <p:cNvSpPr>
            <a:spLocks noGrp="1"/>
          </p:cNvSpPr>
          <p:nvPr>
            <p:ph type="body" sz="quarter" idx="11"/>
          </p:nvPr>
        </p:nvSpPr>
        <p:spPr>
          <a:xfrm>
            <a:off x="2160000" y="1980000"/>
            <a:ext cx="7869600" cy="358560"/>
          </a:xfrm>
        </p:spPr>
        <p:txBody>
          <a:bodyPr/>
          <a:lstStyle/>
          <a:p>
            <a:r>
              <a:rPr lang="en-US" dirty="0"/>
              <a:t>Current usage and future plans</a:t>
            </a:r>
          </a:p>
        </p:txBody>
      </p:sp>
      <p:sp>
        <p:nvSpPr>
          <p:cNvPr id="12" name="Text Placeholder 11"/>
          <p:cNvSpPr>
            <a:spLocks noGrp="1"/>
          </p:cNvSpPr>
          <p:nvPr>
            <p:ph type="body" sz="quarter" idx="12"/>
          </p:nvPr>
        </p:nvSpPr>
        <p:spPr/>
        <p:txBody>
          <a:bodyPr/>
          <a:lstStyle/>
          <a:p>
            <a:r>
              <a:rPr lang="en-US" dirty="0"/>
              <a:t>Chris Burrows</a:t>
            </a:r>
          </a:p>
        </p:txBody>
      </p:sp>
      <p:sp>
        <p:nvSpPr>
          <p:cNvPr id="13" name="Text Placeholder 12"/>
          <p:cNvSpPr>
            <a:spLocks noGrp="1"/>
          </p:cNvSpPr>
          <p:nvPr>
            <p:ph type="body" sz="quarter" idx="13"/>
          </p:nvPr>
        </p:nvSpPr>
        <p:spPr>
          <a:xfrm>
            <a:off x="2160000" y="3369219"/>
            <a:ext cx="7869600" cy="1008481"/>
          </a:xfrm>
        </p:spPr>
        <p:txBody>
          <a:bodyPr/>
          <a:lstStyle/>
          <a:p>
            <a:r>
              <a:rPr lang="en-US" dirty="0"/>
              <a:t>Thanks to:</a:t>
            </a:r>
          </a:p>
          <a:p>
            <a:pPr marL="285750" indent="-285750">
              <a:buFont typeface="Arial" panose="020B0604020202020204" pitchFamily="34" charset="0"/>
              <a:buChar char="•"/>
            </a:pPr>
            <a:r>
              <a:rPr lang="en-US" dirty="0"/>
              <a:t>Philippe Lopez (LI)</a:t>
            </a:r>
          </a:p>
          <a:p>
            <a:pPr marL="285750" indent="-285750">
              <a:buFont typeface="Arial" panose="020B0604020202020204" pitchFamily="34" charset="0"/>
              <a:buChar char="•"/>
            </a:pPr>
            <a:r>
              <a:rPr lang="en-US" dirty="0"/>
              <a:t>Ethel Villeneuve (FCI radiances)</a:t>
            </a:r>
          </a:p>
          <a:p>
            <a:pPr marL="285750" indent="-285750">
              <a:buFont typeface="Arial" panose="020B0604020202020204" pitchFamily="34" charset="0"/>
              <a:buChar char="•"/>
            </a:pPr>
            <a:r>
              <a:rPr lang="en-US" dirty="0"/>
              <a:t>Francis Warrick (FCI AMVs)</a:t>
            </a:r>
          </a:p>
        </p:txBody>
      </p:sp>
      <p:sp>
        <p:nvSpPr>
          <p:cNvPr id="14" name="Text Placeholder 13"/>
          <p:cNvSpPr>
            <a:spLocks noGrp="1"/>
          </p:cNvSpPr>
          <p:nvPr>
            <p:ph type="body" sz="quarter" idx="14"/>
          </p:nvPr>
        </p:nvSpPr>
        <p:spPr>
          <a:xfrm>
            <a:off x="2160000" y="4728991"/>
            <a:ext cx="7869600" cy="213969"/>
          </a:xfrm>
        </p:spPr>
        <p:txBody>
          <a:bodyPr/>
          <a:lstStyle/>
          <a:p>
            <a:r>
              <a:rPr lang="en-US" dirty="0" err="1"/>
              <a:t>EUMeTrain</a:t>
            </a:r>
            <a:r>
              <a:rPr lang="en-US" dirty="0"/>
              <a:t> MTG Event Week</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F0B8C75-18E5-8B0A-7107-369C50C16C8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A180AE0-4A17-4B2A-5AD3-58B182EE431D}"/>
              </a:ext>
            </a:extLst>
          </p:cNvPr>
          <p:cNvSpPr>
            <a:spLocks noGrp="1"/>
          </p:cNvSpPr>
          <p:nvPr>
            <p:ph type="title"/>
          </p:nvPr>
        </p:nvSpPr>
        <p:spPr>
          <a:xfrm>
            <a:off x="549274" y="437983"/>
            <a:ext cx="11531889" cy="799077"/>
          </a:xfrm>
        </p:spPr>
        <p:txBody>
          <a:bodyPr>
            <a:normAutofit/>
          </a:bodyPr>
          <a:lstStyle/>
          <a:p>
            <a:r>
              <a:rPr lang="en-GB">
                <a:latin typeface="Arial" panose="020B0604020202020204" pitchFamily="34" charset="0"/>
                <a:cs typeface="Arial" panose="020B0604020202020204" pitchFamily="34" charset="0"/>
              </a:rPr>
              <a:t>Data events – Geostationary satellites | FCI radiances</a:t>
            </a:r>
          </a:p>
        </p:txBody>
      </p:sp>
      <p:sp>
        <p:nvSpPr>
          <p:cNvPr id="4" name="Slide Number Placeholder 3">
            <a:extLst>
              <a:ext uri="{FF2B5EF4-FFF2-40B4-BE49-F238E27FC236}">
                <a16:creationId xmlns:a16="http://schemas.microsoft.com/office/drawing/2014/main" id="{559AA32C-8FAE-63A2-7CDD-0D658868037E}"/>
              </a:ext>
            </a:extLst>
          </p:cNvPr>
          <p:cNvSpPr>
            <a:spLocks noGrp="1"/>
          </p:cNvSpPr>
          <p:nvPr>
            <p:ph type="sldNum" sz="quarter" idx="10"/>
          </p:nvPr>
        </p:nvSpPr>
        <p:spPr/>
        <p:txBody>
          <a:bodyPr/>
          <a:lstStyle/>
          <a:p>
            <a:fld id="{6B3B0B0F-E794-1244-9699-107C60B9C23A}" type="slidenum">
              <a:rPr lang="en-US" smtClean="0">
                <a:latin typeface="Arial" panose="020B0604020202020204" pitchFamily="34" charset="0"/>
                <a:cs typeface="Arial" panose="020B0604020202020204" pitchFamily="34" charset="0"/>
              </a:rPr>
              <a:pPr/>
              <a:t>10</a:t>
            </a:fld>
            <a:endParaRPr lang="en-US">
              <a:latin typeface="Arial" panose="020B0604020202020204" pitchFamily="34" charset="0"/>
              <a:cs typeface="Arial" panose="020B0604020202020204" pitchFamily="34" charset="0"/>
            </a:endParaRPr>
          </a:p>
        </p:txBody>
      </p:sp>
      <p:sp>
        <p:nvSpPr>
          <p:cNvPr id="5" name="Chevron 4">
            <a:extLst>
              <a:ext uri="{FF2B5EF4-FFF2-40B4-BE49-F238E27FC236}">
                <a16:creationId xmlns:a16="http://schemas.microsoft.com/office/drawing/2014/main" id="{0188FEB9-45FD-AFE1-CD25-B7326B5B280C}"/>
              </a:ext>
            </a:extLst>
          </p:cNvPr>
          <p:cNvSpPr/>
          <p:nvPr/>
        </p:nvSpPr>
        <p:spPr>
          <a:xfrm>
            <a:off x="3483158" y="2719843"/>
            <a:ext cx="3162113" cy="972274"/>
          </a:xfrm>
          <a:prstGeom prst="chevron">
            <a:avLst/>
          </a:prstGeom>
          <a:solidFill>
            <a:schemeClr val="bg1">
              <a:lumMod val="95000"/>
            </a:schemeClr>
          </a:solidFill>
          <a:ln w="19050" cap="flat">
            <a:solidFill>
              <a:srgbClr val="6C8AAF"/>
            </a:solidFill>
            <a:miter lim="800000"/>
          </a:ln>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2600" b="1">
                <a:ln w="0"/>
                <a:solidFill>
                  <a:srgbClr val="064E83"/>
                </a:solidFill>
                <a:latin typeface="Arial" panose="020B0604020202020204" pitchFamily="34" charset="0"/>
                <a:ea typeface="Source Sans Pro" panose="020B0503030403020204" pitchFamily="34" charset="0"/>
                <a:cs typeface="Arial" panose="020B0604020202020204" pitchFamily="34" charset="0"/>
              </a:rPr>
              <a:t>October</a:t>
            </a:r>
            <a:endParaRPr lang="en-GB" sz="2600" b="1">
              <a:ln w="0">
                <a:noFill/>
              </a:ln>
              <a:solidFill>
                <a:srgbClr val="064E83"/>
              </a:solidFill>
              <a:latin typeface="Arial" panose="020B0604020202020204" pitchFamily="34" charset="0"/>
              <a:ea typeface="Source Sans Pro" panose="020B0503030403020204" pitchFamily="34" charset="0"/>
              <a:cs typeface="Arial" panose="020B0604020202020204" pitchFamily="34" charset="0"/>
            </a:endParaRPr>
          </a:p>
        </p:txBody>
      </p:sp>
      <p:sp>
        <p:nvSpPr>
          <p:cNvPr id="6" name="Chevron 5">
            <a:extLst>
              <a:ext uri="{FF2B5EF4-FFF2-40B4-BE49-F238E27FC236}">
                <a16:creationId xmlns:a16="http://schemas.microsoft.com/office/drawing/2014/main" id="{C83BC2C9-D1EA-52E7-B0C4-E08B30414AD2}"/>
              </a:ext>
            </a:extLst>
          </p:cNvPr>
          <p:cNvSpPr/>
          <p:nvPr/>
        </p:nvSpPr>
        <p:spPr>
          <a:xfrm>
            <a:off x="6307041" y="2719843"/>
            <a:ext cx="3162113" cy="972274"/>
          </a:xfrm>
          <a:prstGeom prst="chevron">
            <a:avLst/>
          </a:prstGeom>
          <a:solidFill>
            <a:schemeClr val="bg1">
              <a:lumMod val="85000"/>
            </a:schemeClr>
          </a:solidFill>
          <a:ln w="19050" cap="flat">
            <a:solidFill>
              <a:srgbClr val="6C8AAF"/>
            </a:solidFill>
            <a:miter lim="800000"/>
          </a:ln>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2600" b="1">
                <a:ln w="0"/>
                <a:solidFill>
                  <a:srgbClr val="064E83"/>
                </a:solidFill>
                <a:effectLst/>
                <a:latin typeface="Arial" panose="020B0604020202020204" pitchFamily="34" charset="0"/>
                <a:ea typeface="Source Sans Pro" panose="020B0503030403020204" pitchFamily="34" charset="0"/>
                <a:cs typeface="Arial" panose="020B0604020202020204" pitchFamily="34" charset="0"/>
              </a:rPr>
              <a:t>November</a:t>
            </a:r>
            <a:endParaRPr lang="en-GB" sz="2600" b="1">
              <a:ln w="0">
                <a:noFill/>
              </a:ln>
              <a:solidFill>
                <a:srgbClr val="064E83"/>
              </a:solidFill>
              <a:effectLst/>
              <a:latin typeface="Arial" panose="020B0604020202020204" pitchFamily="34" charset="0"/>
              <a:ea typeface="Source Sans Pro" panose="020B0503030403020204" pitchFamily="34" charset="0"/>
              <a:cs typeface="Arial" panose="020B0604020202020204" pitchFamily="34" charset="0"/>
            </a:endParaRPr>
          </a:p>
        </p:txBody>
      </p:sp>
      <p:sp>
        <p:nvSpPr>
          <p:cNvPr id="9" name="Chevron 7">
            <a:extLst>
              <a:ext uri="{FF2B5EF4-FFF2-40B4-BE49-F238E27FC236}">
                <a16:creationId xmlns:a16="http://schemas.microsoft.com/office/drawing/2014/main" id="{2FE1D20C-E7BE-3CEB-5E5D-FC360A6E9DEC}"/>
              </a:ext>
            </a:extLst>
          </p:cNvPr>
          <p:cNvSpPr/>
          <p:nvPr/>
        </p:nvSpPr>
        <p:spPr>
          <a:xfrm>
            <a:off x="659275" y="2719843"/>
            <a:ext cx="3162113" cy="972274"/>
          </a:xfrm>
          <a:prstGeom prst="chevron">
            <a:avLst/>
          </a:prstGeom>
          <a:solidFill>
            <a:schemeClr val="bg1">
              <a:lumMod val="85000"/>
            </a:schemeClr>
          </a:solidFill>
          <a:ln w="19050" cap="flat">
            <a:solidFill>
              <a:srgbClr val="6C8AAF"/>
            </a:solidFill>
            <a:miter lim="800000"/>
          </a:ln>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2600" b="1">
                <a:ln w="0"/>
                <a:solidFill>
                  <a:srgbClr val="064E83"/>
                </a:solidFill>
                <a:latin typeface="Arial" panose="020B0604020202020204" pitchFamily="34" charset="0"/>
                <a:ea typeface="Source Sans Pro" panose="020B0503030403020204" pitchFamily="34" charset="0"/>
                <a:cs typeface="Arial" panose="020B0604020202020204" pitchFamily="34" charset="0"/>
              </a:rPr>
              <a:t>September</a:t>
            </a:r>
            <a:endParaRPr lang="en-GB" sz="2600" b="1">
              <a:ln w="0">
                <a:noFill/>
              </a:ln>
              <a:solidFill>
                <a:srgbClr val="064E83"/>
              </a:solidFill>
              <a:latin typeface="Arial" panose="020B0604020202020204" pitchFamily="34" charset="0"/>
              <a:ea typeface="Source Sans Pro" panose="020B0503030403020204" pitchFamily="34" charset="0"/>
              <a:cs typeface="Arial" panose="020B0604020202020204" pitchFamily="34" charset="0"/>
            </a:endParaRPr>
          </a:p>
        </p:txBody>
      </p:sp>
      <p:sp>
        <p:nvSpPr>
          <p:cNvPr id="11" name="Chevron 10">
            <a:extLst>
              <a:ext uri="{FF2B5EF4-FFF2-40B4-BE49-F238E27FC236}">
                <a16:creationId xmlns:a16="http://schemas.microsoft.com/office/drawing/2014/main" id="{62D96459-CD17-ED26-A487-9A7E6643DE18}"/>
              </a:ext>
            </a:extLst>
          </p:cNvPr>
          <p:cNvSpPr/>
          <p:nvPr/>
        </p:nvSpPr>
        <p:spPr>
          <a:xfrm>
            <a:off x="9130925" y="2719843"/>
            <a:ext cx="2823882" cy="972274"/>
          </a:xfrm>
          <a:prstGeom prst="chevron">
            <a:avLst/>
          </a:prstGeom>
          <a:solidFill>
            <a:schemeClr val="bg1">
              <a:lumMod val="95000"/>
            </a:schemeClr>
          </a:solidFill>
          <a:ln w="19050" cap="flat">
            <a:solidFill>
              <a:srgbClr val="6C8AAF"/>
            </a:solidFill>
            <a:miter lim="800000"/>
          </a:ln>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2600" b="1">
                <a:ln w="0"/>
                <a:solidFill>
                  <a:srgbClr val="064E83"/>
                </a:solidFill>
                <a:latin typeface="Arial" panose="020B0604020202020204" pitchFamily="34" charset="0"/>
                <a:ea typeface="Source Sans Pro" panose="020B0503030403020204" pitchFamily="34" charset="0"/>
                <a:cs typeface="Arial" panose="020B0604020202020204" pitchFamily="34" charset="0"/>
              </a:rPr>
              <a:t>December</a:t>
            </a:r>
            <a:endParaRPr lang="en-GB" sz="2600">
              <a:ln w="0"/>
              <a:solidFill>
                <a:schemeClr val="tx1"/>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endParaRPr>
          </a:p>
        </p:txBody>
      </p:sp>
      <p:sp>
        <p:nvSpPr>
          <p:cNvPr id="3" name="Rectangle 2">
            <a:extLst>
              <a:ext uri="{FF2B5EF4-FFF2-40B4-BE49-F238E27FC236}">
                <a16:creationId xmlns:a16="http://schemas.microsoft.com/office/drawing/2014/main" id="{C98A17D3-A8F6-6ECC-1158-01788BB79A92}"/>
              </a:ext>
            </a:extLst>
          </p:cNvPr>
          <p:cNvSpPr/>
          <p:nvPr/>
        </p:nvSpPr>
        <p:spPr>
          <a:xfrm>
            <a:off x="11051047" y="6319607"/>
            <a:ext cx="684296" cy="338554"/>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400">
                <a:solidFill>
                  <a:schemeClr val="accent1"/>
                </a:solidFill>
                <a:latin typeface="Arial" panose="020B0604020202020204" pitchFamily="34" charset="0"/>
                <a:ea typeface="Source Sans Pro" panose="020B0503030403020204" pitchFamily="34" charset="0"/>
                <a:cs typeface="Arial" panose="020B0604020202020204" pitchFamily="34" charset="0"/>
              </a:rPr>
              <a:t>02/24</a:t>
            </a:r>
          </a:p>
        </p:txBody>
      </p:sp>
      <p:cxnSp>
        <p:nvCxnSpPr>
          <p:cNvPr id="24" name="Straight Arrow Connector 23">
            <a:extLst>
              <a:ext uri="{FF2B5EF4-FFF2-40B4-BE49-F238E27FC236}">
                <a16:creationId xmlns:a16="http://schemas.microsoft.com/office/drawing/2014/main" id="{5F8ADB27-F0B3-A975-33D3-39D90550BF8C}"/>
              </a:ext>
            </a:extLst>
          </p:cNvPr>
          <p:cNvCxnSpPr>
            <a:cxnSpLocks/>
          </p:cNvCxnSpPr>
          <p:nvPr/>
        </p:nvCxnSpPr>
        <p:spPr>
          <a:xfrm flipV="1">
            <a:off x="8462998" y="2257346"/>
            <a:ext cx="0" cy="650106"/>
          </a:xfrm>
          <a:prstGeom prst="straightConnector1">
            <a:avLst/>
          </a:prstGeom>
          <a:ln w="57150" cap="rnd">
            <a:solidFill>
              <a:schemeClr val="accent6"/>
            </a:solidFill>
            <a:miter lim="800000"/>
            <a:tailEnd type="diamond" w="med" len="med"/>
          </a:ln>
        </p:spPr>
        <p:style>
          <a:lnRef idx="1">
            <a:schemeClr val="accent1"/>
          </a:lnRef>
          <a:fillRef idx="0">
            <a:schemeClr val="accent1"/>
          </a:fillRef>
          <a:effectRef idx="0">
            <a:schemeClr val="accent1"/>
          </a:effectRef>
          <a:fontRef idx="minor">
            <a:schemeClr val="tx1"/>
          </a:fontRef>
        </p:style>
      </p:cxnSp>
      <p:sp>
        <p:nvSpPr>
          <p:cNvPr id="40" name="Rectangle 39">
            <a:extLst>
              <a:ext uri="{FF2B5EF4-FFF2-40B4-BE49-F238E27FC236}">
                <a16:creationId xmlns:a16="http://schemas.microsoft.com/office/drawing/2014/main" id="{2DC155D1-B859-6961-AD07-7A2D75A90450}"/>
              </a:ext>
            </a:extLst>
          </p:cNvPr>
          <p:cNvSpPr/>
          <p:nvPr/>
        </p:nvSpPr>
        <p:spPr>
          <a:xfrm>
            <a:off x="8108685" y="1417622"/>
            <a:ext cx="2511022" cy="839724"/>
          </a:xfrm>
          <a:prstGeom prst="rect">
            <a:avLst/>
          </a:prstGeom>
          <a:solidFill>
            <a:schemeClr val="bg1"/>
          </a:solidFill>
          <a:ln>
            <a:solidFill>
              <a:srgbClr val="002442"/>
            </a:solidFill>
          </a:ln>
        </p:spPr>
        <p:style>
          <a:lnRef idx="2">
            <a:schemeClr val="accent1">
              <a:shade val="15000"/>
            </a:schemeClr>
          </a:lnRef>
          <a:fillRef idx="1">
            <a:schemeClr val="accent1"/>
          </a:fillRef>
          <a:effectRef idx="0">
            <a:schemeClr val="accent1"/>
          </a:effectRef>
          <a:fontRef idx="minor">
            <a:schemeClr val="lt1"/>
          </a:fontRef>
        </p:style>
        <p:txBody>
          <a:bodyPr lIns="72000" rtlCol="0" anchor="ctr"/>
          <a:lstStyle/>
          <a:p>
            <a:r>
              <a:rPr lang="en-GB" sz="1400">
                <a:solidFill>
                  <a:schemeClr val="tx1"/>
                </a:solidFill>
                <a:latin typeface="Arial" panose="020B0604020202020204" pitchFamily="34" charset="0"/>
                <a:ea typeface="Source Sans Pro" panose="020B0503030403020204" pitchFamily="34" charset="0"/>
                <a:cs typeface="Arial" panose="020B0604020202020204" pitchFamily="34" charset="0"/>
              </a:rPr>
              <a:t>Meteosat-12 FCI ASR active</a:t>
            </a:r>
          </a:p>
          <a:p>
            <a:r>
              <a:rPr lang="en-GB" sz="1400">
                <a:solidFill>
                  <a:schemeClr val="tx1"/>
                </a:solidFill>
                <a:latin typeface="Arial" panose="020B0604020202020204" pitchFamily="34" charset="0"/>
                <a:ea typeface="Source Sans Pro" panose="020B0503030403020204" pitchFamily="34" charset="0"/>
                <a:cs typeface="Arial" panose="020B0604020202020204" pitchFamily="34" charset="0"/>
              </a:rPr>
              <a:t>Meteosat-10 ASR passive</a:t>
            </a:r>
          </a:p>
        </p:txBody>
      </p:sp>
      <p:sp>
        <p:nvSpPr>
          <p:cNvPr id="7" name="Rectangle 6">
            <a:extLst>
              <a:ext uri="{FF2B5EF4-FFF2-40B4-BE49-F238E27FC236}">
                <a16:creationId xmlns:a16="http://schemas.microsoft.com/office/drawing/2014/main" id="{8BECF995-1EDF-A060-4BEC-A0815A066543}"/>
              </a:ext>
            </a:extLst>
          </p:cNvPr>
          <p:cNvSpPr/>
          <p:nvPr/>
        </p:nvSpPr>
        <p:spPr>
          <a:xfrm>
            <a:off x="549275" y="1634247"/>
            <a:ext cx="4103836" cy="4458578"/>
          </a:xfrm>
          <a:prstGeom prst="rect">
            <a:avLst/>
          </a:prstGeom>
          <a:solidFill>
            <a:schemeClr val="bg2"/>
          </a:solidFill>
          <a:ln w="25400">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lIns="108000" rtlCol="0" anchor="ctr"/>
          <a:lstStyle/>
          <a:p>
            <a:r>
              <a:rPr lang="en-GB" sz="1400">
                <a:solidFill>
                  <a:schemeClr val="tx1"/>
                </a:solidFill>
                <a:latin typeface="Arial" panose="020B0604020202020204" pitchFamily="34" charset="0"/>
                <a:cs typeface="Arial" panose="020B0604020202020204" pitchFamily="34" charset="0"/>
              </a:rPr>
              <a:t>Meteosat-12 FCI ASR pre-operational product have been </a:t>
            </a:r>
            <a:r>
              <a:rPr lang="en-GB" sz="1400" b="1">
                <a:solidFill>
                  <a:schemeClr val="tx1"/>
                </a:solidFill>
                <a:latin typeface="Arial" panose="020B0604020202020204" pitchFamily="34" charset="0"/>
                <a:cs typeface="Arial" panose="020B0604020202020204" pitchFamily="34" charset="0"/>
              </a:rPr>
              <a:t>passively monitored </a:t>
            </a:r>
            <a:r>
              <a:rPr lang="en-GB" sz="1400">
                <a:solidFill>
                  <a:schemeClr val="tx1"/>
                </a:solidFill>
                <a:latin typeface="Arial" panose="020B0604020202020204" pitchFamily="34" charset="0"/>
                <a:cs typeface="Arial" panose="020B0604020202020204" pitchFamily="34" charset="0"/>
              </a:rPr>
              <a:t>in operations since March 2025.</a:t>
            </a:r>
          </a:p>
          <a:p>
            <a:endParaRPr lang="en-GB" sz="1400">
              <a:solidFill>
                <a:schemeClr val="tx1"/>
              </a:solidFill>
              <a:latin typeface="Arial" panose="020B0604020202020204" pitchFamily="34" charset="0"/>
              <a:cs typeface="Arial" panose="020B0604020202020204" pitchFamily="34" charset="0"/>
            </a:endParaRPr>
          </a:p>
          <a:p>
            <a:r>
              <a:rPr lang="en-GB" sz="1400">
                <a:solidFill>
                  <a:schemeClr val="tx1"/>
                </a:solidFill>
                <a:latin typeface="Arial" panose="020B0604020202020204" pitchFamily="34" charset="0"/>
                <a:cs typeface="Arial" panose="020B0604020202020204" pitchFamily="34" charset="0"/>
              </a:rPr>
              <a:t>EUMETSAT declared the FCI Level-2 products operational on 11 November.</a:t>
            </a:r>
          </a:p>
          <a:p>
            <a:endParaRPr lang="en-GB" sz="1400">
              <a:solidFill>
                <a:schemeClr val="tx1"/>
              </a:solidFill>
              <a:latin typeface="Arial" panose="020B0604020202020204" pitchFamily="34" charset="0"/>
              <a:cs typeface="Arial" panose="020B0604020202020204" pitchFamily="34" charset="0"/>
            </a:endParaRPr>
          </a:p>
          <a:p>
            <a:r>
              <a:rPr lang="en-GB" sz="1400" b="1">
                <a:solidFill>
                  <a:schemeClr val="tx1"/>
                </a:solidFill>
                <a:latin typeface="Arial" panose="020B0604020202020204" pitchFamily="34" charset="0"/>
                <a:cs typeface="Arial" panose="020B0604020202020204" pitchFamily="34" charset="0"/>
              </a:rPr>
              <a:t>20 November</a:t>
            </a:r>
            <a:r>
              <a:rPr lang="en-GB" sz="1400">
                <a:solidFill>
                  <a:schemeClr val="tx1"/>
                </a:solidFill>
                <a:latin typeface="Arial" panose="020B0604020202020204" pitchFamily="34" charset="0"/>
                <a:cs typeface="Arial" panose="020B0604020202020204" pitchFamily="34" charset="0"/>
              </a:rPr>
              <a:t>: FCI ASR products activated in operations to replace Meteosat-10 SEVIRI as the </a:t>
            </a:r>
            <a:r>
              <a:rPr lang="en-GB" sz="1400" err="1">
                <a:solidFill>
                  <a:schemeClr val="tx1"/>
                </a:solidFill>
                <a:latin typeface="Arial" panose="020B0604020202020204" pitchFamily="34" charset="0"/>
                <a:cs typeface="Arial" panose="020B0604020202020204" pitchFamily="34" charset="0"/>
              </a:rPr>
              <a:t>Meteosat</a:t>
            </a:r>
            <a:r>
              <a:rPr lang="en-GB" sz="1400">
                <a:solidFill>
                  <a:schemeClr val="tx1"/>
                </a:solidFill>
                <a:latin typeface="Arial" panose="020B0604020202020204" pitchFamily="34" charset="0"/>
                <a:cs typeface="Arial" panose="020B0604020202020204" pitchFamily="34" charset="0"/>
              </a:rPr>
              <a:t> 0° mission 🥳</a:t>
            </a:r>
          </a:p>
          <a:p>
            <a:r>
              <a:rPr lang="en-GB" sz="1400">
                <a:solidFill>
                  <a:schemeClr val="tx1"/>
                </a:solidFill>
                <a:latin typeface="Arial" panose="020B0604020202020204" pitchFamily="34" charset="0"/>
                <a:cs typeface="Arial" panose="020B0604020202020204" pitchFamily="34" charset="0"/>
              </a:rPr>
              <a:t>Meteosat-10 remains in passive monitoring while it is still disseminated as parallel back-up to MET12-FCI.</a:t>
            </a:r>
          </a:p>
          <a:p>
            <a:endParaRPr lang="en-GB" sz="1400">
              <a:solidFill>
                <a:schemeClr val="tx1"/>
              </a:solidFill>
              <a:latin typeface="Arial" panose="020B0604020202020204" pitchFamily="34" charset="0"/>
              <a:cs typeface="Arial" panose="020B0604020202020204" pitchFamily="34" charset="0"/>
            </a:endParaRPr>
          </a:p>
          <a:p>
            <a:r>
              <a:rPr lang="en-GB" sz="1400">
                <a:solidFill>
                  <a:schemeClr val="tx1"/>
                </a:solidFill>
                <a:latin typeface="Arial" panose="020B0604020202020204" pitchFamily="34" charset="0"/>
                <a:cs typeface="Arial" panose="020B0604020202020204" pitchFamily="34" charset="0"/>
              </a:rPr>
              <a:t>No significant impact on forecasts in the IFS as FCI is pretty similar to SEVIRI previously used. </a:t>
            </a:r>
          </a:p>
        </p:txBody>
      </p:sp>
      <p:pic>
        <p:nvPicPr>
          <p:cNvPr id="13" name="Picture 12" descr="A graph of a graph showing the temperature of a plane&#10;&#10;AI-generated content may be incorrect.">
            <a:extLst>
              <a:ext uri="{FF2B5EF4-FFF2-40B4-BE49-F238E27FC236}">
                <a16:creationId xmlns:a16="http://schemas.microsoft.com/office/drawing/2014/main" id="{BF9E2B80-625C-71B8-2A95-8D018903D7EE}"/>
              </a:ext>
            </a:extLst>
          </p:cNvPr>
          <p:cNvPicPr>
            <a:picLocks noChangeAspect="1"/>
          </p:cNvPicPr>
          <p:nvPr/>
        </p:nvPicPr>
        <p:blipFill>
          <a:blip r:embed="rId3"/>
          <a:stretch>
            <a:fillRect/>
          </a:stretch>
        </p:blipFill>
        <p:spPr>
          <a:xfrm>
            <a:off x="4744310" y="3747176"/>
            <a:ext cx="7336853" cy="3110825"/>
          </a:xfrm>
          <a:prstGeom prst="rect">
            <a:avLst/>
          </a:prstGeom>
        </p:spPr>
      </p:pic>
      <p:cxnSp>
        <p:nvCxnSpPr>
          <p:cNvPr id="18" name="Straight Connector 17">
            <a:extLst>
              <a:ext uri="{FF2B5EF4-FFF2-40B4-BE49-F238E27FC236}">
                <a16:creationId xmlns:a16="http://schemas.microsoft.com/office/drawing/2014/main" id="{9E9AC160-11B8-0B9D-2F6B-EC4228DA519A}"/>
              </a:ext>
            </a:extLst>
          </p:cNvPr>
          <p:cNvCxnSpPr>
            <a:cxnSpLocks/>
          </p:cNvCxnSpPr>
          <p:nvPr/>
        </p:nvCxnSpPr>
        <p:spPr>
          <a:xfrm flipV="1">
            <a:off x="8221362" y="3921211"/>
            <a:ext cx="0" cy="2379836"/>
          </a:xfrm>
          <a:prstGeom prst="line">
            <a:avLst/>
          </a:prstGeom>
          <a:ln w="41275">
            <a:solidFill>
              <a:schemeClr val="accent6"/>
            </a:solidFill>
          </a:ln>
        </p:spPr>
        <p:style>
          <a:lnRef idx="1">
            <a:schemeClr val="accent1"/>
          </a:lnRef>
          <a:fillRef idx="0">
            <a:schemeClr val="accent1"/>
          </a:fillRef>
          <a:effectRef idx="0">
            <a:schemeClr val="accent1"/>
          </a:effectRef>
          <a:fontRef idx="minor">
            <a:schemeClr val="tx1"/>
          </a:fontRef>
        </p:style>
      </p:cxnSp>
      <p:sp>
        <p:nvSpPr>
          <p:cNvPr id="19" name="Right Arrow 18">
            <a:extLst>
              <a:ext uri="{FF2B5EF4-FFF2-40B4-BE49-F238E27FC236}">
                <a16:creationId xmlns:a16="http://schemas.microsoft.com/office/drawing/2014/main" id="{17FC0AA1-40F0-E188-3E85-E1228C60C620}"/>
              </a:ext>
            </a:extLst>
          </p:cNvPr>
          <p:cNvSpPr/>
          <p:nvPr/>
        </p:nvSpPr>
        <p:spPr>
          <a:xfrm>
            <a:off x="8316097" y="3921212"/>
            <a:ext cx="1713503" cy="650788"/>
          </a:xfrm>
          <a:prstGeom prst="rightArrow">
            <a:avLst/>
          </a:prstGeom>
          <a:gradFill>
            <a:gsLst>
              <a:gs pos="0">
                <a:schemeClr val="accent6">
                  <a:lumMod val="67000"/>
                </a:schemeClr>
              </a:gs>
              <a:gs pos="38000">
                <a:schemeClr val="accent6">
                  <a:lumMod val="97000"/>
                  <a:lumOff val="3000"/>
                </a:schemeClr>
              </a:gs>
              <a:gs pos="74000">
                <a:schemeClr val="accent6">
                  <a:lumMod val="60000"/>
                  <a:lumOff val="40000"/>
                </a:schemeClr>
              </a:gs>
            </a:gsLst>
            <a:lin ang="10800000" scaled="0"/>
          </a:gra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b="1">
                <a:latin typeface="Arial" panose="020B0604020202020204" pitchFamily="34" charset="0"/>
                <a:cs typeface="Arial" panose="020B0604020202020204" pitchFamily="34" charset="0"/>
              </a:rPr>
              <a:t>FCI</a:t>
            </a:r>
          </a:p>
        </p:txBody>
      </p:sp>
      <p:sp>
        <p:nvSpPr>
          <p:cNvPr id="20" name="Right Arrow 19">
            <a:extLst>
              <a:ext uri="{FF2B5EF4-FFF2-40B4-BE49-F238E27FC236}">
                <a16:creationId xmlns:a16="http://schemas.microsoft.com/office/drawing/2014/main" id="{C49370F1-E966-CF71-38AD-9E5C5E32F069}"/>
              </a:ext>
            </a:extLst>
          </p:cNvPr>
          <p:cNvSpPr/>
          <p:nvPr/>
        </p:nvSpPr>
        <p:spPr>
          <a:xfrm rot="10800000">
            <a:off x="6395182" y="3921212"/>
            <a:ext cx="1713503" cy="650788"/>
          </a:xfrm>
          <a:prstGeom prst="rightArrow">
            <a:avLst/>
          </a:prstGeom>
          <a:gradFill flip="none" rotWithShape="1">
            <a:gsLst>
              <a:gs pos="0">
                <a:schemeClr val="accent1">
                  <a:lumMod val="40000"/>
                  <a:lumOff val="60000"/>
                </a:schemeClr>
              </a:gs>
              <a:gs pos="46000">
                <a:schemeClr val="accent1">
                  <a:lumMod val="95000"/>
                  <a:lumOff val="5000"/>
                </a:schemeClr>
              </a:gs>
              <a:gs pos="100000">
                <a:schemeClr val="accent1">
                  <a:lumMod val="60000"/>
                </a:schemeClr>
              </a:gs>
            </a:gsLst>
            <a:lin ang="0" scaled="0"/>
            <a:tileRect/>
          </a:gra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b="1">
              <a:latin typeface="Arial" panose="020B0604020202020204" pitchFamily="34" charset="0"/>
              <a:cs typeface="Arial" panose="020B0604020202020204" pitchFamily="34" charset="0"/>
            </a:endParaRPr>
          </a:p>
        </p:txBody>
      </p:sp>
      <p:sp>
        <p:nvSpPr>
          <p:cNvPr id="27" name="TextBox 26">
            <a:extLst>
              <a:ext uri="{FF2B5EF4-FFF2-40B4-BE49-F238E27FC236}">
                <a16:creationId xmlns:a16="http://schemas.microsoft.com/office/drawing/2014/main" id="{10043200-F7D6-8655-5E57-6DA4E6DF19B2}"/>
              </a:ext>
            </a:extLst>
          </p:cNvPr>
          <p:cNvSpPr txBox="1"/>
          <p:nvPr/>
        </p:nvSpPr>
        <p:spPr>
          <a:xfrm>
            <a:off x="6536723" y="4061940"/>
            <a:ext cx="1571961" cy="369332"/>
          </a:xfrm>
          <a:prstGeom prst="rect">
            <a:avLst/>
          </a:prstGeom>
          <a:noFill/>
        </p:spPr>
        <p:txBody>
          <a:bodyPr wrap="square" rtlCol="0">
            <a:spAutoFit/>
          </a:bodyPr>
          <a:lstStyle/>
          <a:p>
            <a:pPr algn="ctr"/>
            <a:r>
              <a:rPr lang="en-GB" b="1">
                <a:solidFill>
                  <a:schemeClr val="bg1"/>
                </a:solidFill>
                <a:latin typeface="Arial" panose="020B0604020202020204" pitchFamily="34" charset="0"/>
                <a:cs typeface="Arial" panose="020B0604020202020204" pitchFamily="34" charset="0"/>
              </a:rPr>
              <a:t>SEVIRI</a:t>
            </a:r>
          </a:p>
        </p:txBody>
      </p:sp>
      <p:sp>
        <p:nvSpPr>
          <p:cNvPr id="29" name="Rectangle 28">
            <a:extLst>
              <a:ext uri="{FF2B5EF4-FFF2-40B4-BE49-F238E27FC236}">
                <a16:creationId xmlns:a16="http://schemas.microsoft.com/office/drawing/2014/main" id="{525AAE40-7A0B-D99A-F112-62FB9FA96351}"/>
              </a:ext>
            </a:extLst>
          </p:cNvPr>
          <p:cNvSpPr/>
          <p:nvPr/>
        </p:nvSpPr>
        <p:spPr>
          <a:xfrm>
            <a:off x="5125231" y="6301047"/>
            <a:ext cx="6492017" cy="259924"/>
          </a:xfrm>
          <a:prstGeom prst="rect">
            <a:avLst/>
          </a:prstGeom>
          <a:solidFill>
            <a:schemeClr val="accent1">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000">
                <a:solidFill>
                  <a:schemeClr val="tx1"/>
                </a:solidFill>
                <a:latin typeface="Arial" panose="020B0604020202020204" pitchFamily="34" charset="0"/>
                <a:cs typeface="Arial" panose="020B0604020202020204" pitchFamily="34" charset="0"/>
              </a:rPr>
              <a:t>Departures statistics: SEVIRI WV 6.2μm until 20 Nov. and FCI WV 6.3μm from 20 Nov. onwards</a:t>
            </a:r>
          </a:p>
        </p:txBody>
      </p:sp>
    </p:spTree>
    <p:extLst>
      <p:ext uri="{BB962C8B-B14F-4D97-AF65-F5344CB8AC3E}">
        <p14:creationId xmlns:p14="http://schemas.microsoft.com/office/powerpoint/2010/main" val="230773997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AB7EE9E-8A5F-B801-A1A0-2A3B2AE27C6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640FB7D-8C23-F5C5-9DBE-DE72680E33BB}"/>
              </a:ext>
            </a:extLst>
          </p:cNvPr>
          <p:cNvSpPr>
            <a:spLocks noGrp="1"/>
          </p:cNvSpPr>
          <p:nvPr>
            <p:ph type="title"/>
          </p:nvPr>
        </p:nvSpPr>
        <p:spPr>
          <a:xfrm>
            <a:off x="2699825" y="2136470"/>
            <a:ext cx="9325161" cy="1292530"/>
          </a:xfrm>
        </p:spPr>
        <p:txBody>
          <a:bodyPr/>
          <a:lstStyle/>
          <a:p>
            <a:r>
              <a:rPr lang="en-GB" b="1" dirty="0"/>
              <a:t>MTG-I FCI Winds (Atmospheric Motion Vector, AMV product)</a:t>
            </a:r>
            <a:br>
              <a:rPr lang="en-GB" dirty="0"/>
            </a:br>
            <a:br>
              <a:rPr lang="en-GB" dirty="0"/>
            </a:br>
            <a:r>
              <a:rPr lang="en-GB" dirty="0"/>
              <a:t>Thanks to Francis Warrick</a:t>
            </a:r>
          </a:p>
        </p:txBody>
      </p:sp>
      <p:sp>
        <p:nvSpPr>
          <p:cNvPr id="4" name="Slide Number Placeholder 3">
            <a:extLst>
              <a:ext uri="{FF2B5EF4-FFF2-40B4-BE49-F238E27FC236}">
                <a16:creationId xmlns:a16="http://schemas.microsoft.com/office/drawing/2014/main" id="{95718C27-E9DA-27F5-E705-EEA3B08E0D46}"/>
              </a:ext>
            </a:extLst>
          </p:cNvPr>
          <p:cNvSpPr>
            <a:spLocks noGrp="1"/>
          </p:cNvSpPr>
          <p:nvPr>
            <p:ph type="sldNum" sz="quarter" idx="10"/>
          </p:nvPr>
        </p:nvSpPr>
        <p:spPr/>
        <p:txBody>
          <a:bodyPr/>
          <a:lstStyle/>
          <a:p>
            <a:fld id="{6B3B0B0F-E794-1244-9699-107C60B9C23A}" type="slidenum">
              <a:rPr lang="en-US" smtClean="0"/>
              <a:pPr/>
              <a:t>11</a:t>
            </a:fld>
            <a:endParaRPr lang="en-US" dirty="0"/>
          </a:p>
        </p:txBody>
      </p:sp>
      <p:sp>
        <p:nvSpPr>
          <p:cNvPr id="5" name="Footer Placeholder 4">
            <a:extLst>
              <a:ext uri="{FF2B5EF4-FFF2-40B4-BE49-F238E27FC236}">
                <a16:creationId xmlns:a16="http://schemas.microsoft.com/office/drawing/2014/main" id="{C09FD756-9AAA-E276-E158-0562F8B703BA}"/>
              </a:ext>
            </a:extLst>
          </p:cNvPr>
          <p:cNvSpPr>
            <a:spLocks noGrp="1"/>
          </p:cNvSpPr>
          <p:nvPr>
            <p:ph type="ftr" sz="quarter" idx="3"/>
          </p:nvPr>
        </p:nvSpPr>
        <p:spPr/>
        <p:txBody>
          <a:bodyPr/>
          <a:lstStyle/>
          <a:p>
            <a:pPr algn="ctr"/>
            <a:r>
              <a:rPr lang="en-US" dirty="0"/>
              <a:t>European Centre for Medium-Range Weather Forecasts</a:t>
            </a:r>
          </a:p>
        </p:txBody>
      </p:sp>
    </p:spTree>
    <p:extLst>
      <p:ext uri="{BB962C8B-B14F-4D97-AF65-F5344CB8AC3E}">
        <p14:creationId xmlns:p14="http://schemas.microsoft.com/office/powerpoint/2010/main" val="275120855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05CE41C-3BB8-23FD-B34A-F8CB892D50EB}"/>
            </a:ext>
          </a:extLst>
        </p:cNvPr>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EA58E0DF-76A0-258D-5958-E8D8CCE628DC}"/>
              </a:ext>
            </a:extLst>
          </p:cNvPr>
          <p:cNvSpPr>
            <a:spLocks noGrp="1"/>
          </p:cNvSpPr>
          <p:nvPr>
            <p:ph type="sldNum" sz="quarter" idx="10"/>
          </p:nvPr>
        </p:nvSpPr>
        <p:spPr/>
        <p:txBody>
          <a:bodyPr/>
          <a:lstStyle/>
          <a:p>
            <a:fld id="{6B3B0B0F-E794-1244-9699-107C60B9C23A}" type="slidenum">
              <a:rPr lang="en-US" smtClean="0"/>
              <a:pPr/>
              <a:t>12</a:t>
            </a:fld>
            <a:endParaRPr lang="en-US" dirty="0"/>
          </a:p>
        </p:txBody>
      </p:sp>
      <p:sp>
        <p:nvSpPr>
          <p:cNvPr id="5" name="Footer Placeholder 4">
            <a:extLst>
              <a:ext uri="{FF2B5EF4-FFF2-40B4-BE49-F238E27FC236}">
                <a16:creationId xmlns:a16="http://schemas.microsoft.com/office/drawing/2014/main" id="{2508A294-19E1-8AEF-3C98-AB98A9018728}"/>
              </a:ext>
            </a:extLst>
          </p:cNvPr>
          <p:cNvSpPr>
            <a:spLocks noGrp="1"/>
          </p:cNvSpPr>
          <p:nvPr>
            <p:ph type="ftr" sz="quarter" idx="3"/>
          </p:nvPr>
        </p:nvSpPr>
        <p:spPr/>
        <p:txBody>
          <a:bodyPr/>
          <a:lstStyle/>
          <a:p>
            <a:pPr algn="ctr"/>
            <a:r>
              <a:rPr lang="en-US"/>
              <a:t>European Centre for Medium-Range Weather Forecasts</a:t>
            </a:r>
            <a:endParaRPr lang="en-US" dirty="0"/>
          </a:p>
        </p:txBody>
      </p:sp>
      <p:graphicFrame>
        <p:nvGraphicFramePr>
          <p:cNvPr id="6" name="Table 5">
            <a:extLst>
              <a:ext uri="{FF2B5EF4-FFF2-40B4-BE49-F238E27FC236}">
                <a16:creationId xmlns:a16="http://schemas.microsoft.com/office/drawing/2014/main" id="{1FE23DC2-B4AE-2666-7B9E-FB1DCF6603DE}"/>
              </a:ext>
            </a:extLst>
          </p:cNvPr>
          <p:cNvGraphicFramePr>
            <a:graphicFrameLocks noGrp="1"/>
          </p:cNvGraphicFramePr>
          <p:nvPr/>
        </p:nvGraphicFramePr>
        <p:xfrm>
          <a:off x="938517" y="1448329"/>
          <a:ext cx="10311789" cy="4640865"/>
        </p:xfrm>
        <a:graphic>
          <a:graphicData uri="http://schemas.openxmlformats.org/drawingml/2006/table">
            <a:tbl>
              <a:tblPr firstRow="1" bandRow="1">
                <a:tableStyleId>{5C22544A-7EE6-4342-B048-85BDC9FD1C3A}</a:tableStyleId>
              </a:tblPr>
              <a:tblGrid>
                <a:gridCol w="3437263">
                  <a:extLst>
                    <a:ext uri="{9D8B030D-6E8A-4147-A177-3AD203B41FA5}">
                      <a16:colId xmlns:a16="http://schemas.microsoft.com/office/drawing/2014/main" val="2102602498"/>
                    </a:ext>
                  </a:extLst>
                </a:gridCol>
                <a:gridCol w="3437263">
                  <a:extLst>
                    <a:ext uri="{9D8B030D-6E8A-4147-A177-3AD203B41FA5}">
                      <a16:colId xmlns:a16="http://schemas.microsoft.com/office/drawing/2014/main" val="1199630336"/>
                    </a:ext>
                  </a:extLst>
                </a:gridCol>
                <a:gridCol w="3437263">
                  <a:extLst>
                    <a:ext uri="{9D8B030D-6E8A-4147-A177-3AD203B41FA5}">
                      <a16:colId xmlns:a16="http://schemas.microsoft.com/office/drawing/2014/main" val="3610530073"/>
                    </a:ext>
                  </a:extLst>
                </a:gridCol>
              </a:tblGrid>
              <a:tr h="507549">
                <a:tc>
                  <a:txBody>
                    <a:bodyPr/>
                    <a:lstStyle/>
                    <a:p>
                      <a:endParaRPr lang="en-GB" dirty="0"/>
                    </a:p>
                  </a:txBody>
                  <a:tcPr/>
                </a:tc>
                <a:tc>
                  <a:txBody>
                    <a:bodyPr/>
                    <a:lstStyle/>
                    <a:p>
                      <a:r>
                        <a:rPr lang="en-GB" dirty="0"/>
                        <a:t>MSG</a:t>
                      </a:r>
                    </a:p>
                  </a:txBody>
                  <a:tcPr/>
                </a:tc>
                <a:tc>
                  <a:txBody>
                    <a:bodyPr/>
                    <a:lstStyle/>
                    <a:p>
                      <a:r>
                        <a:rPr lang="en-GB" dirty="0"/>
                        <a:t>MTG</a:t>
                      </a:r>
                    </a:p>
                  </a:txBody>
                  <a:tcPr/>
                </a:tc>
                <a:extLst>
                  <a:ext uri="{0D108BD9-81ED-4DB2-BD59-A6C34878D82A}">
                    <a16:rowId xmlns:a16="http://schemas.microsoft.com/office/drawing/2014/main" val="2277195151"/>
                  </a:ext>
                </a:extLst>
              </a:tr>
              <a:tr h="507549">
                <a:tc>
                  <a:txBody>
                    <a:bodyPr/>
                    <a:lstStyle/>
                    <a:p>
                      <a:r>
                        <a:rPr lang="en-GB" dirty="0"/>
                        <a:t>Number of Images in Sequence</a:t>
                      </a:r>
                    </a:p>
                  </a:txBody>
                  <a:tcPr/>
                </a:tc>
                <a:tc>
                  <a:txBody>
                    <a:bodyPr/>
                    <a:lstStyle/>
                    <a:p>
                      <a:r>
                        <a:rPr lang="en-GB" dirty="0"/>
                        <a:t>4</a:t>
                      </a:r>
                    </a:p>
                  </a:txBody>
                  <a:tcPr/>
                </a:tc>
                <a:tc>
                  <a:txBody>
                    <a:bodyPr/>
                    <a:lstStyle/>
                    <a:p>
                      <a:r>
                        <a:rPr lang="en-GB" dirty="0"/>
                        <a:t>3</a:t>
                      </a:r>
                    </a:p>
                  </a:txBody>
                  <a:tcPr/>
                </a:tc>
                <a:extLst>
                  <a:ext uri="{0D108BD9-81ED-4DB2-BD59-A6C34878D82A}">
                    <a16:rowId xmlns:a16="http://schemas.microsoft.com/office/drawing/2014/main" val="3446000178"/>
                  </a:ext>
                </a:extLst>
              </a:tr>
              <a:tr h="507549">
                <a:tc>
                  <a:txBody>
                    <a:bodyPr/>
                    <a:lstStyle/>
                    <a:p>
                      <a:r>
                        <a:rPr lang="en-GB" dirty="0"/>
                        <a:t>Image Time Separation</a:t>
                      </a:r>
                    </a:p>
                  </a:txBody>
                  <a:tcPr/>
                </a:tc>
                <a:tc>
                  <a:txBody>
                    <a:bodyPr/>
                    <a:lstStyle/>
                    <a:p>
                      <a:r>
                        <a:rPr lang="en-GB" dirty="0"/>
                        <a:t>15 minutes</a:t>
                      </a:r>
                    </a:p>
                  </a:txBody>
                  <a:tcPr/>
                </a:tc>
                <a:tc>
                  <a:txBody>
                    <a:bodyPr/>
                    <a:lstStyle/>
                    <a:p>
                      <a:r>
                        <a:rPr lang="en-GB" dirty="0"/>
                        <a:t>10 minutes</a:t>
                      </a:r>
                    </a:p>
                  </a:txBody>
                  <a:tcPr/>
                </a:tc>
                <a:extLst>
                  <a:ext uri="{0D108BD9-81ED-4DB2-BD59-A6C34878D82A}">
                    <a16:rowId xmlns:a16="http://schemas.microsoft.com/office/drawing/2014/main" val="2954994090"/>
                  </a:ext>
                </a:extLst>
              </a:tr>
              <a:tr h="507549">
                <a:tc>
                  <a:txBody>
                    <a:bodyPr/>
                    <a:lstStyle/>
                    <a:p>
                      <a:r>
                        <a:rPr lang="en-GB" dirty="0"/>
                        <a:t>Target Size</a:t>
                      </a:r>
                    </a:p>
                  </a:txBody>
                  <a:tcPr/>
                </a:tc>
                <a:tc>
                  <a:txBody>
                    <a:bodyPr/>
                    <a:lstStyle/>
                    <a:p>
                      <a:r>
                        <a:rPr lang="en-GB" dirty="0"/>
                        <a:t>24 pixels</a:t>
                      </a:r>
                    </a:p>
                  </a:txBody>
                  <a:tcPr/>
                </a:tc>
                <a:tc>
                  <a:txBody>
                    <a:bodyPr/>
                    <a:lstStyle/>
                    <a:p>
                      <a:r>
                        <a:rPr lang="en-GB" dirty="0"/>
                        <a:t>16 pixels</a:t>
                      </a:r>
                    </a:p>
                  </a:txBody>
                  <a:tcPr/>
                </a:tc>
                <a:extLst>
                  <a:ext uri="{0D108BD9-81ED-4DB2-BD59-A6C34878D82A}">
                    <a16:rowId xmlns:a16="http://schemas.microsoft.com/office/drawing/2014/main" val="538505128"/>
                  </a:ext>
                </a:extLst>
              </a:tr>
              <a:tr h="507549">
                <a:tc>
                  <a:txBody>
                    <a:bodyPr/>
                    <a:lstStyle/>
                    <a:p>
                      <a:r>
                        <a:rPr lang="en-GB" dirty="0"/>
                        <a:t>Pixel Size</a:t>
                      </a:r>
                    </a:p>
                  </a:txBody>
                  <a:tcPr/>
                </a:tc>
                <a:tc>
                  <a:txBody>
                    <a:bodyPr/>
                    <a:lstStyle/>
                    <a:p>
                      <a:r>
                        <a:rPr lang="en-GB" dirty="0"/>
                        <a:t>Thermal: 3km Visible: 1km</a:t>
                      </a:r>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GB" dirty="0"/>
                        <a:t>Thermal: 2km Visible: 1km</a:t>
                      </a:r>
                    </a:p>
                    <a:p>
                      <a:endParaRPr lang="en-GB" dirty="0"/>
                    </a:p>
                  </a:txBody>
                  <a:tcPr/>
                </a:tc>
                <a:extLst>
                  <a:ext uri="{0D108BD9-81ED-4DB2-BD59-A6C34878D82A}">
                    <a16:rowId xmlns:a16="http://schemas.microsoft.com/office/drawing/2014/main" val="1361890082"/>
                  </a:ext>
                </a:extLst>
              </a:tr>
              <a:tr h="507549">
                <a:tc>
                  <a:txBody>
                    <a:bodyPr/>
                    <a:lstStyle/>
                    <a:p>
                      <a:r>
                        <a:rPr lang="en-GB" dirty="0"/>
                        <a:t>Height Assignment Method</a:t>
                      </a:r>
                    </a:p>
                  </a:txBody>
                  <a:tcPr/>
                </a:tc>
                <a:tc>
                  <a:txBody>
                    <a:bodyPr/>
                    <a:lstStyle/>
                    <a:p>
                      <a:r>
                        <a:rPr lang="en-GB" dirty="0"/>
                        <a:t>CLA</a:t>
                      </a:r>
                    </a:p>
                  </a:txBody>
                  <a:tcPr/>
                </a:tc>
                <a:tc>
                  <a:txBody>
                    <a:bodyPr/>
                    <a:lstStyle/>
                    <a:p>
                      <a:r>
                        <a:rPr lang="en-GB" dirty="0"/>
                        <a:t>OCA</a:t>
                      </a:r>
                    </a:p>
                  </a:txBody>
                  <a:tcPr/>
                </a:tc>
                <a:extLst>
                  <a:ext uri="{0D108BD9-81ED-4DB2-BD59-A6C34878D82A}">
                    <a16:rowId xmlns:a16="http://schemas.microsoft.com/office/drawing/2014/main" val="1967098517"/>
                  </a:ext>
                </a:extLst>
              </a:tr>
              <a:tr h="507549">
                <a:tc>
                  <a:txBody>
                    <a:bodyPr/>
                    <a:lstStyle/>
                    <a:p>
                      <a:r>
                        <a:rPr lang="en-GB" dirty="0"/>
                        <a:t>Channels</a:t>
                      </a:r>
                    </a:p>
                  </a:txBody>
                  <a:tcPr/>
                </a:tc>
                <a:tc>
                  <a:txBody>
                    <a:bodyPr/>
                    <a:lstStyle/>
                    <a:p>
                      <a:r>
                        <a:rPr lang="en-GB" dirty="0"/>
                        <a:t>Infrared Window 10.8</a:t>
                      </a:r>
                    </a:p>
                    <a:p>
                      <a:r>
                        <a:rPr lang="en-GB" dirty="0"/>
                        <a:t>Water Vapour 6.3</a:t>
                      </a:r>
                    </a:p>
                    <a:p>
                      <a:r>
                        <a:rPr lang="en-GB" dirty="0"/>
                        <a:t>Water Vapour 7.3</a:t>
                      </a:r>
                    </a:p>
                    <a:p>
                      <a:r>
                        <a:rPr lang="en-GB" dirty="0"/>
                        <a:t>Visible 0.8</a:t>
                      </a:r>
                    </a:p>
                  </a:txBody>
                  <a:tcPr/>
                </a:tc>
                <a:tc>
                  <a:txBody>
                    <a:bodyPr/>
                    <a:lstStyle/>
                    <a:p>
                      <a:r>
                        <a:rPr lang="en-GB" dirty="0"/>
                        <a:t>Infrared Window 10.5</a:t>
                      </a:r>
                    </a:p>
                    <a:p>
                      <a:r>
                        <a:rPr lang="en-GB" dirty="0"/>
                        <a:t>Water Vapour 6.3</a:t>
                      </a:r>
                    </a:p>
                    <a:p>
                      <a:r>
                        <a:rPr lang="en-GB" dirty="0"/>
                        <a:t>Water Vapour 7.3</a:t>
                      </a:r>
                    </a:p>
                    <a:p>
                      <a:r>
                        <a:rPr lang="en-GB" dirty="0"/>
                        <a:t>Visible 0.8</a:t>
                      </a:r>
                    </a:p>
                    <a:p>
                      <a:r>
                        <a:rPr lang="en-GB" dirty="0"/>
                        <a:t>Infrared 3.8</a:t>
                      </a:r>
                    </a:p>
                  </a:txBody>
                  <a:tcPr/>
                </a:tc>
                <a:extLst>
                  <a:ext uri="{0D108BD9-81ED-4DB2-BD59-A6C34878D82A}">
                    <a16:rowId xmlns:a16="http://schemas.microsoft.com/office/drawing/2014/main" val="4155042447"/>
                  </a:ext>
                </a:extLst>
              </a:tr>
            </a:tbl>
          </a:graphicData>
        </a:graphic>
      </p:graphicFrame>
      <p:sp>
        <p:nvSpPr>
          <p:cNvPr id="3" name="Title 1">
            <a:extLst>
              <a:ext uri="{FF2B5EF4-FFF2-40B4-BE49-F238E27FC236}">
                <a16:creationId xmlns:a16="http://schemas.microsoft.com/office/drawing/2014/main" id="{86626F39-2F45-3505-940F-ECCFC5604249}"/>
              </a:ext>
            </a:extLst>
          </p:cNvPr>
          <p:cNvSpPr txBox="1">
            <a:spLocks/>
          </p:cNvSpPr>
          <p:nvPr/>
        </p:nvSpPr>
        <p:spPr>
          <a:xfrm>
            <a:off x="2052581" y="142537"/>
            <a:ext cx="8377070" cy="1252537"/>
          </a:xfrm>
          <a:prstGeom prst="rect">
            <a:avLst/>
          </a:prstGeom>
        </p:spPr>
        <p:txBody>
          <a:bodyPr lIns="0" tIns="0" rIns="0" bIns="0"/>
          <a:lstStyle>
            <a:lvl1pPr algn="l" defTabSz="457200" rtl="0" eaLnBrk="1" latinLnBrk="0" hangingPunct="1">
              <a:lnSpc>
                <a:spcPts val="2800"/>
              </a:lnSpc>
              <a:spcBef>
                <a:spcPct val="0"/>
              </a:spcBef>
              <a:buNone/>
              <a:defRPr sz="2400" kern="1200">
                <a:solidFill>
                  <a:srgbClr val="064E83"/>
                </a:solidFill>
                <a:latin typeface="+mj-lt"/>
                <a:ea typeface="+mj-ea"/>
                <a:cs typeface="+mj-cs"/>
              </a:defRPr>
            </a:lvl1pPr>
          </a:lstStyle>
          <a:p>
            <a:pPr algn="ctr"/>
            <a:r>
              <a:rPr lang="en-GB" dirty="0"/>
              <a:t>Meteosat Second Generation vs Meteosat Third Generation</a:t>
            </a:r>
            <a:br>
              <a:rPr lang="en-GB" dirty="0"/>
            </a:br>
            <a:br>
              <a:rPr lang="en-GB" dirty="0"/>
            </a:br>
            <a:r>
              <a:rPr lang="en-GB" dirty="0"/>
              <a:t>Overview of Differences in the AMV Wind Product </a:t>
            </a:r>
          </a:p>
        </p:txBody>
      </p:sp>
    </p:spTree>
    <p:extLst>
      <p:ext uri="{BB962C8B-B14F-4D97-AF65-F5344CB8AC3E}">
        <p14:creationId xmlns:p14="http://schemas.microsoft.com/office/powerpoint/2010/main" val="32818425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28324B8F-574A-493E-14FD-B4740A6B7604}"/>
              </a:ext>
            </a:extLst>
          </p:cNvPr>
          <p:cNvSpPr>
            <a:spLocks noGrp="1"/>
          </p:cNvSpPr>
          <p:nvPr>
            <p:ph type="sldNum" sz="quarter" idx="10"/>
          </p:nvPr>
        </p:nvSpPr>
        <p:spPr>
          <a:xfrm>
            <a:off x="10029600" y="6322912"/>
            <a:ext cx="2159224" cy="216000"/>
          </a:xfrm>
        </p:spPr>
        <p:txBody>
          <a:bodyPr/>
          <a:lstStyle/>
          <a:p>
            <a:fld id="{6B3B0B0F-E794-1244-9699-107C60B9C23A}" type="slidenum">
              <a:rPr lang="en-US" smtClean="0"/>
              <a:pPr/>
              <a:t>13</a:t>
            </a:fld>
            <a:endParaRPr lang="en-US" dirty="0"/>
          </a:p>
        </p:txBody>
      </p:sp>
      <p:sp>
        <p:nvSpPr>
          <p:cNvPr id="5" name="Footer Placeholder 4">
            <a:extLst>
              <a:ext uri="{FF2B5EF4-FFF2-40B4-BE49-F238E27FC236}">
                <a16:creationId xmlns:a16="http://schemas.microsoft.com/office/drawing/2014/main" id="{BE0373C1-0D7D-0185-A60D-03F2605171FE}"/>
              </a:ext>
            </a:extLst>
          </p:cNvPr>
          <p:cNvSpPr>
            <a:spLocks noGrp="1"/>
          </p:cNvSpPr>
          <p:nvPr>
            <p:ph type="ftr" sz="quarter" idx="3"/>
          </p:nvPr>
        </p:nvSpPr>
        <p:spPr/>
        <p:txBody>
          <a:bodyPr/>
          <a:lstStyle/>
          <a:p>
            <a:pPr algn="ctr"/>
            <a:r>
              <a:rPr lang="en-US"/>
              <a:t>European Centre for Medium-Range Weather Forecasts</a:t>
            </a:r>
            <a:endParaRPr lang="en-US" dirty="0"/>
          </a:p>
        </p:txBody>
      </p:sp>
      <p:pic>
        <p:nvPicPr>
          <p:cNvPr id="7" name="Picture 6" descr="A satellite view of clouds and the earth&#10;&#10;AI-generated content may be incorrect.">
            <a:extLst>
              <a:ext uri="{FF2B5EF4-FFF2-40B4-BE49-F238E27FC236}">
                <a16:creationId xmlns:a16="http://schemas.microsoft.com/office/drawing/2014/main" id="{B535C5C0-E80D-12CA-B025-ACDDD57ACC55}"/>
              </a:ext>
            </a:extLst>
          </p:cNvPr>
          <p:cNvPicPr>
            <a:picLocks noChangeAspect="1"/>
          </p:cNvPicPr>
          <p:nvPr/>
        </p:nvPicPr>
        <p:blipFill>
          <a:blip r:embed="rId2"/>
          <a:stretch>
            <a:fillRect/>
          </a:stretch>
        </p:blipFill>
        <p:spPr>
          <a:xfrm>
            <a:off x="-1" y="0"/>
            <a:ext cx="12194877" cy="6262577"/>
          </a:xfrm>
          <a:prstGeom prst="rect">
            <a:avLst/>
          </a:prstGeom>
        </p:spPr>
      </p:pic>
      <p:sp>
        <p:nvSpPr>
          <p:cNvPr id="8" name="TextBox 7">
            <a:extLst>
              <a:ext uri="{FF2B5EF4-FFF2-40B4-BE49-F238E27FC236}">
                <a16:creationId xmlns:a16="http://schemas.microsoft.com/office/drawing/2014/main" id="{53913D64-123A-09C7-5DFF-2CD6B655847E}"/>
              </a:ext>
            </a:extLst>
          </p:cNvPr>
          <p:cNvSpPr txBox="1"/>
          <p:nvPr/>
        </p:nvSpPr>
        <p:spPr>
          <a:xfrm>
            <a:off x="7768424" y="6322912"/>
            <a:ext cx="2159224" cy="369332"/>
          </a:xfrm>
          <a:prstGeom prst="rect">
            <a:avLst/>
          </a:prstGeom>
          <a:noFill/>
        </p:spPr>
        <p:txBody>
          <a:bodyPr wrap="square" rtlCol="0">
            <a:spAutoFit/>
          </a:bodyPr>
          <a:lstStyle/>
          <a:p>
            <a:r>
              <a:rPr lang="en-GB" dirty="0"/>
              <a:t>0830 UTC 3/7/25</a:t>
            </a:r>
          </a:p>
        </p:txBody>
      </p:sp>
    </p:spTree>
    <p:extLst>
      <p:ext uri="{BB962C8B-B14F-4D97-AF65-F5344CB8AC3E}">
        <p14:creationId xmlns:p14="http://schemas.microsoft.com/office/powerpoint/2010/main" val="27808897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F35895A0-8004-E34E-A36B-95CE0648388B}"/>
              </a:ext>
            </a:extLst>
          </p:cNvPr>
          <p:cNvSpPr>
            <a:spLocks noGrp="1"/>
          </p:cNvSpPr>
          <p:nvPr>
            <p:ph type="sldNum" sz="quarter" idx="10"/>
          </p:nvPr>
        </p:nvSpPr>
        <p:spPr/>
        <p:txBody>
          <a:bodyPr/>
          <a:lstStyle/>
          <a:p>
            <a:fld id="{6B3B0B0F-E794-1244-9699-107C60B9C23A}" type="slidenum">
              <a:rPr lang="en-US" smtClean="0"/>
              <a:pPr/>
              <a:t>14</a:t>
            </a:fld>
            <a:endParaRPr lang="en-US" dirty="0"/>
          </a:p>
        </p:txBody>
      </p:sp>
      <p:sp>
        <p:nvSpPr>
          <p:cNvPr id="5" name="Footer Placeholder 4">
            <a:extLst>
              <a:ext uri="{FF2B5EF4-FFF2-40B4-BE49-F238E27FC236}">
                <a16:creationId xmlns:a16="http://schemas.microsoft.com/office/drawing/2014/main" id="{48A3290E-6578-195D-6F74-D98FBDB9EDFF}"/>
              </a:ext>
            </a:extLst>
          </p:cNvPr>
          <p:cNvSpPr>
            <a:spLocks noGrp="1"/>
          </p:cNvSpPr>
          <p:nvPr>
            <p:ph type="ftr" sz="quarter" idx="3"/>
          </p:nvPr>
        </p:nvSpPr>
        <p:spPr/>
        <p:txBody>
          <a:bodyPr/>
          <a:lstStyle/>
          <a:p>
            <a:pPr algn="ctr"/>
            <a:r>
              <a:rPr lang="en-US"/>
              <a:t>European Centre for Medium-Range Weather Forecasts</a:t>
            </a:r>
            <a:endParaRPr lang="en-US" dirty="0"/>
          </a:p>
        </p:txBody>
      </p:sp>
      <p:pic>
        <p:nvPicPr>
          <p:cNvPr id="9" name="Picture 8" descr="Clouds and clouds in the sky&#10;&#10;AI-generated content may be incorrect.">
            <a:extLst>
              <a:ext uri="{FF2B5EF4-FFF2-40B4-BE49-F238E27FC236}">
                <a16:creationId xmlns:a16="http://schemas.microsoft.com/office/drawing/2014/main" id="{5C7BFA2A-0AED-7013-E51C-B2EEA06DD5A3}"/>
              </a:ext>
            </a:extLst>
          </p:cNvPr>
          <p:cNvPicPr>
            <a:picLocks noChangeAspect="1"/>
          </p:cNvPicPr>
          <p:nvPr/>
        </p:nvPicPr>
        <p:blipFill>
          <a:blip r:embed="rId2"/>
          <a:stretch>
            <a:fillRect/>
          </a:stretch>
        </p:blipFill>
        <p:spPr>
          <a:xfrm>
            <a:off x="0" y="-1"/>
            <a:ext cx="12194877" cy="6262577"/>
          </a:xfrm>
          <a:prstGeom prst="rect">
            <a:avLst/>
          </a:prstGeom>
        </p:spPr>
      </p:pic>
      <p:sp>
        <p:nvSpPr>
          <p:cNvPr id="14" name="TextBox 13">
            <a:extLst>
              <a:ext uri="{FF2B5EF4-FFF2-40B4-BE49-F238E27FC236}">
                <a16:creationId xmlns:a16="http://schemas.microsoft.com/office/drawing/2014/main" id="{76010902-C4EA-E601-6DDD-2757FE64AB07}"/>
              </a:ext>
            </a:extLst>
          </p:cNvPr>
          <p:cNvSpPr txBox="1"/>
          <p:nvPr/>
        </p:nvSpPr>
        <p:spPr>
          <a:xfrm>
            <a:off x="7768424" y="6322912"/>
            <a:ext cx="2159224" cy="369332"/>
          </a:xfrm>
          <a:prstGeom prst="rect">
            <a:avLst/>
          </a:prstGeom>
          <a:noFill/>
        </p:spPr>
        <p:txBody>
          <a:bodyPr wrap="square" rtlCol="0">
            <a:spAutoFit/>
          </a:bodyPr>
          <a:lstStyle/>
          <a:p>
            <a:r>
              <a:rPr lang="en-GB" dirty="0"/>
              <a:t>0830 UTC 3/7/25</a:t>
            </a:r>
          </a:p>
        </p:txBody>
      </p:sp>
    </p:spTree>
    <p:extLst>
      <p:ext uri="{BB962C8B-B14F-4D97-AF65-F5344CB8AC3E}">
        <p14:creationId xmlns:p14="http://schemas.microsoft.com/office/powerpoint/2010/main" val="219333178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C0CEEE8D-7466-5FDA-236C-6DB8DCF169E2}"/>
              </a:ext>
            </a:extLst>
          </p:cNvPr>
          <p:cNvSpPr>
            <a:spLocks noGrp="1"/>
          </p:cNvSpPr>
          <p:nvPr>
            <p:ph type="sldNum" sz="quarter" idx="10"/>
          </p:nvPr>
        </p:nvSpPr>
        <p:spPr/>
        <p:txBody>
          <a:bodyPr/>
          <a:lstStyle/>
          <a:p>
            <a:fld id="{6B3B0B0F-E794-1244-9699-107C60B9C23A}" type="slidenum">
              <a:rPr lang="en-US" smtClean="0"/>
              <a:pPr/>
              <a:t>15</a:t>
            </a:fld>
            <a:endParaRPr lang="en-US" dirty="0"/>
          </a:p>
        </p:txBody>
      </p:sp>
      <p:sp>
        <p:nvSpPr>
          <p:cNvPr id="5" name="Footer Placeholder 4">
            <a:extLst>
              <a:ext uri="{FF2B5EF4-FFF2-40B4-BE49-F238E27FC236}">
                <a16:creationId xmlns:a16="http://schemas.microsoft.com/office/drawing/2014/main" id="{1149A5A7-460E-80EE-ABFD-8C51B1241A60}"/>
              </a:ext>
            </a:extLst>
          </p:cNvPr>
          <p:cNvSpPr>
            <a:spLocks noGrp="1"/>
          </p:cNvSpPr>
          <p:nvPr>
            <p:ph type="ftr" sz="quarter" idx="3"/>
          </p:nvPr>
        </p:nvSpPr>
        <p:spPr/>
        <p:txBody>
          <a:bodyPr/>
          <a:lstStyle/>
          <a:p>
            <a:pPr algn="ctr"/>
            <a:r>
              <a:rPr lang="en-US"/>
              <a:t>European Centre for Medium-Range Weather Forecasts</a:t>
            </a:r>
            <a:endParaRPr lang="en-US" dirty="0"/>
          </a:p>
        </p:txBody>
      </p:sp>
      <p:pic>
        <p:nvPicPr>
          <p:cNvPr id="6" name="Picture 5">
            <a:extLst>
              <a:ext uri="{FF2B5EF4-FFF2-40B4-BE49-F238E27FC236}">
                <a16:creationId xmlns:a16="http://schemas.microsoft.com/office/drawing/2014/main" id="{F47D314B-1FE6-DEE1-D0BB-5256B8CD7DB1}"/>
              </a:ext>
            </a:extLst>
          </p:cNvPr>
          <p:cNvPicPr>
            <a:picLocks noChangeAspect="1"/>
          </p:cNvPicPr>
          <p:nvPr/>
        </p:nvPicPr>
        <p:blipFill>
          <a:blip r:embed="rId3"/>
          <a:stretch>
            <a:fillRect/>
          </a:stretch>
        </p:blipFill>
        <p:spPr>
          <a:xfrm>
            <a:off x="2746271" y="798231"/>
            <a:ext cx="7776000" cy="5261538"/>
          </a:xfrm>
          <a:prstGeom prst="rect">
            <a:avLst/>
          </a:prstGeom>
        </p:spPr>
      </p:pic>
      <p:sp>
        <p:nvSpPr>
          <p:cNvPr id="9" name="Title 1">
            <a:extLst>
              <a:ext uri="{FF2B5EF4-FFF2-40B4-BE49-F238E27FC236}">
                <a16:creationId xmlns:a16="http://schemas.microsoft.com/office/drawing/2014/main" id="{ED4E75F8-FA67-596E-0979-9042FC87930C}"/>
              </a:ext>
            </a:extLst>
          </p:cNvPr>
          <p:cNvSpPr txBox="1">
            <a:spLocks/>
          </p:cNvSpPr>
          <p:nvPr/>
        </p:nvSpPr>
        <p:spPr>
          <a:xfrm>
            <a:off x="2972777" y="0"/>
            <a:ext cx="6748518" cy="369332"/>
          </a:xfrm>
          <a:prstGeom prst="rect">
            <a:avLst/>
          </a:prstGeom>
        </p:spPr>
        <p:txBody>
          <a:bodyPr lIns="0" tIns="0" rIns="0" bIns="0"/>
          <a:lstStyle>
            <a:lvl1pPr algn="l" defTabSz="457200" rtl="0" eaLnBrk="1" latinLnBrk="0" hangingPunct="1">
              <a:lnSpc>
                <a:spcPts val="2800"/>
              </a:lnSpc>
              <a:spcBef>
                <a:spcPct val="0"/>
              </a:spcBef>
              <a:buNone/>
              <a:defRPr sz="2400" kern="1200">
                <a:solidFill>
                  <a:srgbClr val="064E83"/>
                </a:solidFill>
                <a:latin typeface="+mj-lt"/>
                <a:ea typeface="+mj-ea"/>
                <a:cs typeface="+mj-cs"/>
              </a:defRPr>
            </a:lvl1pPr>
          </a:lstStyle>
          <a:p>
            <a:pPr algn="ctr"/>
            <a:r>
              <a:rPr lang="en-US" dirty="0"/>
              <a:t>AMVs from Meteosat Third Generation</a:t>
            </a:r>
          </a:p>
        </p:txBody>
      </p:sp>
      <p:sp>
        <p:nvSpPr>
          <p:cNvPr id="10" name="TextBox 9">
            <a:extLst>
              <a:ext uri="{FF2B5EF4-FFF2-40B4-BE49-F238E27FC236}">
                <a16:creationId xmlns:a16="http://schemas.microsoft.com/office/drawing/2014/main" id="{217FEBA8-02F8-0484-A75F-E5591E32C41C}"/>
              </a:ext>
            </a:extLst>
          </p:cNvPr>
          <p:cNvSpPr txBox="1"/>
          <p:nvPr/>
        </p:nvSpPr>
        <p:spPr>
          <a:xfrm>
            <a:off x="123804" y="3138853"/>
            <a:ext cx="2788170" cy="923330"/>
          </a:xfrm>
          <a:prstGeom prst="rect">
            <a:avLst/>
          </a:prstGeom>
          <a:noFill/>
        </p:spPr>
        <p:txBody>
          <a:bodyPr wrap="square" rtlCol="0">
            <a:spAutoFit/>
          </a:bodyPr>
          <a:lstStyle/>
          <a:p>
            <a:r>
              <a:rPr lang="en-GB" dirty="0"/>
              <a:t>Reductions in O-Bs in </a:t>
            </a:r>
            <a:r>
              <a:rPr lang="en-GB" dirty="0" err="1"/>
              <a:t>extratropics</a:t>
            </a:r>
            <a:r>
              <a:rPr lang="en-GB" dirty="0"/>
              <a:t>, possibly linked to OCA</a:t>
            </a:r>
          </a:p>
        </p:txBody>
      </p:sp>
      <p:cxnSp>
        <p:nvCxnSpPr>
          <p:cNvPr id="11" name="Straight Arrow Connector 10">
            <a:extLst>
              <a:ext uri="{FF2B5EF4-FFF2-40B4-BE49-F238E27FC236}">
                <a16:creationId xmlns:a16="http://schemas.microsoft.com/office/drawing/2014/main" id="{1DBE5381-6353-9AE6-F9FF-ACCE97F37AFB}"/>
              </a:ext>
            </a:extLst>
          </p:cNvPr>
          <p:cNvCxnSpPr/>
          <p:nvPr/>
        </p:nvCxnSpPr>
        <p:spPr>
          <a:xfrm flipV="1">
            <a:off x="1161738" y="1971207"/>
            <a:ext cx="1750236" cy="1167646"/>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12" name="Straight Arrow Connector 11">
            <a:extLst>
              <a:ext uri="{FF2B5EF4-FFF2-40B4-BE49-F238E27FC236}">
                <a16:creationId xmlns:a16="http://schemas.microsoft.com/office/drawing/2014/main" id="{BF3B0CA6-5977-4BB4-6C2F-7B50E18B6955}"/>
              </a:ext>
            </a:extLst>
          </p:cNvPr>
          <p:cNvCxnSpPr>
            <a:cxnSpLocks/>
          </p:cNvCxnSpPr>
          <p:nvPr/>
        </p:nvCxnSpPr>
        <p:spPr>
          <a:xfrm flipV="1">
            <a:off x="1161738" y="2689004"/>
            <a:ext cx="1750236" cy="449849"/>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13" name="Straight Arrow Connector 12">
            <a:extLst>
              <a:ext uri="{FF2B5EF4-FFF2-40B4-BE49-F238E27FC236}">
                <a16:creationId xmlns:a16="http://schemas.microsoft.com/office/drawing/2014/main" id="{1DAD8BA6-7D56-57CB-B4BF-C1FBA94218BC}"/>
              </a:ext>
            </a:extLst>
          </p:cNvPr>
          <p:cNvCxnSpPr>
            <a:cxnSpLocks/>
          </p:cNvCxnSpPr>
          <p:nvPr/>
        </p:nvCxnSpPr>
        <p:spPr>
          <a:xfrm>
            <a:off x="1517889" y="4167620"/>
            <a:ext cx="1787442" cy="150407"/>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14" name="Straight Arrow Connector 13">
            <a:extLst>
              <a:ext uri="{FF2B5EF4-FFF2-40B4-BE49-F238E27FC236}">
                <a16:creationId xmlns:a16="http://schemas.microsoft.com/office/drawing/2014/main" id="{D292C3D1-181A-F594-023D-2BB4F00174F1}"/>
              </a:ext>
            </a:extLst>
          </p:cNvPr>
          <p:cNvCxnSpPr>
            <a:cxnSpLocks/>
          </p:cNvCxnSpPr>
          <p:nvPr/>
        </p:nvCxnSpPr>
        <p:spPr>
          <a:xfrm>
            <a:off x="1517889" y="4169927"/>
            <a:ext cx="1635042" cy="770930"/>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45385070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15BFB8-E6AD-B251-AB0F-EFF29C03C2D1}"/>
              </a:ext>
            </a:extLst>
          </p:cNvPr>
          <p:cNvSpPr>
            <a:spLocks noGrp="1"/>
          </p:cNvSpPr>
          <p:nvPr>
            <p:ph type="title"/>
          </p:nvPr>
        </p:nvSpPr>
        <p:spPr>
          <a:xfrm>
            <a:off x="3422743" y="40892"/>
            <a:ext cx="6539863" cy="369332"/>
          </a:xfrm>
        </p:spPr>
        <p:txBody>
          <a:bodyPr/>
          <a:lstStyle/>
          <a:p>
            <a:r>
              <a:rPr lang="en-GB" dirty="0"/>
              <a:t>Winds </a:t>
            </a:r>
            <a:r>
              <a:rPr lang="en-GB" sz="2800" dirty="0"/>
              <a:t>from</a:t>
            </a:r>
            <a:r>
              <a:rPr lang="en-GB" dirty="0"/>
              <a:t> FCI:  Atmospheric Motion Vectors</a:t>
            </a:r>
          </a:p>
        </p:txBody>
      </p:sp>
      <p:sp>
        <p:nvSpPr>
          <p:cNvPr id="4" name="Slide Number Placeholder 3">
            <a:extLst>
              <a:ext uri="{FF2B5EF4-FFF2-40B4-BE49-F238E27FC236}">
                <a16:creationId xmlns:a16="http://schemas.microsoft.com/office/drawing/2014/main" id="{46BCCB6F-1724-BA3B-7422-A180E08E8305}"/>
              </a:ext>
            </a:extLst>
          </p:cNvPr>
          <p:cNvSpPr>
            <a:spLocks noGrp="1"/>
          </p:cNvSpPr>
          <p:nvPr>
            <p:ph type="sldNum" sz="quarter" idx="10"/>
          </p:nvPr>
        </p:nvSpPr>
        <p:spPr/>
        <p:txBody>
          <a:bodyPr/>
          <a:lstStyle/>
          <a:p>
            <a:fld id="{6B3B0B0F-E794-1244-9699-107C60B9C23A}" type="slidenum">
              <a:rPr lang="en-US" smtClean="0"/>
              <a:pPr/>
              <a:t>16</a:t>
            </a:fld>
            <a:endParaRPr lang="en-US" dirty="0"/>
          </a:p>
        </p:txBody>
      </p:sp>
      <p:sp>
        <p:nvSpPr>
          <p:cNvPr id="5" name="Footer Placeholder 4">
            <a:extLst>
              <a:ext uri="{FF2B5EF4-FFF2-40B4-BE49-F238E27FC236}">
                <a16:creationId xmlns:a16="http://schemas.microsoft.com/office/drawing/2014/main" id="{2844C7BB-1823-E144-3F29-63992EF01B67}"/>
              </a:ext>
            </a:extLst>
          </p:cNvPr>
          <p:cNvSpPr>
            <a:spLocks noGrp="1"/>
          </p:cNvSpPr>
          <p:nvPr>
            <p:ph type="ftr" sz="quarter" idx="3"/>
          </p:nvPr>
        </p:nvSpPr>
        <p:spPr/>
        <p:txBody>
          <a:bodyPr/>
          <a:lstStyle/>
          <a:p>
            <a:pPr algn="ctr"/>
            <a:r>
              <a:rPr lang="en-US" dirty="0"/>
              <a:t>European Centre for Medium-Range Weather Forecasts</a:t>
            </a:r>
          </a:p>
        </p:txBody>
      </p:sp>
      <p:sp>
        <p:nvSpPr>
          <p:cNvPr id="6" name="TextBox 5">
            <a:extLst>
              <a:ext uri="{FF2B5EF4-FFF2-40B4-BE49-F238E27FC236}">
                <a16:creationId xmlns:a16="http://schemas.microsoft.com/office/drawing/2014/main" id="{88ABECC9-A8F8-F864-D758-59B41BA741B8}"/>
              </a:ext>
            </a:extLst>
          </p:cNvPr>
          <p:cNvSpPr txBox="1"/>
          <p:nvPr/>
        </p:nvSpPr>
        <p:spPr>
          <a:xfrm>
            <a:off x="358578" y="860830"/>
            <a:ext cx="5510999" cy="5262979"/>
          </a:xfrm>
          <a:prstGeom prst="rect">
            <a:avLst/>
          </a:prstGeom>
          <a:noFill/>
        </p:spPr>
        <p:txBody>
          <a:bodyPr wrap="square" rtlCol="0">
            <a:spAutoFit/>
          </a:bodyPr>
          <a:lstStyle/>
          <a:p>
            <a:pPr marL="285750" indent="-285750">
              <a:buFont typeface="Arial" panose="020B0604020202020204" pitchFamily="34" charset="0"/>
              <a:buChar char="•"/>
            </a:pPr>
            <a:r>
              <a:rPr lang="en-GB" sz="1600" dirty="0"/>
              <a:t>Quality (from background departures) similar to MSG AMVs, average wind speed slightly higher</a:t>
            </a:r>
          </a:p>
          <a:p>
            <a:pPr marL="285750" indent="-285750">
              <a:buFont typeface="Arial" panose="020B0604020202020204" pitchFamily="34" charset="0"/>
              <a:buChar char="•"/>
            </a:pPr>
            <a:endParaRPr lang="en-GB" sz="1600" dirty="0"/>
          </a:p>
          <a:p>
            <a:pPr marL="285750" indent="-285750">
              <a:buFont typeface="Arial" panose="020B0604020202020204" pitchFamily="34" charset="0"/>
              <a:buChar char="•"/>
            </a:pPr>
            <a:r>
              <a:rPr lang="en-GB" sz="1600" dirty="0"/>
              <a:t>Data volume increase ~8x due to smaller pixel size and more frequent imagery, but also the derivation scheme has changed to look for smaller cloud features</a:t>
            </a:r>
          </a:p>
          <a:p>
            <a:pPr marL="285750" indent="-285750">
              <a:buFont typeface="Arial" panose="020B0604020202020204" pitchFamily="34" charset="0"/>
              <a:buChar char="•"/>
            </a:pPr>
            <a:endParaRPr lang="en-GB" sz="1600" dirty="0"/>
          </a:p>
          <a:p>
            <a:pPr marL="285750" indent="-285750">
              <a:buFont typeface="Arial" panose="020B0604020202020204" pitchFamily="34" charset="0"/>
              <a:buChar char="•"/>
            </a:pPr>
            <a:r>
              <a:rPr lang="en-GB" sz="1600" dirty="0"/>
              <a:t>FCI AMVs available half-hourly, but hourly assimilation gave  better results, likely that temporal error correlations too strong at half-hourly</a:t>
            </a:r>
          </a:p>
          <a:p>
            <a:pPr marL="285750" indent="-285750">
              <a:buFont typeface="Arial" panose="020B0604020202020204" pitchFamily="34" charset="0"/>
              <a:buChar char="•"/>
            </a:pPr>
            <a:endParaRPr lang="en-GB" sz="1600" dirty="0"/>
          </a:p>
          <a:p>
            <a:pPr marL="285750" indent="-285750">
              <a:buFont typeface="Arial" panose="020B0604020202020204" pitchFamily="34" charset="0"/>
              <a:buChar char="•"/>
            </a:pPr>
            <a:r>
              <a:rPr lang="en-GB" sz="1600" dirty="0"/>
              <a:t>Quality control kept the same as MSG, including 200km spatial thinning, rejecting over land between 500hPa and the surface. </a:t>
            </a:r>
          </a:p>
          <a:p>
            <a:endParaRPr lang="en-GB" sz="1600" dirty="0"/>
          </a:p>
          <a:p>
            <a:pPr marL="285750" indent="-285750">
              <a:buFont typeface="Arial" panose="020B0604020202020204" pitchFamily="34" charset="0"/>
              <a:buChar char="•"/>
            </a:pPr>
            <a:r>
              <a:rPr lang="en-GB" sz="1600" dirty="0"/>
              <a:t>Research ongoing to see whether revised quality control can get a benefit from this channel’s AMVs</a:t>
            </a:r>
          </a:p>
          <a:p>
            <a:pPr marL="285750" indent="-285750">
              <a:buFont typeface="Arial" panose="020B0604020202020204" pitchFamily="34" charset="0"/>
              <a:buChar char="•"/>
            </a:pPr>
            <a:endParaRPr lang="en-GB" sz="1600" dirty="0"/>
          </a:p>
          <a:p>
            <a:pPr marL="285750" indent="-285750">
              <a:buFont typeface="Arial" panose="020B0604020202020204" pitchFamily="34" charset="0"/>
              <a:buChar char="•"/>
            </a:pPr>
            <a:r>
              <a:rPr lang="en-GB" sz="1600" dirty="0"/>
              <a:t>Data received since November 2024, monitored since March 2025, assimilation began in June 2025.</a:t>
            </a:r>
          </a:p>
          <a:p>
            <a:pPr marL="285750" indent="-285750">
              <a:buFont typeface="Arial" panose="020B0604020202020204" pitchFamily="34" charset="0"/>
              <a:buChar char="•"/>
            </a:pPr>
            <a:endParaRPr lang="en-GB" sz="1600" dirty="0"/>
          </a:p>
        </p:txBody>
      </p:sp>
      <p:pic>
        <p:nvPicPr>
          <p:cNvPr id="12" name="Picture 11" descr="A graph of a graph&#10;&#10;AI-generated content may be incorrect.">
            <a:extLst>
              <a:ext uri="{FF2B5EF4-FFF2-40B4-BE49-F238E27FC236}">
                <a16:creationId xmlns:a16="http://schemas.microsoft.com/office/drawing/2014/main" id="{9F1F2DBB-EB27-9E8B-1B7C-7507C829562A}"/>
              </a:ext>
            </a:extLst>
          </p:cNvPr>
          <p:cNvPicPr>
            <a:picLocks noChangeAspect="1"/>
          </p:cNvPicPr>
          <p:nvPr/>
        </p:nvPicPr>
        <p:blipFill>
          <a:blip r:embed="rId2"/>
          <a:stretch>
            <a:fillRect/>
          </a:stretch>
        </p:blipFill>
        <p:spPr>
          <a:xfrm>
            <a:off x="5807726" y="918637"/>
            <a:ext cx="6118315" cy="5020726"/>
          </a:xfrm>
          <a:prstGeom prst="rect">
            <a:avLst/>
          </a:prstGeom>
        </p:spPr>
      </p:pic>
    </p:spTree>
    <p:extLst>
      <p:ext uri="{BB962C8B-B14F-4D97-AF65-F5344CB8AC3E}">
        <p14:creationId xmlns:p14="http://schemas.microsoft.com/office/powerpoint/2010/main" val="218335306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16A9C33-D5A4-FF89-F7A1-3E6D6E42D6B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E7DF0B6-F9CB-59E1-1424-97A4B5A0D2D5}"/>
              </a:ext>
            </a:extLst>
          </p:cNvPr>
          <p:cNvSpPr>
            <a:spLocks noGrp="1"/>
          </p:cNvSpPr>
          <p:nvPr>
            <p:ph type="title"/>
          </p:nvPr>
        </p:nvSpPr>
        <p:spPr>
          <a:xfrm>
            <a:off x="2699825" y="2136470"/>
            <a:ext cx="8603481" cy="1292530"/>
          </a:xfrm>
        </p:spPr>
        <p:txBody>
          <a:bodyPr/>
          <a:lstStyle/>
          <a:p>
            <a:r>
              <a:rPr lang="en-GB" b="1" dirty="0"/>
              <a:t>MTG-I LI Lightning data</a:t>
            </a:r>
            <a:br>
              <a:rPr lang="en-GB" dirty="0"/>
            </a:br>
            <a:r>
              <a:rPr lang="en-GB" dirty="0"/>
              <a:t>Thanks to Philippe Lopez</a:t>
            </a:r>
          </a:p>
        </p:txBody>
      </p:sp>
      <p:sp>
        <p:nvSpPr>
          <p:cNvPr id="4" name="Slide Number Placeholder 3">
            <a:extLst>
              <a:ext uri="{FF2B5EF4-FFF2-40B4-BE49-F238E27FC236}">
                <a16:creationId xmlns:a16="http://schemas.microsoft.com/office/drawing/2014/main" id="{196B4922-E08C-30B5-BBBE-EFBD9381B640}"/>
              </a:ext>
            </a:extLst>
          </p:cNvPr>
          <p:cNvSpPr>
            <a:spLocks noGrp="1"/>
          </p:cNvSpPr>
          <p:nvPr>
            <p:ph type="sldNum" sz="quarter" idx="10"/>
          </p:nvPr>
        </p:nvSpPr>
        <p:spPr/>
        <p:txBody>
          <a:bodyPr/>
          <a:lstStyle/>
          <a:p>
            <a:fld id="{6B3B0B0F-E794-1244-9699-107C60B9C23A}" type="slidenum">
              <a:rPr lang="en-US" smtClean="0"/>
              <a:pPr/>
              <a:t>17</a:t>
            </a:fld>
            <a:endParaRPr lang="en-US" dirty="0"/>
          </a:p>
        </p:txBody>
      </p:sp>
      <p:sp>
        <p:nvSpPr>
          <p:cNvPr id="5" name="Footer Placeholder 4">
            <a:extLst>
              <a:ext uri="{FF2B5EF4-FFF2-40B4-BE49-F238E27FC236}">
                <a16:creationId xmlns:a16="http://schemas.microsoft.com/office/drawing/2014/main" id="{13860EF2-C643-5A84-1E00-6C183B5A917B}"/>
              </a:ext>
            </a:extLst>
          </p:cNvPr>
          <p:cNvSpPr>
            <a:spLocks noGrp="1"/>
          </p:cNvSpPr>
          <p:nvPr>
            <p:ph type="ftr" sz="quarter" idx="3"/>
          </p:nvPr>
        </p:nvSpPr>
        <p:spPr/>
        <p:txBody>
          <a:bodyPr/>
          <a:lstStyle/>
          <a:p>
            <a:pPr algn="ctr"/>
            <a:r>
              <a:rPr lang="en-US" dirty="0"/>
              <a:t>European Centre for Medium-Range Weather Forecasts</a:t>
            </a:r>
          </a:p>
        </p:txBody>
      </p:sp>
    </p:spTree>
    <p:extLst>
      <p:ext uri="{BB962C8B-B14F-4D97-AF65-F5344CB8AC3E}">
        <p14:creationId xmlns:p14="http://schemas.microsoft.com/office/powerpoint/2010/main" val="413282418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3F0A78B4-4A52-941B-52A1-07C8E446BF83}"/>
              </a:ext>
            </a:extLst>
          </p:cNvPr>
          <p:cNvSpPr>
            <a:spLocks noGrp="1"/>
          </p:cNvSpPr>
          <p:nvPr>
            <p:ph type="sldNum" sz="quarter" idx="10"/>
          </p:nvPr>
        </p:nvSpPr>
        <p:spPr/>
        <p:txBody>
          <a:bodyPr/>
          <a:lstStyle/>
          <a:p>
            <a:fld id="{6B3B0B0F-E794-1244-9699-107C60B9C23A}" type="slidenum">
              <a:rPr lang="en-US" smtClean="0"/>
              <a:pPr/>
              <a:t>18</a:t>
            </a:fld>
            <a:endParaRPr lang="en-US" dirty="0"/>
          </a:p>
        </p:txBody>
      </p:sp>
      <p:sp>
        <p:nvSpPr>
          <p:cNvPr id="21" name="Rectangle 20">
            <a:extLst>
              <a:ext uri="{FF2B5EF4-FFF2-40B4-BE49-F238E27FC236}">
                <a16:creationId xmlns:a16="http://schemas.microsoft.com/office/drawing/2014/main" id="{259DF9B3-915E-B7F1-D4A7-1A2608002A50}"/>
              </a:ext>
            </a:extLst>
          </p:cNvPr>
          <p:cNvSpPr/>
          <p:nvPr/>
        </p:nvSpPr>
        <p:spPr>
          <a:xfrm>
            <a:off x="1490597" y="6137753"/>
            <a:ext cx="2768252" cy="488515"/>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mc:AlternateContent xmlns:mc="http://schemas.openxmlformats.org/markup-compatibility/2006">
        <mc:Choice xmlns:a14="http://schemas.microsoft.com/office/drawing/2010/main" Requires="a14">
          <p:sp>
            <p:nvSpPr>
              <p:cNvPr id="8" name="TextBox 7">
                <a:extLst>
                  <a:ext uri="{FF2B5EF4-FFF2-40B4-BE49-F238E27FC236}">
                    <a16:creationId xmlns:a16="http://schemas.microsoft.com/office/drawing/2014/main" id="{87FFD071-5E47-6B65-CB4E-5F959C948F16}"/>
                  </a:ext>
                </a:extLst>
              </p:cNvPr>
              <p:cNvSpPr txBox="1"/>
              <p:nvPr/>
            </p:nvSpPr>
            <p:spPr>
              <a:xfrm>
                <a:off x="528634" y="74192"/>
                <a:ext cx="11347887" cy="6728401"/>
              </a:xfrm>
              <a:prstGeom prst="rect">
                <a:avLst/>
              </a:prstGeom>
              <a:noFill/>
            </p:spPr>
            <p:txBody>
              <a:bodyPr wrap="square" rtlCol="0">
                <a:spAutoFit/>
              </a:bodyPr>
              <a:lstStyle/>
              <a:p>
                <a:pPr algn="ctr" defTabSz="914126"/>
                <a:r>
                  <a:rPr lang="en-GB" sz="2799" b="1" dirty="0">
                    <a:solidFill>
                      <a:schemeClr val="tx2"/>
                    </a:solidFill>
                    <a:latin typeface="Calibri" panose="020F0502020204030204"/>
                  </a:rPr>
                  <a:t>ECMWF’s lightning parametrization.</a:t>
                </a:r>
              </a:p>
              <a:p>
                <a:pPr algn="ctr" defTabSz="914126"/>
                <a:endParaRPr lang="en-GB" sz="900" dirty="0">
                  <a:solidFill>
                    <a:schemeClr val="tx1"/>
                  </a:solidFill>
                  <a:latin typeface="Calibri" panose="020F0502020204030204"/>
                </a:endParaRPr>
              </a:p>
              <a:p>
                <a:pPr defTabSz="914126"/>
                <a:r>
                  <a:rPr lang="en-GB" sz="2399" dirty="0">
                    <a:solidFill>
                      <a:schemeClr val="tx1"/>
                    </a:solidFill>
                    <a:latin typeface="Calibri" panose="020F0502020204030204"/>
                  </a:rPr>
                  <a:t>Predicts total (CG+IC) lightning flash densities from a set of predictors diagnosed from the convection scheme of the IFS:</a:t>
                </a:r>
              </a:p>
              <a:p>
                <a:pPr defTabSz="914126"/>
                <a14:m>
                  <m:oMathPara xmlns:m="http://schemas.openxmlformats.org/officeDocument/2006/math">
                    <m:oMathParaPr>
                      <m:jc m:val="centerGroup"/>
                    </m:oMathParaPr>
                    <m:oMath xmlns:m="http://schemas.openxmlformats.org/officeDocument/2006/math">
                      <m:sSub>
                        <m:sSubPr>
                          <m:ctrlPr>
                            <a:rPr lang="en-GB" sz="1999" b="1" i="1">
                              <a:solidFill>
                                <a:schemeClr val="tx1"/>
                              </a:solidFill>
                              <a:latin typeface="Cambria Math" panose="02040503050406030204" pitchFamily="18" charset="0"/>
                            </a:rPr>
                          </m:ctrlPr>
                        </m:sSubPr>
                        <m:e>
                          <m:r>
                            <a:rPr lang="en-GB" sz="1999" b="1" i="1">
                              <a:solidFill>
                                <a:schemeClr val="tx1"/>
                              </a:solidFill>
                              <a:latin typeface="Cambria Math" panose="02040503050406030204" pitchFamily="18" charset="0"/>
                            </a:rPr>
                            <m:t>𝒇</m:t>
                          </m:r>
                        </m:e>
                        <m:sub>
                          <m:r>
                            <a:rPr lang="en-GB" sz="1999" b="1" i="1">
                              <a:solidFill>
                                <a:schemeClr val="tx1"/>
                              </a:solidFill>
                              <a:latin typeface="Cambria Math" panose="02040503050406030204" pitchFamily="18" charset="0"/>
                            </a:rPr>
                            <m:t>𝑻</m:t>
                          </m:r>
                        </m:sub>
                      </m:sSub>
                      <m:r>
                        <a:rPr lang="en-GB" sz="1999" b="1" i="1">
                          <a:solidFill>
                            <a:schemeClr val="tx1"/>
                          </a:solidFill>
                          <a:latin typeface="Cambria Math" panose="02040503050406030204" pitchFamily="18" charset="0"/>
                        </a:rPr>
                        <m:t>=</m:t>
                      </m:r>
                      <m:r>
                        <a:rPr lang="en-GB" sz="1999" b="1" i="1">
                          <a:solidFill>
                            <a:schemeClr val="tx1"/>
                          </a:solidFill>
                          <a:latin typeface="Cambria Math" panose="02040503050406030204" pitchFamily="18" charset="0"/>
                        </a:rPr>
                        <m:t>𝟒𝟑</m:t>
                      </m:r>
                      <m:sSub>
                        <m:sSubPr>
                          <m:ctrlPr>
                            <a:rPr lang="en-GB" sz="1999" b="1" i="1">
                              <a:solidFill>
                                <a:schemeClr val="tx1"/>
                              </a:solidFill>
                              <a:latin typeface="Cambria Math" panose="02040503050406030204" pitchFamily="18" charset="0"/>
                              <a:ea typeface="Cambria Math" panose="02040503050406030204" pitchFamily="18" charset="0"/>
                            </a:rPr>
                          </m:ctrlPr>
                        </m:sSubPr>
                        <m:e>
                          <m:r>
                            <a:rPr lang="en-GB" sz="1999" b="1" i="1">
                              <a:solidFill>
                                <a:schemeClr val="tx1"/>
                              </a:solidFill>
                              <a:latin typeface="Cambria Math" panose="02040503050406030204" pitchFamily="18" charset="0"/>
                              <a:ea typeface="Cambria Math" panose="02040503050406030204" pitchFamily="18" charset="0"/>
                            </a:rPr>
                            <m:t> </m:t>
                          </m:r>
                          <m:r>
                            <a:rPr lang="en-GB" sz="1999" b="1" i="1">
                              <a:solidFill>
                                <a:schemeClr val="tx1"/>
                              </a:solidFill>
                              <a:latin typeface="Cambria Math" panose="02040503050406030204" pitchFamily="18" charset="0"/>
                              <a:ea typeface="Cambria Math" panose="02040503050406030204" pitchFamily="18" charset="0"/>
                            </a:rPr>
                            <m:t>𝑸</m:t>
                          </m:r>
                        </m:e>
                        <m:sub>
                          <m:r>
                            <a:rPr lang="en-GB" sz="1999" b="1" i="1">
                              <a:solidFill>
                                <a:schemeClr val="tx1"/>
                              </a:solidFill>
                              <a:latin typeface="Cambria Math" panose="02040503050406030204" pitchFamily="18" charset="0"/>
                              <a:ea typeface="Cambria Math" panose="02040503050406030204" pitchFamily="18" charset="0"/>
                            </a:rPr>
                            <m:t>𝑹</m:t>
                          </m:r>
                          <m:r>
                            <a:rPr lang="en-GB" sz="1999" b="1" i="1">
                              <a:solidFill>
                                <a:schemeClr val="tx1"/>
                              </a:solidFill>
                              <a:latin typeface="Cambria Math" panose="02040503050406030204" pitchFamily="18" charset="0"/>
                              <a:ea typeface="Cambria Math" panose="02040503050406030204" pitchFamily="18" charset="0"/>
                            </a:rPr>
                            <m:t> </m:t>
                          </m:r>
                        </m:sub>
                      </m:sSub>
                      <m:rad>
                        <m:radPr>
                          <m:degHide m:val="on"/>
                          <m:ctrlPr>
                            <a:rPr lang="en-GB" sz="1999" b="1" i="1">
                              <a:solidFill>
                                <a:schemeClr val="tx1"/>
                              </a:solidFill>
                              <a:latin typeface="Cambria Math" panose="02040503050406030204" pitchFamily="18" charset="0"/>
                              <a:ea typeface="Cambria Math" panose="02040503050406030204" pitchFamily="18" charset="0"/>
                            </a:rPr>
                          </m:ctrlPr>
                        </m:radPr>
                        <m:deg/>
                        <m:e>
                          <m:r>
                            <a:rPr lang="en-GB" sz="1999" b="1" i="1">
                              <a:solidFill>
                                <a:schemeClr val="tx1"/>
                              </a:solidFill>
                              <a:latin typeface="Cambria Math" panose="02040503050406030204" pitchFamily="18" charset="0"/>
                              <a:ea typeface="Cambria Math" panose="02040503050406030204" pitchFamily="18" charset="0"/>
                            </a:rPr>
                            <m:t>𝑪𝑨𝑷𝑬</m:t>
                          </m:r>
                        </m:e>
                      </m:rad>
                      <m:sSup>
                        <m:sSupPr>
                          <m:ctrlPr>
                            <a:rPr lang="en-GB" sz="1999" b="1" i="1">
                              <a:solidFill>
                                <a:schemeClr val="tx1"/>
                              </a:solidFill>
                              <a:latin typeface="Cambria Math" panose="02040503050406030204" pitchFamily="18" charset="0"/>
                              <a:ea typeface="Cambria Math" panose="02040503050406030204" pitchFamily="18" charset="0"/>
                            </a:rPr>
                          </m:ctrlPr>
                        </m:sSupPr>
                        <m:e>
                          <m:d>
                            <m:dPr>
                              <m:begChr m:val="["/>
                              <m:endChr m:val="]"/>
                              <m:ctrlPr>
                                <a:rPr lang="en-GB" sz="1999" b="1" i="1">
                                  <a:solidFill>
                                    <a:schemeClr val="tx1"/>
                                  </a:solidFill>
                                  <a:latin typeface="Cambria Math" panose="02040503050406030204" pitchFamily="18" charset="0"/>
                                  <a:ea typeface="Cambria Math" panose="02040503050406030204" pitchFamily="18" charset="0"/>
                                </a:rPr>
                              </m:ctrlPr>
                            </m:dPr>
                            <m:e>
                              <m:func>
                                <m:funcPr>
                                  <m:ctrlPr>
                                    <a:rPr lang="en-GB" sz="1999" b="1" i="1">
                                      <a:solidFill>
                                        <a:schemeClr val="tx1"/>
                                      </a:solidFill>
                                      <a:latin typeface="Cambria Math" panose="02040503050406030204" pitchFamily="18" charset="0"/>
                                      <a:ea typeface="Cambria Math" panose="02040503050406030204" pitchFamily="18" charset="0"/>
                                    </a:rPr>
                                  </m:ctrlPr>
                                </m:funcPr>
                                <m:fName>
                                  <m:limLow>
                                    <m:limLowPr>
                                      <m:ctrlPr>
                                        <a:rPr lang="en-GB" sz="1999" b="1" i="1">
                                          <a:solidFill>
                                            <a:schemeClr val="tx1"/>
                                          </a:solidFill>
                                          <a:latin typeface="Cambria Math" panose="02040503050406030204" pitchFamily="18" charset="0"/>
                                          <a:ea typeface="Cambria Math" panose="02040503050406030204" pitchFamily="18" charset="0"/>
                                        </a:rPr>
                                      </m:ctrlPr>
                                    </m:limLowPr>
                                    <m:e>
                                      <m:r>
                                        <a:rPr lang="en-GB" sz="1999" b="1" i="1">
                                          <a:solidFill>
                                            <a:schemeClr val="tx1"/>
                                          </a:solidFill>
                                          <a:latin typeface="Cambria Math" panose="02040503050406030204" pitchFamily="18" charset="0"/>
                                          <a:ea typeface="Cambria Math" panose="02040503050406030204" pitchFamily="18" charset="0"/>
                                        </a:rPr>
                                        <m:t>𝒎𝒊𝒏</m:t>
                                      </m:r>
                                    </m:e>
                                    <m:lim/>
                                  </m:limLow>
                                </m:fName>
                                <m:e>
                                  <m:d>
                                    <m:dPr>
                                      <m:ctrlPr>
                                        <a:rPr lang="en-GB" sz="1999" b="1" i="1">
                                          <a:solidFill>
                                            <a:schemeClr val="tx1"/>
                                          </a:solidFill>
                                          <a:latin typeface="Cambria Math" panose="02040503050406030204" pitchFamily="18" charset="0"/>
                                          <a:ea typeface="Cambria Math" panose="02040503050406030204" pitchFamily="18" charset="0"/>
                                        </a:rPr>
                                      </m:ctrlPr>
                                    </m:dPr>
                                    <m:e>
                                      <m:sSub>
                                        <m:sSubPr>
                                          <m:ctrlPr>
                                            <a:rPr lang="en-GB" sz="1999" b="1" i="1">
                                              <a:solidFill>
                                                <a:schemeClr val="tx1"/>
                                              </a:solidFill>
                                              <a:latin typeface="Cambria Math" panose="02040503050406030204" pitchFamily="18" charset="0"/>
                                              <a:ea typeface="Cambria Math" panose="02040503050406030204" pitchFamily="18" charset="0"/>
                                            </a:rPr>
                                          </m:ctrlPr>
                                        </m:sSubPr>
                                        <m:e>
                                          <m:r>
                                            <a:rPr lang="en-GB" sz="1999" b="1" i="1">
                                              <a:solidFill>
                                                <a:schemeClr val="tx1"/>
                                              </a:solidFill>
                                              <a:latin typeface="Cambria Math" panose="02040503050406030204" pitchFamily="18" charset="0"/>
                                              <a:ea typeface="Cambria Math" panose="02040503050406030204" pitchFamily="18" charset="0"/>
                                            </a:rPr>
                                            <m:t>𝒛</m:t>
                                          </m:r>
                                        </m:e>
                                        <m:sub>
                                          <m:r>
                                            <a:rPr lang="en-GB" sz="1999" b="1" i="1">
                                              <a:solidFill>
                                                <a:schemeClr val="tx1"/>
                                              </a:solidFill>
                                              <a:latin typeface="Cambria Math" panose="02040503050406030204" pitchFamily="18" charset="0"/>
                                              <a:ea typeface="Cambria Math" panose="02040503050406030204" pitchFamily="18" charset="0"/>
                                            </a:rPr>
                                            <m:t>𝒃𝒂𝒔𝒆</m:t>
                                          </m:r>
                                        </m:sub>
                                      </m:sSub>
                                      <m:r>
                                        <a:rPr lang="en-GB" sz="1999" b="1">
                                          <a:solidFill>
                                            <a:schemeClr val="tx1"/>
                                          </a:solidFill>
                                          <a:latin typeface="Cambria Math" panose="02040503050406030204" pitchFamily="18" charset="0"/>
                                          <a:ea typeface="Cambria Math" panose="02040503050406030204" pitchFamily="18" charset="0"/>
                                        </a:rPr>
                                        <m:t>, </m:t>
                                      </m:r>
                                      <m:r>
                                        <a:rPr lang="en-GB" sz="1999" b="1" i="1">
                                          <a:solidFill>
                                            <a:schemeClr val="tx1"/>
                                          </a:solidFill>
                                          <a:latin typeface="Cambria Math" panose="02040503050406030204" pitchFamily="18" charset="0"/>
                                          <a:ea typeface="Cambria Math" panose="02040503050406030204" pitchFamily="18" charset="0"/>
                                        </a:rPr>
                                        <m:t>𝟏</m:t>
                                      </m:r>
                                      <m:r>
                                        <a:rPr lang="en-GB" sz="1999" b="1">
                                          <a:solidFill>
                                            <a:schemeClr val="tx1"/>
                                          </a:solidFill>
                                          <a:latin typeface="Cambria Math" panose="02040503050406030204" pitchFamily="18" charset="0"/>
                                          <a:ea typeface="Cambria Math" panose="02040503050406030204" pitchFamily="18" charset="0"/>
                                        </a:rPr>
                                        <m:t>.</m:t>
                                      </m:r>
                                      <m:r>
                                        <a:rPr lang="en-GB" sz="1999" b="1" i="1">
                                          <a:solidFill>
                                            <a:schemeClr val="tx1"/>
                                          </a:solidFill>
                                          <a:latin typeface="Cambria Math" panose="02040503050406030204" pitchFamily="18" charset="0"/>
                                          <a:ea typeface="Cambria Math" panose="02040503050406030204" pitchFamily="18" charset="0"/>
                                        </a:rPr>
                                        <m:t>𝟖</m:t>
                                      </m:r>
                                    </m:e>
                                  </m:d>
                                </m:e>
                              </m:func>
                            </m:e>
                          </m:d>
                        </m:e>
                        <m:sup>
                          <m:r>
                            <a:rPr lang="en-GB" sz="1999" b="1" i="1">
                              <a:solidFill>
                                <a:schemeClr val="tx1"/>
                              </a:solidFill>
                              <a:latin typeface="Cambria Math" panose="02040503050406030204" pitchFamily="18" charset="0"/>
                              <a:ea typeface="Cambria Math" panose="02040503050406030204" pitchFamily="18" charset="0"/>
                            </a:rPr>
                            <m:t>𝟐</m:t>
                          </m:r>
                        </m:sup>
                      </m:sSup>
                    </m:oMath>
                  </m:oMathPara>
                </a14:m>
                <a:endParaRPr lang="en-GB" sz="1998" b="1" dirty="0">
                  <a:solidFill>
                    <a:schemeClr val="tx1"/>
                  </a:solidFill>
                  <a:latin typeface="Times New Roman" panose="02020603050405020304" pitchFamily="18" charset="0"/>
                  <a:cs typeface="Times New Roman" panose="02020603050405020304" pitchFamily="18" charset="0"/>
                </a:endParaRPr>
              </a:p>
              <a:p>
                <a:pPr defTabSz="914126"/>
                <a:r>
                  <a:rPr lang="en-GB" sz="1998" dirty="0">
                    <a:solidFill>
                      <a:schemeClr val="tx1"/>
                    </a:solidFill>
                    <a:latin typeface="Calibri" panose="020F0502020204030204" pitchFamily="34" charset="0"/>
                    <a:cs typeface="Times New Roman" panose="02020603050405020304" pitchFamily="18" charset="0"/>
                  </a:rPr>
                  <a:t>where</a:t>
                </a:r>
              </a:p>
              <a:p>
                <a:pPr defTabSz="914126"/>
                <a14:m>
                  <m:oMathPara xmlns:m="http://schemas.openxmlformats.org/officeDocument/2006/math">
                    <m:oMathParaPr>
                      <m:jc m:val="centerGroup"/>
                    </m:oMathParaPr>
                    <m:oMath xmlns:m="http://schemas.openxmlformats.org/officeDocument/2006/math">
                      <m:sSub>
                        <m:sSubPr>
                          <m:ctrlPr>
                            <a:rPr lang="en-GB" sz="1998" b="1" i="1">
                              <a:solidFill>
                                <a:schemeClr val="tx1"/>
                              </a:solidFill>
                              <a:latin typeface="Cambria Math" panose="02040503050406030204" pitchFamily="18" charset="0"/>
                              <a:cs typeface="Times New Roman" panose="02020603050405020304" pitchFamily="18" charset="0"/>
                            </a:rPr>
                          </m:ctrlPr>
                        </m:sSubPr>
                        <m:e>
                          <m:r>
                            <a:rPr lang="en-GB" sz="1998" b="1" i="1">
                              <a:solidFill>
                                <a:schemeClr val="tx1"/>
                              </a:solidFill>
                              <a:latin typeface="Cambria Math" panose="02040503050406030204" pitchFamily="18" charset="0"/>
                              <a:cs typeface="Times New Roman" panose="02020603050405020304" pitchFamily="18" charset="0"/>
                            </a:rPr>
                            <m:t>𝑸</m:t>
                          </m:r>
                        </m:e>
                        <m:sub>
                          <m:r>
                            <a:rPr lang="en-GB" sz="1998" b="1" i="1">
                              <a:solidFill>
                                <a:schemeClr val="tx1"/>
                              </a:solidFill>
                              <a:latin typeface="Cambria Math" panose="02040503050406030204" pitchFamily="18" charset="0"/>
                              <a:cs typeface="Times New Roman" panose="02020603050405020304" pitchFamily="18" charset="0"/>
                            </a:rPr>
                            <m:t>𝑹</m:t>
                          </m:r>
                        </m:sub>
                      </m:sSub>
                      <m:r>
                        <a:rPr lang="en-GB" sz="1998" b="1" i="1">
                          <a:solidFill>
                            <a:schemeClr val="tx1"/>
                          </a:solidFill>
                          <a:latin typeface="Cambria Math" panose="02040503050406030204" pitchFamily="18" charset="0"/>
                          <a:cs typeface="Times New Roman" panose="02020603050405020304" pitchFamily="18" charset="0"/>
                        </a:rPr>
                        <m:t>=</m:t>
                      </m:r>
                      <m:nary>
                        <m:naryPr>
                          <m:ctrlPr>
                            <a:rPr lang="en-GB" sz="1998" b="1" i="1">
                              <a:solidFill>
                                <a:schemeClr val="tx1"/>
                              </a:solidFill>
                              <a:latin typeface="Cambria Math" panose="02040503050406030204" pitchFamily="18" charset="0"/>
                              <a:cs typeface="Times New Roman" panose="02020603050405020304" pitchFamily="18" charset="0"/>
                            </a:rPr>
                          </m:ctrlPr>
                        </m:naryPr>
                        <m:sub>
                          <m:sSub>
                            <m:sSubPr>
                              <m:ctrlPr>
                                <a:rPr lang="en-GB" sz="1998" b="1" i="1">
                                  <a:solidFill>
                                    <a:schemeClr val="tx1"/>
                                  </a:solidFill>
                                  <a:latin typeface="Cambria Math" panose="02040503050406030204" pitchFamily="18" charset="0"/>
                                  <a:cs typeface="Times New Roman" panose="02020603050405020304" pitchFamily="18" charset="0"/>
                                </a:rPr>
                              </m:ctrlPr>
                            </m:sSubPr>
                            <m:e>
                              <m:r>
                                <a:rPr lang="en-GB" sz="1998" b="1" i="1">
                                  <a:solidFill>
                                    <a:schemeClr val="tx1"/>
                                  </a:solidFill>
                                  <a:latin typeface="Cambria Math" panose="02040503050406030204" pitchFamily="18" charset="0"/>
                                  <a:cs typeface="Times New Roman" panose="02020603050405020304" pitchFamily="18" charset="0"/>
                                </a:rPr>
                                <m:t>𝒛</m:t>
                              </m:r>
                            </m:e>
                            <m:sub>
                              <m:r>
                                <a:rPr lang="en-GB" sz="1998" b="1" i="1">
                                  <a:solidFill>
                                    <a:schemeClr val="tx1"/>
                                  </a:solidFill>
                                  <a:latin typeface="Cambria Math" panose="02040503050406030204" pitchFamily="18" charset="0"/>
                                  <a:cs typeface="Times New Roman" panose="02020603050405020304" pitchFamily="18" charset="0"/>
                                </a:rPr>
                                <m:t>𝟎</m:t>
                              </m:r>
                              <m:r>
                                <a:rPr lang="en-GB" sz="1998" b="1" i="1">
                                  <a:solidFill>
                                    <a:schemeClr val="tx1"/>
                                  </a:solidFill>
                                  <a:latin typeface="Cambria Math" panose="02040503050406030204" pitchFamily="18" charset="0"/>
                                  <a:ea typeface="Cambria Math" panose="02040503050406030204" pitchFamily="18" charset="0"/>
                                  <a:cs typeface="Times New Roman" panose="02020603050405020304" pitchFamily="18" charset="0"/>
                                </a:rPr>
                                <m:t>℃</m:t>
                              </m:r>
                            </m:sub>
                          </m:sSub>
                        </m:sub>
                        <m:sup>
                          <m:sSub>
                            <m:sSubPr>
                              <m:ctrlPr>
                                <a:rPr lang="en-GB" sz="1998" b="1" i="1">
                                  <a:solidFill>
                                    <a:schemeClr val="tx1"/>
                                  </a:solidFill>
                                  <a:latin typeface="Cambria Math" panose="02040503050406030204" pitchFamily="18" charset="0"/>
                                  <a:cs typeface="Times New Roman" panose="02020603050405020304" pitchFamily="18" charset="0"/>
                                </a:rPr>
                              </m:ctrlPr>
                            </m:sSubPr>
                            <m:e>
                              <m:r>
                                <a:rPr lang="en-GB" sz="1998" b="1" i="1">
                                  <a:solidFill>
                                    <a:schemeClr val="tx1"/>
                                  </a:solidFill>
                                  <a:latin typeface="Cambria Math" panose="02040503050406030204" pitchFamily="18" charset="0"/>
                                  <a:cs typeface="Times New Roman" panose="02020603050405020304" pitchFamily="18" charset="0"/>
                                </a:rPr>
                                <m:t>𝒛</m:t>
                              </m:r>
                            </m:e>
                            <m:sub>
                              <m:r>
                                <a:rPr lang="en-GB" sz="1998" b="1" i="1">
                                  <a:solidFill>
                                    <a:schemeClr val="tx1"/>
                                  </a:solidFill>
                                  <a:latin typeface="Cambria Math" panose="02040503050406030204" pitchFamily="18" charset="0"/>
                                  <a:cs typeface="Times New Roman" panose="02020603050405020304" pitchFamily="18" charset="0"/>
                                </a:rPr>
                                <m:t>−</m:t>
                              </m:r>
                              <m:r>
                                <a:rPr lang="en-GB" sz="1998" b="1" i="1">
                                  <a:solidFill>
                                    <a:schemeClr val="tx1"/>
                                  </a:solidFill>
                                  <a:latin typeface="Cambria Math" panose="02040503050406030204" pitchFamily="18" charset="0"/>
                                  <a:cs typeface="Times New Roman" panose="02020603050405020304" pitchFamily="18" charset="0"/>
                                </a:rPr>
                                <m:t>𝟐𝟓</m:t>
                              </m:r>
                              <m:r>
                                <a:rPr lang="en-GB" sz="1998" b="1" i="1">
                                  <a:solidFill>
                                    <a:schemeClr val="tx1"/>
                                  </a:solidFill>
                                  <a:latin typeface="Cambria Math" panose="02040503050406030204" pitchFamily="18" charset="0"/>
                                  <a:ea typeface="Cambria Math" panose="02040503050406030204" pitchFamily="18" charset="0"/>
                                  <a:cs typeface="Times New Roman" panose="02020603050405020304" pitchFamily="18" charset="0"/>
                                </a:rPr>
                                <m:t>℃</m:t>
                              </m:r>
                            </m:sub>
                          </m:sSub>
                        </m:sup>
                        <m:e>
                          <m:sSub>
                            <m:sSubPr>
                              <m:ctrlPr>
                                <a:rPr lang="en-GB" sz="1998" b="1" i="1">
                                  <a:solidFill>
                                    <a:schemeClr val="tx1"/>
                                  </a:solidFill>
                                  <a:latin typeface="Cambria Math" panose="02040503050406030204" pitchFamily="18" charset="0"/>
                                  <a:cs typeface="Times New Roman" panose="02020603050405020304" pitchFamily="18" charset="0"/>
                                </a:rPr>
                              </m:ctrlPr>
                            </m:sSubPr>
                            <m:e>
                              <m:r>
                                <a:rPr lang="en-GB" sz="1998" b="1" i="1">
                                  <a:solidFill>
                                    <a:schemeClr val="tx1"/>
                                  </a:solidFill>
                                  <a:latin typeface="Cambria Math" panose="02040503050406030204" pitchFamily="18" charset="0"/>
                                  <a:cs typeface="Times New Roman" panose="02020603050405020304" pitchFamily="18" charset="0"/>
                                </a:rPr>
                                <m:t>𝒒</m:t>
                              </m:r>
                            </m:e>
                            <m:sub>
                              <m:r>
                                <a:rPr lang="en-GB" sz="1998" b="1" i="1">
                                  <a:solidFill>
                                    <a:schemeClr val="tx1"/>
                                  </a:solidFill>
                                  <a:latin typeface="Cambria Math" panose="02040503050406030204" pitchFamily="18" charset="0"/>
                                  <a:cs typeface="Times New Roman" panose="02020603050405020304" pitchFamily="18" charset="0"/>
                                </a:rPr>
                                <m:t>𝒈𝒓𝒂𝒖𝒑</m:t>
                              </m:r>
                            </m:sub>
                          </m:sSub>
                          <m:r>
                            <a:rPr lang="en-GB" sz="1998" b="1" i="1">
                              <a:solidFill>
                                <a:schemeClr val="tx1"/>
                              </a:solidFill>
                              <a:latin typeface="Cambria Math" panose="02040503050406030204" pitchFamily="18" charset="0"/>
                              <a:cs typeface="Times New Roman" panose="02020603050405020304" pitchFamily="18" charset="0"/>
                            </a:rPr>
                            <m:t> </m:t>
                          </m:r>
                          <m:d>
                            <m:dPr>
                              <m:ctrlPr>
                                <a:rPr lang="en-GB" sz="1998" b="1" i="1">
                                  <a:solidFill>
                                    <a:schemeClr val="tx1"/>
                                  </a:solidFill>
                                  <a:latin typeface="Cambria Math" panose="02040503050406030204" pitchFamily="18" charset="0"/>
                                  <a:cs typeface="Times New Roman" panose="02020603050405020304" pitchFamily="18" charset="0"/>
                                </a:rPr>
                              </m:ctrlPr>
                            </m:dPr>
                            <m:e>
                              <m:sSub>
                                <m:sSubPr>
                                  <m:ctrlPr>
                                    <a:rPr lang="en-GB" sz="1998" b="1" i="1">
                                      <a:solidFill>
                                        <a:schemeClr val="tx1"/>
                                      </a:solidFill>
                                      <a:latin typeface="Cambria Math" panose="02040503050406030204" pitchFamily="18" charset="0"/>
                                      <a:cs typeface="Times New Roman" panose="02020603050405020304" pitchFamily="18" charset="0"/>
                                    </a:rPr>
                                  </m:ctrlPr>
                                </m:sSubPr>
                                <m:e>
                                  <m:r>
                                    <a:rPr lang="en-GB" sz="1998" b="1" i="1">
                                      <a:solidFill>
                                        <a:schemeClr val="tx1"/>
                                      </a:solidFill>
                                      <a:latin typeface="Cambria Math" panose="02040503050406030204" pitchFamily="18" charset="0"/>
                                      <a:cs typeface="Times New Roman" panose="02020603050405020304" pitchFamily="18" charset="0"/>
                                    </a:rPr>
                                    <m:t>𝒒</m:t>
                                  </m:r>
                                </m:e>
                                <m:sub>
                                  <m:r>
                                    <a:rPr lang="en-GB" sz="1998" b="1" i="1">
                                      <a:solidFill>
                                        <a:schemeClr val="tx1"/>
                                      </a:solidFill>
                                      <a:latin typeface="Cambria Math" panose="02040503050406030204" pitchFamily="18" charset="0"/>
                                      <a:cs typeface="Times New Roman" panose="02020603050405020304" pitchFamily="18" charset="0"/>
                                    </a:rPr>
                                    <m:t>𝒄𝒐𝒏𝒅</m:t>
                                  </m:r>
                                </m:sub>
                              </m:sSub>
                              <m:r>
                                <a:rPr lang="en-GB" sz="1998" b="1" i="1">
                                  <a:solidFill>
                                    <a:schemeClr val="tx1"/>
                                  </a:solidFill>
                                  <a:latin typeface="Cambria Math" panose="02040503050406030204" pitchFamily="18" charset="0"/>
                                  <a:cs typeface="Times New Roman" panose="02020603050405020304" pitchFamily="18" charset="0"/>
                                </a:rPr>
                                <m:t>+</m:t>
                              </m:r>
                              <m:sSub>
                                <m:sSubPr>
                                  <m:ctrlPr>
                                    <a:rPr lang="en-GB" sz="1998" b="1" i="1">
                                      <a:solidFill>
                                        <a:schemeClr val="tx1"/>
                                      </a:solidFill>
                                      <a:latin typeface="Cambria Math" panose="02040503050406030204" pitchFamily="18" charset="0"/>
                                      <a:cs typeface="Times New Roman" panose="02020603050405020304" pitchFamily="18" charset="0"/>
                                    </a:rPr>
                                  </m:ctrlPr>
                                </m:sSubPr>
                                <m:e>
                                  <m:r>
                                    <a:rPr lang="en-GB" sz="1998" b="1" i="1">
                                      <a:solidFill>
                                        <a:schemeClr val="tx1"/>
                                      </a:solidFill>
                                      <a:latin typeface="Cambria Math" panose="02040503050406030204" pitchFamily="18" charset="0"/>
                                      <a:cs typeface="Times New Roman" panose="02020603050405020304" pitchFamily="18" charset="0"/>
                                    </a:rPr>
                                    <m:t>𝒒</m:t>
                                  </m:r>
                                </m:e>
                                <m:sub>
                                  <m:r>
                                    <a:rPr lang="en-GB" sz="1998" b="1" i="1">
                                      <a:solidFill>
                                        <a:schemeClr val="tx1"/>
                                      </a:solidFill>
                                      <a:latin typeface="Cambria Math" panose="02040503050406030204" pitchFamily="18" charset="0"/>
                                      <a:cs typeface="Times New Roman" panose="02020603050405020304" pitchFamily="18" charset="0"/>
                                    </a:rPr>
                                    <m:t>𝒔𝒏𝒐𝒘</m:t>
                                  </m:r>
                                </m:sub>
                              </m:sSub>
                            </m:e>
                          </m:d>
                        </m:e>
                      </m:nary>
                      <m:acc>
                        <m:accPr>
                          <m:chr m:val="̅"/>
                          <m:ctrlPr>
                            <a:rPr lang="en-GB" sz="1998" b="1" i="1">
                              <a:solidFill>
                                <a:schemeClr val="tx1"/>
                              </a:solidFill>
                              <a:latin typeface="Cambria Math" panose="02040503050406030204" pitchFamily="18" charset="0"/>
                              <a:cs typeface="Times New Roman" panose="02020603050405020304" pitchFamily="18" charset="0"/>
                            </a:rPr>
                          </m:ctrlPr>
                        </m:accPr>
                        <m:e>
                          <m:r>
                            <a:rPr lang="en-GB" sz="1998" b="1" i="1">
                              <a:solidFill>
                                <a:schemeClr val="tx1"/>
                              </a:solidFill>
                              <a:latin typeface="Cambria Math" panose="02040503050406030204" pitchFamily="18" charset="0"/>
                              <a:ea typeface="Cambria Math" panose="02040503050406030204" pitchFamily="18" charset="0"/>
                              <a:cs typeface="Times New Roman" panose="02020603050405020304" pitchFamily="18" charset="0"/>
                            </a:rPr>
                            <m:t>𝝆</m:t>
                          </m:r>
                        </m:e>
                      </m:acc>
                      <m:r>
                        <a:rPr lang="en-GB" sz="1998" b="1" i="1">
                          <a:solidFill>
                            <a:schemeClr val="tx1"/>
                          </a:solidFill>
                          <a:latin typeface="Cambria Math" panose="02040503050406030204" pitchFamily="18" charset="0"/>
                          <a:cs typeface="Times New Roman" panose="02020603050405020304" pitchFamily="18" charset="0"/>
                        </a:rPr>
                        <m:t> </m:t>
                      </m:r>
                      <m:r>
                        <a:rPr lang="en-GB" sz="1998" b="1" i="1">
                          <a:solidFill>
                            <a:schemeClr val="tx1"/>
                          </a:solidFill>
                          <a:latin typeface="Cambria Math" panose="02040503050406030204" pitchFamily="18" charset="0"/>
                          <a:cs typeface="Times New Roman" panose="02020603050405020304" pitchFamily="18" charset="0"/>
                        </a:rPr>
                        <m:t>𝒅𝒛</m:t>
                      </m:r>
                    </m:oMath>
                  </m:oMathPara>
                </a14:m>
                <a:endParaRPr lang="en-GB" sz="1998" b="1" dirty="0">
                  <a:solidFill>
                    <a:schemeClr val="tx1"/>
                  </a:solidFill>
                  <a:latin typeface="Times New Roman" panose="02020603050405020304" pitchFamily="18" charset="0"/>
                  <a:cs typeface="Times New Roman" panose="02020603050405020304" pitchFamily="18" charset="0"/>
                </a:endParaRPr>
              </a:p>
              <a:p>
                <a:pPr defTabSz="914126"/>
                <a:r>
                  <a:rPr lang="en-GB" sz="1998" dirty="0">
                    <a:solidFill>
                      <a:schemeClr val="tx1"/>
                    </a:solidFill>
                    <a:latin typeface="Calibri" panose="020F0502020204030204" pitchFamily="34" charset="0"/>
                    <a:cs typeface="Times New Roman" panose="02020603050405020304" pitchFamily="18" charset="0"/>
                  </a:rPr>
                  <a:t>with</a:t>
                </a:r>
                <a:endParaRPr lang="en-GB" sz="2398" dirty="0">
                  <a:solidFill>
                    <a:schemeClr val="tx1"/>
                  </a:solidFill>
                  <a:latin typeface="Calibri" panose="020F0502020204030204" pitchFamily="34" charset="0"/>
                  <a:cs typeface="Times New Roman" panose="02020603050405020304" pitchFamily="18" charset="0"/>
                </a:endParaRPr>
              </a:p>
              <a:p>
                <a:pPr defTabSz="914126"/>
                <a14:m>
                  <m:oMathPara xmlns:m="http://schemas.openxmlformats.org/officeDocument/2006/math">
                    <m:oMathParaPr>
                      <m:jc m:val="centerGroup"/>
                    </m:oMathParaPr>
                    <m:oMath xmlns:m="http://schemas.openxmlformats.org/officeDocument/2006/math">
                      <m:sSub>
                        <m:sSubPr>
                          <m:ctrlPr>
                            <a:rPr lang="en-GB" sz="1998" b="1" i="1">
                              <a:solidFill>
                                <a:schemeClr val="tx1"/>
                              </a:solidFill>
                              <a:latin typeface="Cambria Math" panose="02040503050406030204" pitchFamily="18" charset="0"/>
                              <a:cs typeface="Times New Roman" panose="02020603050405020304" pitchFamily="18" charset="0"/>
                            </a:rPr>
                          </m:ctrlPr>
                        </m:sSubPr>
                        <m:e>
                          <m:r>
                            <a:rPr lang="en-GB" sz="1998" b="1" i="1">
                              <a:solidFill>
                                <a:schemeClr val="tx1"/>
                              </a:solidFill>
                              <a:latin typeface="Cambria Math" panose="02040503050406030204" pitchFamily="18" charset="0"/>
                              <a:cs typeface="Times New Roman" panose="02020603050405020304" pitchFamily="18" charset="0"/>
                            </a:rPr>
                            <m:t>𝒒</m:t>
                          </m:r>
                        </m:e>
                        <m:sub>
                          <m:r>
                            <a:rPr lang="en-GB" sz="1998" b="1" i="1">
                              <a:solidFill>
                                <a:schemeClr val="tx1"/>
                              </a:solidFill>
                              <a:latin typeface="Cambria Math" panose="02040503050406030204" pitchFamily="18" charset="0"/>
                              <a:cs typeface="Times New Roman" panose="02020603050405020304" pitchFamily="18" charset="0"/>
                            </a:rPr>
                            <m:t>𝒈𝒓𝒂𝒖𝒑</m:t>
                          </m:r>
                        </m:sub>
                      </m:sSub>
                      <m:r>
                        <a:rPr lang="en-GB" sz="1998" b="1">
                          <a:solidFill>
                            <a:schemeClr val="tx1"/>
                          </a:solidFill>
                          <a:latin typeface="Cambria Math" panose="02040503050406030204" pitchFamily="18" charset="0"/>
                          <a:cs typeface="Times New Roman" panose="02020603050405020304" pitchFamily="18" charset="0"/>
                        </a:rPr>
                        <m:t>=</m:t>
                      </m:r>
                      <m:f>
                        <m:fPr>
                          <m:ctrlPr>
                            <a:rPr lang="el-GR" sz="1998" b="1" i="1">
                              <a:solidFill>
                                <a:schemeClr val="tx1"/>
                              </a:solidFill>
                              <a:latin typeface="Cambria Math" panose="02040503050406030204" pitchFamily="18" charset="0"/>
                              <a:ea typeface="Cambria Math" panose="02040503050406030204" pitchFamily="18" charset="0"/>
                              <a:cs typeface="Times New Roman" panose="02020603050405020304" pitchFamily="18" charset="0"/>
                            </a:rPr>
                          </m:ctrlPr>
                        </m:fPr>
                        <m:num>
                          <m:sSub>
                            <m:sSubPr>
                              <m:ctrlPr>
                                <a:rPr lang="el-GR" sz="1998" b="1" i="1">
                                  <a:solidFill>
                                    <a:schemeClr val="tx1"/>
                                  </a:solidFill>
                                  <a:latin typeface="Cambria Math" panose="02040503050406030204" pitchFamily="18" charset="0"/>
                                  <a:ea typeface="Cambria Math" panose="02040503050406030204" pitchFamily="18" charset="0"/>
                                  <a:cs typeface="Times New Roman" panose="02020603050405020304" pitchFamily="18" charset="0"/>
                                </a:rPr>
                              </m:ctrlPr>
                            </m:sSubPr>
                            <m:e>
                              <m:r>
                                <a:rPr lang="el-GR" sz="1998" b="1" i="1">
                                  <a:solidFill>
                                    <a:schemeClr val="tx1"/>
                                  </a:solidFill>
                                  <a:latin typeface="Cambria Math" panose="02040503050406030204" pitchFamily="18" charset="0"/>
                                  <a:ea typeface="Cambria Math" panose="02040503050406030204" pitchFamily="18" charset="0"/>
                                  <a:cs typeface="Times New Roman" panose="02020603050405020304" pitchFamily="18" charset="0"/>
                                </a:rPr>
                                <m:t>𝜷</m:t>
                              </m:r>
                              <m:r>
                                <a:rPr lang="en-GB" sz="1998" b="1" i="1">
                                  <a:solidFill>
                                    <a:schemeClr val="tx1"/>
                                  </a:solidFill>
                                  <a:latin typeface="Cambria Math" panose="02040503050406030204" pitchFamily="18" charset="0"/>
                                  <a:ea typeface="Cambria Math" panose="02040503050406030204" pitchFamily="18" charset="0"/>
                                  <a:cs typeface="Times New Roman" panose="02020603050405020304" pitchFamily="18" charset="0"/>
                                </a:rPr>
                                <m:t> </m:t>
                              </m:r>
                              <m:r>
                                <a:rPr lang="en-GB" sz="1998" b="1" i="1">
                                  <a:solidFill>
                                    <a:schemeClr val="tx1"/>
                                  </a:solidFill>
                                  <a:latin typeface="Cambria Math" panose="02040503050406030204" pitchFamily="18" charset="0"/>
                                  <a:ea typeface="Cambria Math" panose="02040503050406030204" pitchFamily="18" charset="0"/>
                                  <a:cs typeface="Times New Roman" panose="02020603050405020304" pitchFamily="18" charset="0"/>
                                </a:rPr>
                                <m:t>𝑷</m:t>
                              </m:r>
                            </m:e>
                            <m:sub>
                              <m:r>
                                <a:rPr lang="en-GB" sz="1998" b="1" i="1">
                                  <a:solidFill>
                                    <a:schemeClr val="tx1"/>
                                  </a:solidFill>
                                  <a:latin typeface="Cambria Math" panose="02040503050406030204" pitchFamily="18" charset="0"/>
                                  <a:ea typeface="Cambria Math" panose="02040503050406030204" pitchFamily="18" charset="0"/>
                                  <a:cs typeface="Times New Roman" panose="02020603050405020304" pitchFamily="18" charset="0"/>
                                </a:rPr>
                                <m:t>𝒇</m:t>
                              </m:r>
                            </m:sub>
                          </m:sSub>
                        </m:num>
                        <m:den>
                          <m:acc>
                            <m:accPr>
                              <m:chr m:val="̅"/>
                              <m:ctrlPr>
                                <a:rPr lang="el-GR" sz="1998" b="1" i="1">
                                  <a:solidFill>
                                    <a:schemeClr val="tx1"/>
                                  </a:solidFill>
                                  <a:latin typeface="Cambria Math" panose="02040503050406030204" pitchFamily="18" charset="0"/>
                                  <a:ea typeface="Cambria Math" panose="02040503050406030204" pitchFamily="18" charset="0"/>
                                  <a:cs typeface="Times New Roman" panose="02020603050405020304" pitchFamily="18" charset="0"/>
                                </a:rPr>
                              </m:ctrlPr>
                            </m:accPr>
                            <m:e>
                              <m:r>
                                <a:rPr lang="el-GR" sz="1998" b="1" i="1">
                                  <a:solidFill>
                                    <a:schemeClr val="tx1"/>
                                  </a:solidFill>
                                  <a:latin typeface="Cambria Math" panose="02040503050406030204" pitchFamily="18" charset="0"/>
                                  <a:ea typeface="Cambria Math" panose="02040503050406030204" pitchFamily="18" charset="0"/>
                                  <a:cs typeface="Times New Roman" panose="02020603050405020304" pitchFamily="18" charset="0"/>
                                </a:rPr>
                                <m:t>𝝆</m:t>
                              </m:r>
                            </m:e>
                          </m:acc>
                          <m:sSub>
                            <m:sSubPr>
                              <m:ctrlPr>
                                <a:rPr lang="en-GB" sz="1998" b="1" i="1">
                                  <a:solidFill>
                                    <a:schemeClr val="tx1"/>
                                  </a:solidFill>
                                  <a:latin typeface="Cambria Math" panose="02040503050406030204" pitchFamily="18" charset="0"/>
                                  <a:cs typeface="Times New Roman" panose="02020603050405020304" pitchFamily="18" charset="0"/>
                                </a:rPr>
                              </m:ctrlPr>
                            </m:sSubPr>
                            <m:e>
                              <m:r>
                                <a:rPr lang="en-GB" sz="1998" b="1" i="1">
                                  <a:solidFill>
                                    <a:schemeClr val="tx1"/>
                                  </a:solidFill>
                                  <a:latin typeface="Cambria Math" panose="02040503050406030204" pitchFamily="18" charset="0"/>
                                  <a:cs typeface="Times New Roman" panose="02020603050405020304" pitchFamily="18" charset="0"/>
                                </a:rPr>
                                <m:t> </m:t>
                              </m:r>
                              <m:r>
                                <a:rPr lang="en-GB" sz="1998" b="1" i="1">
                                  <a:solidFill>
                                    <a:schemeClr val="tx1"/>
                                  </a:solidFill>
                                  <a:latin typeface="Cambria Math" panose="02040503050406030204" pitchFamily="18" charset="0"/>
                                  <a:cs typeface="Times New Roman" panose="02020603050405020304" pitchFamily="18" charset="0"/>
                                </a:rPr>
                                <m:t>𝑽</m:t>
                              </m:r>
                            </m:e>
                            <m:sub>
                              <m:r>
                                <a:rPr lang="en-GB" sz="1998" b="1" i="1">
                                  <a:solidFill>
                                    <a:schemeClr val="tx1"/>
                                  </a:solidFill>
                                  <a:latin typeface="Cambria Math" panose="02040503050406030204" pitchFamily="18" charset="0"/>
                                  <a:cs typeface="Times New Roman" panose="02020603050405020304" pitchFamily="18" charset="0"/>
                                </a:rPr>
                                <m:t>𝒈𝒓𝒂𝒖𝒑</m:t>
                              </m:r>
                            </m:sub>
                          </m:sSub>
                        </m:den>
                      </m:f>
                      <m:r>
                        <a:rPr lang="en-GB" sz="1998" b="1" i="1">
                          <a:solidFill>
                            <a:schemeClr val="tx1"/>
                          </a:solidFill>
                          <a:latin typeface="Cambria Math" panose="02040503050406030204" pitchFamily="18" charset="0"/>
                          <a:ea typeface="Cambria Math" panose="02040503050406030204" pitchFamily="18" charset="0"/>
                          <a:cs typeface="Times New Roman" panose="02020603050405020304" pitchFamily="18" charset="0"/>
                        </a:rPr>
                        <m:t>    </m:t>
                      </m:r>
                      <m:r>
                        <a:rPr lang="en-GB" sz="1998" b="1">
                          <a:solidFill>
                            <a:schemeClr val="tx1"/>
                          </a:solidFill>
                          <a:latin typeface="Cambria Math" panose="02040503050406030204" pitchFamily="18" charset="0"/>
                          <a:ea typeface="Cambria Math" panose="02040503050406030204" pitchFamily="18" charset="0"/>
                          <a:cs typeface="Times New Roman" panose="02020603050405020304" pitchFamily="18" charset="0"/>
                        </a:rPr>
                        <m:t>          </m:t>
                      </m:r>
                      <m:r>
                        <a:rPr lang="en-GB" sz="1998" b="1" i="1">
                          <a:solidFill>
                            <a:schemeClr val="tx1"/>
                          </a:solidFill>
                          <a:latin typeface="Cambria Math" panose="02040503050406030204" pitchFamily="18" charset="0"/>
                          <a:ea typeface="Cambria Math" panose="02040503050406030204" pitchFamily="18" charset="0"/>
                          <a:cs typeface="Times New Roman" panose="02020603050405020304" pitchFamily="18" charset="0"/>
                        </a:rPr>
                        <m:t>𝐠𝐫𝐚𝐮𝐩𝐞𝐥</m:t>
                      </m:r>
                      <m:r>
                        <a:rPr lang="en-GB" sz="1998" b="1">
                          <a:solidFill>
                            <a:schemeClr val="tx1"/>
                          </a:solidFill>
                          <a:latin typeface="Cambria Math" panose="02040503050406030204" pitchFamily="18" charset="0"/>
                          <a:ea typeface="Cambria Math" panose="02040503050406030204" pitchFamily="18" charset="0"/>
                          <a:cs typeface="Times New Roman" panose="02020603050405020304" pitchFamily="18" charset="0"/>
                        </a:rPr>
                        <m:t> </m:t>
                      </m:r>
                      <m:r>
                        <a:rPr lang="en-GB" sz="1998" b="1" i="1">
                          <a:solidFill>
                            <a:schemeClr val="tx1"/>
                          </a:solidFill>
                          <a:latin typeface="Cambria Math" panose="02040503050406030204" pitchFamily="18" charset="0"/>
                          <a:ea typeface="Cambria Math" panose="02040503050406030204" pitchFamily="18" charset="0"/>
                          <a:cs typeface="Times New Roman" panose="02020603050405020304" pitchFamily="18" charset="0"/>
                        </a:rPr>
                        <m:t>𝐜𝐨𝐧𝐭𝐞𝐧𝐭</m:t>
                      </m:r>
                      <m:r>
                        <a:rPr lang="en-GB" sz="1998" b="1">
                          <a:solidFill>
                            <a:schemeClr val="tx1"/>
                          </a:solidFill>
                          <a:latin typeface="Cambria Math" panose="02040503050406030204" pitchFamily="18" charset="0"/>
                          <a:ea typeface="Cambria Math" panose="02040503050406030204" pitchFamily="18" charset="0"/>
                          <a:cs typeface="Times New Roman" panose="02020603050405020304" pitchFamily="18" charset="0"/>
                        </a:rPr>
                        <m:t> [</m:t>
                      </m:r>
                      <m:r>
                        <m:rPr>
                          <m:nor/>
                        </m:rPr>
                        <a:rPr lang="en-GB" sz="1998" b="1" dirty="0">
                          <a:solidFill>
                            <a:schemeClr val="tx1"/>
                          </a:solidFill>
                          <a:latin typeface="Times New Roman" panose="02020603050405020304" pitchFamily="18" charset="0"/>
                          <a:cs typeface="Times New Roman" panose="02020603050405020304" pitchFamily="18" charset="0"/>
                        </a:rPr>
                        <m:t>kg</m:t>
                      </m:r>
                      <m:r>
                        <m:rPr>
                          <m:nor/>
                        </m:rPr>
                        <a:rPr lang="en-GB" sz="1998" b="1" dirty="0">
                          <a:solidFill>
                            <a:schemeClr val="tx1"/>
                          </a:solidFill>
                          <a:latin typeface="Times New Roman" panose="02020603050405020304" pitchFamily="18" charset="0"/>
                          <a:cs typeface="Times New Roman" panose="02020603050405020304" pitchFamily="18" charset="0"/>
                        </a:rPr>
                        <m:t> </m:t>
                      </m:r>
                      <m:r>
                        <m:rPr>
                          <m:nor/>
                        </m:rPr>
                        <a:rPr lang="en-GB" sz="1998" b="1" dirty="0">
                          <a:solidFill>
                            <a:schemeClr val="tx1"/>
                          </a:solidFill>
                          <a:latin typeface="Times New Roman" panose="02020603050405020304" pitchFamily="18" charset="0"/>
                          <a:cs typeface="Times New Roman" panose="02020603050405020304" pitchFamily="18" charset="0"/>
                        </a:rPr>
                        <m:t>kg</m:t>
                      </m:r>
                      <m:r>
                        <m:rPr>
                          <m:nor/>
                        </m:rPr>
                        <a:rPr lang="en-GB" sz="1998" b="1" baseline="30000" dirty="0">
                          <a:solidFill>
                            <a:schemeClr val="tx1"/>
                          </a:solidFill>
                          <a:latin typeface="Times New Roman" panose="02020603050405020304" pitchFamily="18" charset="0"/>
                          <a:cs typeface="Times New Roman" panose="02020603050405020304" pitchFamily="18" charset="0"/>
                        </a:rPr>
                        <m:t>−1</m:t>
                      </m:r>
                      <m:r>
                        <m:rPr>
                          <m:nor/>
                        </m:rPr>
                        <a:rPr lang="en-GB" sz="1998" b="1" dirty="0">
                          <a:solidFill>
                            <a:schemeClr val="tx1"/>
                          </a:solidFill>
                          <a:latin typeface="Times New Roman" panose="02020603050405020304" pitchFamily="18" charset="0"/>
                          <a:cs typeface="Times New Roman" panose="02020603050405020304" pitchFamily="18" charset="0"/>
                        </a:rPr>
                        <m:t>]</m:t>
                      </m:r>
                    </m:oMath>
                  </m:oMathPara>
                </a14:m>
                <a:endParaRPr lang="en-GB" sz="1998" b="1" dirty="0">
                  <a:solidFill>
                    <a:schemeClr val="tx1"/>
                  </a:solidFill>
                  <a:latin typeface="Calibri" panose="020F0502020204030204"/>
                  <a:cs typeface="Times New Roman" panose="02020603050405020304" pitchFamily="18" charset="0"/>
                </a:endParaRPr>
              </a:p>
              <a:p>
                <a:pPr defTabSz="914126"/>
                <a:r>
                  <a:rPr lang="en-GB" sz="1998" dirty="0">
                    <a:solidFill>
                      <a:schemeClr val="tx1"/>
                    </a:solidFill>
                    <a:latin typeface="Calibri" panose="020F0502020204030204" pitchFamily="34" charset="0"/>
                    <a:cs typeface="Times New Roman" panose="02020603050405020304" pitchFamily="18" charset="0"/>
                  </a:rPr>
                  <a:t>and</a:t>
                </a:r>
                <a:r>
                  <a:rPr lang="en-GB" sz="2398" b="1" dirty="0">
                    <a:solidFill>
                      <a:schemeClr val="tx1"/>
                    </a:solidFill>
                    <a:latin typeface="Calibri" panose="020F0502020204030204" pitchFamily="34" charset="0"/>
                    <a:cs typeface="Times New Roman" panose="02020603050405020304" pitchFamily="18" charset="0"/>
                  </a:rPr>
                  <a:t> </a:t>
                </a:r>
              </a:p>
              <a:p>
                <a:pPr defTabSz="914126"/>
                <a14:m>
                  <m:oMathPara xmlns:m="http://schemas.openxmlformats.org/officeDocument/2006/math">
                    <m:oMathParaPr>
                      <m:jc m:val="centerGroup"/>
                    </m:oMathParaPr>
                    <m:oMath xmlns:m="http://schemas.openxmlformats.org/officeDocument/2006/math">
                      <m:sSub>
                        <m:sSubPr>
                          <m:ctrlPr>
                            <a:rPr lang="en-GB" sz="1998" b="1" i="1">
                              <a:solidFill>
                                <a:schemeClr val="tx1"/>
                              </a:solidFill>
                              <a:latin typeface="Cambria Math" panose="02040503050406030204" pitchFamily="18" charset="0"/>
                              <a:cs typeface="Times New Roman" panose="02020603050405020304" pitchFamily="18" charset="0"/>
                            </a:rPr>
                          </m:ctrlPr>
                        </m:sSubPr>
                        <m:e>
                          <m:r>
                            <a:rPr lang="en-GB" sz="1998" b="1" i="1">
                              <a:solidFill>
                                <a:schemeClr val="tx1"/>
                              </a:solidFill>
                              <a:latin typeface="Cambria Math" panose="02040503050406030204" pitchFamily="18" charset="0"/>
                              <a:cs typeface="Times New Roman" panose="02020603050405020304" pitchFamily="18" charset="0"/>
                            </a:rPr>
                            <m:t>𝒒</m:t>
                          </m:r>
                        </m:e>
                        <m:sub>
                          <m:r>
                            <a:rPr lang="en-GB" sz="1998" b="1" i="1">
                              <a:solidFill>
                                <a:schemeClr val="tx1"/>
                              </a:solidFill>
                              <a:latin typeface="Cambria Math" panose="02040503050406030204" pitchFamily="18" charset="0"/>
                              <a:cs typeface="Times New Roman" panose="02020603050405020304" pitchFamily="18" charset="0"/>
                            </a:rPr>
                            <m:t>𝒔𝒏𝒐𝒘</m:t>
                          </m:r>
                        </m:sub>
                      </m:sSub>
                      <m:r>
                        <a:rPr lang="en-GB" sz="1998" b="1">
                          <a:solidFill>
                            <a:schemeClr val="tx1"/>
                          </a:solidFill>
                          <a:latin typeface="Cambria Math" panose="02040503050406030204" pitchFamily="18" charset="0"/>
                          <a:cs typeface="Times New Roman" panose="02020603050405020304" pitchFamily="18" charset="0"/>
                        </a:rPr>
                        <m:t>=</m:t>
                      </m:r>
                      <m:f>
                        <m:fPr>
                          <m:ctrlPr>
                            <a:rPr lang="el-GR" sz="1998" b="1" i="1">
                              <a:solidFill>
                                <a:schemeClr val="tx1"/>
                              </a:solidFill>
                              <a:latin typeface="Cambria Math" panose="02040503050406030204" pitchFamily="18" charset="0"/>
                              <a:ea typeface="Cambria Math" panose="02040503050406030204" pitchFamily="18" charset="0"/>
                              <a:cs typeface="Times New Roman" panose="02020603050405020304" pitchFamily="18" charset="0"/>
                            </a:rPr>
                          </m:ctrlPr>
                        </m:fPr>
                        <m:num>
                          <m:sSub>
                            <m:sSubPr>
                              <m:ctrlPr>
                                <a:rPr lang="el-GR" sz="1998" b="1" i="1">
                                  <a:solidFill>
                                    <a:schemeClr val="tx1"/>
                                  </a:solidFill>
                                  <a:latin typeface="Cambria Math" panose="02040503050406030204" pitchFamily="18" charset="0"/>
                                  <a:ea typeface="Cambria Math" panose="02040503050406030204" pitchFamily="18" charset="0"/>
                                  <a:cs typeface="Times New Roman" panose="02020603050405020304" pitchFamily="18" charset="0"/>
                                </a:rPr>
                              </m:ctrlPr>
                            </m:sSubPr>
                            <m:e>
                              <m:d>
                                <m:dPr>
                                  <m:ctrlPr>
                                    <a:rPr lang="en-GB" sz="1998" b="1" i="1">
                                      <a:solidFill>
                                        <a:schemeClr val="tx1"/>
                                      </a:solidFill>
                                      <a:latin typeface="Cambria Math" panose="02040503050406030204" pitchFamily="18" charset="0"/>
                                      <a:cs typeface="Times New Roman" panose="02020603050405020304" pitchFamily="18" charset="0"/>
                                    </a:rPr>
                                  </m:ctrlPr>
                                </m:dPr>
                                <m:e>
                                  <m:r>
                                    <a:rPr lang="en-GB" sz="1998" b="1" i="1">
                                      <a:solidFill>
                                        <a:schemeClr val="tx1"/>
                                      </a:solidFill>
                                      <a:latin typeface="Cambria Math" panose="02040503050406030204" pitchFamily="18" charset="0"/>
                                      <a:cs typeface="Times New Roman" panose="02020603050405020304" pitchFamily="18" charset="0"/>
                                    </a:rPr>
                                    <m:t>𝟏</m:t>
                                  </m:r>
                                  <m:r>
                                    <a:rPr lang="en-GB" sz="1998" b="1" i="1">
                                      <a:solidFill>
                                        <a:schemeClr val="tx1"/>
                                      </a:solidFill>
                                      <a:latin typeface="Cambria Math" panose="02040503050406030204" pitchFamily="18" charset="0"/>
                                      <a:cs typeface="Times New Roman" panose="02020603050405020304" pitchFamily="18" charset="0"/>
                                    </a:rPr>
                                    <m:t>−</m:t>
                                  </m:r>
                                  <m:r>
                                    <a:rPr lang="el-GR" sz="1998" b="1" i="1">
                                      <a:solidFill>
                                        <a:schemeClr val="tx1"/>
                                      </a:solidFill>
                                      <a:latin typeface="Cambria Math" panose="02040503050406030204" pitchFamily="18" charset="0"/>
                                      <a:ea typeface="Cambria Math" panose="02040503050406030204" pitchFamily="18" charset="0"/>
                                      <a:cs typeface="Times New Roman" panose="02020603050405020304" pitchFamily="18" charset="0"/>
                                    </a:rPr>
                                    <m:t>𝜷</m:t>
                                  </m:r>
                                </m:e>
                              </m:d>
                              <m:r>
                                <a:rPr lang="en-GB" sz="1998" b="1" i="1">
                                  <a:solidFill>
                                    <a:schemeClr val="tx1"/>
                                  </a:solidFill>
                                  <a:latin typeface="Cambria Math" panose="02040503050406030204" pitchFamily="18" charset="0"/>
                                  <a:ea typeface="Cambria Math" panose="02040503050406030204" pitchFamily="18" charset="0"/>
                                  <a:cs typeface="Times New Roman" panose="02020603050405020304" pitchFamily="18" charset="0"/>
                                </a:rPr>
                                <m:t> </m:t>
                              </m:r>
                              <m:r>
                                <a:rPr lang="en-GB" sz="1998" b="1" i="1">
                                  <a:solidFill>
                                    <a:schemeClr val="tx1"/>
                                  </a:solidFill>
                                  <a:latin typeface="Cambria Math" panose="02040503050406030204" pitchFamily="18" charset="0"/>
                                  <a:ea typeface="Cambria Math" panose="02040503050406030204" pitchFamily="18" charset="0"/>
                                  <a:cs typeface="Times New Roman" panose="02020603050405020304" pitchFamily="18" charset="0"/>
                                </a:rPr>
                                <m:t>𝑷</m:t>
                              </m:r>
                            </m:e>
                            <m:sub>
                              <m:r>
                                <a:rPr lang="en-GB" sz="1998" b="1" i="1">
                                  <a:solidFill>
                                    <a:schemeClr val="tx1"/>
                                  </a:solidFill>
                                  <a:latin typeface="Cambria Math" panose="02040503050406030204" pitchFamily="18" charset="0"/>
                                  <a:ea typeface="Cambria Math" panose="02040503050406030204" pitchFamily="18" charset="0"/>
                                  <a:cs typeface="Times New Roman" panose="02020603050405020304" pitchFamily="18" charset="0"/>
                                </a:rPr>
                                <m:t>𝒇</m:t>
                              </m:r>
                            </m:sub>
                          </m:sSub>
                        </m:num>
                        <m:den>
                          <m:acc>
                            <m:accPr>
                              <m:chr m:val="̅"/>
                              <m:ctrlPr>
                                <a:rPr lang="el-GR" sz="1998" b="1" i="1">
                                  <a:solidFill>
                                    <a:schemeClr val="tx1"/>
                                  </a:solidFill>
                                  <a:latin typeface="Cambria Math" panose="02040503050406030204" pitchFamily="18" charset="0"/>
                                  <a:ea typeface="Cambria Math" panose="02040503050406030204" pitchFamily="18" charset="0"/>
                                  <a:cs typeface="Times New Roman" panose="02020603050405020304" pitchFamily="18" charset="0"/>
                                </a:rPr>
                              </m:ctrlPr>
                            </m:accPr>
                            <m:e>
                              <m:r>
                                <a:rPr lang="el-GR" sz="1998" b="1" i="1">
                                  <a:solidFill>
                                    <a:schemeClr val="tx1"/>
                                  </a:solidFill>
                                  <a:latin typeface="Cambria Math" panose="02040503050406030204" pitchFamily="18" charset="0"/>
                                  <a:ea typeface="Cambria Math" panose="02040503050406030204" pitchFamily="18" charset="0"/>
                                  <a:cs typeface="Times New Roman" panose="02020603050405020304" pitchFamily="18" charset="0"/>
                                </a:rPr>
                                <m:t>𝝆</m:t>
                              </m:r>
                            </m:e>
                          </m:acc>
                          <m:sSub>
                            <m:sSubPr>
                              <m:ctrlPr>
                                <a:rPr lang="en-GB" sz="1998" b="1" i="1">
                                  <a:solidFill>
                                    <a:schemeClr val="tx1"/>
                                  </a:solidFill>
                                  <a:latin typeface="Cambria Math" panose="02040503050406030204" pitchFamily="18" charset="0"/>
                                  <a:cs typeface="Times New Roman" panose="02020603050405020304" pitchFamily="18" charset="0"/>
                                </a:rPr>
                              </m:ctrlPr>
                            </m:sSubPr>
                            <m:e>
                              <m:r>
                                <a:rPr lang="en-GB" sz="1998" b="1" i="1">
                                  <a:solidFill>
                                    <a:schemeClr val="tx1"/>
                                  </a:solidFill>
                                  <a:latin typeface="Cambria Math" panose="02040503050406030204" pitchFamily="18" charset="0"/>
                                  <a:cs typeface="Times New Roman" panose="02020603050405020304" pitchFamily="18" charset="0"/>
                                </a:rPr>
                                <m:t> </m:t>
                              </m:r>
                              <m:r>
                                <a:rPr lang="en-GB" sz="1998" b="1" i="1">
                                  <a:solidFill>
                                    <a:schemeClr val="tx1"/>
                                  </a:solidFill>
                                  <a:latin typeface="Cambria Math" panose="02040503050406030204" pitchFamily="18" charset="0"/>
                                  <a:cs typeface="Times New Roman" panose="02020603050405020304" pitchFamily="18" charset="0"/>
                                </a:rPr>
                                <m:t>𝑽</m:t>
                              </m:r>
                            </m:e>
                            <m:sub>
                              <m:r>
                                <a:rPr lang="en-GB" sz="1998" b="1" i="1">
                                  <a:solidFill>
                                    <a:schemeClr val="tx1"/>
                                  </a:solidFill>
                                  <a:latin typeface="Cambria Math" panose="02040503050406030204" pitchFamily="18" charset="0"/>
                                  <a:cs typeface="Times New Roman" panose="02020603050405020304" pitchFamily="18" charset="0"/>
                                </a:rPr>
                                <m:t>𝒔𝒏𝒐𝒘</m:t>
                              </m:r>
                            </m:sub>
                          </m:sSub>
                        </m:den>
                      </m:f>
                      <m:r>
                        <a:rPr lang="en-GB" sz="1998" b="1" i="1">
                          <a:solidFill>
                            <a:schemeClr val="tx1"/>
                          </a:solidFill>
                          <a:latin typeface="Cambria Math" panose="02040503050406030204" pitchFamily="18" charset="0"/>
                          <a:cs typeface="Times New Roman" panose="02020603050405020304" pitchFamily="18" charset="0"/>
                        </a:rPr>
                        <m:t>          </m:t>
                      </m:r>
                      <m:r>
                        <a:rPr lang="en-GB" sz="1998" b="1" i="1">
                          <a:solidFill>
                            <a:schemeClr val="tx1"/>
                          </a:solidFill>
                          <a:latin typeface="Cambria Math" panose="02040503050406030204" pitchFamily="18" charset="0"/>
                          <a:cs typeface="Times New Roman" panose="02020603050405020304" pitchFamily="18" charset="0"/>
                        </a:rPr>
                        <m:t>𝐬𝐧𝐨𝐰</m:t>
                      </m:r>
                      <m:r>
                        <a:rPr lang="en-GB" sz="1998" b="1">
                          <a:solidFill>
                            <a:schemeClr val="tx1"/>
                          </a:solidFill>
                          <a:latin typeface="Cambria Math" panose="02040503050406030204" pitchFamily="18" charset="0"/>
                          <a:cs typeface="Times New Roman" panose="02020603050405020304" pitchFamily="18" charset="0"/>
                        </a:rPr>
                        <m:t> </m:t>
                      </m:r>
                      <m:r>
                        <a:rPr lang="en-GB" sz="1998" b="1" i="1">
                          <a:solidFill>
                            <a:schemeClr val="tx1"/>
                          </a:solidFill>
                          <a:latin typeface="Cambria Math" panose="02040503050406030204" pitchFamily="18" charset="0"/>
                          <a:cs typeface="Times New Roman" panose="02020603050405020304" pitchFamily="18" charset="0"/>
                        </a:rPr>
                        <m:t>𝐜𝐨𝐧𝐭𝐞𝐧𝐭</m:t>
                      </m:r>
                      <m:r>
                        <a:rPr lang="en-GB" sz="1998" b="1">
                          <a:solidFill>
                            <a:schemeClr val="tx1"/>
                          </a:solidFill>
                          <a:latin typeface="Cambria Math" panose="02040503050406030204" pitchFamily="18" charset="0"/>
                          <a:cs typeface="Times New Roman" panose="02020603050405020304" pitchFamily="18" charset="0"/>
                        </a:rPr>
                        <m:t> [</m:t>
                      </m:r>
                      <m:r>
                        <m:rPr>
                          <m:nor/>
                        </m:rPr>
                        <a:rPr lang="en-GB" sz="1998" b="1" dirty="0">
                          <a:solidFill>
                            <a:schemeClr val="tx1"/>
                          </a:solidFill>
                          <a:latin typeface="Times New Roman" panose="02020603050405020304" pitchFamily="18" charset="0"/>
                          <a:cs typeface="Times New Roman" panose="02020603050405020304" pitchFamily="18" charset="0"/>
                        </a:rPr>
                        <m:t>kg</m:t>
                      </m:r>
                      <m:r>
                        <m:rPr>
                          <m:nor/>
                        </m:rPr>
                        <a:rPr lang="en-GB" sz="1998" b="1" dirty="0">
                          <a:solidFill>
                            <a:schemeClr val="tx1"/>
                          </a:solidFill>
                          <a:latin typeface="Times New Roman" panose="02020603050405020304" pitchFamily="18" charset="0"/>
                          <a:cs typeface="Times New Roman" panose="02020603050405020304" pitchFamily="18" charset="0"/>
                        </a:rPr>
                        <m:t> </m:t>
                      </m:r>
                      <m:r>
                        <m:rPr>
                          <m:nor/>
                        </m:rPr>
                        <a:rPr lang="en-GB" sz="1998" b="1" dirty="0">
                          <a:solidFill>
                            <a:schemeClr val="tx1"/>
                          </a:solidFill>
                          <a:latin typeface="Times New Roman" panose="02020603050405020304" pitchFamily="18" charset="0"/>
                          <a:cs typeface="Times New Roman" panose="02020603050405020304" pitchFamily="18" charset="0"/>
                        </a:rPr>
                        <m:t>kg</m:t>
                      </m:r>
                      <m:r>
                        <m:rPr>
                          <m:nor/>
                        </m:rPr>
                        <a:rPr lang="en-GB" sz="1998" b="1" baseline="30000" dirty="0">
                          <a:solidFill>
                            <a:schemeClr val="tx1"/>
                          </a:solidFill>
                          <a:latin typeface="Times New Roman" panose="02020603050405020304" pitchFamily="18" charset="0"/>
                          <a:cs typeface="Times New Roman" panose="02020603050405020304" pitchFamily="18" charset="0"/>
                        </a:rPr>
                        <m:t>−1</m:t>
                      </m:r>
                      <m:r>
                        <m:rPr>
                          <m:nor/>
                        </m:rPr>
                        <a:rPr lang="en-GB" sz="1998" b="1" dirty="0">
                          <a:solidFill>
                            <a:schemeClr val="tx1"/>
                          </a:solidFill>
                          <a:latin typeface="Times New Roman" panose="02020603050405020304" pitchFamily="18" charset="0"/>
                          <a:cs typeface="Times New Roman" panose="02020603050405020304" pitchFamily="18" charset="0"/>
                        </a:rPr>
                        <m:t>]</m:t>
                      </m:r>
                    </m:oMath>
                  </m:oMathPara>
                </a14:m>
                <a:endParaRPr lang="en-GB" sz="1998" b="1" dirty="0">
                  <a:solidFill>
                    <a:schemeClr val="tx1"/>
                  </a:solidFill>
                  <a:latin typeface="Calibri" panose="020F0502020204030204" pitchFamily="34" charset="0"/>
                  <a:cs typeface="Times New Roman" panose="02020603050405020304" pitchFamily="18" charset="0"/>
                </a:endParaRPr>
              </a:p>
              <a:p>
                <a:pPr defTabSz="914126"/>
                <a:endParaRPr lang="en-GB" sz="1000" b="1" dirty="0">
                  <a:solidFill>
                    <a:schemeClr val="tx1"/>
                  </a:solidFill>
                  <a:latin typeface="Calibri" panose="020F0502020204030204" pitchFamily="34" charset="0"/>
                  <a:cs typeface="Times New Roman" panose="02020603050405020304" pitchFamily="18" charset="0"/>
                </a:endParaRPr>
              </a:p>
              <a:p>
                <a:pPr marL="914126" lvl="2" defTabSz="914126"/>
                <a:r>
                  <a:rPr lang="en-GB" sz="1998" b="1" i="1" dirty="0">
                    <a:solidFill>
                      <a:schemeClr val="tx1"/>
                    </a:solidFill>
                    <a:latin typeface="Times New Roman" panose="02020603050405020304" pitchFamily="18" charset="0"/>
                    <a:cs typeface="Times New Roman" panose="02020603050405020304" pitchFamily="18" charset="0"/>
                  </a:rPr>
                  <a:t>       CAPE</a:t>
                </a:r>
                <a:r>
                  <a:rPr lang="en-GB" sz="1998" b="1" dirty="0">
                    <a:solidFill>
                      <a:schemeClr val="tx1"/>
                    </a:solidFill>
                    <a:latin typeface="Times New Roman" panose="02020603050405020304" pitchFamily="18" charset="0"/>
                    <a:cs typeface="Times New Roman" panose="02020603050405020304" pitchFamily="18" charset="0"/>
                  </a:rPr>
                  <a:t> = convective available potential energy [J kg</a:t>
                </a:r>
                <a:r>
                  <a:rPr lang="en-GB" sz="1998" b="1" baseline="30000" dirty="0">
                    <a:solidFill>
                      <a:schemeClr val="tx1"/>
                    </a:solidFill>
                    <a:latin typeface="Times New Roman" panose="02020603050405020304" pitchFamily="18" charset="0"/>
                    <a:cs typeface="Times New Roman" panose="02020603050405020304" pitchFamily="18" charset="0"/>
                  </a:rPr>
                  <a:t>-1</a:t>
                </a:r>
                <a:r>
                  <a:rPr lang="en-GB" sz="1998" b="1" dirty="0">
                    <a:solidFill>
                      <a:schemeClr val="tx1"/>
                    </a:solidFill>
                    <a:latin typeface="Times New Roman" panose="02020603050405020304" pitchFamily="18" charset="0"/>
                    <a:cs typeface="Times New Roman" panose="02020603050405020304" pitchFamily="18" charset="0"/>
                  </a:rPr>
                  <a:t>]</a:t>
                </a:r>
                <a:endParaRPr lang="en-GB" sz="1100" b="1" dirty="0">
                  <a:solidFill>
                    <a:schemeClr val="tx1"/>
                  </a:solidFill>
                  <a:latin typeface="Calibri" panose="020F0502020204030204" pitchFamily="34" charset="0"/>
                  <a:cs typeface="Times New Roman" panose="02020603050405020304" pitchFamily="18" charset="0"/>
                </a:endParaRPr>
              </a:p>
              <a:p>
                <a:pPr marL="914126" lvl="2" defTabSz="914126"/>
                <a:r>
                  <a:rPr lang="en-GB" sz="1998" b="1" i="1" dirty="0">
                    <a:solidFill>
                      <a:schemeClr val="tx1"/>
                    </a:solidFill>
                    <a:latin typeface="Times New Roman" panose="02020603050405020304" pitchFamily="18" charset="0"/>
                    <a:cs typeface="Times New Roman" panose="02020603050405020304" pitchFamily="18" charset="0"/>
                  </a:rPr>
                  <a:t>       </a:t>
                </a:r>
                <a:r>
                  <a:rPr lang="en-GB" sz="1998" b="1" i="1" dirty="0" err="1">
                    <a:solidFill>
                      <a:schemeClr val="tx1"/>
                    </a:solidFill>
                    <a:latin typeface="Times New Roman" panose="02020603050405020304" pitchFamily="18" charset="0"/>
                    <a:cs typeface="Times New Roman" panose="02020603050405020304" pitchFamily="18" charset="0"/>
                  </a:rPr>
                  <a:t>P</a:t>
                </a:r>
                <a:r>
                  <a:rPr lang="en-GB" sz="1998" b="1" i="1" baseline="-25000" dirty="0" err="1">
                    <a:solidFill>
                      <a:schemeClr val="tx1"/>
                    </a:solidFill>
                    <a:latin typeface="Times New Roman" panose="02020603050405020304" pitchFamily="18" charset="0"/>
                    <a:cs typeface="Times New Roman" panose="02020603050405020304" pitchFamily="18" charset="0"/>
                  </a:rPr>
                  <a:t>f</a:t>
                </a:r>
                <a:r>
                  <a:rPr lang="en-GB" sz="1998" b="1" dirty="0">
                    <a:solidFill>
                      <a:schemeClr val="tx1"/>
                    </a:solidFill>
                    <a:latin typeface="Calibri" panose="020F0502020204030204" pitchFamily="34" charset="0"/>
                    <a:cs typeface="Times New Roman" panose="02020603050405020304" pitchFamily="18" charset="0"/>
                  </a:rPr>
                  <a:t>         </a:t>
                </a:r>
                <a:r>
                  <a:rPr lang="en-GB" sz="1998" b="1" dirty="0">
                    <a:solidFill>
                      <a:schemeClr val="tx1"/>
                    </a:solidFill>
                    <a:latin typeface="Times New Roman" panose="02020603050405020304" pitchFamily="18" charset="0"/>
                    <a:cs typeface="Times New Roman" panose="02020603050405020304" pitchFamily="18" charset="0"/>
                  </a:rPr>
                  <a:t>= convective frozen precipitation flux [kg m</a:t>
                </a:r>
                <a:r>
                  <a:rPr lang="en-GB" sz="1998" b="1" baseline="30000" dirty="0">
                    <a:solidFill>
                      <a:schemeClr val="tx1"/>
                    </a:solidFill>
                    <a:latin typeface="Times New Roman" panose="02020603050405020304" pitchFamily="18" charset="0"/>
                    <a:cs typeface="Times New Roman" panose="02020603050405020304" pitchFamily="18" charset="0"/>
                  </a:rPr>
                  <a:t>-2</a:t>
                </a:r>
                <a:r>
                  <a:rPr lang="en-GB" sz="1998" b="1" dirty="0">
                    <a:solidFill>
                      <a:schemeClr val="tx1"/>
                    </a:solidFill>
                    <a:latin typeface="Times New Roman" panose="02020603050405020304" pitchFamily="18" charset="0"/>
                    <a:cs typeface="Times New Roman" panose="02020603050405020304" pitchFamily="18" charset="0"/>
                  </a:rPr>
                  <a:t> s</a:t>
                </a:r>
                <a:r>
                  <a:rPr lang="en-GB" sz="1998" b="1" baseline="30000" dirty="0">
                    <a:solidFill>
                      <a:schemeClr val="tx1"/>
                    </a:solidFill>
                    <a:latin typeface="Times New Roman" panose="02020603050405020304" pitchFamily="18" charset="0"/>
                    <a:cs typeface="Times New Roman" panose="02020603050405020304" pitchFamily="18" charset="0"/>
                  </a:rPr>
                  <a:t>-1</a:t>
                </a:r>
                <a:r>
                  <a:rPr lang="en-GB" sz="1998" b="1" dirty="0">
                    <a:solidFill>
                      <a:schemeClr val="tx1"/>
                    </a:solidFill>
                    <a:latin typeface="Times New Roman" panose="02020603050405020304" pitchFamily="18" charset="0"/>
                    <a:cs typeface="Times New Roman" panose="02020603050405020304" pitchFamily="18" charset="0"/>
                  </a:rPr>
                  <a:t>]</a:t>
                </a:r>
              </a:p>
              <a:p>
                <a:pPr marL="914126" lvl="2" defTabSz="914126"/>
                <a:r>
                  <a:rPr lang="en-GB" sz="1998" b="1" i="1" dirty="0">
                    <a:solidFill>
                      <a:schemeClr val="tx1"/>
                    </a:solidFill>
                    <a:latin typeface="Times New Roman" panose="02020603050405020304" pitchFamily="18" charset="0"/>
                    <a:cs typeface="Times New Roman" panose="02020603050405020304" pitchFamily="18" charset="0"/>
                  </a:rPr>
                  <a:t>       </a:t>
                </a:r>
                <a:r>
                  <a:rPr lang="en-GB" sz="1998" b="1" i="1" dirty="0" err="1">
                    <a:solidFill>
                      <a:schemeClr val="tx1"/>
                    </a:solidFill>
                    <a:latin typeface="Times New Roman" panose="02020603050405020304" pitchFamily="18" charset="0"/>
                    <a:cs typeface="Times New Roman" panose="02020603050405020304" pitchFamily="18" charset="0"/>
                  </a:rPr>
                  <a:t>z</a:t>
                </a:r>
                <a:r>
                  <a:rPr lang="en-GB" sz="1998" b="1" i="1" baseline="-25000" dirty="0" err="1">
                    <a:solidFill>
                      <a:schemeClr val="tx1"/>
                    </a:solidFill>
                    <a:latin typeface="Times New Roman" panose="02020603050405020304" pitchFamily="18" charset="0"/>
                    <a:cs typeface="Times New Roman" panose="02020603050405020304" pitchFamily="18" charset="0"/>
                  </a:rPr>
                  <a:t>base</a:t>
                </a:r>
                <a:r>
                  <a:rPr lang="en-GB" sz="1998" b="1" i="1" baseline="-25000" dirty="0">
                    <a:solidFill>
                      <a:schemeClr val="tx1"/>
                    </a:solidFill>
                    <a:latin typeface="Times New Roman" panose="02020603050405020304" pitchFamily="18" charset="0"/>
                    <a:cs typeface="Times New Roman" panose="02020603050405020304" pitchFamily="18" charset="0"/>
                  </a:rPr>
                  <a:t> </a:t>
                </a:r>
                <a:r>
                  <a:rPr lang="en-GB" sz="1998" b="1" dirty="0">
                    <a:solidFill>
                      <a:schemeClr val="tx1"/>
                    </a:solidFill>
                    <a:latin typeface="Times New Roman" panose="02020603050405020304" pitchFamily="18" charset="0"/>
                    <a:cs typeface="Times New Roman" panose="02020603050405020304" pitchFamily="18" charset="0"/>
                  </a:rPr>
                  <a:t>    = convective cloud base height [km]</a:t>
                </a:r>
              </a:p>
              <a:p>
                <a:pPr marL="914126" lvl="2" defTabSz="914126"/>
                <a:r>
                  <a:rPr lang="en-GB" sz="1998" b="1" i="1" dirty="0">
                    <a:solidFill>
                      <a:schemeClr val="tx1"/>
                    </a:solidFill>
                    <a:latin typeface="Times New Roman" panose="02020603050405020304" pitchFamily="18" charset="0"/>
                    <a:cs typeface="Times New Roman" panose="02020603050405020304" pitchFamily="18" charset="0"/>
                  </a:rPr>
                  <a:t>       </a:t>
                </a:r>
                <a:r>
                  <a:rPr lang="en-GB" sz="1998" b="1" i="1" dirty="0" err="1">
                    <a:solidFill>
                      <a:schemeClr val="tx1"/>
                    </a:solidFill>
                    <a:latin typeface="Times New Roman" panose="02020603050405020304" pitchFamily="18" charset="0"/>
                    <a:cs typeface="Times New Roman" panose="02020603050405020304" pitchFamily="18" charset="0"/>
                  </a:rPr>
                  <a:t>q</a:t>
                </a:r>
                <a:r>
                  <a:rPr lang="en-GB" sz="1998" b="1" i="1" baseline="-25000" dirty="0" err="1">
                    <a:solidFill>
                      <a:schemeClr val="tx1"/>
                    </a:solidFill>
                    <a:latin typeface="Times New Roman" panose="02020603050405020304" pitchFamily="18" charset="0"/>
                    <a:cs typeface="Times New Roman" panose="02020603050405020304" pitchFamily="18" charset="0"/>
                  </a:rPr>
                  <a:t>cond</a:t>
                </a:r>
                <a:r>
                  <a:rPr lang="en-GB" sz="1998" b="1" dirty="0">
                    <a:solidFill>
                      <a:schemeClr val="tx1"/>
                    </a:solidFill>
                    <a:latin typeface="Times New Roman" panose="02020603050405020304" pitchFamily="18" charset="0"/>
                    <a:cs typeface="Times New Roman" panose="02020603050405020304" pitchFamily="18" charset="0"/>
                  </a:rPr>
                  <a:t>    = convective cloud condensate content [kg kg</a:t>
                </a:r>
                <a:r>
                  <a:rPr lang="en-GB" sz="1998" b="1" baseline="30000" dirty="0">
                    <a:solidFill>
                      <a:schemeClr val="tx1"/>
                    </a:solidFill>
                    <a:latin typeface="Times New Roman" panose="02020603050405020304" pitchFamily="18" charset="0"/>
                    <a:cs typeface="Times New Roman" panose="02020603050405020304" pitchFamily="18" charset="0"/>
                  </a:rPr>
                  <a:t>-1</a:t>
                </a:r>
                <a:r>
                  <a:rPr lang="en-GB" sz="1998" b="1" dirty="0">
                    <a:solidFill>
                      <a:schemeClr val="tx1"/>
                    </a:solidFill>
                    <a:latin typeface="Times New Roman" panose="02020603050405020304" pitchFamily="18" charset="0"/>
                    <a:cs typeface="Times New Roman" panose="02020603050405020304" pitchFamily="18" charset="0"/>
                  </a:rPr>
                  <a:t>]</a:t>
                </a:r>
              </a:p>
              <a:p>
                <a:pPr marL="914126" lvl="2" defTabSz="914126"/>
                <a:r>
                  <a:rPr lang="en-GB" sz="1998" b="1" dirty="0">
                    <a:solidFill>
                      <a:schemeClr val="tx1"/>
                    </a:solidFill>
                    <a:latin typeface="Symbol" panose="05050102010706020507" pitchFamily="18" charset="2"/>
                    <a:cs typeface="Times New Roman" panose="02020603050405020304" pitchFamily="18" charset="0"/>
                  </a:rPr>
                  <a:t>       b</a:t>
                </a:r>
                <a:r>
                  <a:rPr lang="en-GB" sz="1998" b="1" dirty="0">
                    <a:solidFill>
                      <a:schemeClr val="tx1"/>
                    </a:solidFill>
                    <a:latin typeface="Times New Roman" panose="02020603050405020304" pitchFamily="18" charset="0"/>
                    <a:cs typeface="Times New Roman" panose="02020603050405020304" pitchFamily="18" charset="0"/>
                  </a:rPr>
                  <a:t> = 0.7 over land and 0.45 over ocean (graupel/snow partitioning).</a:t>
                </a:r>
                <a:endParaRPr lang="en-GB" sz="1998" b="1" dirty="0">
                  <a:solidFill>
                    <a:schemeClr val="tx1"/>
                  </a:solidFill>
                  <a:latin typeface="Symbol" panose="05050102010706020507" pitchFamily="18" charset="2"/>
                  <a:cs typeface="Times New Roman" panose="02020603050405020304" pitchFamily="18" charset="0"/>
                </a:endParaRPr>
              </a:p>
            </p:txBody>
          </p:sp>
        </mc:Choice>
        <mc:Fallback>
          <p:sp>
            <p:nvSpPr>
              <p:cNvPr id="8" name="TextBox 7">
                <a:extLst>
                  <a:ext uri="{FF2B5EF4-FFF2-40B4-BE49-F238E27FC236}">
                    <a16:creationId xmlns:a16="http://schemas.microsoft.com/office/drawing/2014/main" id="{87FFD071-5E47-6B65-CB4E-5F959C948F16}"/>
                  </a:ext>
                </a:extLst>
              </p:cNvPr>
              <p:cNvSpPr txBox="1">
                <a:spLocks noRot="1" noChangeAspect="1" noMove="1" noResize="1" noEditPoints="1" noAdjustHandles="1" noChangeArrowheads="1" noChangeShapeType="1" noTextEdit="1"/>
              </p:cNvSpPr>
              <p:nvPr/>
            </p:nvSpPr>
            <p:spPr>
              <a:xfrm>
                <a:off x="528634" y="74192"/>
                <a:ext cx="11347887" cy="6728401"/>
              </a:xfrm>
              <a:prstGeom prst="rect">
                <a:avLst/>
              </a:prstGeom>
              <a:blipFill>
                <a:blip r:embed="rId2"/>
                <a:stretch>
                  <a:fillRect l="-782" t="-942" r="-335"/>
                </a:stretch>
              </a:blipFill>
            </p:spPr>
            <p:txBody>
              <a:bodyPr/>
              <a:lstStyle/>
              <a:p>
                <a:r>
                  <a:rPr lang="en-GB">
                    <a:noFill/>
                  </a:rPr>
                  <a:t> </a:t>
                </a:r>
              </a:p>
            </p:txBody>
          </p:sp>
        </mc:Fallback>
      </mc:AlternateContent>
      <p:grpSp>
        <p:nvGrpSpPr>
          <p:cNvPr id="22" name="Group 21">
            <a:extLst>
              <a:ext uri="{FF2B5EF4-FFF2-40B4-BE49-F238E27FC236}">
                <a16:creationId xmlns:a16="http://schemas.microsoft.com/office/drawing/2014/main" id="{C24130AE-E445-9E33-73F0-9E0AA4BC68B5}"/>
              </a:ext>
            </a:extLst>
          </p:cNvPr>
          <p:cNvGrpSpPr/>
          <p:nvPr/>
        </p:nvGrpSpPr>
        <p:grpSpPr>
          <a:xfrm>
            <a:off x="5369143" y="3732051"/>
            <a:ext cx="4650455" cy="399877"/>
            <a:chOff x="4086643" y="3830829"/>
            <a:chExt cx="4652878" cy="400085"/>
          </a:xfrm>
        </p:grpSpPr>
        <p:cxnSp>
          <p:nvCxnSpPr>
            <p:cNvPr id="23" name="Straight Arrow Connector 22">
              <a:extLst>
                <a:ext uri="{FF2B5EF4-FFF2-40B4-BE49-F238E27FC236}">
                  <a16:creationId xmlns:a16="http://schemas.microsoft.com/office/drawing/2014/main" id="{B801150E-F5B0-D60A-05E8-B7892FE563BF}"/>
                </a:ext>
              </a:extLst>
            </p:cNvPr>
            <p:cNvCxnSpPr>
              <a:cxnSpLocks/>
            </p:cNvCxnSpPr>
            <p:nvPr/>
          </p:nvCxnSpPr>
          <p:spPr>
            <a:xfrm flipH="1" flipV="1">
              <a:off x="4086643" y="3959743"/>
              <a:ext cx="678146" cy="75415"/>
            </a:xfrm>
            <a:prstGeom prst="straightConnector1">
              <a:avLst/>
            </a:prstGeom>
            <a:ln w="34925">
              <a:solidFill>
                <a:srgbClr val="00B0F0"/>
              </a:solidFill>
              <a:tailEnd type="triangle" w="lg" len="lg"/>
            </a:ln>
          </p:spPr>
          <p:style>
            <a:lnRef idx="1">
              <a:schemeClr val="accent1"/>
            </a:lnRef>
            <a:fillRef idx="0">
              <a:schemeClr val="accent1"/>
            </a:fillRef>
            <a:effectRef idx="0">
              <a:schemeClr val="accent1"/>
            </a:effectRef>
            <a:fontRef idx="minor">
              <a:schemeClr val="tx1"/>
            </a:fontRef>
          </p:style>
        </p:cxnSp>
        <p:sp>
          <p:nvSpPr>
            <p:cNvPr id="24" name="TextBox 23">
              <a:extLst>
                <a:ext uri="{FF2B5EF4-FFF2-40B4-BE49-F238E27FC236}">
                  <a16:creationId xmlns:a16="http://schemas.microsoft.com/office/drawing/2014/main" id="{0D8EB502-9723-AF01-0F3B-639E96CAA9D1}"/>
                </a:ext>
              </a:extLst>
            </p:cNvPr>
            <p:cNvSpPr txBox="1"/>
            <p:nvPr/>
          </p:nvSpPr>
          <p:spPr>
            <a:xfrm>
              <a:off x="4786195" y="3830829"/>
              <a:ext cx="3953326" cy="400085"/>
            </a:xfrm>
            <a:prstGeom prst="rect">
              <a:avLst/>
            </a:prstGeom>
            <a:noFill/>
            <a:ln>
              <a:noFill/>
            </a:ln>
          </p:spPr>
          <p:txBody>
            <a:bodyPr wrap="square" rtlCol="0">
              <a:spAutoFit/>
            </a:bodyPr>
            <a:lstStyle/>
            <a:p>
              <a:pPr defTabSz="914126"/>
              <a:r>
                <a:rPr lang="en-GB" sz="1998" b="1" dirty="0">
                  <a:solidFill>
                    <a:srgbClr val="00B0F0"/>
                  </a:solidFill>
                  <a:latin typeface="Times New Roman" panose="02020603050405020304" pitchFamily="18" charset="0"/>
                  <a:cs typeface="Times New Roman" panose="02020603050405020304" pitchFamily="18" charset="0"/>
                </a:rPr>
                <a:t>graupel fall velocity set to 3.0 m s</a:t>
              </a:r>
              <a:r>
                <a:rPr lang="en-GB" sz="1998" b="1" baseline="30000" dirty="0">
                  <a:solidFill>
                    <a:srgbClr val="00B0F0"/>
                  </a:solidFill>
                  <a:latin typeface="Times New Roman" panose="02020603050405020304" pitchFamily="18" charset="0"/>
                  <a:cs typeface="Times New Roman" panose="02020603050405020304" pitchFamily="18" charset="0"/>
                </a:rPr>
                <a:t>-1</a:t>
              </a:r>
            </a:p>
          </p:txBody>
        </p:sp>
      </p:grpSp>
      <p:grpSp>
        <p:nvGrpSpPr>
          <p:cNvPr id="25" name="Group 24">
            <a:extLst>
              <a:ext uri="{FF2B5EF4-FFF2-40B4-BE49-F238E27FC236}">
                <a16:creationId xmlns:a16="http://schemas.microsoft.com/office/drawing/2014/main" id="{0A63BC52-2938-30E5-50E3-D725502661F4}"/>
              </a:ext>
            </a:extLst>
          </p:cNvPr>
          <p:cNvGrpSpPr/>
          <p:nvPr/>
        </p:nvGrpSpPr>
        <p:grpSpPr>
          <a:xfrm>
            <a:off x="5524787" y="4762415"/>
            <a:ext cx="4365806" cy="399902"/>
            <a:chOff x="4098086" y="4004905"/>
            <a:chExt cx="4368081" cy="400110"/>
          </a:xfrm>
        </p:grpSpPr>
        <p:cxnSp>
          <p:nvCxnSpPr>
            <p:cNvPr id="26" name="Straight Arrow Connector 25">
              <a:extLst>
                <a:ext uri="{FF2B5EF4-FFF2-40B4-BE49-F238E27FC236}">
                  <a16:creationId xmlns:a16="http://schemas.microsoft.com/office/drawing/2014/main" id="{CD81A963-79DE-745B-43AC-5993F6D9E206}"/>
                </a:ext>
              </a:extLst>
            </p:cNvPr>
            <p:cNvCxnSpPr>
              <a:cxnSpLocks/>
            </p:cNvCxnSpPr>
            <p:nvPr/>
          </p:nvCxnSpPr>
          <p:spPr>
            <a:xfrm flipH="1" flipV="1">
              <a:off x="4098086" y="4132778"/>
              <a:ext cx="678145" cy="75415"/>
            </a:xfrm>
            <a:prstGeom prst="straightConnector1">
              <a:avLst/>
            </a:prstGeom>
            <a:ln w="34925">
              <a:solidFill>
                <a:srgbClr val="00B0F0"/>
              </a:solidFill>
              <a:tailEnd type="triangle" w="lg" len="lg"/>
            </a:ln>
          </p:spPr>
          <p:style>
            <a:lnRef idx="1">
              <a:schemeClr val="accent1"/>
            </a:lnRef>
            <a:fillRef idx="0">
              <a:schemeClr val="accent1"/>
            </a:fillRef>
            <a:effectRef idx="0">
              <a:schemeClr val="accent1"/>
            </a:effectRef>
            <a:fontRef idx="minor">
              <a:schemeClr val="tx1"/>
            </a:fontRef>
          </p:style>
        </p:cxnSp>
        <p:sp>
          <p:nvSpPr>
            <p:cNvPr id="27" name="TextBox 26">
              <a:extLst>
                <a:ext uri="{FF2B5EF4-FFF2-40B4-BE49-F238E27FC236}">
                  <a16:creationId xmlns:a16="http://schemas.microsoft.com/office/drawing/2014/main" id="{9408EF8E-46F2-32BE-AA4F-01029FC6F129}"/>
                </a:ext>
              </a:extLst>
            </p:cNvPr>
            <p:cNvSpPr txBox="1"/>
            <p:nvPr/>
          </p:nvSpPr>
          <p:spPr>
            <a:xfrm>
              <a:off x="4796573" y="4004905"/>
              <a:ext cx="3669594" cy="400110"/>
            </a:xfrm>
            <a:prstGeom prst="rect">
              <a:avLst/>
            </a:prstGeom>
            <a:noFill/>
          </p:spPr>
          <p:txBody>
            <a:bodyPr wrap="none" rtlCol="0">
              <a:spAutoFit/>
            </a:bodyPr>
            <a:lstStyle/>
            <a:p>
              <a:pPr defTabSz="914126"/>
              <a:r>
                <a:rPr lang="en-GB" sz="1998" b="1" dirty="0">
                  <a:solidFill>
                    <a:srgbClr val="00B0F0"/>
                  </a:solidFill>
                  <a:latin typeface="Times New Roman" panose="02020603050405020304" pitchFamily="18" charset="0"/>
                  <a:cs typeface="Times New Roman" panose="02020603050405020304" pitchFamily="18" charset="0"/>
                </a:rPr>
                <a:t>snow fall velocity set to 0.5 m s</a:t>
              </a:r>
              <a:r>
                <a:rPr lang="en-GB" sz="1998" b="1" baseline="30000" dirty="0">
                  <a:solidFill>
                    <a:srgbClr val="00B0F0"/>
                  </a:solidFill>
                  <a:latin typeface="Times New Roman" panose="02020603050405020304" pitchFamily="18" charset="0"/>
                  <a:cs typeface="Times New Roman" panose="02020603050405020304" pitchFamily="18" charset="0"/>
                </a:rPr>
                <a:t>-1</a:t>
              </a:r>
            </a:p>
          </p:txBody>
        </p:sp>
      </p:grpSp>
      <p:sp>
        <p:nvSpPr>
          <p:cNvPr id="28" name="TextBox 27">
            <a:extLst>
              <a:ext uri="{FF2B5EF4-FFF2-40B4-BE49-F238E27FC236}">
                <a16:creationId xmlns:a16="http://schemas.microsoft.com/office/drawing/2014/main" id="{5F231822-E460-34F9-FA6E-9E4239DF22AE}"/>
              </a:ext>
            </a:extLst>
          </p:cNvPr>
          <p:cNvSpPr txBox="1"/>
          <p:nvPr/>
        </p:nvSpPr>
        <p:spPr>
          <a:xfrm>
            <a:off x="8578019" y="2276204"/>
            <a:ext cx="3457097" cy="707446"/>
          </a:xfrm>
          <a:prstGeom prst="rect">
            <a:avLst/>
          </a:prstGeom>
          <a:noFill/>
        </p:spPr>
        <p:txBody>
          <a:bodyPr wrap="none" rtlCol="0">
            <a:spAutoFit/>
          </a:bodyPr>
          <a:lstStyle/>
          <a:p>
            <a:pPr defTabSz="914126"/>
            <a:r>
              <a:rPr lang="en-GB" sz="1998" b="1" dirty="0">
                <a:solidFill>
                  <a:srgbClr val="FF0000"/>
                </a:solidFill>
                <a:latin typeface="Times New Roman" panose="02020603050405020304" pitchFamily="18" charset="0"/>
                <a:cs typeface="Times New Roman" panose="02020603050405020304" pitchFamily="18" charset="0"/>
              </a:rPr>
              <a:t>Proxy for charging rate</a:t>
            </a:r>
          </a:p>
          <a:p>
            <a:pPr defTabSz="914126"/>
            <a:r>
              <a:rPr lang="en-GB" sz="1998" b="1" dirty="0">
                <a:solidFill>
                  <a:srgbClr val="FF0000"/>
                </a:solidFill>
                <a:latin typeface="Times New Roman" panose="02020603050405020304" pitchFamily="18" charset="0"/>
                <a:cs typeface="Times New Roman" panose="02020603050405020304" pitchFamily="18" charset="0"/>
              </a:rPr>
              <a:t>(collisions btw. hydrometeors)</a:t>
            </a:r>
          </a:p>
        </p:txBody>
      </p:sp>
      <p:sp>
        <p:nvSpPr>
          <p:cNvPr id="29" name="TextBox 28">
            <a:extLst>
              <a:ext uri="{FF2B5EF4-FFF2-40B4-BE49-F238E27FC236}">
                <a16:creationId xmlns:a16="http://schemas.microsoft.com/office/drawing/2014/main" id="{5B6057B0-3709-9DD5-251E-38828A632CA0}"/>
              </a:ext>
            </a:extLst>
          </p:cNvPr>
          <p:cNvSpPr txBox="1"/>
          <p:nvPr/>
        </p:nvSpPr>
        <p:spPr>
          <a:xfrm>
            <a:off x="8260507" y="5721941"/>
            <a:ext cx="2814846" cy="399877"/>
          </a:xfrm>
          <a:prstGeom prst="rect">
            <a:avLst/>
          </a:prstGeom>
          <a:noFill/>
        </p:spPr>
        <p:txBody>
          <a:bodyPr wrap="none" rtlCol="0">
            <a:spAutoFit/>
          </a:bodyPr>
          <a:lstStyle/>
          <a:p>
            <a:pPr defTabSz="914126"/>
            <a:r>
              <a:rPr lang="en-GB" sz="1998" b="1" dirty="0">
                <a:solidFill>
                  <a:srgbClr val="FF0000"/>
                </a:solidFill>
                <a:latin typeface="Times New Roman" panose="02020603050405020304" pitchFamily="18" charset="0"/>
                <a:cs typeface="Times New Roman" panose="02020603050405020304" pitchFamily="18" charset="0"/>
              </a:rPr>
              <a:t>Proxy for updraft width</a:t>
            </a:r>
          </a:p>
        </p:txBody>
      </p:sp>
      <p:sp>
        <p:nvSpPr>
          <p:cNvPr id="30" name="TextBox 29">
            <a:extLst>
              <a:ext uri="{FF2B5EF4-FFF2-40B4-BE49-F238E27FC236}">
                <a16:creationId xmlns:a16="http://schemas.microsoft.com/office/drawing/2014/main" id="{E96D3921-E639-C21C-39C7-48ECEC5FB562}"/>
              </a:ext>
            </a:extLst>
          </p:cNvPr>
          <p:cNvSpPr txBox="1"/>
          <p:nvPr/>
        </p:nvSpPr>
        <p:spPr>
          <a:xfrm>
            <a:off x="8614063" y="5128131"/>
            <a:ext cx="3094685" cy="399902"/>
          </a:xfrm>
          <a:prstGeom prst="rect">
            <a:avLst/>
          </a:prstGeom>
          <a:noFill/>
        </p:spPr>
        <p:txBody>
          <a:bodyPr wrap="none" rtlCol="0">
            <a:spAutoFit/>
          </a:bodyPr>
          <a:lstStyle/>
          <a:p>
            <a:pPr defTabSz="914126"/>
            <a:r>
              <a:rPr lang="en-GB" sz="1998" b="1" dirty="0">
                <a:solidFill>
                  <a:srgbClr val="FF0000"/>
                </a:solidFill>
                <a:latin typeface="Times New Roman" panose="02020603050405020304" pitchFamily="18" charset="0"/>
                <a:cs typeface="Times New Roman" panose="02020603050405020304" pitchFamily="18" charset="0"/>
              </a:rPr>
              <a:t>Proxy for updraft strength</a:t>
            </a:r>
          </a:p>
        </p:txBody>
      </p:sp>
      <p:cxnSp>
        <p:nvCxnSpPr>
          <p:cNvPr id="31" name="Straight Arrow Connector 30">
            <a:extLst>
              <a:ext uri="{FF2B5EF4-FFF2-40B4-BE49-F238E27FC236}">
                <a16:creationId xmlns:a16="http://schemas.microsoft.com/office/drawing/2014/main" id="{F5F783EC-7D18-146A-5FC3-C75BB6349ABB}"/>
              </a:ext>
            </a:extLst>
          </p:cNvPr>
          <p:cNvCxnSpPr>
            <a:cxnSpLocks/>
          </p:cNvCxnSpPr>
          <p:nvPr/>
        </p:nvCxnSpPr>
        <p:spPr>
          <a:xfrm>
            <a:off x="7828229" y="5330863"/>
            <a:ext cx="835694" cy="1"/>
          </a:xfrm>
          <a:prstGeom prst="straightConnector1">
            <a:avLst/>
          </a:prstGeom>
          <a:ln w="34925">
            <a:solidFill>
              <a:srgbClr val="FF0000"/>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32" name="Straight Arrow Connector 31">
            <a:extLst>
              <a:ext uri="{FF2B5EF4-FFF2-40B4-BE49-F238E27FC236}">
                <a16:creationId xmlns:a16="http://schemas.microsoft.com/office/drawing/2014/main" id="{7E4DB53F-7BEC-87A6-FD03-0BDD5A80E334}"/>
              </a:ext>
            </a:extLst>
          </p:cNvPr>
          <p:cNvCxnSpPr>
            <a:cxnSpLocks/>
          </p:cNvCxnSpPr>
          <p:nvPr/>
        </p:nvCxnSpPr>
        <p:spPr>
          <a:xfrm>
            <a:off x="6683766" y="5936235"/>
            <a:ext cx="1557825" cy="0"/>
          </a:xfrm>
          <a:prstGeom prst="straightConnector1">
            <a:avLst/>
          </a:prstGeom>
          <a:ln w="34925">
            <a:solidFill>
              <a:srgbClr val="FF0000"/>
            </a:solidFill>
            <a:tailEnd type="triangle" w="lg" len="lg"/>
          </a:ln>
        </p:spPr>
        <p:style>
          <a:lnRef idx="1">
            <a:schemeClr val="accent1"/>
          </a:lnRef>
          <a:fillRef idx="0">
            <a:schemeClr val="accent1"/>
          </a:fillRef>
          <a:effectRef idx="0">
            <a:schemeClr val="accent1"/>
          </a:effectRef>
          <a:fontRef idx="minor">
            <a:schemeClr val="tx1"/>
          </a:fontRef>
        </p:style>
      </p:cxnSp>
      <p:sp>
        <p:nvSpPr>
          <p:cNvPr id="33" name="TextBox 32">
            <a:extLst>
              <a:ext uri="{FF2B5EF4-FFF2-40B4-BE49-F238E27FC236}">
                <a16:creationId xmlns:a16="http://schemas.microsoft.com/office/drawing/2014/main" id="{DB7FFF53-5BA8-6628-704B-A21D9D54724E}"/>
              </a:ext>
            </a:extLst>
          </p:cNvPr>
          <p:cNvSpPr txBox="1"/>
          <p:nvPr/>
        </p:nvSpPr>
        <p:spPr>
          <a:xfrm>
            <a:off x="9978562" y="6388682"/>
            <a:ext cx="2061246" cy="399877"/>
          </a:xfrm>
          <a:prstGeom prst="rect">
            <a:avLst/>
          </a:prstGeom>
          <a:noFill/>
        </p:spPr>
        <p:txBody>
          <a:bodyPr wrap="none" rtlCol="0">
            <a:spAutoFit/>
          </a:bodyPr>
          <a:lstStyle/>
          <a:p>
            <a:pPr defTabSz="914126"/>
            <a:r>
              <a:rPr lang="en-GB" sz="1998" i="1" dirty="0">
                <a:solidFill>
                  <a:schemeClr val="tx2"/>
                </a:solidFill>
                <a:latin typeface="Calibri" panose="020F0502020204030204"/>
              </a:rPr>
              <a:t>Lopez 2016, MWR</a:t>
            </a:r>
          </a:p>
        </p:txBody>
      </p:sp>
    </p:spTree>
    <p:extLst>
      <p:ext uri="{BB962C8B-B14F-4D97-AF65-F5344CB8AC3E}">
        <p14:creationId xmlns:p14="http://schemas.microsoft.com/office/powerpoint/2010/main" val="200721620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731AB3-499E-9720-5FD4-1798D67BC35A}"/>
              </a:ext>
            </a:extLst>
          </p:cNvPr>
          <p:cNvSpPr>
            <a:spLocks noGrp="1"/>
          </p:cNvSpPr>
          <p:nvPr>
            <p:ph type="title"/>
          </p:nvPr>
        </p:nvSpPr>
        <p:spPr>
          <a:xfrm>
            <a:off x="1308230" y="224148"/>
            <a:ext cx="9088373" cy="369332"/>
          </a:xfrm>
        </p:spPr>
        <p:txBody>
          <a:bodyPr/>
          <a:lstStyle/>
          <a:p>
            <a:r>
              <a:rPr lang="en-GB" sz="2800" b="1" dirty="0">
                <a:solidFill>
                  <a:schemeClr val="accent1">
                    <a:lumMod val="75000"/>
                  </a:schemeClr>
                </a:solidFill>
                <a:latin typeface="Calibri" panose="020F0502020204030204"/>
              </a:rPr>
              <a:t>Assimilation method (for both </a:t>
            </a:r>
            <a:r>
              <a:rPr lang="en-GB" sz="2800" b="1" dirty="0">
                <a:solidFill>
                  <a:schemeClr val="accent1">
                    <a:lumMod val="75000"/>
                  </a:schemeClr>
                </a:solidFill>
                <a:latin typeface="Calibri" panose="020F0502020204030204"/>
                <a:cs typeface="Arial" panose="020B0604020202020204" pitchFamily="34" charset="0"/>
              </a:rPr>
              <a:t>MTG LI and GOES GLM)</a:t>
            </a:r>
            <a:r>
              <a:rPr lang="en-GB" sz="2800" b="1" dirty="0">
                <a:solidFill>
                  <a:schemeClr val="accent1">
                    <a:lumMod val="75000"/>
                  </a:schemeClr>
                </a:solidFill>
                <a:latin typeface="Calibri" panose="020F0502020204030204"/>
              </a:rPr>
              <a:t>.</a:t>
            </a:r>
            <a:br>
              <a:rPr lang="en-GB" sz="2800" b="1" dirty="0">
                <a:solidFill>
                  <a:schemeClr val="accent1">
                    <a:lumMod val="75000"/>
                  </a:schemeClr>
                </a:solidFill>
                <a:latin typeface="Calibri" panose="020F0502020204030204"/>
              </a:rPr>
            </a:br>
            <a:endParaRPr lang="en-GB" sz="2800" dirty="0">
              <a:solidFill>
                <a:schemeClr val="accent1">
                  <a:lumMod val="75000"/>
                </a:schemeClr>
              </a:solidFill>
            </a:endParaRPr>
          </a:p>
        </p:txBody>
      </p:sp>
      <p:sp>
        <p:nvSpPr>
          <p:cNvPr id="4" name="Slide Number Placeholder 3">
            <a:extLst>
              <a:ext uri="{FF2B5EF4-FFF2-40B4-BE49-F238E27FC236}">
                <a16:creationId xmlns:a16="http://schemas.microsoft.com/office/drawing/2014/main" id="{3959DEE5-1DBD-4F4E-1AB7-46EBC4E6BE0E}"/>
              </a:ext>
            </a:extLst>
          </p:cNvPr>
          <p:cNvSpPr>
            <a:spLocks noGrp="1"/>
          </p:cNvSpPr>
          <p:nvPr>
            <p:ph type="sldNum" sz="quarter" idx="10"/>
          </p:nvPr>
        </p:nvSpPr>
        <p:spPr/>
        <p:txBody>
          <a:bodyPr/>
          <a:lstStyle/>
          <a:p>
            <a:fld id="{6B3B0B0F-E794-1244-9699-107C60B9C23A}" type="slidenum">
              <a:rPr lang="en-US" smtClean="0"/>
              <a:pPr/>
              <a:t>19</a:t>
            </a:fld>
            <a:endParaRPr lang="en-US" dirty="0"/>
          </a:p>
        </p:txBody>
      </p:sp>
      <p:sp>
        <p:nvSpPr>
          <p:cNvPr id="5" name="Footer Placeholder 4">
            <a:extLst>
              <a:ext uri="{FF2B5EF4-FFF2-40B4-BE49-F238E27FC236}">
                <a16:creationId xmlns:a16="http://schemas.microsoft.com/office/drawing/2014/main" id="{7A03E2D7-546C-4E24-C100-9298E71BEA62}"/>
              </a:ext>
            </a:extLst>
          </p:cNvPr>
          <p:cNvSpPr>
            <a:spLocks noGrp="1"/>
          </p:cNvSpPr>
          <p:nvPr>
            <p:ph type="ftr" sz="quarter" idx="3"/>
          </p:nvPr>
        </p:nvSpPr>
        <p:spPr/>
        <p:txBody>
          <a:bodyPr/>
          <a:lstStyle/>
          <a:p>
            <a:pPr algn="ctr"/>
            <a:r>
              <a:rPr lang="en-US"/>
              <a:t>European Centre for Medium-Range Weather Forecasts</a:t>
            </a:r>
            <a:endParaRPr lang="en-US" dirty="0"/>
          </a:p>
        </p:txBody>
      </p:sp>
      <p:sp>
        <p:nvSpPr>
          <p:cNvPr id="7" name="TextBox 6">
            <a:extLst>
              <a:ext uri="{FF2B5EF4-FFF2-40B4-BE49-F238E27FC236}">
                <a16:creationId xmlns:a16="http://schemas.microsoft.com/office/drawing/2014/main" id="{8E670961-F09D-3437-4952-C169C90C50F3}"/>
              </a:ext>
            </a:extLst>
          </p:cNvPr>
          <p:cNvSpPr txBox="1"/>
          <p:nvPr/>
        </p:nvSpPr>
        <p:spPr>
          <a:xfrm>
            <a:off x="332172" y="735753"/>
            <a:ext cx="11771619" cy="5646229"/>
          </a:xfrm>
          <a:prstGeom prst="rect">
            <a:avLst/>
          </a:prstGeom>
          <a:noFill/>
        </p:spPr>
        <p:txBody>
          <a:bodyPr wrap="square" rtlCol="0">
            <a:spAutoFit/>
          </a:bodyPr>
          <a:lstStyle/>
          <a:p>
            <a:pPr marL="223704" indent="-223704" defTabSz="914126">
              <a:buFont typeface="Arial" panose="020B0604020202020204" pitchFamily="34" charset="0"/>
              <a:buChar char="•"/>
            </a:pPr>
            <a:r>
              <a:rPr lang="en-GB" sz="2399" u="sng" dirty="0">
                <a:latin typeface="Calibri" panose="020F0502020204030204"/>
                <a:cs typeface="Arial" panose="020B0604020202020204" pitchFamily="34" charset="0"/>
              </a:rPr>
              <a:t>Method: </a:t>
            </a:r>
          </a:p>
          <a:p>
            <a:pPr marL="223704" indent="-223704" defTabSz="914126">
              <a:buFont typeface="Arial" panose="020B0604020202020204" pitchFamily="34" charset="0"/>
              <a:buChar char="•"/>
            </a:pPr>
            <a:endParaRPr lang="en-GB" sz="1050" u="sng" dirty="0">
              <a:latin typeface="Calibri" panose="020F0502020204030204"/>
              <a:cs typeface="Arial" panose="020B0604020202020204" pitchFamily="34" charset="0"/>
            </a:endParaRPr>
          </a:p>
          <a:p>
            <a:pPr defTabSz="914126"/>
            <a:r>
              <a:rPr lang="en-GB" sz="2399" dirty="0">
                <a:latin typeface="Calibri" panose="020F0502020204030204"/>
                <a:cs typeface="Arial" panose="020B0604020202020204" pitchFamily="34" charset="0"/>
              </a:rPr>
              <a:t>      - Direct global 4D-Var DA (like all other observations already assimilated in ECMWF’s IFS).</a:t>
            </a:r>
          </a:p>
          <a:p>
            <a:pPr defTabSz="914126"/>
            <a:r>
              <a:rPr lang="en-GB" sz="2399" dirty="0">
                <a:latin typeface="Calibri" panose="020F0502020204030204"/>
                <a:cs typeface="Arial" panose="020B0604020202020204" pitchFamily="34" charset="0"/>
              </a:rPr>
              <a:t>      - 6 or 12-hour assimilation window (every 6 or 12 hours, respectively).</a:t>
            </a:r>
          </a:p>
          <a:p>
            <a:pPr defTabSz="914126"/>
            <a:r>
              <a:rPr lang="en-GB" sz="2399" dirty="0">
                <a:latin typeface="Calibri" panose="020F0502020204030204"/>
                <a:cs typeface="Arial" panose="020B0604020202020204" pitchFamily="34" charset="0"/>
              </a:rPr>
              <a:t>      - In-house quality control of MTG LI and GOES GLM data is applied before assimilation.</a:t>
            </a:r>
          </a:p>
          <a:p>
            <a:pPr defTabSz="914126"/>
            <a:r>
              <a:rPr lang="en-GB" sz="2399" dirty="0">
                <a:latin typeface="Calibri" panose="020F0502020204030204"/>
                <a:cs typeface="Arial" panose="020B0604020202020204" pitchFamily="34" charset="0"/>
              </a:rPr>
              <a:t>      - Flash detection efficiency is assumed to vary between 70 and 88% (day/night).</a:t>
            </a:r>
          </a:p>
          <a:p>
            <a:pPr defTabSz="914126"/>
            <a:r>
              <a:rPr lang="en-GB" sz="2399" dirty="0">
                <a:latin typeface="Calibri" panose="020F0502020204030204"/>
                <a:cs typeface="Arial" panose="020B0604020202020204" pitchFamily="34" charset="0"/>
              </a:rPr>
              <a:t>      - Parallax correction is applied to each flash geolocation.</a:t>
            </a:r>
          </a:p>
          <a:p>
            <a:pPr defTabSz="914126"/>
            <a:r>
              <a:rPr lang="en-GB" sz="2399" dirty="0">
                <a:latin typeface="Calibri" panose="020F0502020204030204"/>
                <a:cs typeface="Arial" panose="020B0604020202020204" pitchFamily="34" charset="0"/>
              </a:rPr>
              <a:t>      - Optional bias correction.</a:t>
            </a:r>
          </a:p>
          <a:p>
            <a:pPr defTabSz="914126"/>
            <a:endParaRPr lang="en-GB" sz="1400" dirty="0">
              <a:latin typeface="Calibri" panose="020F0502020204030204"/>
              <a:cs typeface="Arial" panose="020B0604020202020204" pitchFamily="34" charset="0"/>
            </a:endParaRPr>
          </a:p>
          <a:p>
            <a:pPr marL="223704" indent="-223704" defTabSz="914126">
              <a:buFont typeface="Arial" panose="020B0604020202020204" pitchFamily="34" charset="0"/>
              <a:buChar char="•"/>
            </a:pPr>
            <a:r>
              <a:rPr lang="en-GB" sz="2399" u="sng" dirty="0">
                <a:latin typeface="Calibri" panose="020F0502020204030204"/>
                <a:cs typeface="Arial" panose="020B0604020202020204" pitchFamily="34" charset="0"/>
              </a:rPr>
              <a:t>Quantity to be assimilated:</a:t>
            </a:r>
            <a:r>
              <a:rPr lang="en-GB" sz="2399" dirty="0">
                <a:latin typeface="Calibri" panose="020F0502020204030204"/>
                <a:cs typeface="Arial" panose="020B0604020202020204" pitchFamily="34" charset="0"/>
              </a:rPr>
              <a:t>   </a:t>
            </a:r>
          </a:p>
          <a:p>
            <a:pPr marL="223704" indent="-223704" defTabSz="914126">
              <a:buFont typeface="Arial" panose="020B0604020202020204" pitchFamily="34" charset="0"/>
              <a:buChar char="•"/>
            </a:pPr>
            <a:endParaRPr lang="en-GB" sz="1050" dirty="0">
              <a:latin typeface="Calibri" panose="020F0502020204030204"/>
              <a:cs typeface="Arial" panose="020B0604020202020204" pitchFamily="34" charset="0"/>
            </a:endParaRPr>
          </a:p>
          <a:p>
            <a:pPr defTabSz="914126"/>
            <a:r>
              <a:rPr lang="en-GB" sz="2399" dirty="0">
                <a:latin typeface="Calibri" panose="020F0502020204030204"/>
                <a:cs typeface="Arial" panose="020B0604020202020204" pitchFamily="34" charset="0"/>
              </a:rPr>
              <a:t>      - Observed lightning flash densities as derived from L2 flash data. </a:t>
            </a:r>
          </a:p>
          <a:p>
            <a:pPr defTabSz="914126"/>
            <a:r>
              <a:rPr lang="en-GB" sz="2399" dirty="0">
                <a:latin typeface="Calibri" panose="020F0502020204030204"/>
                <a:cs typeface="Arial" panose="020B0604020202020204" pitchFamily="34" charset="0"/>
              </a:rPr>
              <a:t>      - Simulated lightning flash densities from IFS using Lopez (2016).</a:t>
            </a:r>
          </a:p>
          <a:p>
            <a:pPr defTabSz="914126"/>
            <a:r>
              <a:rPr lang="en-GB" sz="2399" dirty="0">
                <a:latin typeface="Calibri" panose="020F0502020204030204"/>
                <a:cs typeface="Arial" panose="020B0604020202020204" pitchFamily="34" charset="0"/>
              </a:rPr>
              <a:t>      - Averaged over 6 hours (to reduce effects of non-linearities).</a:t>
            </a:r>
          </a:p>
          <a:p>
            <a:pPr defTabSz="914126"/>
            <a:r>
              <a:rPr lang="en-GB" sz="2399" dirty="0">
                <a:latin typeface="Calibri" panose="020F0502020204030204"/>
                <a:cs typeface="Arial" panose="020B0604020202020204" pitchFamily="34" charset="0"/>
              </a:rPr>
              <a:t>      - Log transform applied before assimilation (</a:t>
            </a:r>
            <a:r>
              <a:rPr lang="en-GB" sz="2399" dirty="0" err="1">
                <a:latin typeface="Calibri" panose="020F0502020204030204"/>
                <a:cs typeface="Arial" panose="020B0604020202020204" pitchFamily="34" charset="0"/>
              </a:rPr>
              <a:t>obs</a:t>
            </a:r>
            <a:r>
              <a:rPr lang="en-GB" sz="2399" dirty="0">
                <a:latin typeface="Calibri" panose="020F0502020204030204"/>
                <a:cs typeface="Arial" panose="020B0604020202020204" pitchFamily="34" charset="0"/>
              </a:rPr>
              <a:t> – model departures closer to Gaussian).</a:t>
            </a:r>
          </a:p>
          <a:p>
            <a:pPr defTabSz="914126"/>
            <a:endParaRPr lang="en-GB" sz="1400" dirty="0">
              <a:latin typeface="Calibri" panose="020F0502020204030204"/>
            </a:endParaRPr>
          </a:p>
          <a:p>
            <a:pPr marL="190443" indent="-190443" defTabSz="914126">
              <a:buFont typeface="Arial" panose="020B0604020202020204" pitchFamily="34" charset="0"/>
              <a:buChar char="•"/>
            </a:pPr>
            <a:r>
              <a:rPr lang="en-GB" sz="2399" dirty="0">
                <a:latin typeface="Calibri" panose="020F0502020204030204"/>
                <a:ea typeface="+mn-lt"/>
                <a:cs typeface="Arial"/>
              </a:rPr>
              <a:t>All code developments will be available in the next operational version of IFS (early 2026).</a:t>
            </a:r>
          </a:p>
        </p:txBody>
      </p:sp>
    </p:spTree>
    <p:extLst>
      <p:ext uri="{BB962C8B-B14F-4D97-AF65-F5344CB8AC3E}">
        <p14:creationId xmlns:p14="http://schemas.microsoft.com/office/powerpoint/2010/main" val="306677693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Introduction</a:t>
            </a:r>
          </a:p>
        </p:txBody>
      </p:sp>
      <p:sp>
        <p:nvSpPr>
          <p:cNvPr id="3" name="Content Placeholder 2"/>
          <p:cNvSpPr>
            <a:spLocks noGrp="1"/>
          </p:cNvSpPr>
          <p:nvPr>
            <p:ph sz="quarter" idx="14"/>
          </p:nvPr>
        </p:nvSpPr>
        <p:spPr/>
        <p:txBody>
          <a:bodyPr/>
          <a:lstStyle/>
          <a:p>
            <a:r>
              <a:rPr lang="en-US" dirty="0"/>
              <a:t>ECMWF has assimilated radiance and wind data from SEVIRI for many years. So FCI provides continuity, with improvements.</a:t>
            </a:r>
          </a:p>
          <a:p>
            <a:endParaRPr lang="en-US" dirty="0"/>
          </a:p>
          <a:p>
            <a:r>
              <a:rPr lang="en-US" dirty="0"/>
              <a:t>We also use hyperspectral IR data from IASI etc. So the assimilation of IRS will be based on this.</a:t>
            </a:r>
          </a:p>
          <a:p>
            <a:endParaRPr lang="en-US" dirty="0"/>
          </a:p>
          <a:p>
            <a:r>
              <a:rPr lang="en-US" dirty="0"/>
              <a:t>Lightning data assimilation is a much more original activity, but the plan is to assimilate data from LI.</a:t>
            </a:r>
          </a:p>
          <a:p>
            <a:endParaRPr lang="en-US" dirty="0"/>
          </a:p>
          <a:p>
            <a:r>
              <a:rPr lang="en-US" dirty="0"/>
              <a:t>An area of active development is the assimilation of visible data from FCI.</a:t>
            </a:r>
          </a:p>
          <a:p>
            <a:endParaRPr lang="en-US" dirty="0"/>
          </a:p>
        </p:txBody>
      </p:sp>
      <p:sp>
        <p:nvSpPr>
          <p:cNvPr id="4" name="Slide Number Placeholder 3"/>
          <p:cNvSpPr>
            <a:spLocks noGrp="1"/>
          </p:cNvSpPr>
          <p:nvPr>
            <p:ph type="sldNum" sz="quarter" idx="10"/>
          </p:nvPr>
        </p:nvSpPr>
        <p:spPr/>
        <p:txBody>
          <a:bodyPr/>
          <a:lstStyle/>
          <a:p>
            <a:fld id="{6B3B0B0F-E794-1244-9699-107C60B9C23A}" type="slidenum">
              <a:rPr lang="en-US" smtClean="0"/>
              <a:pPr/>
              <a:t>2</a:t>
            </a:fld>
            <a:endParaRPr lang="en-US" dirty="0"/>
          </a:p>
        </p:txBody>
      </p:sp>
      <p:sp>
        <p:nvSpPr>
          <p:cNvPr id="5" name="Footer Placeholder 4"/>
          <p:cNvSpPr>
            <a:spLocks noGrp="1"/>
          </p:cNvSpPr>
          <p:nvPr>
            <p:ph type="ftr" sz="quarter" idx="3"/>
          </p:nvPr>
        </p:nvSpPr>
        <p:spPr/>
        <p:txBody>
          <a:bodyPr/>
          <a:lstStyle/>
          <a:p>
            <a:pPr algn="ctr"/>
            <a:r>
              <a:rPr lang="en-US"/>
              <a:t>European Centre for Medium-Range Weather Forecasts</a:t>
            </a:r>
            <a:endParaRPr lang="en-US"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7B4653F-33F1-5D86-F4ED-1A1E599AAF69}"/>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F736971-F84C-B149-63F2-D5C4C95BF115}"/>
              </a:ext>
            </a:extLst>
          </p:cNvPr>
          <p:cNvSpPr>
            <a:spLocks noGrp="1"/>
          </p:cNvSpPr>
          <p:nvPr>
            <p:ph sz="quarter" idx="14"/>
          </p:nvPr>
        </p:nvSpPr>
        <p:spPr>
          <a:xfrm>
            <a:off x="463381" y="513421"/>
            <a:ext cx="11328068" cy="4984702"/>
          </a:xfrm>
        </p:spPr>
        <p:txBody>
          <a:bodyPr/>
          <a:lstStyle/>
          <a:p>
            <a:pPr indent="0">
              <a:buSzPct val="120000"/>
              <a:buNone/>
            </a:pPr>
            <a:r>
              <a:rPr lang="en-GB" sz="1999" b="1" dirty="0">
                <a:latin typeface="Arial" charset="0"/>
              </a:rPr>
              <a:t> </a:t>
            </a:r>
          </a:p>
        </p:txBody>
      </p:sp>
      <p:sp>
        <p:nvSpPr>
          <p:cNvPr id="13" name="TextBox 12">
            <a:extLst>
              <a:ext uri="{FF2B5EF4-FFF2-40B4-BE49-F238E27FC236}">
                <a16:creationId xmlns:a16="http://schemas.microsoft.com/office/drawing/2014/main" id="{4A1E2927-B573-CFA8-9C92-D083D40292D8}"/>
              </a:ext>
            </a:extLst>
          </p:cNvPr>
          <p:cNvSpPr txBox="1"/>
          <p:nvPr/>
        </p:nvSpPr>
        <p:spPr>
          <a:xfrm>
            <a:off x="406414" y="609923"/>
            <a:ext cx="11638070" cy="830781"/>
          </a:xfrm>
          <a:prstGeom prst="rect">
            <a:avLst/>
          </a:prstGeom>
          <a:noFill/>
        </p:spPr>
        <p:txBody>
          <a:bodyPr wrap="square" lIns="89977" tIns="45708" rIns="91416" bIns="45708" rtlCol="0" anchor="t">
            <a:spAutoFit/>
          </a:bodyPr>
          <a:lstStyle/>
          <a:p>
            <a:r>
              <a:rPr lang="en-US" sz="2399" dirty="0"/>
              <a:t>Histograms of observation−model lightning departures from a 4D-Var (28-km) experiment Period: 1 April - 2 August 2025 (lightning assimilated on top of all other available </a:t>
            </a:r>
            <a:r>
              <a:rPr lang="en-US" sz="2399" dirty="0" err="1"/>
              <a:t>obs</a:t>
            </a:r>
            <a:r>
              <a:rPr lang="en-US" sz="2399" dirty="0"/>
              <a:t> types).</a:t>
            </a:r>
            <a:endParaRPr lang="en-GB" sz="2399" dirty="0">
              <a:cs typeface="Arial"/>
            </a:endParaRPr>
          </a:p>
        </p:txBody>
      </p:sp>
      <p:sp>
        <p:nvSpPr>
          <p:cNvPr id="6" name="Title 1">
            <a:extLst>
              <a:ext uri="{FF2B5EF4-FFF2-40B4-BE49-F238E27FC236}">
                <a16:creationId xmlns:a16="http://schemas.microsoft.com/office/drawing/2014/main" id="{EE4E6668-BCFB-531F-8000-3597A3577059}"/>
              </a:ext>
            </a:extLst>
          </p:cNvPr>
          <p:cNvSpPr txBox="1">
            <a:spLocks/>
          </p:cNvSpPr>
          <p:nvPr/>
        </p:nvSpPr>
        <p:spPr>
          <a:xfrm>
            <a:off x="2283451" y="201874"/>
            <a:ext cx="7621923" cy="420049"/>
          </a:xfrm>
          <a:prstGeom prst="rect">
            <a:avLst/>
          </a:prstGeom>
        </p:spPr>
        <p:txBody>
          <a:bodyPr lIns="0" tIns="0" rIns="0" bIns="0" anchor="t"/>
          <a:lstStyle>
            <a:lvl1pPr algn="l" defTabSz="457200" rtl="0" eaLnBrk="1" latinLnBrk="0" hangingPunct="1">
              <a:lnSpc>
                <a:spcPts val="2800"/>
              </a:lnSpc>
              <a:spcBef>
                <a:spcPct val="0"/>
              </a:spcBef>
              <a:buNone/>
              <a:defRPr sz="2400" kern="1200">
                <a:solidFill>
                  <a:srgbClr val="064E83"/>
                </a:solidFill>
                <a:latin typeface="+mj-lt"/>
                <a:ea typeface="+mj-ea"/>
                <a:cs typeface="+mj-cs"/>
              </a:defRPr>
            </a:lvl1pPr>
          </a:lstStyle>
          <a:p>
            <a:pPr algn="ctr"/>
            <a:r>
              <a:rPr lang="en-GB" sz="2799" b="1" dirty="0">
                <a:solidFill>
                  <a:schemeClr val="accent1"/>
                </a:solidFill>
                <a:latin typeface="+mn-lt"/>
                <a:cs typeface="Arial"/>
              </a:rPr>
              <a:t>Lightning statistics before and after assimilation.</a:t>
            </a:r>
            <a:endParaRPr lang="en-US" sz="2799" dirty="0">
              <a:solidFill>
                <a:schemeClr val="accent1"/>
              </a:solidFill>
              <a:latin typeface="+mn-lt"/>
            </a:endParaRPr>
          </a:p>
        </p:txBody>
      </p:sp>
      <p:sp>
        <p:nvSpPr>
          <p:cNvPr id="45" name="TextBox 44">
            <a:extLst>
              <a:ext uri="{FF2B5EF4-FFF2-40B4-BE49-F238E27FC236}">
                <a16:creationId xmlns:a16="http://schemas.microsoft.com/office/drawing/2014/main" id="{E65AE3E3-88DD-17F4-A812-E1CA324E38B0}"/>
              </a:ext>
            </a:extLst>
          </p:cNvPr>
          <p:cNvSpPr txBox="1"/>
          <p:nvPr/>
        </p:nvSpPr>
        <p:spPr>
          <a:xfrm>
            <a:off x="553074" y="5019170"/>
            <a:ext cx="11555561" cy="1323094"/>
          </a:xfrm>
          <a:prstGeom prst="rect">
            <a:avLst/>
          </a:prstGeom>
          <a:noFill/>
        </p:spPr>
        <p:txBody>
          <a:bodyPr wrap="square" lIns="89977" tIns="45708" rIns="91416" bIns="45708" rtlCol="0" anchor="t">
            <a:spAutoFit/>
          </a:bodyPr>
          <a:lstStyle/>
          <a:p>
            <a:pPr marL="133310" indent="-133310">
              <a:buSzPct val="120000"/>
              <a:buFont typeface="Arial" panose="020B0604020202020204" pitchFamily="34" charset="0"/>
              <a:buChar char="•"/>
              <a:tabLst>
                <a:tab pos="126962" algn="l"/>
              </a:tabLst>
            </a:pPr>
            <a:r>
              <a:rPr lang="en-GB" sz="1999" dirty="0">
                <a:latin typeface="Arial"/>
                <a:cs typeface="Arial"/>
              </a:rPr>
              <a:t> </a:t>
            </a:r>
            <a:r>
              <a:rPr lang="en-GB" sz="2399" dirty="0">
                <a:cs typeface="Arial"/>
              </a:rPr>
              <a:t>After the assimilation, lightning from the model gets closer to observations.</a:t>
            </a:r>
          </a:p>
          <a:p>
            <a:pPr>
              <a:buSzPct val="120000"/>
              <a:tabLst>
                <a:tab pos="126962" algn="l"/>
              </a:tabLst>
            </a:pPr>
            <a:endParaRPr lang="en-GB" sz="500" dirty="0">
              <a:latin typeface="Arial"/>
              <a:cs typeface="Arial"/>
            </a:endParaRPr>
          </a:p>
          <a:p>
            <a:pPr marL="133310" indent="-133310">
              <a:buSzPct val="120000"/>
              <a:buFont typeface="Arial" panose="020B0604020202020204" pitchFamily="34" charset="0"/>
              <a:buChar char="•"/>
              <a:tabLst>
                <a:tab pos="126962" algn="l"/>
              </a:tabLst>
            </a:pPr>
            <a:r>
              <a:rPr lang="en-GB" sz="2399" dirty="0">
                <a:latin typeface="Arial"/>
                <a:cs typeface="Arial"/>
              </a:rPr>
              <a:t> </a:t>
            </a:r>
            <a:r>
              <a:rPr lang="en-GB" sz="2399" dirty="0">
                <a:cs typeface="Arial"/>
              </a:rPr>
              <a:t>Still an asymmetry, because the sensitivity booster is designed to make the model state   </a:t>
            </a:r>
          </a:p>
          <a:p>
            <a:pPr>
              <a:buSzPct val="120000"/>
              <a:tabLst>
                <a:tab pos="126962" algn="l"/>
              </a:tabLst>
            </a:pPr>
            <a:r>
              <a:rPr lang="en-GB" sz="2399" dirty="0">
                <a:cs typeface="Arial"/>
              </a:rPr>
              <a:t>   more unstable when needed, but not necessarily all the way to lightning generation.</a:t>
            </a:r>
          </a:p>
        </p:txBody>
      </p:sp>
      <p:grpSp>
        <p:nvGrpSpPr>
          <p:cNvPr id="16" name="Group 15">
            <a:extLst>
              <a:ext uri="{FF2B5EF4-FFF2-40B4-BE49-F238E27FC236}">
                <a16:creationId xmlns:a16="http://schemas.microsoft.com/office/drawing/2014/main" id="{9CC96DC2-5969-EBE0-0C7A-BAC114630E2D}"/>
              </a:ext>
            </a:extLst>
          </p:cNvPr>
          <p:cNvGrpSpPr/>
          <p:nvPr/>
        </p:nvGrpSpPr>
        <p:grpSpPr>
          <a:xfrm>
            <a:off x="1918359" y="1574002"/>
            <a:ext cx="8337394" cy="3375707"/>
            <a:chOff x="1918859" y="1593691"/>
            <a:chExt cx="8339566" cy="3376586"/>
          </a:xfrm>
        </p:grpSpPr>
        <p:sp>
          <p:nvSpPr>
            <p:cNvPr id="44" name="Rectangle 43">
              <a:extLst>
                <a:ext uri="{FF2B5EF4-FFF2-40B4-BE49-F238E27FC236}">
                  <a16:creationId xmlns:a16="http://schemas.microsoft.com/office/drawing/2014/main" id="{4A3AE382-4190-B487-A8CC-BC6ACC7F13EB}"/>
                </a:ext>
              </a:extLst>
            </p:cNvPr>
            <p:cNvSpPr/>
            <p:nvPr/>
          </p:nvSpPr>
          <p:spPr>
            <a:xfrm>
              <a:off x="1918859" y="1593691"/>
              <a:ext cx="8339566" cy="3376586"/>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799"/>
            </a:p>
          </p:txBody>
        </p:sp>
        <p:pic>
          <p:nvPicPr>
            <p:cNvPr id="11" name="Picture 10">
              <a:extLst>
                <a:ext uri="{FF2B5EF4-FFF2-40B4-BE49-F238E27FC236}">
                  <a16:creationId xmlns:a16="http://schemas.microsoft.com/office/drawing/2014/main" id="{7AC2516C-BD0E-CE32-155F-BA70B5F52189}"/>
                </a:ext>
              </a:extLst>
            </p:cNvPr>
            <p:cNvPicPr>
              <a:picLocks noChangeAspect="1"/>
            </p:cNvPicPr>
            <p:nvPr/>
          </p:nvPicPr>
          <p:blipFill>
            <a:blip r:embed="rId3"/>
            <a:srcRect l="-2755" t="11939" r="1591" b="4528"/>
            <a:stretch>
              <a:fillRect/>
            </a:stretch>
          </p:blipFill>
          <p:spPr>
            <a:xfrm>
              <a:off x="1933576" y="1742329"/>
              <a:ext cx="3994038" cy="2452492"/>
            </a:xfrm>
            <a:prstGeom prst="rect">
              <a:avLst/>
            </a:prstGeom>
          </p:spPr>
        </p:pic>
        <p:pic>
          <p:nvPicPr>
            <p:cNvPr id="21" name="Picture 20">
              <a:extLst>
                <a:ext uri="{FF2B5EF4-FFF2-40B4-BE49-F238E27FC236}">
                  <a16:creationId xmlns:a16="http://schemas.microsoft.com/office/drawing/2014/main" id="{A32A220E-848C-AEA3-F32A-6757FDFB9F71}"/>
                </a:ext>
              </a:extLst>
            </p:cNvPr>
            <p:cNvPicPr>
              <a:picLocks noChangeAspect="1"/>
            </p:cNvPicPr>
            <p:nvPr/>
          </p:nvPicPr>
          <p:blipFill>
            <a:blip r:embed="rId4"/>
            <a:srcRect l="172" t="12178" r="172" b="7898"/>
            <a:stretch>
              <a:fillRect/>
            </a:stretch>
          </p:blipFill>
          <p:spPr>
            <a:xfrm>
              <a:off x="6250102" y="1762294"/>
              <a:ext cx="3826086" cy="2391682"/>
            </a:xfrm>
            <a:prstGeom prst="rect">
              <a:avLst/>
            </a:prstGeom>
          </p:spPr>
        </p:pic>
        <p:sp>
          <p:nvSpPr>
            <p:cNvPr id="46" name="TextBox 45">
              <a:extLst>
                <a:ext uri="{FF2B5EF4-FFF2-40B4-BE49-F238E27FC236}">
                  <a16:creationId xmlns:a16="http://schemas.microsoft.com/office/drawing/2014/main" id="{8CDB17AE-6579-93C9-BFD7-016A6EEA4D64}"/>
                </a:ext>
              </a:extLst>
            </p:cNvPr>
            <p:cNvSpPr txBox="1"/>
            <p:nvPr/>
          </p:nvSpPr>
          <p:spPr>
            <a:xfrm>
              <a:off x="2531470" y="1763406"/>
              <a:ext cx="1510413" cy="369332"/>
            </a:xfrm>
            <a:prstGeom prst="rect">
              <a:avLst/>
            </a:prstGeom>
            <a:noFill/>
          </p:spPr>
          <p:txBody>
            <a:bodyPr wrap="none" rtlCol="0">
              <a:spAutoFit/>
            </a:bodyPr>
            <a:lstStyle/>
            <a:p>
              <a:r>
                <a:rPr lang="en-US" sz="1799" b="1" dirty="0"/>
                <a:t>GOES-19 GLM</a:t>
              </a:r>
            </a:p>
          </p:txBody>
        </p:sp>
        <p:sp>
          <p:nvSpPr>
            <p:cNvPr id="47" name="TextBox 46">
              <a:extLst>
                <a:ext uri="{FF2B5EF4-FFF2-40B4-BE49-F238E27FC236}">
                  <a16:creationId xmlns:a16="http://schemas.microsoft.com/office/drawing/2014/main" id="{8B05E1D2-CDCB-6312-20FB-CF04992A0B70}"/>
                </a:ext>
              </a:extLst>
            </p:cNvPr>
            <p:cNvSpPr txBox="1"/>
            <p:nvPr/>
          </p:nvSpPr>
          <p:spPr>
            <a:xfrm>
              <a:off x="6699955" y="1803125"/>
              <a:ext cx="1101712" cy="369332"/>
            </a:xfrm>
            <a:prstGeom prst="rect">
              <a:avLst/>
            </a:prstGeom>
            <a:noFill/>
          </p:spPr>
          <p:txBody>
            <a:bodyPr wrap="none" rtlCol="0">
              <a:spAutoFit/>
            </a:bodyPr>
            <a:lstStyle/>
            <a:p>
              <a:r>
                <a:rPr lang="en-US" sz="1799" b="1" dirty="0"/>
                <a:t>MTG-I1 LI</a:t>
              </a:r>
            </a:p>
          </p:txBody>
        </p:sp>
        <p:sp>
          <p:nvSpPr>
            <p:cNvPr id="49" name="TextBox 48">
              <a:extLst>
                <a:ext uri="{FF2B5EF4-FFF2-40B4-BE49-F238E27FC236}">
                  <a16:creationId xmlns:a16="http://schemas.microsoft.com/office/drawing/2014/main" id="{DFDF0F84-7434-6D6A-101A-93D3AD5FE3C7}"/>
                </a:ext>
              </a:extLst>
            </p:cNvPr>
            <p:cNvSpPr txBox="1"/>
            <p:nvPr/>
          </p:nvSpPr>
          <p:spPr>
            <a:xfrm>
              <a:off x="2283921" y="4180946"/>
              <a:ext cx="343364" cy="369204"/>
            </a:xfrm>
            <a:prstGeom prst="rect">
              <a:avLst/>
            </a:prstGeom>
            <a:solidFill>
              <a:schemeClr val="bg1"/>
            </a:solidFill>
          </p:spPr>
          <p:txBody>
            <a:bodyPr wrap="none" rtlCol="0">
              <a:spAutoFit/>
            </a:bodyPr>
            <a:lstStyle/>
            <a:p>
              <a:r>
                <a:rPr lang="en-US" sz="1799" dirty="0"/>
                <a:t>   </a:t>
              </a:r>
            </a:p>
          </p:txBody>
        </p:sp>
        <p:sp>
          <p:nvSpPr>
            <p:cNvPr id="51" name="TextBox 50">
              <a:extLst>
                <a:ext uri="{FF2B5EF4-FFF2-40B4-BE49-F238E27FC236}">
                  <a16:creationId xmlns:a16="http://schemas.microsoft.com/office/drawing/2014/main" id="{D4EABD1B-08AC-E17C-AEB1-6AFA9175C79C}"/>
                </a:ext>
              </a:extLst>
            </p:cNvPr>
            <p:cNvSpPr txBox="1"/>
            <p:nvPr/>
          </p:nvSpPr>
          <p:spPr>
            <a:xfrm>
              <a:off x="8306570" y="4244246"/>
              <a:ext cx="259508" cy="369332"/>
            </a:xfrm>
            <a:prstGeom prst="rect">
              <a:avLst/>
            </a:prstGeom>
            <a:solidFill>
              <a:schemeClr val="bg1"/>
            </a:solidFill>
          </p:spPr>
          <p:txBody>
            <a:bodyPr wrap="square" rtlCol="0">
              <a:spAutoFit/>
            </a:bodyPr>
            <a:lstStyle/>
            <a:p>
              <a:r>
                <a:rPr lang="en-US" sz="1799" dirty="0"/>
                <a:t>   </a:t>
              </a:r>
            </a:p>
          </p:txBody>
        </p:sp>
        <p:sp>
          <p:nvSpPr>
            <p:cNvPr id="39" name="TextBox 38">
              <a:extLst>
                <a:ext uri="{FF2B5EF4-FFF2-40B4-BE49-F238E27FC236}">
                  <a16:creationId xmlns:a16="http://schemas.microsoft.com/office/drawing/2014/main" id="{BE39EB19-C9AD-9E19-D654-80AD97F3FE57}"/>
                </a:ext>
              </a:extLst>
            </p:cNvPr>
            <p:cNvSpPr txBox="1"/>
            <p:nvPr/>
          </p:nvSpPr>
          <p:spPr>
            <a:xfrm>
              <a:off x="7245718" y="4398457"/>
              <a:ext cx="2396815" cy="400110"/>
            </a:xfrm>
            <a:prstGeom prst="rect">
              <a:avLst/>
            </a:prstGeom>
            <a:noFill/>
          </p:spPr>
          <p:txBody>
            <a:bodyPr wrap="square" rtlCol="0">
              <a:spAutoFit/>
            </a:bodyPr>
            <a:lstStyle/>
            <a:p>
              <a:r>
                <a:rPr lang="en-US" sz="1999" dirty="0"/>
                <a:t>Lightning departures</a:t>
              </a:r>
              <a:r>
                <a:rPr lang="en-US" sz="1799" dirty="0">
                  <a:solidFill>
                    <a:schemeClr val="bg1"/>
                  </a:solidFill>
                </a:rPr>
                <a:t>:</a:t>
              </a:r>
            </a:p>
          </p:txBody>
        </p:sp>
        <p:sp>
          <p:nvSpPr>
            <p:cNvPr id="40" name="TextBox 39">
              <a:extLst>
                <a:ext uri="{FF2B5EF4-FFF2-40B4-BE49-F238E27FC236}">
                  <a16:creationId xmlns:a16="http://schemas.microsoft.com/office/drawing/2014/main" id="{3BDC817D-BE2B-81EA-E125-AE418BBC852C}"/>
                </a:ext>
              </a:extLst>
            </p:cNvPr>
            <p:cNvSpPr txBox="1"/>
            <p:nvPr/>
          </p:nvSpPr>
          <p:spPr>
            <a:xfrm>
              <a:off x="2971957" y="4242945"/>
              <a:ext cx="4259499" cy="707886"/>
            </a:xfrm>
            <a:prstGeom prst="rect">
              <a:avLst/>
            </a:prstGeom>
            <a:noFill/>
          </p:spPr>
          <p:txBody>
            <a:bodyPr wrap="none" rtlCol="0">
              <a:spAutoFit/>
            </a:bodyPr>
            <a:lstStyle/>
            <a:p>
              <a:r>
                <a:rPr lang="en-US" sz="1999" dirty="0" err="1"/>
                <a:t>Obs</a:t>
              </a:r>
              <a:r>
                <a:rPr lang="en-US" sz="1999" dirty="0"/>
                <a:t> − Background (before assimilation)</a:t>
              </a:r>
            </a:p>
            <a:p>
              <a:r>
                <a:rPr lang="en-US" sz="1999" dirty="0" err="1"/>
                <a:t>Obs</a:t>
              </a:r>
              <a:r>
                <a:rPr lang="en-US" sz="1999" dirty="0"/>
                <a:t> − Analysis        (after assimilation)</a:t>
              </a:r>
            </a:p>
          </p:txBody>
        </p:sp>
        <p:sp>
          <p:nvSpPr>
            <p:cNvPr id="41" name="Rectangle 40">
              <a:extLst>
                <a:ext uri="{FF2B5EF4-FFF2-40B4-BE49-F238E27FC236}">
                  <a16:creationId xmlns:a16="http://schemas.microsoft.com/office/drawing/2014/main" id="{882D3C7F-5C6E-8BE7-DE64-23CD0E3F85CA}"/>
                </a:ext>
              </a:extLst>
            </p:cNvPr>
            <p:cNvSpPr/>
            <p:nvPr/>
          </p:nvSpPr>
          <p:spPr>
            <a:xfrm>
              <a:off x="2531471" y="4661521"/>
              <a:ext cx="412922" cy="197301"/>
            </a:xfrm>
            <a:prstGeom prst="rect">
              <a:avLst/>
            </a:prstGeom>
            <a:solidFill>
              <a:srgbClr val="00B0F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799" dirty="0"/>
            </a:p>
          </p:txBody>
        </p:sp>
        <p:sp>
          <p:nvSpPr>
            <p:cNvPr id="42" name="Rectangle 41">
              <a:extLst>
                <a:ext uri="{FF2B5EF4-FFF2-40B4-BE49-F238E27FC236}">
                  <a16:creationId xmlns:a16="http://schemas.microsoft.com/office/drawing/2014/main" id="{FBB8E5CD-D63A-596E-8AD4-61DB414DF4F3}"/>
                </a:ext>
              </a:extLst>
            </p:cNvPr>
            <p:cNvSpPr/>
            <p:nvPr/>
          </p:nvSpPr>
          <p:spPr>
            <a:xfrm>
              <a:off x="2531472" y="4364265"/>
              <a:ext cx="412922" cy="197301"/>
            </a:xfrm>
            <a:prstGeom prst="rect">
              <a:avLst/>
            </a:prstGeom>
            <a:noFill/>
            <a:ln w="28575">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799" dirty="0"/>
            </a:p>
          </p:txBody>
        </p:sp>
        <p:sp>
          <p:nvSpPr>
            <p:cNvPr id="8" name="TextBox 7">
              <a:extLst>
                <a:ext uri="{FF2B5EF4-FFF2-40B4-BE49-F238E27FC236}">
                  <a16:creationId xmlns:a16="http://schemas.microsoft.com/office/drawing/2014/main" id="{180E16DF-988E-1D69-27F1-B93D6081E5BA}"/>
                </a:ext>
              </a:extLst>
            </p:cNvPr>
            <p:cNvSpPr txBox="1"/>
            <p:nvPr/>
          </p:nvSpPr>
          <p:spPr>
            <a:xfrm>
              <a:off x="2574415" y="2687571"/>
              <a:ext cx="1334468" cy="369332"/>
            </a:xfrm>
            <a:prstGeom prst="rect">
              <a:avLst/>
            </a:prstGeom>
            <a:noFill/>
          </p:spPr>
          <p:txBody>
            <a:bodyPr wrap="none" rtlCol="0">
              <a:spAutoFit/>
            </a:bodyPr>
            <a:lstStyle/>
            <a:p>
              <a:r>
                <a:rPr lang="en-US" sz="1799" dirty="0" err="1"/>
                <a:t>obs</a:t>
              </a:r>
              <a:r>
                <a:rPr lang="en-US" sz="1799" dirty="0"/>
                <a:t> &lt; model</a:t>
              </a:r>
            </a:p>
          </p:txBody>
        </p:sp>
        <p:sp>
          <p:nvSpPr>
            <p:cNvPr id="9" name="TextBox 8">
              <a:extLst>
                <a:ext uri="{FF2B5EF4-FFF2-40B4-BE49-F238E27FC236}">
                  <a16:creationId xmlns:a16="http://schemas.microsoft.com/office/drawing/2014/main" id="{369B725D-912B-CC17-B5B4-8B757F728727}"/>
                </a:ext>
              </a:extLst>
            </p:cNvPr>
            <p:cNvSpPr txBox="1"/>
            <p:nvPr/>
          </p:nvSpPr>
          <p:spPr>
            <a:xfrm>
              <a:off x="4202795" y="2687571"/>
              <a:ext cx="1334468" cy="369332"/>
            </a:xfrm>
            <a:prstGeom prst="rect">
              <a:avLst/>
            </a:prstGeom>
            <a:noFill/>
          </p:spPr>
          <p:txBody>
            <a:bodyPr wrap="none" rtlCol="0">
              <a:spAutoFit/>
            </a:bodyPr>
            <a:lstStyle/>
            <a:p>
              <a:r>
                <a:rPr lang="en-US" sz="1799" dirty="0" err="1"/>
                <a:t>obs</a:t>
              </a:r>
              <a:r>
                <a:rPr lang="en-US" sz="1799" dirty="0"/>
                <a:t> &gt; model</a:t>
              </a:r>
            </a:p>
          </p:txBody>
        </p:sp>
        <p:sp>
          <p:nvSpPr>
            <p:cNvPr id="10" name="TextBox 9">
              <a:extLst>
                <a:ext uri="{FF2B5EF4-FFF2-40B4-BE49-F238E27FC236}">
                  <a16:creationId xmlns:a16="http://schemas.microsoft.com/office/drawing/2014/main" id="{52F16FE4-A2A5-6E71-063F-62F43D01EBAA}"/>
                </a:ext>
              </a:extLst>
            </p:cNvPr>
            <p:cNvSpPr txBox="1"/>
            <p:nvPr/>
          </p:nvSpPr>
          <p:spPr>
            <a:xfrm>
              <a:off x="6755888" y="2697091"/>
              <a:ext cx="1334468" cy="369332"/>
            </a:xfrm>
            <a:prstGeom prst="rect">
              <a:avLst/>
            </a:prstGeom>
            <a:noFill/>
          </p:spPr>
          <p:txBody>
            <a:bodyPr wrap="none" rtlCol="0">
              <a:spAutoFit/>
            </a:bodyPr>
            <a:lstStyle/>
            <a:p>
              <a:r>
                <a:rPr lang="en-US" sz="1799" dirty="0" err="1"/>
                <a:t>obs</a:t>
              </a:r>
              <a:r>
                <a:rPr lang="en-US" sz="1799" dirty="0"/>
                <a:t> &lt; model</a:t>
              </a:r>
            </a:p>
          </p:txBody>
        </p:sp>
        <p:sp>
          <p:nvSpPr>
            <p:cNvPr id="12" name="TextBox 11">
              <a:extLst>
                <a:ext uri="{FF2B5EF4-FFF2-40B4-BE49-F238E27FC236}">
                  <a16:creationId xmlns:a16="http://schemas.microsoft.com/office/drawing/2014/main" id="{5B390549-325F-BAAE-D216-AE6CED8BA718}"/>
                </a:ext>
              </a:extLst>
            </p:cNvPr>
            <p:cNvSpPr txBox="1"/>
            <p:nvPr/>
          </p:nvSpPr>
          <p:spPr>
            <a:xfrm>
              <a:off x="8384268" y="2697091"/>
              <a:ext cx="1334468" cy="369332"/>
            </a:xfrm>
            <a:prstGeom prst="rect">
              <a:avLst/>
            </a:prstGeom>
            <a:noFill/>
          </p:spPr>
          <p:txBody>
            <a:bodyPr wrap="none" rtlCol="0">
              <a:spAutoFit/>
            </a:bodyPr>
            <a:lstStyle/>
            <a:p>
              <a:r>
                <a:rPr lang="en-US" sz="1799" dirty="0" err="1"/>
                <a:t>obs</a:t>
              </a:r>
              <a:r>
                <a:rPr lang="en-US" sz="1799" dirty="0"/>
                <a:t> &gt; model</a:t>
              </a:r>
            </a:p>
          </p:txBody>
        </p:sp>
        <p:sp>
          <p:nvSpPr>
            <p:cNvPr id="14" name="Right Brace 13">
              <a:extLst>
                <a:ext uri="{FF2B5EF4-FFF2-40B4-BE49-F238E27FC236}">
                  <a16:creationId xmlns:a16="http://schemas.microsoft.com/office/drawing/2014/main" id="{360630E2-2274-4827-8D4F-598FCF9BB811}"/>
                </a:ext>
              </a:extLst>
            </p:cNvPr>
            <p:cNvSpPr/>
            <p:nvPr/>
          </p:nvSpPr>
          <p:spPr>
            <a:xfrm>
              <a:off x="7129463" y="4412391"/>
              <a:ext cx="129556" cy="372332"/>
            </a:xfrm>
            <a:prstGeom prst="rightBrace">
              <a:avLst/>
            </a:prstGeom>
            <a:ln w="2222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799"/>
            </a:p>
          </p:txBody>
        </p:sp>
      </p:grpSp>
    </p:spTree>
    <p:extLst>
      <p:ext uri="{BB962C8B-B14F-4D97-AF65-F5344CB8AC3E}">
        <p14:creationId xmlns:p14="http://schemas.microsoft.com/office/powerpoint/2010/main" val="30909422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57D2DEC-CDE1-4E07-979A-F9A0C7ABE654}"/>
            </a:ext>
          </a:extLst>
        </p:cNvPr>
        <p:cNvGrpSpPr/>
        <p:nvPr/>
      </p:nvGrpSpPr>
      <p:grpSpPr>
        <a:xfrm>
          <a:off x="0" y="0"/>
          <a:ext cx="0" cy="0"/>
          <a:chOff x="0" y="0"/>
          <a:chExt cx="0" cy="0"/>
        </a:xfrm>
      </p:grpSpPr>
      <p:sp>
        <p:nvSpPr>
          <p:cNvPr id="7" name="TextBox 6">
            <a:extLst>
              <a:ext uri="{FF2B5EF4-FFF2-40B4-BE49-F238E27FC236}">
                <a16:creationId xmlns:a16="http://schemas.microsoft.com/office/drawing/2014/main" id="{383B1998-B13C-8ED3-37B1-D7A907434F2D}"/>
              </a:ext>
            </a:extLst>
          </p:cNvPr>
          <p:cNvSpPr txBox="1"/>
          <p:nvPr/>
        </p:nvSpPr>
        <p:spPr>
          <a:xfrm>
            <a:off x="1383040" y="38072"/>
            <a:ext cx="9843144" cy="461417"/>
          </a:xfrm>
          <a:prstGeom prst="rect">
            <a:avLst/>
          </a:prstGeom>
          <a:noFill/>
        </p:spPr>
        <p:txBody>
          <a:bodyPr wrap="square" rtlCol="0">
            <a:spAutoFit/>
          </a:bodyPr>
          <a:lstStyle/>
          <a:p>
            <a:r>
              <a:rPr lang="en-US" sz="2398" b="1" dirty="0">
                <a:solidFill>
                  <a:schemeClr val="accent1"/>
                </a:solidFill>
              </a:rPr>
              <a:t>Geostationary satellite lightning assimilation: Preliminary experimentation.</a:t>
            </a:r>
          </a:p>
        </p:txBody>
      </p:sp>
      <p:sp>
        <p:nvSpPr>
          <p:cNvPr id="11" name="TextBox 10">
            <a:extLst>
              <a:ext uri="{FF2B5EF4-FFF2-40B4-BE49-F238E27FC236}">
                <a16:creationId xmlns:a16="http://schemas.microsoft.com/office/drawing/2014/main" id="{B70963C8-3F99-FF5C-F775-7DEC509A608A}"/>
              </a:ext>
            </a:extLst>
          </p:cNvPr>
          <p:cNvSpPr txBox="1"/>
          <p:nvPr/>
        </p:nvSpPr>
        <p:spPr>
          <a:xfrm>
            <a:off x="210721" y="530910"/>
            <a:ext cx="11767383" cy="400006"/>
          </a:xfrm>
          <a:prstGeom prst="rect">
            <a:avLst/>
          </a:prstGeom>
          <a:noFill/>
        </p:spPr>
        <p:txBody>
          <a:bodyPr wrap="square" rtlCol="0">
            <a:spAutoFit/>
          </a:bodyPr>
          <a:lstStyle/>
          <a:p>
            <a:r>
              <a:rPr lang="en-US" sz="1999" dirty="0"/>
              <a:t>12h forecast RMSE differences due to 4D-Var assimilation of GOES-16/18 GLM &amp; MTG-I1 LI (8 Jul – 17 Aug 2024):</a:t>
            </a:r>
          </a:p>
        </p:txBody>
      </p:sp>
      <p:sp>
        <p:nvSpPr>
          <p:cNvPr id="16" name="TextBox 15">
            <a:extLst>
              <a:ext uri="{FF2B5EF4-FFF2-40B4-BE49-F238E27FC236}">
                <a16:creationId xmlns:a16="http://schemas.microsoft.com/office/drawing/2014/main" id="{A5B01C48-511E-D6CD-6D60-C193064240C9}"/>
              </a:ext>
            </a:extLst>
          </p:cNvPr>
          <p:cNvSpPr txBox="1"/>
          <p:nvPr/>
        </p:nvSpPr>
        <p:spPr>
          <a:xfrm>
            <a:off x="9770844" y="2184616"/>
            <a:ext cx="2207260" cy="2246184"/>
          </a:xfrm>
          <a:prstGeom prst="rect">
            <a:avLst/>
          </a:prstGeom>
          <a:noFill/>
        </p:spPr>
        <p:txBody>
          <a:bodyPr wrap="square" rtlCol="0">
            <a:spAutoFit/>
          </a:bodyPr>
          <a:lstStyle/>
          <a:p>
            <a:pPr algn="ctr"/>
            <a:r>
              <a:rPr lang="en-US" sz="1999" dirty="0"/>
              <a:t>4D-Var using all available </a:t>
            </a:r>
            <a:r>
              <a:rPr lang="en-US" sz="1999" dirty="0" err="1"/>
              <a:t>obs</a:t>
            </a:r>
            <a:r>
              <a:rPr lang="en-US" sz="1999" dirty="0"/>
              <a:t> types</a:t>
            </a:r>
          </a:p>
          <a:p>
            <a:pPr algn="ctr"/>
            <a:r>
              <a:rPr lang="en-US" sz="1999" dirty="0"/>
              <a:t>(28-km </a:t>
            </a:r>
            <a:r>
              <a:rPr lang="en-US" sz="1999" dirty="0" err="1"/>
              <a:t>resol</a:t>
            </a:r>
            <a:r>
              <a:rPr lang="en-US" sz="1999" dirty="0"/>
              <a:t>).</a:t>
            </a:r>
          </a:p>
          <a:p>
            <a:pPr algn="ctr"/>
            <a:endParaRPr lang="en-US" sz="1999" dirty="0"/>
          </a:p>
          <a:p>
            <a:pPr algn="ctr"/>
            <a:r>
              <a:rPr lang="en-US" sz="1999" dirty="0"/>
              <a:t>Zonal mean cross-sections of impact on RMSE.</a:t>
            </a:r>
          </a:p>
        </p:txBody>
      </p:sp>
      <p:grpSp>
        <p:nvGrpSpPr>
          <p:cNvPr id="23" name="Group 22">
            <a:extLst>
              <a:ext uri="{FF2B5EF4-FFF2-40B4-BE49-F238E27FC236}">
                <a16:creationId xmlns:a16="http://schemas.microsoft.com/office/drawing/2014/main" id="{BC6BACBE-3C7F-6A68-77CB-DCB7382DCCA4}"/>
              </a:ext>
            </a:extLst>
          </p:cNvPr>
          <p:cNvGrpSpPr/>
          <p:nvPr/>
        </p:nvGrpSpPr>
        <p:grpSpPr>
          <a:xfrm>
            <a:off x="691299" y="1035529"/>
            <a:ext cx="8974839" cy="5017833"/>
            <a:chOff x="728954" y="1110845"/>
            <a:chExt cx="9254837" cy="5322379"/>
          </a:xfrm>
        </p:grpSpPr>
        <p:sp>
          <p:nvSpPr>
            <p:cNvPr id="13" name="Rectangle 12">
              <a:extLst>
                <a:ext uri="{FF2B5EF4-FFF2-40B4-BE49-F238E27FC236}">
                  <a16:creationId xmlns:a16="http://schemas.microsoft.com/office/drawing/2014/main" id="{59283921-31D1-BC14-6C4B-AF17C5765E26}"/>
                </a:ext>
              </a:extLst>
            </p:cNvPr>
            <p:cNvSpPr/>
            <p:nvPr/>
          </p:nvSpPr>
          <p:spPr>
            <a:xfrm>
              <a:off x="728954" y="1110845"/>
              <a:ext cx="9254837" cy="5299268"/>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799"/>
            </a:p>
          </p:txBody>
        </p:sp>
        <p:pic>
          <p:nvPicPr>
            <p:cNvPr id="4" name="Picture 3">
              <a:extLst>
                <a:ext uri="{FF2B5EF4-FFF2-40B4-BE49-F238E27FC236}">
                  <a16:creationId xmlns:a16="http://schemas.microsoft.com/office/drawing/2014/main" id="{0ED3918B-0A60-8C42-185B-D0338605A9D9}"/>
                </a:ext>
              </a:extLst>
            </p:cNvPr>
            <p:cNvPicPr>
              <a:picLocks noChangeAspect="1"/>
            </p:cNvPicPr>
            <p:nvPr/>
          </p:nvPicPr>
          <p:blipFill>
            <a:blip r:embed="rId3"/>
            <a:srcRect t="-826" b="8830"/>
            <a:stretch>
              <a:fillRect/>
            </a:stretch>
          </p:blipFill>
          <p:spPr>
            <a:xfrm>
              <a:off x="795147" y="1110845"/>
              <a:ext cx="4228666" cy="2641956"/>
            </a:xfrm>
            <a:prstGeom prst="rect">
              <a:avLst/>
            </a:prstGeom>
          </p:spPr>
        </p:pic>
        <p:pic>
          <p:nvPicPr>
            <p:cNvPr id="6" name="Picture 5">
              <a:extLst>
                <a:ext uri="{FF2B5EF4-FFF2-40B4-BE49-F238E27FC236}">
                  <a16:creationId xmlns:a16="http://schemas.microsoft.com/office/drawing/2014/main" id="{778BC2E3-5518-3372-C611-5EFF17DDFA34}"/>
                </a:ext>
              </a:extLst>
            </p:cNvPr>
            <p:cNvPicPr>
              <a:picLocks noChangeAspect="1"/>
            </p:cNvPicPr>
            <p:nvPr/>
          </p:nvPicPr>
          <p:blipFill>
            <a:blip r:embed="rId4"/>
            <a:srcRect l="-1104" t="9172" r="1104" b="3293"/>
            <a:stretch>
              <a:fillRect/>
            </a:stretch>
          </p:blipFill>
          <p:spPr>
            <a:xfrm>
              <a:off x="797087" y="3811182"/>
              <a:ext cx="4208526" cy="2519025"/>
            </a:xfrm>
            <a:prstGeom prst="rect">
              <a:avLst/>
            </a:prstGeom>
          </p:spPr>
        </p:pic>
        <p:pic>
          <p:nvPicPr>
            <p:cNvPr id="12" name="Picture 11">
              <a:extLst>
                <a:ext uri="{FF2B5EF4-FFF2-40B4-BE49-F238E27FC236}">
                  <a16:creationId xmlns:a16="http://schemas.microsoft.com/office/drawing/2014/main" id="{01155396-5181-677B-F45B-5687F9AAC256}"/>
                </a:ext>
              </a:extLst>
            </p:cNvPr>
            <p:cNvPicPr>
              <a:picLocks noChangeAspect="1"/>
            </p:cNvPicPr>
            <p:nvPr/>
          </p:nvPicPr>
          <p:blipFill>
            <a:blip r:embed="rId5"/>
            <a:srcRect t="-15" b="9813"/>
            <a:stretch>
              <a:fillRect/>
            </a:stretch>
          </p:blipFill>
          <p:spPr>
            <a:xfrm>
              <a:off x="5602557" y="1133616"/>
              <a:ext cx="4169592" cy="2534323"/>
            </a:xfrm>
            <a:prstGeom prst="rect">
              <a:avLst/>
            </a:prstGeom>
          </p:spPr>
        </p:pic>
        <p:pic>
          <p:nvPicPr>
            <p:cNvPr id="15" name="Picture 14">
              <a:extLst>
                <a:ext uri="{FF2B5EF4-FFF2-40B4-BE49-F238E27FC236}">
                  <a16:creationId xmlns:a16="http://schemas.microsoft.com/office/drawing/2014/main" id="{CE411DD9-120C-2055-8493-3C56D48A0650}"/>
                </a:ext>
              </a:extLst>
            </p:cNvPr>
            <p:cNvPicPr>
              <a:picLocks noChangeAspect="1"/>
            </p:cNvPicPr>
            <p:nvPr/>
          </p:nvPicPr>
          <p:blipFill>
            <a:blip r:embed="rId6"/>
            <a:srcRect t="9553" b="979"/>
            <a:stretch>
              <a:fillRect/>
            </a:stretch>
          </p:blipFill>
          <p:spPr>
            <a:xfrm>
              <a:off x="5600324" y="3826214"/>
              <a:ext cx="4229887" cy="2519025"/>
            </a:xfrm>
            <a:prstGeom prst="rect">
              <a:avLst/>
            </a:prstGeom>
          </p:spPr>
        </p:pic>
        <p:sp>
          <p:nvSpPr>
            <p:cNvPr id="17" name="TextBox 16">
              <a:extLst>
                <a:ext uri="{FF2B5EF4-FFF2-40B4-BE49-F238E27FC236}">
                  <a16:creationId xmlns:a16="http://schemas.microsoft.com/office/drawing/2014/main" id="{F780848B-5940-F678-D175-2D953F1F72B3}"/>
                </a:ext>
              </a:extLst>
            </p:cNvPr>
            <p:cNvSpPr txBox="1"/>
            <p:nvPr/>
          </p:nvSpPr>
          <p:spPr>
            <a:xfrm>
              <a:off x="1644625" y="1442419"/>
              <a:ext cx="1628124" cy="424146"/>
            </a:xfrm>
            <a:prstGeom prst="rect">
              <a:avLst/>
            </a:prstGeom>
            <a:noFill/>
          </p:spPr>
          <p:txBody>
            <a:bodyPr wrap="none" rtlCol="0">
              <a:spAutoFit/>
            </a:bodyPr>
            <a:lstStyle/>
            <a:p>
              <a:r>
                <a:rPr lang="en-US" sz="1999" b="1" dirty="0"/>
                <a:t>Geopotential</a:t>
              </a:r>
            </a:p>
          </p:txBody>
        </p:sp>
        <p:sp>
          <p:nvSpPr>
            <p:cNvPr id="18" name="TextBox 17">
              <a:extLst>
                <a:ext uri="{FF2B5EF4-FFF2-40B4-BE49-F238E27FC236}">
                  <a16:creationId xmlns:a16="http://schemas.microsoft.com/office/drawing/2014/main" id="{94D038D0-2AEA-D90B-55D9-C03A02C3BFCF}"/>
                </a:ext>
              </a:extLst>
            </p:cNvPr>
            <p:cNvSpPr txBox="1"/>
            <p:nvPr/>
          </p:nvSpPr>
          <p:spPr>
            <a:xfrm>
              <a:off x="1687418" y="3825708"/>
              <a:ext cx="1593421" cy="424146"/>
            </a:xfrm>
            <a:prstGeom prst="rect">
              <a:avLst/>
            </a:prstGeom>
            <a:noFill/>
          </p:spPr>
          <p:txBody>
            <a:bodyPr wrap="none" rtlCol="0">
              <a:spAutoFit/>
            </a:bodyPr>
            <a:lstStyle/>
            <a:p>
              <a:r>
                <a:rPr lang="en-US" sz="1999" b="1" dirty="0"/>
                <a:t>Temperature</a:t>
              </a:r>
            </a:p>
          </p:txBody>
        </p:sp>
        <p:sp>
          <p:nvSpPr>
            <p:cNvPr id="19" name="TextBox 18">
              <a:extLst>
                <a:ext uri="{FF2B5EF4-FFF2-40B4-BE49-F238E27FC236}">
                  <a16:creationId xmlns:a16="http://schemas.microsoft.com/office/drawing/2014/main" id="{C9712DAC-438B-BDD9-6FB4-8796A03BFC2B}"/>
                </a:ext>
              </a:extLst>
            </p:cNvPr>
            <p:cNvSpPr txBox="1"/>
            <p:nvPr/>
          </p:nvSpPr>
          <p:spPr>
            <a:xfrm>
              <a:off x="6451087" y="1427432"/>
              <a:ext cx="1530623" cy="424146"/>
            </a:xfrm>
            <a:prstGeom prst="rect">
              <a:avLst/>
            </a:prstGeom>
            <a:noFill/>
          </p:spPr>
          <p:txBody>
            <a:bodyPr wrap="none" rtlCol="0">
              <a:spAutoFit/>
            </a:bodyPr>
            <a:lstStyle/>
            <a:p>
              <a:r>
                <a:rPr lang="en-US" sz="1999" b="1" dirty="0"/>
                <a:t>Wind vector</a:t>
              </a:r>
            </a:p>
          </p:txBody>
        </p:sp>
        <p:sp>
          <p:nvSpPr>
            <p:cNvPr id="20" name="TextBox 19">
              <a:extLst>
                <a:ext uri="{FF2B5EF4-FFF2-40B4-BE49-F238E27FC236}">
                  <a16:creationId xmlns:a16="http://schemas.microsoft.com/office/drawing/2014/main" id="{F746AD67-DEAB-811A-DC90-F661C3A848DB}"/>
                </a:ext>
              </a:extLst>
            </p:cNvPr>
            <p:cNvSpPr txBox="1"/>
            <p:nvPr/>
          </p:nvSpPr>
          <p:spPr>
            <a:xfrm>
              <a:off x="6462933" y="3839554"/>
              <a:ext cx="2142079" cy="424146"/>
            </a:xfrm>
            <a:prstGeom prst="rect">
              <a:avLst/>
            </a:prstGeom>
            <a:noFill/>
          </p:spPr>
          <p:txBody>
            <a:bodyPr wrap="none" rtlCol="0">
              <a:spAutoFit/>
            </a:bodyPr>
            <a:lstStyle/>
            <a:p>
              <a:r>
                <a:rPr lang="en-US" sz="1999" b="1" dirty="0"/>
                <a:t>Relative Humidity</a:t>
              </a:r>
            </a:p>
          </p:txBody>
        </p:sp>
        <p:sp>
          <p:nvSpPr>
            <p:cNvPr id="2" name="TextBox 1">
              <a:extLst>
                <a:ext uri="{FF2B5EF4-FFF2-40B4-BE49-F238E27FC236}">
                  <a16:creationId xmlns:a16="http://schemas.microsoft.com/office/drawing/2014/main" id="{BA0E3F96-4FDB-2C7D-BB23-EBC7BC413C1B}"/>
                </a:ext>
              </a:extLst>
            </p:cNvPr>
            <p:cNvSpPr txBox="1"/>
            <p:nvPr/>
          </p:nvSpPr>
          <p:spPr>
            <a:xfrm>
              <a:off x="5442778" y="5878529"/>
              <a:ext cx="415498" cy="554695"/>
            </a:xfrm>
            <a:prstGeom prst="rect">
              <a:avLst/>
            </a:prstGeom>
            <a:noFill/>
          </p:spPr>
          <p:txBody>
            <a:bodyPr wrap="square" rtlCol="0">
              <a:spAutoFit/>
            </a:bodyPr>
            <a:lstStyle/>
            <a:p>
              <a:r>
                <a:rPr lang="en-US" sz="2799" dirty="0"/>
                <a:t>🙂</a:t>
              </a:r>
            </a:p>
          </p:txBody>
        </p:sp>
        <p:pic>
          <p:nvPicPr>
            <p:cNvPr id="5" name="Picture 4">
              <a:extLst>
                <a:ext uri="{FF2B5EF4-FFF2-40B4-BE49-F238E27FC236}">
                  <a16:creationId xmlns:a16="http://schemas.microsoft.com/office/drawing/2014/main" id="{0C0F6F35-BD44-C567-EF13-6422532876EB}"/>
                </a:ext>
              </a:extLst>
            </p:cNvPr>
            <p:cNvPicPr>
              <a:picLocks noChangeAspect="1"/>
            </p:cNvPicPr>
            <p:nvPr/>
          </p:nvPicPr>
          <p:blipFill>
            <a:blip r:embed="rId7"/>
            <a:stretch>
              <a:fillRect/>
            </a:stretch>
          </p:blipFill>
          <p:spPr>
            <a:xfrm>
              <a:off x="5008942" y="1340873"/>
              <a:ext cx="419037" cy="4666154"/>
            </a:xfrm>
            <a:prstGeom prst="rect">
              <a:avLst/>
            </a:prstGeom>
          </p:spPr>
        </p:pic>
        <p:sp>
          <p:nvSpPr>
            <p:cNvPr id="8" name="TextBox 7">
              <a:extLst>
                <a:ext uri="{FF2B5EF4-FFF2-40B4-BE49-F238E27FC236}">
                  <a16:creationId xmlns:a16="http://schemas.microsoft.com/office/drawing/2014/main" id="{F559816A-2115-8412-883D-316B0108812B}"/>
                </a:ext>
              </a:extLst>
            </p:cNvPr>
            <p:cNvSpPr txBox="1"/>
            <p:nvPr/>
          </p:nvSpPr>
          <p:spPr>
            <a:xfrm>
              <a:off x="5557956" y="1171819"/>
              <a:ext cx="507674" cy="489421"/>
            </a:xfrm>
            <a:prstGeom prst="rect">
              <a:avLst/>
            </a:prstGeom>
            <a:noFill/>
          </p:spPr>
          <p:txBody>
            <a:bodyPr wrap="none" rtlCol="0">
              <a:spAutoFit/>
            </a:bodyPr>
            <a:lstStyle/>
            <a:p>
              <a:r>
                <a:rPr lang="en-US" sz="2399" dirty="0"/>
                <a:t>☹️</a:t>
              </a:r>
            </a:p>
          </p:txBody>
        </p:sp>
        <p:sp>
          <p:nvSpPr>
            <p:cNvPr id="9" name="TextBox 8">
              <a:extLst>
                <a:ext uri="{FF2B5EF4-FFF2-40B4-BE49-F238E27FC236}">
                  <a16:creationId xmlns:a16="http://schemas.microsoft.com/office/drawing/2014/main" id="{C5962AEA-BD8F-5A30-DB4F-6EABC489FB91}"/>
                </a:ext>
              </a:extLst>
            </p:cNvPr>
            <p:cNvSpPr txBox="1"/>
            <p:nvPr/>
          </p:nvSpPr>
          <p:spPr>
            <a:xfrm>
              <a:off x="5256579" y="1265750"/>
              <a:ext cx="332170" cy="228460"/>
            </a:xfrm>
            <a:prstGeom prst="rect">
              <a:avLst/>
            </a:prstGeom>
            <a:solidFill>
              <a:schemeClr val="bg1"/>
            </a:solidFill>
          </p:spPr>
          <p:txBody>
            <a:bodyPr wrap="none" lIns="0" tIns="0" rIns="0" bIns="0" rtlCol="0">
              <a:spAutoFit/>
            </a:bodyPr>
            <a:lstStyle/>
            <a:p>
              <a:r>
                <a:rPr lang="en-US" sz="1400" b="1" dirty="0"/>
                <a:t>0.04</a:t>
              </a:r>
            </a:p>
          </p:txBody>
        </p:sp>
        <p:sp>
          <p:nvSpPr>
            <p:cNvPr id="10" name="TextBox 9">
              <a:extLst>
                <a:ext uri="{FF2B5EF4-FFF2-40B4-BE49-F238E27FC236}">
                  <a16:creationId xmlns:a16="http://schemas.microsoft.com/office/drawing/2014/main" id="{43A3378A-1064-7AC1-6705-5676C98B4DDF}"/>
                </a:ext>
              </a:extLst>
            </p:cNvPr>
            <p:cNvSpPr txBox="1"/>
            <p:nvPr/>
          </p:nvSpPr>
          <p:spPr>
            <a:xfrm>
              <a:off x="5249977" y="2366199"/>
              <a:ext cx="332170" cy="228460"/>
            </a:xfrm>
            <a:prstGeom prst="rect">
              <a:avLst/>
            </a:prstGeom>
            <a:solidFill>
              <a:schemeClr val="bg1"/>
            </a:solidFill>
          </p:spPr>
          <p:txBody>
            <a:bodyPr wrap="none" lIns="0" tIns="0" rIns="0" bIns="0" rtlCol="0">
              <a:spAutoFit/>
            </a:bodyPr>
            <a:lstStyle/>
            <a:p>
              <a:r>
                <a:rPr lang="en-US" sz="1400" b="1" dirty="0"/>
                <a:t>0.02</a:t>
              </a:r>
            </a:p>
          </p:txBody>
        </p:sp>
        <p:sp>
          <p:nvSpPr>
            <p:cNvPr id="14" name="TextBox 13">
              <a:extLst>
                <a:ext uri="{FF2B5EF4-FFF2-40B4-BE49-F238E27FC236}">
                  <a16:creationId xmlns:a16="http://schemas.microsoft.com/office/drawing/2014/main" id="{E44512BA-DC59-648A-49A5-12F02754B1B8}"/>
                </a:ext>
              </a:extLst>
            </p:cNvPr>
            <p:cNvSpPr txBox="1"/>
            <p:nvPr/>
          </p:nvSpPr>
          <p:spPr>
            <a:xfrm>
              <a:off x="5256579" y="3537357"/>
              <a:ext cx="332170" cy="228460"/>
            </a:xfrm>
            <a:prstGeom prst="rect">
              <a:avLst/>
            </a:prstGeom>
            <a:solidFill>
              <a:schemeClr val="bg1"/>
            </a:solidFill>
          </p:spPr>
          <p:txBody>
            <a:bodyPr wrap="none" lIns="0" tIns="0" rIns="0" bIns="0" rtlCol="0">
              <a:spAutoFit/>
            </a:bodyPr>
            <a:lstStyle/>
            <a:p>
              <a:r>
                <a:rPr lang="en-US" sz="1400" b="1" dirty="0"/>
                <a:t>0.00</a:t>
              </a:r>
            </a:p>
          </p:txBody>
        </p:sp>
        <p:sp>
          <p:nvSpPr>
            <p:cNvPr id="21" name="TextBox 20">
              <a:extLst>
                <a:ext uri="{FF2B5EF4-FFF2-40B4-BE49-F238E27FC236}">
                  <a16:creationId xmlns:a16="http://schemas.microsoft.com/office/drawing/2014/main" id="{2AFCC92A-9787-210C-23AC-7B8C99885490}"/>
                </a:ext>
              </a:extLst>
            </p:cNvPr>
            <p:cNvSpPr txBox="1"/>
            <p:nvPr/>
          </p:nvSpPr>
          <p:spPr>
            <a:xfrm>
              <a:off x="5254425" y="4625817"/>
              <a:ext cx="388357" cy="228460"/>
            </a:xfrm>
            <a:prstGeom prst="rect">
              <a:avLst/>
            </a:prstGeom>
            <a:solidFill>
              <a:schemeClr val="bg1"/>
            </a:solidFill>
          </p:spPr>
          <p:txBody>
            <a:bodyPr wrap="none" lIns="0" tIns="0" rIns="0" bIns="0" rtlCol="0">
              <a:spAutoFit/>
            </a:bodyPr>
            <a:lstStyle/>
            <a:p>
              <a:r>
                <a:rPr lang="en-US" sz="1400" b="1" dirty="0"/>
                <a:t>-0.02</a:t>
              </a:r>
            </a:p>
          </p:txBody>
        </p:sp>
        <p:sp>
          <p:nvSpPr>
            <p:cNvPr id="22" name="TextBox 21">
              <a:extLst>
                <a:ext uri="{FF2B5EF4-FFF2-40B4-BE49-F238E27FC236}">
                  <a16:creationId xmlns:a16="http://schemas.microsoft.com/office/drawing/2014/main" id="{CDEA0C0A-AB37-9D74-1199-8155DA0B8377}"/>
                </a:ext>
              </a:extLst>
            </p:cNvPr>
            <p:cNvSpPr txBox="1"/>
            <p:nvPr/>
          </p:nvSpPr>
          <p:spPr>
            <a:xfrm>
              <a:off x="5254425" y="5716023"/>
              <a:ext cx="388357" cy="228460"/>
            </a:xfrm>
            <a:prstGeom prst="rect">
              <a:avLst/>
            </a:prstGeom>
            <a:solidFill>
              <a:schemeClr val="bg1"/>
            </a:solidFill>
          </p:spPr>
          <p:txBody>
            <a:bodyPr wrap="none" lIns="0" tIns="0" rIns="0" bIns="0" rtlCol="0">
              <a:spAutoFit/>
            </a:bodyPr>
            <a:lstStyle/>
            <a:p>
              <a:r>
                <a:rPr lang="en-US" sz="1400" b="1" dirty="0"/>
                <a:t>-0.04</a:t>
              </a:r>
            </a:p>
          </p:txBody>
        </p:sp>
      </p:grpSp>
      <p:sp>
        <p:nvSpPr>
          <p:cNvPr id="24" name="TextBox 23">
            <a:extLst>
              <a:ext uri="{FF2B5EF4-FFF2-40B4-BE49-F238E27FC236}">
                <a16:creationId xmlns:a16="http://schemas.microsoft.com/office/drawing/2014/main" id="{15917F5F-0FD4-27B3-FBD7-4C5DE4BBA8E3}"/>
              </a:ext>
            </a:extLst>
          </p:cNvPr>
          <p:cNvSpPr txBox="1"/>
          <p:nvPr/>
        </p:nvSpPr>
        <p:spPr>
          <a:xfrm>
            <a:off x="755490" y="6102399"/>
            <a:ext cx="10788462" cy="400006"/>
          </a:xfrm>
          <a:prstGeom prst="rect">
            <a:avLst/>
          </a:prstGeom>
          <a:noFill/>
        </p:spPr>
        <p:txBody>
          <a:bodyPr wrap="square" rtlCol="0">
            <a:spAutoFit/>
          </a:bodyPr>
          <a:lstStyle/>
          <a:p>
            <a:r>
              <a:rPr lang="en-US" sz="1999" dirty="0">
                <a:sym typeface="Wingdings" pitchFamily="2" charset="2"/>
              </a:rPr>
              <a:t> </a:t>
            </a:r>
            <a:r>
              <a:rPr lang="en-US" sz="1999" dirty="0"/>
              <a:t>No sign of any major degradation (and still a lot of room for improvements).</a:t>
            </a:r>
          </a:p>
        </p:txBody>
      </p:sp>
      <p:pic>
        <p:nvPicPr>
          <p:cNvPr id="3" name="Picture 2" descr="Blue letters on a black background&#10;&#10;Description automatically generated">
            <a:extLst>
              <a:ext uri="{FF2B5EF4-FFF2-40B4-BE49-F238E27FC236}">
                <a16:creationId xmlns:a16="http://schemas.microsoft.com/office/drawing/2014/main" id="{45D87E85-A42E-748B-DDD3-526EA3F292F8}"/>
              </a:ext>
            </a:extLst>
          </p:cNvPr>
          <p:cNvPicPr>
            <a:picLocks noChangeAspect="1"/>
          </p:cNvPicPr>
          <p:nvPr/>
        </p:nvPicPr>
        <p:blipFill>
          <a:blip r:embed="rId8"/>
          <a:stretch>
            <a:fillRect/>
          </a:stretch>
        </p:blipFill>
        <p:spPr>
          <a:xfrm>
            <a:off x="10832981" y="6547354"/>
            <a:ext cx="1267559" cy="216542"/>
          </a:xfrm>
          <a:prstGeom prst="rect">
            <a:avLst/>
          </a:prstGeom>
        </p:spPr>
      </p:pic>
    </p:spTree>
    <p:extLst>
      <p:ext uri="{BB962C8B-B14F-4D97-AF65-F5344CB8AC3E}">
        <p14:creationId xmlns:p14="http://schemas.microsoft.com/office/powerpoint/2010/main" val="31264201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35369" y="120682"/>
            <a:ext cx="3118087" cy="369236"/>
          </a:xfrm>
        </p:spPr>
        <p:txBody>
          <a:bodyPr vert="horz" lIns="0" tIns="0" rIns="0" bIns="0" rtlCol="0" anchor="t">
            <a:normAutofit fontScale="90000"/>
          </a:bodyPr>
          <a:lstStyle/>
          <a:p>
            <a:pPr algn="ctr"/>
            <a:r>
              <a:rPr lang="en-GB" sz="3099" b="1" dirty="0">
                <a:solidFill>
                  <a:schemeClr val="accent1"/>
                </a:solidFill>
                <a:latin typeface="+mn-lt"/>
                <a:cs typeface="Arial"/>
              </a:rPr>
              <a:t>Summary &amp; Plans</a:t>
            </a:r>
            <a:endParaRPr lang="en-US" sz="1999" dirty="0">
              <a:solidFill>
                <a:schemeClr val="accent1"/>
              </a:solidFill>
              <a:latin typeface="+mn-lt"/>
            </a:endParaRPr>
          </a:p>
        </p:txBody>
      </p:sp>
      <p:sp>
        <p:nvSpPr>
          <p:cNvPr id="4" name="Slide Number Placeholder 3"/>
          <p:cNvSpPr>
            <a:spLocks noGrp="1"/>
          </p:cNvSpPr>
          <p:nvPr>
            <p:ph type="sldNum" sz="quarter" idx="10"/>
          </p:nvPr>
        </p:nvSpPr>
        <p:spPr>
          <a:xfrm>
            <a:off x="10028575" y="6293759"/>
            <a:ext cx="2158662" cy="215944"/>
          </a:xfrm>
        </p:spPr>
        <p:txBody>
          <a:bodyPr/>
          <a:lstStyle/>
          <a:p>
            <a:fld id="{6B3B0B0F-E794-1244-9699-107C60B9C23A}" type="slidenum">
              <a:rPr lang="en-US" smtClean="0"/>
              <a:pPr/>
              <a:t>22</a:t>
            </a:fld>
            <a:endParaRPr lang="en-US"/>
          </a:p>
        </p:txBody>
      </p:sp>
      <p:sp>
        <p:nvSpPr>
          <p:cNvPr id="13" name="TextBox 12">
            <a:extLst>
              <a:ext uri="{FF2B5EF4-FFF2-40B4-BE49-F238E27FC236}">
                <a16:creationId xmlns:a16="http://schemas.microsoft.com/office/drawing/2014/main" id="{88C85FFF-0FF5-4444-926F-B9AA69F8F54E}"/>
              </a:ext>
            </a:extLst>
          </p:cNvPr>
          <p:cNvSpPr txBox="1"/>
          <p:nvPr/>
        </p:nvSpPr>
        <p:spPr>
          <a:xfrm>
            <a:off x="394689" y="746370"/>
            <a:ext cx="11723273" cy="1846178"/>
          </a:xfrm>
          <a:prstGeom prst="rect">
            <a:avLst/>
          </a:prstGeom>
          <a:noFill/>
        </p:spPr>
        <p:txBody>
          <a:bodyPr wrap="square" lIns="91416" tIns="45708" rIns="91416" bIns="45708" rtlCol="0" anchor="t">
            <a:spAutoFit/>
          </a:bodyPr>
          <a:lstStyle/>
          <a:p>
            <a:pPr>
              <a:buSzPct val="120000"/>
              <a:buFont typeface="Arial" pitchFamily="34" charset="0"/>
              <a:buChar char="•"/>
            </a:pPr>
            <a:r>
              <a:rPr lang="en-GB" sz="2399" dirty="0">
                <a:cs typeface="Arial"/>
              </a:rPr>
              <a:t> Everything is in place for the global assimilation of geostationary satellite lightning data in  </a:t>
            </a:r>
          </a:p>
          <a:p>
            <a:pPr>
              <a:buSzPct val="120000"/>
            </a:pPr>
            <a:r>
              <a:rPr lang="en-GB" sz="2399" dirty="0">
                <a:cs typeface="Arial"/>
              </a:rPr>
              <a:t>   ECMWF’s 4D-Var system.</a:t>
            </a:r>
          </a:p>
          <a:p>
            <a:pPr>
              <a:buSzPct val="120000"/>
            </a:pPr>
            <a:endParaRPr lang="en-GB" sz="1799" dirty="0">
              <a:cs typeface="Arial"/>
            </a:endParaRPr>
          </a:p>
          <a:p>
            <a:pPr>
              <a:buSzPct val="120000"/>
              <a:buFont typeface="Arial" pitchFamily="34" charset="0"/>
              <a:buChar char="•"/>
            </a:pPr>
            <a:r>
              <a:rPr lang="en-GB" sz="2399" dirty="0">
                <a:cs typeface="Arial"/>
              </a:rPr>
              <a:t> The plan is to get the assimilation of lightning data from MTG LI and GOES GLM ready for </a:t>
            </a:r>
          </a:p>
          <a:p>
            <a:pPr>
              <a:buSzPct val="120000"/>
            </a:pPr>
            <a:r>
              <a:rPr lang="en-GB" sz="2399" dirty="0">
                <a:cs typeface="Arial"/>
              </a:rPr>
              <a:t>   operational implementation in early 2026.</a:t>
            </a:r>
          </a:p>
        </p:txBody>
      </p:sp>
      <p:sp>
        <p:nvSpPr>
          <p:cNvPr id="3" name="TextBox 2">
            <a:extLst>
              <a:ext uri="{FF2B5EF4-FFF2-40B4-BE49-F238E27FC236}">
                <a16:creationId xmlns:a16="http://schemas.microsoft.com/office/drawing/2014/main" id="{C9EB6C6D-7A77-509A-2BA8-0975B9610FBB}"/>
              </a:ext>
            </a:extLst>
          </p:cNvPr>
          <p:cNvSpPr txBox="1"/>
          <p:nvPr/>
        </p:nvSpPr>
        <p:spPr>
          <a:xfrm>
            <a:off x="394688" y="2547338"/>
            <a:ext cx="11723273" cy="3261582"/>
          </a:xfrm>
          <a:prstGeom prst="rect">
            <a:avLst/>
          </a:prstGeom>
          <a:noFill/>
        </p:spPr>
        <p:txBody>
          <a:bodyPr wrap="square" lIns="91416" tIns="45708" rIns="91416" bIns="45708" rtlCol="0" anchor="t">
            <a:spAutoFit/>
          </a:bodyPr>
          <a:lstStyle/>
          <a:p>
            <a:pPr>
              <a:buSzPct val="120000"/>
            </a:pPr>
            <a:endParaRPr lang="en-GB" sz="1400" dirty="0">
              <a:cs typeface="Arial"/>
            </a:endParaRPr>
          </a:p>
          <a:p>
            <a:pPr marL="177747" indent="-177747">
              <a:buSzPct val="120000"/>
              <a:buFont typeface="Arial" panose="020B0604020202020204" pitchFamily="34" charset="0"/>
              <a:buChar char="•"/>
            </a:pPr>
            <a:r>
              <a:rPr lang="en-GB" sz="2399" dirty="0">
                <a:cs typeface="Arial"/>
              </a:rPr>
              <a:t> </a:t>
            </a:r>
            <a:r>
              <a:rPr lang="en-GB" sz="2399" dirty="0">
                <a:cs typeface="Arial"/>
                <a:sym typeface="Wingdings" pitchFamily="2" charset="2"/>
              </a:rPr>
              <a:t>Ongoing work to maximize impact on weather prediction:</a:t>
            </a:r>
            <a:endParaRPr lang="en-GB" sz="2399" dirty="0">
              <a:cs typeface="Arial"/>
            </a:endParaRPr>
          </a:p>
          <a:p>
            <a:pPr>
              <a:buSzPct val="120000"/>
            </a:pPr>
            <a:endParaRPr lang="en-GB" sz="800" dirty="0">
              <a:cs typeface="Arial"/>
            </a:endParaRPr>
          </a:p>
          <a:p>
            <a:pPr>
              <a:buSzPct val="120000"/>
            </a:pPr>
            <a:r>
              <a:rPr lang="en-GB" sz="2399" dirty="0">
                <a:cs typeface="Arial"/>
              </a:rPr>
              <a:t>        - Tuning of the lightning sensitivity booster (zero-gradient issue in 4D-Var);</a:t>
            </a:r>
          </a:p>
          <a:p>
            <a:pPr>
              <a:buSzPct val="120000"/>
            </a:pPr>
            <a:r>
              <a:rPr lang="en-GB" sz="2399" dirty="0">
                <a:cs typeface="Arial"/>
              </a:rPr>
              <a:t>        - Adjusting error statistics (esp. for observations);</a:t>
            </a:r>
          </a:p>
          <a:p>
            <a:pPr>
              <a:buSzPct val="120000"/>
            </a:pPr>
            <a:r>
              <a:rPr lang="en-GB" sz="2399" dirty="0">
                <a:cs typeface="Arial"/>
              </a:rPr>
              <a:t>        - Optimizing the averaging period applied to lightning flash densities (6, 3 or 1 hour?);</a:t>
            </a:r>
          </a:p>
          <a:p>
            <a:pPr>
              <a:buSzPct val="120000"/>
            </a:pPr>
            <a:r>
              <a:rPr lang="en-GB" sz="2399" dirty="0">
                <a:cs typeface="Arial"/>
              </a:rPr>
              <a:t>        - Assessing the relevance of including a bias correction.</a:t>
            </a:r>
          </a:p>
          <a:p>
            <a:pPr>
              <a:buSzPct val="120000"/>
            </a:pPr>
            <a:endParaRPr lang="en-GB" sz="1600" dirty="0">
              <a:cs typeface="Arial"/>
            </a:endParaRPr>
          </a:p>
          <a:p>
            <a:pPr marL="179334" indent="-179334">
              <a:buSzPct val="120000"/>
              <a:buFont typeface="Arial" panose="020B0604020202020204" pitchFamily="34" charset="0"/>
              <a:buChar char="•"/>
            </a:pPr>
            <a:r>
              <a:rPr lang="en-GB" sz="2399" dirty="0">
                <a:cs typeface="Arial"/>
              </a:rPr>
              <a:t>Longer term:</a:t>
            </a:r>
          </a:p>
          <a:p>
            <a:pPr>
              <a:buSzPct val="120000"/>
            </a:pPr>
            <a:r>
              <a:rPr lang="en-GB" sz="2399" dirty="0">
                <a:cs typeface="Arial"/>
              </a:rPr>
              <a:t>        - Prepare for future lightning instruments on board MTG-I2 (2026) and MTG-I3 (2032?).</a:t>
            </a:r>
          </a:p>
        </p:txBody>
      </p:sp>
      <p:sp>
        <p:nvSpPr>
          <p:cNvPr id="8" name="Footer Placeholder 4">
            <a:extLst>
              <a:ext uri="{FF2B5EF4-FFF2-40B4-BE49-F238E27FC236}">
                <a16:creationId xmlns:a16="http://schemas.microsoft.com/office/drawing/2014/main" id="{B981F9F0-7B3A-E1B6-F9C2-204AEEF8CE6D}"/>
              </a:ext>
            </a:extLst>
          </p:cNvPr>
          <p:cNvSpPr>
            <a:spLocks noGrp="1"/>
          </p:cNvSpPr>
          <p:nvPr>
            <p:ph type="ftr" sz="quarter" idx="3"/>
          </p:nvPr>
        </p:nvSpPr>
        <p:spPr>
          <a:xfrm>
            <a:off x="3502372" y="6308255"/>
            <a:ext cx="4053639" cy="230657"/>
          </a:xfrm>
        </p:spPr>
        <p:txBody>
          <a:bodyPr/>
          <a:lstStyle/>
          <a:p>
            <a:pPr algn="ctr"/>
            <a:r>
              <a:rPr lang="en-US" dirty="0"/>
              <a:t>European Centre for Medium-Range Weather Forecasts</a:t>
            </a:r>
          </a:p>
        </p:txBody>
      </p:sp>
    </p:spTree>
    <p:extLst>
      <p:ext uri="{BB962C8B-B14F-4D97-AF65-F5344CB8AC3E}">
        <p14:creationId xmlns:p14="http://schemas.microsoft.com/office/powerpoint/2010/main" val="29293183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C0E0356-62DF-FC06-AE8D-34AB996A3002}"/>
            </a:ext>
          </a:extLst>
        </p:cNvPr>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B1D00F3F-DE6F-B6A9-1F8F-8AE6187EC5F3}"/>
              </a:ext>
            </a:extLst>
          </p:cNvPr>
          <p:cNvSpPr>
            <a:spLocks noGrp="1"/>
          </p:cNvSpPr>
          <p:nvPr>
            <p:ph type="sldNum" sz="quarter" idx="10"/>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fld id="{6B3B0B0F-E794-1244-9699-107C60B9C23A}" type="slidenum">
              <a:rPr kumimoji="0" lang="en-US" sz="900" b="1" i="0" u="none" strike="noStrike" kern="1200" cap="none" spc="0" normalizeH="0" baseline="0" noProof="0" smtClean="0">
                <a:ln>
                  <a:noFill/>
                </a:ln>
                <a:solidFill>
                  <a:srgbClr val="064E83"/>
                </a:solidFill>
                <a:effectLst/>
                <a:uLnTx/>
                <a:uFillTx/>
                <a:latin typeface="Arial"/>
                <a:ea typeface="+mn-ea"/>
                <a:cs typeface="+mn-cs"/>
              </a:rPr>
              <a:pPr marL="0" marR="0" lvl="0" indent="0" algn="ctr" defTabSz="457200" rtl="0" eaLnBrk="1" fontAlgn="auto" latinLnBrk="0" hangingPunct="1">
                <a:lnSpc>
                  <a:spcPct val="100000"/>
                </a:lnSpc>
                <a:spcBef>
                  <a:spcPts val="0"/>
                </a:spcBef>
                <a:spcAft>
                  <a:spcPts val="0"/>
                </a:spcAft>
                <a:buClrTx/>
                <a:buSzTx/>
                <a:buFontTx/>
                <a:buNone/>
                <a:tabLst/>
                <a:defRPr/>
              </a:pPr>
              <a:t>23</a:t>
            </a:fld>
            <a:endParaRPr kumimoji="0" lang="en-US" sz="900" b="1" i="0" u="none" strike="noStrike" kern="1200" cap="none" spc="0" normalizeH="0" baseline="0" noProof="0" dirty="0">
              <a:ln>
                <a:noFill/>
              </a:ln>
              <a:solidFill>
                <a:srgbClr val="064E83"/>
              </a:solidFill>
              <a:effectLst/>
              <a:uLnTx/>
              <a:uFillTx/>
              <a:latin typeface="Arial"/>
              <a:ea typeface="+mn-ea"/>
              <a:cs typeface="+mn-cs"/>
            </a:endParaRPr>
          </a:p>
        </p:txBody>
      </p:sp>
      <p:sp>
        <p:nvSpPr>
          <p:cNvPr id="5" name="Footer Placeholder 4">
            <a:extLst>
              <a:ext uri="{FF2B5EF4-FFF2-40B4-BE49-F238E27FC236}">
                <a16:creationId xmlns:a16="http://schemas.microsoft.com/office/drawing/2014/main" id="{4D7C9177-8958-A5CD-240C-B2C95643243A}"/>
              </a:ext>
            </a:extLst>
          </p:cNvPr>
          <p:cNvSpPr>
            <a:spLocks noGrp="1"/>
          </p:cNvSpPr>
          <p:nvPr>
            <p:ph type="ftr" sz="quarter" idx="3"/>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900" b="1" i="0" u="none" strike="noStrike" kern="1200" cap="all" spc="0" normalizeH="0" baseline="0" noProof="0" dirty="0">
                <a:ln>
                  <a:noFill/>
                </a:ln>
                <a:solidFill>
                  <a:srgbClr val="064E83"/>
                </a:solidFill>
                <a:effectLst/>
                <a:uLnTx/>
                <a:uFillTx/>
                <a:latin typeface="Arial"/>
                <a:ea typeface="+mn-ea"/>
                <a:cs typeface="+mn-cs"/>
              </a:rPr>
              <a:t>European Centre for Medium-Range Weather Forecasts</a:t>
            </a:r>
          </a:p>
        </p:txBody>
      </p:sp>
      <p:pic>
        <p:nvPicPr>
          <p:cNvPr id="3" name="Picture 2" descr="A rocket taking off from a launch pad&#10;&#10;AI-generated content may be incorrect.">
            <a:extLst>
              <a:ext uri="{FF2B5EF4-FFF2-40B4-BE49-F238E27FC236}">
                <a16:creationId xmlns:a16="http://schemas.microsoft.com/office/drawing/2014/main" id="{601C1947-FBCA-A086-94D8-31E3BD75D97A}"/>
              </a:ext>
            </a:extLst>
          </p:cNvPr>
          <p:cNvPicPr>
            <a:picLocks noChangeAspect="1"/>
          </p:cNvPicPr>
          <p:nvPr/>
        </p:nvPicPr>
        <p:blipFill>
          <a:blip r:embed="rId2"/>
          <a:stretch>
            <a:fillRect/>
          </a:stretch>
        </p:blipFill>
        <p:spPr>
          <a:xfrm>
            <a:off x="-625905" y="-100208"/>
            <a:ext cx="13264709" cy="6958208"/>
          </a:xfrm>
          <a:prstGeom prst="rect">
            <a:avLst/>
          </a:prstGeom>
        </p:spPr>
      </p:pic>
      <p:pic>
        <p:nvPicPr>
          <p:cNvPr id="6" name="Picture 5" descr="A blue rubber duck with white text&#10;&#10;AI-generated content may be incorrect.">
            <a:extLst>
              <a:ext uri="{FF2B5EF4-FFF2-40B4-BE49-F238E27FC236}">
                <a16:creationId xmlns:a16="http://schemas.microsoft.com/office/drawing/2014/main" id="{91AE8507-6B0B-C2AC-E1E1-7E48511ACAB4}"/>
              </a:ext>
            </a:extLst>
          </p:cNvPr>
          <p:cNvPicPr>
            <a:picLocks noChangeAspect="1"/>
          </p:cNvPicPr>
          <p:nvPr/>
        </p:nvPicPr>
        <p:blipFill>
          <a:blip r:embed="rId3">
            <a:alphaModFix amt="81000"/>
            <a:extLst>
              <a:ext uri="{BEBA8EAE-BF5A-486C-A8C5-ECC9F3942E4B}">
                <a14:imgProps xmlns:a14="http://schemas.microsoft.com/office/drawing/2010/main">
                  <a14:imgLayer r:embed="rId4">
                    <a14:imgEffect>
                      <a14:sharpenSoften amount="-66000"/>
                    </a14:imgEffect>
                    <a14:imgEffect>
                      <a14:colorTemperature colorTemp="5737"/>
                    </a14:imgEffect>
                    <a14:imgEffect>
                      <a14:saturation sat="95000"/>
                    </a14:imgEffect>
                    <a14:imgEffect>
                      <a14:brightnessContrast bright="-35000" contrast="-32000"/>
                    </a14:imgEffect>
                  </a14:imgLayer>
                </a14:imgProps>
              </a:ext>
            </a:extLst>
          </a:blip>
          <a:stretch>
            <a:fillRect/>
          </a:stretch>
        </p:blipFill>
        <p:spPr>
          <a:xfrm rot="20717550">
            <a:off x="1393898" y="5287560"/>
            <a:ext cx="238279" cy="257089"/>
          </a:xfrm>
          <a:prstGeom prst="rect">
            <a:avLst/>
          </a:prstGeom>
        </p:spPr>
      </p:pic>
      <p:sp>
        <p:nvSpPr>
          <p:cNvPr id="2" name="Title 1">
            <a:extLst>
              <a:ext uri="{FF2B5EF4-FFF2-40B4-BE49-F238E27FC236}">
                <a16:creationId xmlns:a16="http://schemas.microsoft.com/office/drawing/2014/main" id="{2920ACD0-A17F-44BF-4084-6F903940BDD9}"/>
              </a:ext>
            </a:extLst>
          </p:cNvPr>
          <p:cNvSpPr>
            <a:spLocks noGrp="1"/>
          </p:cNvSpPr>
          <p:nvPr>
            <p:ph type="title"/>
          </p:nvPr>
        </p:nvSpPr>
        <p:spPr>
          <a:xfrm>
            <a:off x="1475552" y="2296082"/>
            <a:ext cx="4053640" cy="569152"/>
          </a:xfrm>
        </p:spPr>
        <p:txBody>
          <a:bodyPr/>
          <a:lstStyle/>
          <a:p>
            <a:r>
              <a:rPr lang="en-GB" sz="3200" b="1" dirty="0">
                <a:solidFill>
                  <a:schemeClr val="bg1"/>
                </a:solidFill>
              </a:rPr>
              <a:t>MTG-S IRS</a:t>
            </a:r>
            <a:endParaRPr lang="en-GB" sz="3200" dirty="0">
              <a:solidFill>
                <a:schemeClr val="bg1"/>
              </a:solidFill>
            </a:endParaRPr>
          </a:p>
        </p:txBody>
      </p:sp>
      <p:cxnSp>
        <p:nvCxnSpPr>
          <p:cNvPr id="8" name="Straight Arrow Connector 7">
            <a:extLst>
              <a:ext uri="{FF2B5EF4-FFF2-40B4-BE49-F238E27FC236}">
                <a16:creationId xmlns:a16="http://schemas.microsoft.com/office/drawing/2014/main" id="{2D16EFC0-07F5-0E5E-D210-7FEC59F32AFE}"/>
              </a:ext>
            </a:extLst>
          </p:cNvPr>
          <p:cNvCxnSpPr/>
          <p:nvPr/>
        </p:nvCxnSpPr>
        <p:spPr>
          <a:xfrm flipV="1">
            <a:off x="3657599" y="1678488"/>
            <a:ext cx="2211063" cy="751561"/>
          </a:xfrm>
          <a:prstGeom prst="straightConnector1">
            <a:avLst/>
          </a:prstGeom>
          <a:ln>
            <a:solidFill>
              <a:schemeClr val="bg1"/>
            </a:solidFill>
            <a:tailEnd type="triangle"/>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43379249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CC69F3-9C67-0D4A-86FF-81FD902EBA07}"/>
              </a:ext>
            </a:extLst>
          </p:cNvPr>
          <p:cNvSpPr>
            <a:spLocks noGrp="1"/>
          </p:cNvSpPr>
          <p:nvPr>
            <p:ph type="title"/>
          </p:nvPr>
        </p:nvSpPr>
        <p:spPr/>
        <p:txBody>
          <a:bodyPr/>
          <a:lstStyle/>
          <a:p>
            <a:r>
              <a:rPr lang="en-GB" dirty="0"/>
              <a:t>Data provision</a:t>
            </a:r>
          </a:p>
        </p:txBody>
      </p:sp>
      <p:sp>
        <p:nvSpPr>
          <p:cNvPr id="3" name="Content Placeholder 2">
            <a:extLst>
              <a:ext uri="{FF2B5EF4-FFF2-40B4-BE49-F238E27FC236}">
                <a16:creationId xmlns:a16="http://schemas.microsoft.com/office/drawing/2014/main" id="{4D0E41D7-DB09-8E93-AD83-89626B067F41}"/>
              </a:ext>
            </a:extLst>
          </p:cNvPr>
          <p:cNvSpPr>
            <a:spLocks noGrp="1"/>
          </p:cNvSpPr>
          <p:nvPr>
            <p:ph sz="quarter" idx="14"/>
          </p:nvPr>
        </p:nvSpPr>
        <p:spPr>
          <a:xfrm>
            <a:off x="2159998" y="936000"/>
            <a:ext cx="8599859" cy="4986000"/>
          </a:xfrm>
        </p:spPr>
        <p:txBody>
          <a:bodyPr/>
          <a:lstStyle/>
          <a:p>
            <a:r>
              <a:rPr lang="en-GB" dirty="0"/>
              <a:t>We would like to assimilate radiances, but the observations will be provided in real time as a truncated set of principal component scores.</a:t>
            </a:r>
          </a:p>
          <a:p>
            <a:r>
              <a:rPr lang="en-GB" dirty="0"/>
              <a:t>This is a </a:t>
            </a:r>
            <a:r>
              <a:rPr lang="en-GB" b="1" dirty="0"/>
              <a:t>lossy</a:t>
            </a:r>
            <a:r>
              <a:rPr lang="en-GB" dirty="0"/>
              <a:t> compression. So, we cannot fully recover the original radiances.</a:t>
            </a:r>
          </a:p>
          <a:p>
            <a:endParaRPr lang="en-GB" dirty="0"/>
          </a:p>
          <a:p>
            <a:r>
              <a:rPr lang="en-GB" dirty="0"/>
              <a:t>To a first approximation this is ok, so we will assimilate “reconstructed radiances” from the PC scores using standard methods.</a:t>
            </a:r>
          </a:p>
          <a:p>
            <a:endParaRPr lang="en-GB" dirty="0"/>
          </a:p>
          <a:p>
            <a:r>
              <a:rPr lang="en-GB" dirty="0"/>
              <a:t>There will be approximately 340,000,000,000 radiance observations produced per day (!!!).  </a:t>
            </a:r>
          </a:p>
          <a:p>
            <a:endParaRPr lang="en-GB" dirty="0"/>
          </a:p>
          <a:p>
            <a:r>
              <a:rPr lang="en-GB" dirty="0"/>
              <a:t>For context, ECMWF assimilates around 50,000,000 observations per day </a:t>
            </a:r>
            <a:r>
              <a:rPr lang="en-GB" b="1" dirty="0"/>
              <a:t>in total</a:t>
            </a:r>
            <a:r>
              <a:rPr lang="en-GB" dirty="0"/>
              <a:t>. So we will only be assimilating a small subset of the observations that are produced by the satellite.</a:t>
            </a:r>
          </a:p>
        </p:txBody>
      </p:sp>
      <p:sp>
        <p:nvSpPr>
          <p:cNvPr id="4" name="Slide Number Placeholder 3">
            <a:extLst>
              <a:ext uri="{FF2B5EF4-FFF2-40B4-BE49-F238E27FC236}">
                <a16:creationId xmlns:a16="http://schemas.microsoft.com/office/drawing/2014/main" id="{193F06AD-2382-16B5-1833-8F4BA89403CB}"/>
              </a:ext>
            </a:extLst>
          </p:cNvPr>
          <p:cNvSpPr>
            <a:spLocks noGrp="1"/>
          </p:cNvSpPr>
          <p:nvPr>
            <p:ph type="sldNum" sz="quarter" idx="10"/>
          </p:nvPr>
        </p:nvSpPr>
        <p:spPr/>
        <p:txBody>
          <a:bodyPr/>
          <a:lstStyle/>
          <a:p>
            <a:fld id="{6B3B0B0F-E794-1244-9699-107C60B9C23A}" type="slidenum">
              <a:rPr lang="en-US" smtClean="0"/>
              <a:pPr/>
              <a:t>24</a:t>
            </a:fld>
            <a:endParaRPr lang="en-US" dirty="0"/>
          </a:p>
        </p:txBody>
      </p:sp>
      <p:sp>
        <p:nvSpPr>
          <p:cNvPr id="5" name="Footer Placeholder 4">
            <a:extLst>
              <a:ext uri="{FF2B5EF4-FFF2-40B4-BE49-F238E27FC236}">
                <a16:creationId xmlns:a16="http://schemas.microsoft.com/office/drawing/2014/main" id="{0B5CF48D-68C1-A738-BE06-43C7E1B09CAB}"/>
              </a:ext>
            </a:extLst>
          </p:cNvPr>
          <p:cNvSpPr>
            <a:spLocks noGrp="1"/>
          </p:cNvSpPr>
          <p:nvPr>
            <p:ph type="ftr" sz="quarter" idx="3"/>
          </p:nvPr>
        </p:nvSpPr>
        <p:spPr/>
        <p:txBody>
          <a:bodyPr/>
          <a:lstStyle/>
          <a:p>
            <a:pPr algn="ctr"/>
            <a:r>
              <a:rPr lang="en-US"/>
              <a:t>European Centre for Medium-Range Weather Forecasts</a:t>
            </a:r>
            <a:endParaRPr lang="en-US" dirty="0"/>
          </a:p>
        </p:txBody>
      </p:sp>
    </p:spTree>
    <p:extLst>
      <p:ext uri="{BB962C8B-B14F-4D97-AF65-F5344CB8AC3E}">
        <p14:creationId xmlns:p14="http://schemas.microsoft.com/office/powerpoint/2010/main" val="406535855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81FD1FF0-4E10-6957-824D-9869FF3CB8DC}"/>
              </a:ext>
            </a:extLst>
          </p:cNvPr>
          <p:cNvSpPr>
            <a:spLocks noGrp="1"/>
          </p:cNvSpPr>
          <p:nvPr>
            <p:ph type="sldNum" sz="quarter" idx="10"/>
          </p:nvPr>
        </p:nvSpPr>
        <p:spPr/>
        <p:txBody>
          <a:bodyPr/>
          <a:lstStyle/>
          <a:p>
            <a:fld id="{6B3B0B0F-E794-1244-9699-107C60B9C23A}" type="slidenum">
              <a:rPr lang="en-US" smtClean="0"/>
              <a:pPr/>
              <a:t>25</a:t>
            </a:fld>
            <a:endParaRPr lang="en-US" dirty="0"/>
          </a:p>
        </p:txBody>
      </p:sp>
      <p:sp>
        <p:nvSpPr>
          <p:cNvPr id="5" name="Footer Placeholder 4">
            <a:extLst>
              <a:ext uri="{FF2B5EF4-FFF2-40B4-BE49-F238E27FC236}">
                <a16:creationId xmlns:a16="http://schemas.microsoft.com/office/drawing/2014/main" id="{F8226A57-FD29-26F9-D96A-6DC4998FC47E}"/>
              </a:ext>
            </a:extLst>
          </p:cNvPr>
          <p:cNvSpPr>
            <a:spLocks noGrp="1"/>
          </p:cNvSpPr>
          <p:nvPr>
            <p:ph type="ftr" sz="quarter" idx="3"/>
          </p:nvPr>
        </p:nvSpPr>
        <p:spPr/>
        <p:txBody>
          <a:bodyPr/>
          <a:lstStyle/>
          <a:p>
            <a:pPr algn="ctr"/>
            <a:r>
              <a:rPr lang="en-US"/>
              <a:t>European Centre for Medium-Range Weather Forecasts</a:t>
            </a:r>
            <a:endParaRPr lang="en-US" dirty="0"/>
          </a:p>
        </p:txBody>
      </p:sp>
      <p:pic>
        <p:nvPicPr>
          <p:cNvPr id="7" name="Picture 6" descr="A green and yellow globe with a scale&#10;&#10;AI-generated content may be incorrect.">
            <a:extLst>
              <a:ext uri="{FF2B5EF4-FFF2-40B4-BE49-F238E27FC236}">
                <a16:creationId xmlns:a16="http://schemas.microsoft.com/office/drawing/2014/main" id="{A2926F7A-954E-66D3-8F77-A8F79904A99A}"/>
              </a:ext>
            </a:extLst>
          </p:cNvPr>
          <p:cNvPicPr>
            <a:picLocks noChangeAspect="1"/>
          </p:cNvPicPr>
          <p:nvPr/>
        </p:nvPicPr>
        <p:blipFill>
          <a:blip r:embed="rId2"/>
          <a:srcRect l="11773" t="10229" r="13914" b="9955"/>
          <a:stretch>
            <a:fillRect/>
          </a:stretch>
        </p:blipFill>
        <p:spPr>
          <a:xfrm>
            <a:off x="1014369" y="100208"/>
            <a:ext cx="6479440" cy="6757792"/>
          </a:xfrm>
          <a:prstGeom prst="rect">
            <a:avLst/>
          </a:prstGeom>
        </p:spPr>
      </p:pic>
      <p:sp>
        <p:nvSpPr>
          <p:cNvPr id="2" name="Title 1">
            <a:extLst>
              <a:ext uri="{FF2B5EF4-FFF2-40B4-BE49-F238E27FC236}">
                <a16:creationId xmlns:a16="http://schemas.microsoft.com/office/drawing/2014/main" id="{8500670D-4153-CF46-0613-1B0814076314}"/>
              </a:ext>
            </a:extLst>
          </p:cNvPr>
          <p:cNvSpPr>
            <a:spLocks noGrp="1"/>
          </p:cNvSpPr>
          <p:nvPr>
            <p:ph type="title"/>
          </p:nvPr>
        </p:nvSpPr>
        <p:spPr>
          <a:xfrm>
            <a:off x="995079" y="188875"/>
            <a:ext cx="7869600" cy="369332"/>
          </a:xfrm>
        </p:spPr>
        <p:txBody>
          <a:bodyPr/>
          <a:lstStyle/>
          <a:p>
            <a:r>
              <a:rPr lang="en-GB" dirty="0"/>
              <a:t>Test data set has been super helpful</a:t>
            </a:r>
          </a:p>
        </p:txBody>
      </p:sp>
      <p:sp>
        <p:nvSpPr>
          <p:cNvPr id="8" name="Content Placeholder 2">
            <a:extLst>
              <a:ext uri="{FF2B5EF4-FFF2-40B4-BE49-F238E27FC236}">
                <a16:creationId xmlns:a16="http://schemas.microsoft.com/office/drawing/2014/main" id="{BA69C3C0-F1FB-4DB7-FA47-F516C310DA36}"/>
              </a:ext>
            </a:extLst>
          </p:cNvPr>
          <p:cNvSpPr>
            <a:spLocks noGrp="1"/>
          </p:cNvSpPr>
          <p:nvPr>
            <p:ph sz="quarter" idx="14"/>
          </p:nvPr>
        </p:nvSpPr>
        <p:spPr>
          <a:xfrm>
            <a:off x="7728559" y="373541"/>
            <a:ext cx="4067211" cy="5375906"/>
          </a:xfrm>
        </p:spPr>
        <p:txBody>
          <a:bodyPr/>
          <a:lstStyle/>
          <a:p>
            <a:r>
              <a:rPr lang="en-GB" dirty="0"/>
              <a:t>All indications are that the instrument is operating very well. </a:t>
            </a:r>
            <a:r>
              <a:rPr lang="en-GB" dirty="0">
                <a:sym typeface="Wingdings" pitchFamily="2" charset="2"/>
              </a:rPr>
              <a:t></a:t>
            </a:r>
            <a:endParaRPr lang="en-GB" dirty="0"/>
          </a:p>
          <a:p>
            <a:endParaRPr lang="en-GB" dirty="0"/>
          </a:p>
          <a:p>
            <a:r>
              <a:rPr lang="en-GB" dirty="0"/>
              <a:t>Good technical progress in preparation for the provision of real IRS data has been possible thanks to the test datasets.</a:t>
            </a:r>
          </a:p>
          <a:p>
            <a:endParaRPr lang="en-GB" dirty="0"/>
          </a:p>
          <a:p>
            <a:r>
              <a:rPr lang="en-GB" dirty="0"/>
              <a:t>Looking forward to getting real data.</a:t>
            </a:r>
          </a:p>
        </p:txBody>
      </p:sp>
    </p:spTree>
    <p:extLst>
      <p:ext uri="{BB962C8B-B14F-4D97-AF65-F5344CB8AC3E}">
        <p14:creationId xmlns:p14="http://schemas.microsoft.com/office/powerpoint/2010/main" val="221606371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994673-E1DA-4244-2E94-7DA612D6375A}"/>
              </a:ext>
            </a:extLst>
          </p:cNvPr>
          <p:cNvSpPr>
            <a:spLocks noGrp="1"/>
          </p:cNvSpPr>
          <p:nvPr>
            <p:ph type="title"/>
          </p:nvPr>
        </p:nvSpPr>
        <p:spPr>
          <a:xfrm>
            <a:off x="557593" y="236802"/>
            <a:ext cx="11473576" cy="369332"/>
          </a:xfrm>
        </p:spPr>
        <p:txBody>
          <a:bodyPr/>
          <a:lstStyle/>
          <a:p>
            <a:r>
              <a:rPr lang="en-GB" dirty="0"/>
              <a:t>An initial methodology has been prepared in anticipation of the real data</a:t>
            </a:r>
          </a:p>
        </p:txBody>
      </p:sp>
      <p:sp>
        <p:nvSpPr>
          <p:cNvPr id="4" name="Slide Number Placeholder 3">
            <a:extLst>
              <a:ext uri="{FF2B5EF4-FFF2-40B4-BE49-F238E27FC236}">
                <a16:creationId xmlns:a16="http://schemas.microsoft.com/office/drawing/2014/main" id="{510EACE9-8031-3E21-FC6D-AFD292EBA6C0}"/>
              </a:ext>
            </a:extLst>
          </p:cNvPr>
          <p:cNvSpPr>
            <a:spLocks noGrp="1"/>
          </p:cNvSpPr>
          <p:nvPr>
            <p:ph type="sldNum" sz="quarter" idx="10"/>
          </p:nvPr>
        </p:nvSpPr>
        <p:spPr/>
        <p:txBody>
          <a:bodyPr/>
          <a:lstStyle/>
          <a:p>
            <a:fld id="{6B3B0B0F-E794-1244-9699-107C60B9C23A}" type="slidenum">
              <a:rPr lang="en-US" smtClean="0"/>
              <a:pPr/>
              <a:t>26</a:t>
            </a:fld>
            <a:endParaRPr lang="en-US"/>
          </a:p>
        </p:txBody>
      </p:sp>
      <p:sp>
        <p:nvSpPr>
          <p:cNvPr id="5" name="Footer Placeholder 4">
            <a:extLst>
              <a:ext uri="{FF2B5EF4-FFF2-40B4-BE49-F238E27FC236}">
                <a16:creationId xmlns:a16="http://schemas.microsoft.com/office/drawing/2014/main" id="{92D6A6FC-15ED-969B-C89A-2DA0F02C5B05}"/>
              </a:ext>
            </a:extLst>
          </p:cNvPr>
          <p:cNvSpPr>
            <a:spLocks noGrp="1"/>
          </p:cNvSpPr>
          <p:nvPr>
            <p:ph type="ftr" sz="quarter" idx="3"/>
          </p:nvPr>
        </p:nvSpPr>
        <p:spPr/>
        <p:txBody>
          <a:bodyPr/>
          <a:lstStyle/>
          <a:p>
            <a:pPr algn="ctr"/>
            <a:r>
              <a:rPr lang="en-US"/>
              <a:t>European Centre for Medium-Range Weather Forecasts</a:t>
            </a:r>
          </a:p>
        </p:txBody>
      </p:sp>
      <p:sp>
        <p:nvSpPr>
          <p:cNvPr id="8" name="TextBox 7">
            <a:extLst>
              <a:ext uri="{FF2B5EF4-FFF2-40B4-BE49-F238E27FC236}">
                <a16:creationId xmlns:a16="http://schemas.microsoft.com/office/drawing/2014/main" id="{AA05A3B6-79ED-FBFA-96A4-D2EACAFA6B53}"/>
              </a:ext>
            </a:extLst>
          </p:cNvPr>
          <p:cNvSpPr txBox="1"/>
          <p:nvPr/>
        </p:nvSpPr>
        <p:spPr>
          <a:xfrm>
            <a:off x="557593" y="807721"/>
            <a:ext cx="6222124" cy="4247317"/>
          </a:xfrm>
          <a:prstGeom prst="rect">
            <a:avLst/>
          </a:prstGeom>
          <a:noFill/>
        </p:spPr>
        <p:txBody>
          <a:bodyPr wrap="square" rtlCol="0">
            <a:spAutoFit/>
          </a:bodyPr>
          <a:lstStyle/>
          <a:p>
            <a:pPr marL="285750" indent="-285750">
              <a:buFont typeface="Arial" panose="020B0604020202020204" pitchFamily="34" charset="0"/>
              <a:buChar char="•"/>
            </a:pPr>
            <a:r>
              <a:rPr lang="en-GB" dirty="0"/>
              <a:t>Use IRSPP software to reconstruct radiances, </a:t>
            </a:r>
            <a:r>
              <a:rPr lang="en-GB" dirty="0" err="1"/>
              <a:t>apodise</a:t>
            </a:r>
            <a:r>
              <a:rPr lang="en-GB" dirty="0"/>
              <a:t> them and convert to BUFR.</a:t>
            </a:r>
          </a:p>
          <a:p>
            <a:pPr marL="285750" indent="-285750">
              <a:buFont typeface="Arial" panose="020B0604020202020204" pitchFamily="34" charset="0"/>
              <a:buChar char="•"/>
            </a:pPr>
            <a:r>
              <a:rPr lang="en-GB" dirty="0"/>
              <a:t>Do conservative spatial thinning. (1 pixel in 100 retained currently).</a:t>
            </a:r>
          </a:p>
          <a:p>
            <a:pPr marL="285750" indent="-285750">
              <a:buFont typeface="Arial" panose="020B0604020202020204" pitchFamily="34" charset="0"/>
              <a:buChar char="•"/>
            </a:pPr>
            <a:r>
              <a:rPr lang="en-GB" dirty="0"/>
              <a:t>Base channel selection and cloud detection parameters and QC on what is done already for </a:t>
            </a:r>
            <a:r>
              <a:rPr lang="en-GB" dirty="0" err="1"/>
              <a:t>CrIS</a:t>
            </a:r>
            <a:r>
              <a:rPr lang="en-GB" dirty="0"/>
              <a:t>.</a:t>
            </a:r>
          </a:p>
          <a:p>
            <a:pPr marL="285750" indent="-285750">
              <a:buFont typeface="Arial" panose="020B0604020202020204" pitchFamily="34" charset="0"/>
              <a:buChar char="•"/>
            </a:pPr>
            <a:r>
              <a:rPr lang="en-GB" dirty="0"/>
              <a:t>Use RTTOV to simulate the radiances.</a:t>
            </a:r>
          </a:p>
          <a:p>
            <a:pPr marL="285750" indent="-285750">
              <a:buFont typeface="Arial" panose="020B0604020202020204" pitchFamily="34" charset="0"/>
              <a:buChar char="•"/>
            </a:pPr>
            <a:endParaRPr lang="en-GB" dirty="0"/>
          </a:p>
          <a:p>
            <a:pPr marL="285750" indent="-285750">
              <a:buFont typeface="Arial" panose="020B0604020202020204" pitchFamily="34" charset="0"/>
              <a:buChar char="•"/>
            </a:pPr>
            <a:endParaRPr lang="en-GB" dirty="0"/>
          </a:p>
          <a:p>
            <a:pPr marL="285750" indent="-285750">
              <a:buFont typeface="Arial" panose="020B0604020202020204" pitchFamily="34" charset="0"/>
              <a:buChar char="•"/>
            </a:pPr>
            <a:r>
              <a:rPr lang="en-GB" dirty="0"/>
              <a:t>This plot shows </a:t>
            </a:r>
            <a:r>
              <a:rPr lang="en-GB" dirty="0" err="1"/>
              <a:t>Obs</a:t>
            </a:r>
            <a:r>
              <a:rPr lang="en-GB" dirty="0"/>
              <a:t> minus Model for the test data, having gone through an offline global assimilation experiment. </a:t>
            </a:r>
          </a:p>
          <a:p>
            <a:pPr marL="285750" indent="-285750">
              <a:buFont typeface="Arial" panose="020B0604020202020204" pitchFamily="34" charset="0"/>
              <a:buChar char="•"/>
            </a:pPr>
            <a:endParaRPr lang="en-GB" dirty="0"/>
          </a:p>
          <a:p>
            <a:pPr marL="285750" indent="-285750">
              <a:buFont typeface="Arial" panose="020B0604020202020204" pitchFamily="34" charset="0"/>
              <a:buChar char="•"/>
            </a:pPr>
            <a:r>
              <a:rPr lang="en-GB" dirty="0"/>
              <a:t>So, we are close to being ready for when real data arrive.</a:t>
            </a:r>
          </a:p>
        </p:txBody>
      </p:sp>
      <p:pic>
        <p:nvPicPr>
          <p:cNvPr id="11" name="Picture 10" descr="A blue and red planet&#10;&#10;AI-generated content may be incorrect.">
            <a:extLst>
              <a:ext uri="{FF2B5EF4-FFF2-40B4-BE49-F238E27FC236}">
                <a16:creationId xmlns:a16="http://schemas.microsoft.com/office/drawing/2014/main" id="{05F20363-4C5B-9593-197B-0A09ACCDC241}"/>
              </a:ext>
            </a:extLst>
          </p:cNvPr>
          <p:cNvPicPr>
            <a:picLocks noChangeAspect="1"/>
          </p:cNvPicPr>
          <p:nvPr/>
        </p:nvPicPr>
        <p:blipFill>
          <a:blip r:embed="rId2"/>
          <a:srcRect l="11394" t="9242" r="13351" b="9242"/>
          <a:stretch>
            <a:fillRect/>
          </a:stretch>
        </p:blipFill>
        <p:spPr>
          <a:xfrm>
            <a:off x="7305773" y="641728"/>
            <a:ext cx="4674614" cy="5034119"/>
          </a:xfrm>
          <a:prstGeom prst="rect">
            <a:avLst/>
          </a:prstGeom>
        </p:spPr>
      </p:pic>
    </p:spTree>
    <p:extLst>
      <p:ext uri="{BB962C8B-B14F-4D97-AF65-F5344CB8AC3E}">
        <p14:creationId xmlns:p14="http://schemas.microsoft.com/office/powerpoint/2010/main" val="7077638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204185A-409F-6E9A-89D8-D6EBE943195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0C2743C-9AB4-51AF-9FA4-CD26495F8C27}"/>
              </a:ext>
            </a:extLst>
          </p:cNvPr>
          <p:cNvSpPr>
            <a:spLocks noGrp="1"/>
          </p:cNvSpPr>
          <p:nvPr>
            <p:ph type="title"/>
          </p:nvPr>
        </p:nvSpPr>
        <p:spPr>
          <a:xfrm>
            <a:off x="1923212" y="2136470"/>
            <a:ext cx="9489000" cy="1292530"/>
          </a:xfrm>
        </p:spPr>
        <p:txBody>
          <a:bodyPr/>
          <a:lstStyle/>
          <a:p>
            <a:r>
              <a:rPr lang="en-GB" b="1" dirty="0"/>
              <a:t>Finally, a preview of our plans to assimilate visible observations.</a:t>
            </a:r>
            <a:br>
              <a:rPr lang="en-GB" b="1" dirty="0"/>
            </a:br>
            <a:br>
              <a:rPr lang="en-GB" b="1" dirty="0"/>
            </a:br>
            <a:r>
              <a:rPr lang="en-GB" dirty="0"/>
              <a:t>Thanks to Cristina Lupu</a:t>
            </a:r>
          </a:p>
        </p:txBody>
      </p:sp>
      <p:sp>
        <p:nvSpPr>
          <p:cNvPr id="4" name="Slide Number Placeholder 3">
            <a:extLst>
              <a:ext uri="{FF2B5EF4-FFF2-40B4-BE49-F238E27FC236}">
                <a16:creationId xmlns:a16="http://schemas.microsoft.com/office/drawing/2014/main" id="{822984BC-2DC6-DE5F-00AC-502EA4E552F6}"/>
              </a:ext>
            </a:extLst>
          </p:cNvPr>
          <p:cNvSpPr>
            <a:spLocks noGrp="1"/>
          </p:cNvSpPr>
          <p:nvPr>
            <p:ph type="sldNum" sz="quarter" idx="10"/>
          </p:nvPr>
        </p:nvSpPr>
        <p:spPr/>
        <p:txBody>
          <a:bodyPr/>
          <a:lstStyle/>
          <a:p>
            <a:fld id="{6B3B0B0F-E794-1244-9699-107C60B9C23A}" type="slidenum">
              <a:rPr lang="en-US" smtClean="0"/>
              <a:pPr/>
              <a:t>27</a:t>
            </a:fld>
            <a:endParaRPr lang="en-US" dirty="0"/>
          </a:p>
        </p:txBody>
      </p:sp>
      <p:sp>
        <p:nvSpPr>
          <p:cNvPr id="5" name="Footer Placeholder 4">
            <a:extLst>
              <a:ext uri="{FF2B5EF4-FFF2-40B4-BE49-F238E27FC236}">
                <a16:creationId xmlns:a16="http://schemas.microsoft.com/office/drawing/2014/main" id="{74BC81F4-9AE5-7D7C-CB5E-48314E1D1B77}"/>
              </a:ext>
            </a:extLst>
          </p:cNvPr>
          <p:cNvSpPr>
            <a:spLocks noGrp="1"/>
          </p:cNvSpPr>
          <p:nvPr>
            <p:ph type="ftr" sz="quarter" idx="3"/>
          </p:nvPr>
        </p:nvSpPr>
        <p:spPr/>
        <p:txBody>
          <a:bodyPr/>
          <a:lstStyle/>
          <a:p>
            <a:pPr algn="ctr"/>
            <a:r>
              <a:rPr lang="en-US" dirty="0"/>
              <a:t>European Centre for Medium-Range Weather Forecasts</a:t>
            </a:r>
          </a:p>
        </p:txBody>
      </p:sp>
    </p:spTree>
    <p:extLst>
      <p:ext uri="{BB962C8B-B14F-4D97-AF65-F5344CB8AC3E}">
        <p14:creationId xmlns:p14="http://schemas.microsoft.com/office/powerpoint/2010/main" val="386712626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0BD614-12CA-4582-7128-7E503188E14E}"/>
              </a:ext>
            </a:extLst>
          </p:cNvPr>
          <p:cNvSpPr>
            <a:spLocks noGrp="1"/>
          </p:cNvSpPr>
          <p:nvPr>
            <p:ph type="title"/>
          </p:nvPr>
        </p:nvSpPr>
        <p:spPr>
          <a:xfrm>
            <a:off x="590499" y="149079"/>
            <a:ext cx="9439101" cy="369332"/>
          </a:xfrm>
        </p:spPr>
        <p:txBody>
          <a:bodyPr/>
          <a:lstStyle/>
          <a:p>
            <a:r>
              <a:rPr lang="en-GB" dirty="0"/>
              <a:t>We can simulate visible </a:t>
            </a:r>
            <a:r>
              <a:rPr lang="en-GB" dirty="0" err="1"/>
              <a:t>reflectances</a:t>
            </a:r>
            <a:r>
              <a:rPr lang="en-GB" dirty="0"/>
              <a:t> using RTTOV/MFASIS</a:t>
            </a:r>
            <a:br>
              <a:rPr lang="en-GB" dirty="0"/>
            </a:br>
            <a:r>
              <a:rPr lang="en-GB" dirty="0"/>
              <a:t>The assimilation of these observations is a key research area</a:t>
            </a:r>
          </a:p>
        </p:txBody>
      </p:sp>
      <p:sp>
        <p:nvSpPr>
          <p:cNvPr id="4" name="Slide Number Placeholder 3">
            <a:extLst>
              <a:ext uri="{FF2B5EF4-FFF2-40B4-BE49-F238E27FC236}">
                <a16:creationId xmlns:a16="http://schemas.microsoft.com/office/drawing/2014/main" id="{6C9E6A49-6800-3B2A-EA13-AA30A63A0730}"/>
              </a:ext>
            </a:extLst>
          </p:cNvPr>
          <p:cNvSpPr>
            <a:spLocks noGrp="1"/>
          </p:cNvSpPr>
          <p:nvPr>
            <p:ph type="sldNum" sz="quarter" idx="10"/>
          </p:nvPr>
        </p:nvSpPr>
        <p:spPr/>
        <p:txBody>
          <a:bodyPr/>
          <a:lstStyle/>
          <a:p>
            <a:fld id="{6B3B0B0F-E794-1244-9699-107C60B9C23A}" type="slidenum">
              <a:rPr lang="en-US" smtClean="0"/>
              <a:pPr/>
              <a:t>28</a:t>
            </a:fld>
            <a:endParaRPr lang="en-US" dirty="0"/>
          </a:p>
        </p:txBody>
      </p:sp>
      <p:sp>
        <p:nvSpPr>
          <p:cNvPr id="5" name="Footer Placeholder 4">
            <a:extLst>
              <a:ext uri="{FF2B5EF4-FFF2-40B4-BE49-F238E27FC236}">
                <a16:creationId xmlns:a16="http://schemas.microsoft.com/office/drawing/2014/main" id="{55CD2DA4-3A87-600E-14E4-3DCEC026A84F}"/>
              </a:ext>
            </a:extLst>
          </p:cNvPr>
          <p:cNvSpPr>
            <a:spLocks noGrp="1"/>
          </p:cNvSpPr>
          <p:nvPr>
            <p:ph type="ftr" sz="quarter" idx="3"/>
          </p:nvPr>
        </p:nvSpPr>
        <p:spPr/>
        <p:txBody>
          <a:bodyPr/>
          <a:lstStyle/>
          <a:p>
            <a:pPr algn="ctr"/>
            <a:r>
              <a:rPr lang="en-US"/>
              <a:t>European Centre for Medium-Range Weather Forecasts</a:t>
            </a:r>
            <a:endParaRPr lang="en-US" dirty="0"/>
          </a:p>
        </p:txBody>
      </p:sp>
      <p:pic>
        <p:nvPicPr>
          <p:cNvPr id="7" name="Picture 6" descr="A screenshot of a map&#10;&#10;AI-generated content may be incorrect.">
            <a:extLst>
              <a:ext uri="{FF2B5EF4-FFF2-40B4-BE49-F238E27FC236}">
                <a16:creationId xmlns:a16="http://schemas.microsoft.com/office/drawing/2014/main" id="{69C75E4C-6E6D-7315-2ACD-B858388E9CA1}"/>
              </a:ext>
            </a:extLst>
          </p:cNvPr>
          <p:cNvPicPr>
            <a:picLocks noChangeAspect="1"/>
          </p:cNvPicPr>
          <p:nvPr/>
        </p:nvPicPr>
        <p:blipFill>
          <a:blip r:embed="rId2"/>
          <a:stretch>
            <a:fillRect/>
          </a:stretch>
        </p:blipFill>
        <p:spPr>
          <a:xfrm>
            <a:off x="1921799" y="1176272"/>
            <a:ext cx="8449751" cy="5681728"/>
          </a:xfrm>
          <a:prstGeom prst="rect">
            <a:avLst/>
          </a:prstGeom>
        </p:spPr>
      </p:pic>
      <p:sp>
        <p:nvSpPr>
          <p:cNvPr id="8" name="TextBox 7">
            <a:extLst>
              <a:ext uri="{FF2B5EF4-FFF2-40B4-BE49-F238E27FC236}">
                <a16:creationId xmlns:a16="http://schemas.microsoft.com/office/drawing/2014/main" id="{0A444A6E-E974-5E4D-AA86-E41E4B730E83}"/>
              </a:ext>
            </a:extLst>
          </p:cNvPr>
          <p:cNvSpPr txBox="1"/>
          <p:nvPr/>
        </p:nvSpPr>
        <p:spPr>
          <a:xfrm>
            <a:off x="5686817" y="806940"/>
            <a:ext cx="5865708" cy="369332"/>
          </a:xfrm>
          <a:prstGeom prst="rect">
            <a:avLst/>
          </a:prstGeom>
          <a:noFill/>
        </p:spPr>
        <p:txBody>
          <a:bodyPr wrap="none" rtlCol="0">
            <a:spAutoFit/>
          </a:bodyPr>
          <a:lstStyle/>
          <a:p>
            <a:r>
              <a:rPr lang="en-GB" dirty="0"/>
              <a:t>https://</a:t>
            </a:r>
            <a:r>
              <a:rPr lang="en-GB" dirty="0" err="1"/>
              <a:t>charts.ecmwf.int</a:t>
            </a:r>
            <a:r>
              <a:rPr lang="en-GB" dirty="0"/>
              <a:t>/products/medium-simulated-vis/</a:t>
            </a:r>
          </a:p>
        </p:txBody>
      </p:sp>
    </p:spTree>
    <p:extLst>
      <p:ext uri="{BB962C8B-B14F-4D97-AF65-F5344CB8AC3E}">
        <p14:creationId xmlns:p14="http://schemas.microsoft.com/office/powerpoint/2010/main" val="200782327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BFE3D4-36DA-5759-BB78-E96DF1533164}"/>
              </a:ext>
            </a:extLst>
          </p:cNvPr>
          <p:cNvSpPr>
            <a:spLocks noGrp="1"/>
          </p:cNvSpPr>
          <p:nvPr>
            <p:ph type="title"/>
          </p:nvPr>
        </p:nvSpPr>
        <p:spPr/>
        <p:txBody>
          <a:bodyPr/>
          <a:lstStyle/>
          <a:p>
            <a:r>
              <a:rPr lang="en-GB" dirty="0"/>
              <a:t>Summary</a:t>
            </a:r>
          </a:p>
        </p:txBody>
      </p:sp>
      <p:sp>
        <p:nvSpPr>
          <p:cNvPr id="3" name="Content Placeholder 2">
            <a:extLst>
              <a:ext uri="{FF2B5EF4-FFF2-40B4-BE49-F238E27FC236}">
                <a16:creationId xmlns:a16="http://schemas.microsoft.com/office/drawing/2014/main" id="{6B5E586D-45F7-5A61-5292-A5FA3351601A}"/>
              </a:ext>
            </a:extLst>
          </p:cNvPr>
          <p:cNvSpPr>
            <a:spLocks noGrp="1"/>
          </p:cNvSpPr>
          <p:nvPr>
            <p:ph sz="quarter" idx="14"/>
          </p:nvPr>
        </p:nvSpPr>
        <p:spPr/>
        <p:txBody>
          <a:bodyPr/>
          <a:lstStyle/>
          <a:p>
            <a:r>
              <a:rPr lang="en-GB" dirty="0"/>
              <a:t>MTG data is already an important component of our observation usage in global NWP.</a:t>
            </a:r>
          </a:p>
          <a:p>
            <a:r>
              <a:rPr lang="en-GB" dirty="0"/>
              <a:t>It will become even more important when IRS data become available.</a:t>
            </a:r>
          </a:p>
          <a:p>
            <a:r>
              <a:rPr lang="en-GB" dirty="0"/>
              <a:t>NWP assimilation capabilities often lag behind detector the cutting edge of detector technology, so for example, we are still not operationally using visible radiances. But progress is being made here, and in other aspects of exploiting under-used channels etc.</a:t>
            </a:r>
          </a:p>
          <a:p>
            <a:r>
              <a:rPr lang="en-GB" dirty="0"/>
              <a:t>Cutting edge work is being done to prepare to assimilate lightning observations from LI.</a:t>
            </a:r>
          </a:p>
          <a:p>
            <a:endParaRPr lang="en-GB" dirty="0"/>
          </a:p>
          <a:p>
            <a:endParaRPr lang="en-GB" dirty="0"/>
          </a:p>
        </p:txBody>
      </p:sp>
      <p:sp>
        <p:nvSpPr>
          <p:cNvPr id="4" name="Slide Number Placeholder 3">
            <a:extLst>
              <a:ext uri="{FF2B5EF4-FFF2-40B4-BE49-F238E27FC236}">
                <a16:creationId xmlns:a16="http://schemas.microsoft.com/office/drawing/2014/main" id="{9AB89F37-DFDC-78F0-904B-B5CBEEAE3D4C}"/>
              </a:ext>
            </a:extLst>
          </p:cNvPr>
          <p:cNvSpPr>
            <a:spLocks noGrp="1"/>
          </p:cNvSpPr>
          <p:nvPr>
            <p:ph type="sldNum" sz="quarter" idx="10"/>
          </p:nvPr>
        </p:nvSpPr>
        <p:spPr/>
        <p:txBody>
          <a:bodyPr/>
          <a:lstStyle/>
          <a:p>
            <a:fld id="{6B3B0B0F-E794-1244-9699-107C60B9C23A}" type="slidenum">
              <a:rPr lang="en-US" smtClean="0"/>
              <a:pPr/>
              <a:t>29</a:t>
            </a:fld>
            <a:endParaRPr lang="en-US" dirty="0"/>
          </a:p>
        </p:txBody>
      </p:sp>
      <p:sp>
        <p:nvSpPr>
          <p:cNvPr id="5" name="Footer Placeholder 4">
            <a:extLst>
              <a:ext uri="{FF2B5EF4-FFF2-40B4-BE49-F238E27FC236}">
                <a16:creationId xmlns:a16="http://schemas.microsoft.com/office/drawing/2014/main" id="{24237666-88F4-BDD3-1291-2B122A16F4C7}"/>
              </a:ext>
            </a:extLst>
          </p:cNvPr>
          <p:cNvSpPr>
            <a:spLocks noGrp="1"/>
          </p:cNvSpPr>
          <p:nvPr>
            <p:ph type="ftr" sz="quarter" idx="3"/>
          </p:nvPr>
        </p:nvSpPr>
        <p:spPr/>
        <p:txBody>
          <a:bodyPr/>
          <a:lstStyle/>
          <a:p>
            <a:pPr algn="ctr"/>
            <a:r>
              <a:rPr lang="en-US"/>
              <a:t>European Centre for Medium-Range Weather Forecasts</a:t>
            </a:r>
            <a:endParaRPr lang="en-US" dirty="0"/>
          </a:p>
        </p:txBody>
      </p:sp>
    </p:spTree>
    <p:extLst>
      <p:ext uri="{BB962C8B-B14F-4D97-AF65-F5344CB8AC3E}">
        <p14:creationId xmlns:p14="http://schemas.microsoft.com/office/powerpoint/2010/main" val="126810220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B35496-5E97-1C4F-1E19-94A2A2F01631}"/>
              </a:ext>
            </a:extLst>
          </p:cNvPr>
          <p:cNvSpPr>
            <a:spLocks noGrp="1"/>
          </p:cNvSpPr>
          <p:nvPr>
            <p:ph type="title"/>
          </p:nvPr>
        </p:nvSpPr>
        <p:spPr/>
        <p:txBody>
          <a:bodyPr/>
          <a:lstStyle/>
          <a:p>
            <a:r>
              <a:rPr lang="en-GB" dirty="0"/>
              <a:t>Contents.</a:t>
            </a:r>
          </a:p>
        </p:txBody>
      </p:sp>
      <p:sp>
        <p:nvSpPr>
          <p:cNvPr id="3" name="Content Placeholder 2">
            <a:extLst>
              <a:ext uri="{FF2B5EF4-FFF2-40B4-BE49-F238E27FC236}">
                <a16:creationId xmlns:a16="http://schemas.microsoft.com/office/drawing/2014/main" id="{EB8E4767-6266-A45B-D8D5-19C18908D1CE}"/>
              </a:ext>
            </a:extLst>
          </p:cNvPr>
          <p:cNvSpPr>
            <a:spLocks noGrp="1"/>
          </p:cNvSpPr>
          <p:nvPr>
            <p:ph sz="quarter" idx="14"/>
          </p:nvPr>
        </p:nvSpPr>
        <p:spPr/>
        <p:txBody>
          <a:bodyPr/>
          <a:lstStyle/>
          <a:p>
            <a:pPr marL="162900" indent="-342900">
              <a:buFont typeface="+mj-lt"/>
              <a:buAutoNum type="arabicPeriod"/>
            </a:pPr>
            <a:r>
              <a:rPr lang="en-GB" dirty="0"/>
              <a:t>FCI radiances</a:t>
            </a:r>
          </a:p>
          <a:p>
            <a:pPr marL="162900" indent="-342900">
              <a:buFont typeface="+mj-lt"/>
              <a:buAutoNum type="arabicPeriod"/>
            </a:pPr>
            <a:r>
              <a:rPr lang="en-GB" dirty="0"/>
              <a:t>FCI Atmospheric Motion Vectors (AMVs)</a:t>
            </a:r>
          </a:p>
          <a:p>
            <a:pPr marL="162900" indent="-342900">
              <a:buFont typeface="+mj-lt"/>
              <a:buAutoNum type="arabicPeriod"/>
            </a:pPr>
            <a:r>
              <a:rPr lang="en-GB" dirty="0"/>
              <a:t>LI Lightning data</a:t>
            </a:r>
          </a:p>
          <a:p>
            <a:pPr marL="162900" indent="-342900">
              <a:buFont typeface="+mj-lt"/>
              <a:buAutoNum type="arabicPeriod"/>
            </a:pPr>
            <a:r>
              <a:rPr lang="en-GB" dirty="0"/>
              <a:t>IRS</a:t>
            </a:r>
          </a:p>
          <a:p>
            <a:pPr marL="162900" indent="-342900">
              <a:buFont typeface="+mj-lt"/>
              <a:buAutoNum type="arabicPeriod"/>
            </a:pPr>
            <a:endParaRPr lang="en-GB" dirty="0"/>
          </a:p>
        </p:txBody>
      </p:sp>
      <p:sp>
        <p:nvSpPr>
          <p:cNvPr id="4" name="Slide Number Placeholder 3">
            <a:extLst>
              <a:ext uri="{FF2B5EF4-FFF2-40B4-BE49-F238E27FC236}">
                <a16:creationId xmlns:a16="http://schemas.microsoft.com/office/drawing/2014/main" id="{83B42539-48B5-9E13-D25D-0325112F4C86}"/>
              </a:ext>
            </a:extLst>
          </p:cNvPr>
          <p:cNvSpPr>
            <a:spLocks noGrp="1"/>
          </p:cNvSpPr>
          <p:nvPr>
            <p:ph type="sldNum" sz="quarter" idx="10"/>
          </p:nvPr>
        </p:nvSpPr>
        <p:spPr/>
        <p:txBody>
          <a:bodyPr/>
          <a:lstStyle/>
          <a:p>
            <a:fld id="{6B3B0B0F-E794-1244-9699-107C60B9C23A}" type="slidenum">
              <a:rPr lang="en-US" smtClean="0"/>
              <a:pPr/>
              <a:t>3</a:t>
            </a:fld>
            <a:endParaRPr lang="en-US" dirty="0"/>
          </a:p>
        </p:txBody>
      </p:sp>
      <p:sp>
        <p:nvSpPr>
          <p:cNvPr id="5" name="Footer Placeholder 4">
            <a:extLst>
              <a:ext uri="{FF2B5EF4-FFF2-40B4-BE49-F238E27FC236}">
                <a16:creationId xmlns:a16="http://schemas.microsoft.com/office/drawing/2014/main" id="{4CB57ECE-53D2-AA80-2985-6D37A7100DE2}"/>
              </a:ext>
            </a:extLst>
          </p:cNvPr>
          <p:cNvSpPr>
            <a:spLocks noGrp="1"/>
          </p:cNvSpPr>
          <p:nvPr>
            <p:ph type="ftr" sz="quarter" idx="3"/>
          </p:nvPr>
        </p:nvSpPr>
        <p:spPr/>
        <p:txBody>
          <a:bodyPr/>
          <a:lstStyle/>
          <a:p>
            <a:pPr algn="ctr"/>
            <a:r>
              <a:rPr lang="en-US"/>
              <a:t>European Centre for Medium-Range Weather Forecasts</a:t>
            </a:r>
            <a:endParaRPr lang="en-US" dirty="0"/>
          </a:p>
        </p:txBody>
      </p:sp>
    </p:spTree>
    <p:extLst>
      <p:ext uri="{BB962C8B-B14F-4D97-AF65-F5344CB8AC3E}">
        <p14:creationId xmlns:p14="http://schemas.microsoft.com/office/powerpoint/2010/main" val="71025753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30CED8-AA94-680B-BE9A-7C9A4081BBC1}"/>
              </a:ext>
            </a:extLst>
          </p:cNvPr>
          <p:cNvSpPr>
            <a:spLocks noGrp="1"/>
          </p:cNvSpPr>
          <p:nvPr>
            <p:ph type="title"/>
          </p:nvPr>
        </p:nvSpPr>
        <p:spPr>
          <a:xfrm>
            <a:off x="2699825" y="2136470"/>
            <a:ext cx="8235397" cy="1292530"/>
          </a:xfrm>
        </p:spPr>
        <p:txBody>
          <a:bodyPr/>
          <a:lstStyle/>
          <a:p>
            <a:r>
              <a:rPr lang="en-GB" b="1" dirty="0"/>
              <a:t>MTG-I FCI radiances (All Sky Radiance, ASR product)</a:t>
            </a:r>
            <a:br>
              <a:rPr lang="en-GB" dirty="0"/>
            </a:br>
            <a:br>
              <a:rPr lang="en-GB" dirty="0"/>
            </a:br>
            <a:r>
              <a:rPr lang="en-GB" dirty="0"/>
              <a:t>Thanks to Ethel Villeneuve</a:t>
            </a:r>
          </a:p>
        </p:txBody>
      </p:sp>
      <p:sp>
        <p:nvSpPr>
          <p:cNvPr id="4" name="Slide Number Placeholder 3">
            <a:extLst>
              <a:ext uri="{FF2B5EF4-FFF2-40B4-BE49-F238E27FC236}">
                <a16:creationId xmlns:a16="http://schemas.microsoft.com/office/drawing/2014/main" id="{52F18570-2DD2-D9F5-8D26-AF53C8ADC585}"/>
              </a:ext>
            </a:extLst>
          </p:cNvPr>
          <p:cNvSpPr>
            <a:spLocks noGrp="1"/>
          </p:cNvSpPr>
          <p:nvPr>
            <p:ph type="sldNum" sz="quarter" idx="10"/>
          </p:nvPr>
        </p:nvSpPr>
        <p:spPr/>
        <p:txBody>
          <a:bodyPr/>
          <a:lstStyle/>
          <a:p>
            <a:fld id="{6B3B0B0F-E794-1244-9699-107C60B9C23A}" type="slidenum">
              <a:rPr lang="en-US" smtClean="0"/>
              <a:pPr/>
              <a:t>4</a:t>
            </a:fld>
            <a:endParaRPr lang="en-US" dirty="0"/>
          </a:p>
        </p:txBody>
      </p:sp>
      <p:sp>
        <p:nvSpPr>
          <p:cNvPr id="5" name="Footer Placeholder 4">
            <a:extLst>
              <a:ext uri="{FF2B5EF4-FFF2-40B4-BE49-F238E27FC236}">
                <a16:creationId xmlns:a16="http://schemas.microsoft.com/office/drawing/2014/main" id="{8B580123-1C5A-3F17-92B2-967BF9F772AE}"/>
              </a:ext>
            </a:extLst>
          </p:cNvPr>
          <p:cNvSpPr>
            <a:spLocks noGrp="1"/>
          </p:cNvSpPr>
          <p:nvPr>
            <p:ph type="ftr" sz="quarter" idx="3"/>
          </p:nvPr>
        </p:nvSpPr>
        <p:spPr/>
        <p:txBody>
          <a:bodyPr/>
          <a:lstStyle/>
          <a:p>
            <a:pPr algn="ctr"/>
            <a:r>
              <a:rPr lang="en-US"/>
              <a:t>European Centre for Medium-Range Weather Forecasts</a:t>
            </a:r>
            <a:endParaRPr lang="en-US" dirty="0"/>
          </a:p>
        </p:txBody>
      </p:sp>
    </p:spTree>
    <p:extLst>
      <p:ext uri="{BB962C8B-B14F-4D97-AF65-F5344CB8AC3E}">
        <p14:creationId xmlns:p14="http://schemas.microsoft.com/office/powerpoint/2010/main" val="134495295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1D18D8-3942-2620-56B1-5EF0777A2942}"/>
              </a:ext>
            </a:extLst>
          </p:cNvPr>
          <p:cNvSpPr>
            <a:spLocks noGrp="1"/>
          </p:cNvSpPr>
          <p:nvPr>
            <p:ph type="title"/>
          </p:nvPr>
        </p:nvSpPr>
        <p:spPr>
          <a:xfrm>
            <a:off x="1046747" y="549275"/>
            <a:ext cx="10070432" cy="763331"/>
          </a:xfrm>
        </p:spPr>
        <p:txBody>
          <a:bodyPr>
            <a:normAutofit/>
          </a:bodyPr>
          <a:lstStyle/>
          <a:p>
            <a:r>
              <a:rPr lang="en-GB" sz="3200" dirty="0"/>
              <a:t>Meteosat-12 FCI </a:t>
            </a:r>
            <a:r>
              <a:rPr lang="en-GB" sz="3200" dirty="0" err="1"/>
              <a:t>Allsky</a:t>
            </a:r>
            <a:r>
              <a:rPr lang="en-GB" sz="3200" dirty="0"/>
              <a:t> Radiances (ASR) product</a:t>
            </a:r>
          </a:p>
        </p:txBody>
      </p:sp>
      <p:sp>
        <p:nvSpPr>
          <p:cNvPr id="3" name="Content Placeholder 2">
            <a:extLst>
              <a:ext uri="{FF2B5EF4-FFF2-40B4-BE49-F238E27FC236}">
                <a16:creationId xmlns:a16="http://schemas.microsoft.com/office/drawing/2014/main" id="{437E56AE-6FB0-3C3F-6BCD-1CF714870B5B}"/>
              </a:ext>
            </a:extLst>
          </p:cNvPr>
          <p:cNvSpPr>
            <a:spLocks noGrp="1"/>
          </p:cNvSpPr>
          <p:nvPr>
            <p:ph sz="quarter" idx="14"/>
          </p:nvPr>
        </p:nvSpPr>
        <p:spPr>
          <a:xfrm>
            <a:off x="1046747" y="1681316"/>
            <a:ext cx="10070432" cy="4240684"/>
          </a:xfrm>
        </p:spPr>
        <p:txBody>
          <a:bodyPr>
            <a:normAutofit/>
          </a:bodyPr>
          <a:lstStyle/>
          <a:p>
            <a:pPr indent="0">
              <a:lnSpc>
                <a:spcPct val="200000"/>
              </a:lnSpc>
              <a:buSzPct val="120000"/>
              <a:buNone/>
            </a:pPr>
            <a:r>
              <a:rPr lang="en-GB" dirty="0"/>
              <a:t>  </a:t>
            </a:r>
            <a:r>
              <a:rPr lang="en-GB" dirty="0" err="1"/>
              <a:t>Regridded</a:t>
            </a:r>
            <a:r>
              <a:rPr lang="en-GB" dirty="0"/>
              <a:t> and averaged product using FCI L1c 16x16 pixels (resolution ~32 km (IR) at nadir).</a:t>
            </a:r>
          </a:p>
          <a:p>
            <a:pPr lvl="1" indent="0">
              <a:lnSpc>
                <a:spcPct val="150000"/>
              </a:lnSpc>
              <a:buSzPct val="120000"/>
              <a:buNone/>
            </a:pPr>
            <a:r>
              <a:rPr lang="en-GB" sz="1800" dirty="0"/>
              <a:t>    1 ASR every 10 minutes.</a:t>
            </a:r>
          </a:p>
          <a:p>
            <a:pPr lvl="1" indent="0">
              <a:lnSpc>
                <a:spcPct val="150000"/>
              </a:lnSpc>
              <a:buSzPct val="120000"/>
              <a:buNone/>
            </a:pPr>
            <a:r>
              <a:rPr lang="en-GB" sz="1800" dirty="0"/>
              <a:t>    Contains averaged brightness temperature for all channels and cloud information for each pixel used.</a:t>
            </a:r>
          </a:p>
          <a:p>
            <a:pPr lvl="1" indent="0">
              <a:lnSpc>
                <a:spcPct val="150000"/>
              </a:lnSpc>
              <a:buSzPct val="120000"/>
              <a:buNone/>
            </a:pPr>
            <a:r>
              <a:rPr lang="en-GB" sz="1800" dirty="0"/>
              <a:t>    BT for each sky situation (clear-sky, all-sky, presence of low, mid or high clouds).</a:t>
            </a:r>
          </a:p>
          <a:p>
            <a:pPr indent="0">
              <a:buNone/>
            </a:pPr>
            <a:endParaRPr lang="en-GB" dirty="0"/>
          </a:p>
        </p:txBody>
      </p:sp>
      <p:sp>
        <p:nvSpPr>
          <p:cNvPr id="4" name="Slide Number Placeholder 3">
            <a:extLst>
              <a:ext uri="{FF2B5EF4-FFF2-40B4-BE49-F238E27FC236}">
                <a16:creationId xmlns:a16="http://schemas.microsoft.com/office/drawing/2014/main" id="{0B567ACE-D727-7C0C-921C-A209319E075D}"/>
              </a:ext>
            </a:extLst>
          </p:cNvPr>
          <p:cNvSpPr>
            <a:spLocks noGrp="1"/>
          </p:cNvSpPr>
          <p:nvPr>
            <p:ph type="sldNum" sz="quarter" idx="10"/>
          </p:nvPr>
        </p:nvSpPr>
        <p:spPr/>
        <p:txBody>
          <a:bodyPr/>
          <a:lstStyle/>
          <a:p>
            <a:fld id="{6B3B0B0F-E794-1244-9699-107C60B9C23A}" type="slidenum">
              <a:rPr lang="en-US" smtClean="0"/>
              <a:pPr/>
              <a:t>5</a:t>
            </a:fld>
            <a:endParaRPr lang="en-US"/>
          </a:p>
        </p:txBody>
      </p:sp>
      <p:sp>
        <p:nvSpPr>
          <p:cNvPr id="6" name="Text Placeholder 4">
            <a:extLst>
              <a:ext uri="{FF2B5EF4-FFF2-40B4-BE49-F238E27FC236}">
                <a16:creationId xmlns:a16="http://schemas.microsoft.com/office/drawing/2014/main" id="{CCE61585-05C7-EFEC-3B8C-7E643EB90A1C}"/>
              </a:ext>
            </a:extLst>
          </p:cNvPr>
          <p:cNvSpPr>
            <a:spLocks noGrp="1"/>
          </p:cNvSpPr>
          <p:nvPr>
            <p:ph type="body" sz="quarter" idx="15"/>
          </p:nvPr>
        </p:nvSpPr>
        <p:spPr>
          <a:xfrm>
            <a:off x="2664993" y="6415473"/>
            <a:ext cx="6833937" cy="225183"/>
          </a:xfrm>
        </p:spPr>
        <p:txBody>
          <a:bodyPr/>
          <a:lstStyle/>
          <a:p>
            <a:r>
              <a:rPr lang="en-GB"/>
              <a:t>ESAS update seminar: Assimilation of MTG-I observations</a:t>
            </a:r>
          </a:p>
        </p:txBody>
      </p:sp>
    </p:spTree>
    <p:extLst>
      <p:ext uri="{BB962C8B-B14F-4D97-AF65-F5344CB8AC3E}">
        <p14:creationId xmlns:p14="http://schemas.microsoft.com/office/powerpoint/2010/main" val="100498986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F16FC3-2F13-4F96-5F94-6C9DFB6771D6}"/>
              </a:ext>
            </a:extLst>
          </p:cNvPr>
          <p:cNvSpPr>
            <a:spLocks noGrp="1"/>
          </p:cNvSpPr>
          <p:nvPr>
            <p:ph type="title"/>
          </p:nvPr>
        </p:nvSpPr>
        <p:spPr>
          <a:xfrm>
            <a:off x="1046747" y="549275"/>
            <a:ext cx="10070432" cy="718693"/>
          </a:xfrm>
        </p:spPr>
        <p:txBody>
          <a:bodyPr>
            <a:normAutofit/>
          </a:bodyPr>
          <a:lstStyle/>
          <a:p>
            <a:r>
              <a:rPr lang="en-GB" sz="3200" dirty="0"/>
              <a:t>Transition from SEVIRI to FCI</a:t>
            </a:r>
          </a:p>
        </p:txBody>
      </p:sp>
      <p:sp>
        <p:nvSpPr>
          <p:cNvPr id="4" name="Slide Number Placeholder 3">
            <a:extLst>
              <a:ext uri="{FF2B5EF4-FFF2-40B4-BE49-F238E27FC236}">
                <a16:creationId xmlns:a16="http://schemas.microsoft.com/office/drawing/2014/main" id="{9ED71E0D-8AD1-FCCA-B6F4-0D25494AF5AA}"/>
              </a:ext>
            </a:extLst>
          </p:cNvPr>
          <p:cNvSpPr>
            <a:spLocks noGrp="1"/>
          </p:cNvSpPr>
          <p:nvPr>
            <p:ph type="sldNum" sz="quarter" idx="10"/>
          </p:nvPr>
        </p:nvSpPr>
        <p:spPr/>
        <p:txBody>
          <a:bodyPr/>
          <a:lstStyle/>
          <a:p>
            <a:fld id="{6B3B0B0F-E794-1244-9699-107C60B9C23A}" type="slidenum">
              <a:rPr lang="en-US" smtClean="0"/>
              <a:pPr/>
              <a:t>6</a:t>
            </a:fld>
            <a:endParaRPr lang="en-US"/>
          </a:p>
        </p:txBody>
      </p:sp>
      <p:graphicFrame>
        <p:nvGraphicFramePr>
          <p:cNvPr id="6" name="Table 5">
            <a:extLst>
              <a:ext uri="{FF2B5EF4-FFF2-40B4-BE49-F238E27FC236}">
                <a16:creationId xmlns:a16="http://schemas.microsoft.com/office/drawing/2014/main" id="{B0D6CF7F-3C25-A668-3F24-11BD3002BEB4}"/>
              </a:ext>
            </a:extLst>
          </p:cNvPr>
          <p:cNvGraphicFramePr>
            <a:graphicFrameLocks noGrp="1"/>
          </p:cNvGraphicFramePr>
          <p:nvPr/>
        </p:nvGraphicFramePr>
        <p:xfrm>
          <a:off x="1071646" y="1954222"/>
          <a:ext cx="6094413" cy="1671771"/>
        </p:xfrm>
        <a:graphic>
          <a:graphicData uri="http://schemas.openxmlformats.org/drawingml/2006/table">
            <a:tbl>
              <a:tblPr firstRow="1" bandRow="1">
                <a:tableStyleId>{5C22544A-7EE6-4342-B048-85BDC9FD1C3A}</a:tableStyleId>
              </a:tblPr>
              <a:tblGrid>
                <a:gridCol w="2031471">
                  <a:extLst>
                    <a:ext uri="{9D8B030D-6E8A-4147-A177-3AD203B41FA5}">
                      <a16:colId xmlns:a16="http://schemas.microsoft.com/office/drawing/2014/main" val="3046707720"/>
                    </a:ext>
                  </a:extLst>
                </a:gridCol>
                <a:gridCol w="2031471">
                  <a:extLst>
                    <a:ext uri="{9D8B030D-6E8A-4147-A177-3AD203B41FA5}">
                      <a16:colId xmlns:a16="http://schemas.microsoft.com/office/drawing/2014/main" val="4010397846"/>
                    </a:ext>
                  </a:extLst>
                </a:gridCol>
                <a:gridCol w="2031471">
                  <a:extLst>
                    <a:ext uri="{9D8B030D-6E8A-4147-A177-3AD203B41FA5}">
                      <a16:colId xmlns:a16="http://schemas.microsoft.com/office/drawing/2014/main" val="3458132726"/>
                    </a:ext>
                  </a:extLst>
                </a:gridCol>
              </a:tblGrid>
              <a:tr h="428955">
                <a:tc>
                  <a:txBody>
                    <a:bodyPr/>
                    <a:lstStyle/>
                    <a:p>
                      <a:pPr algn="ctr"/>
                      <a:r>
                        <a:rPr lang="en-GB" sz="1600" b="0">
                          <a:latin typeface="Source Sans Pro" panose="020B0503030403020204" pitchFamily="34" charset="0"/>
                          <a:ea typeface="Source Sans Pro" panose="020B0503030403020204" pitchFamily="34" charset="0"/>
                        </a:rPr>
                        <a:t>Channel</a:t>
                      </a:r>
                    </a:p>
                  </a:txBody>
                  <a:tcPr anchor="ctr">
                    <a:lnL w="19050" cap="flat" cmpd="sng" algn="ctr">
                      <a:solidFill>
                        <a:srgbClr val="172C51"/>
                      </a:solidFill>
                      <a:prstDash val="solid"/>
                      <a:round/>
                      <a:headEnd type="none" w="med" len="med"/>
                      <a:tailEnd type="none" w="med" len="med"/>
                    </a:lnL>
                    <a:lnR w="9525" cap="flat" cmpd="sng" algn="ctr">
                      <a:solidFill>
                        <a:srgbClr val="172C51"/>
                      </a:solidFill>
                      <a:prstDash val="solid"/>
                      <a:round/>
                      <a:headEnd type="none" w="med" len="med"/>
                      <a:tailEnd type="none" w="med" len="med"/>
                    </a:lnR>
                    <a:lnT w="19050" cap="flat" cmpd="sng" algn="ctr">
                      <a:solidFill>
                        <a:srgbClr val="172C51"/>
                      </a:solidFill>
                      <a:prstDash val="solid"/>
                      <a:round/>
                      <a:headEnd type="none" w="med" len="med"/>
                      <a:tailEnd type="none" w="med" len="med"/>
                    </a:lnT>
                    <a:lnB w="19050" cap="flat" cmpd="sng" algn="ctr">
                      <a:solidFill>
                        <a:srgbClr val="172C51"/>
                      </a:solidFill>
                      <a:prstDash val="solid"/>
                      <a:round/>
                      <a:headEnd type="none" w="med" len="med"/>
                      <a:tailEnd type="none" w="med" len="med"/>
                    </a:lnB>
                    <a:solidFill>
                      <a:srgbClr val="2969A3"/>
                    </a:solidFill>
                  </a:tcPr>
                </a:tc>
                <a:tc>
                  <a:txBody>
                    <a:bodyPr/>
                    <a:lstStyle/>
                    <a:p>
                      <a:pPr algn="ctr"/>
                      <a:r>
                        <a:rPr lang="en-GB" sz="1600" b="0">
                          <a:latin typeface="Source Sans Pro" panose="020B0503030403020204" pitchFamily="34" charset="0"/>
                          <a:ea typeface="Source Sans Pro" panose="020B0503030403020204" pitchFamily="34" charset="0"/>
                        </a:rPr>
                        <a:t>MSG-SEVIRI</a:t>
                      </a:r>
                    </a:p>
                  </a:txBody>
                  <a:tcPr anchor="ctr">
                    <a:lnL w="9525" cap="flat" cmpd="sng" algn="ctr">
                      <a:solidFill>
                        <a:srgbClr val="172C51"/>
                      </a:solidFill>
                      <a:prstDash val="solid"/>
                      <a:round/>
                      <a:headEnd type="none" w="med" len="med"/>
                      <a:tailEnd type="none" w="med" len="med"/>
                    </a:lnL>
                    <a:lnR w="9525" cap="flat" cmpd="sng" algn="ctr">
                      <a:solidFill>
                        <a:srgbClr val="172C51"/>
                      </a:solidFill>
                      <a:prstDash val="solid"/>
                      <a:round/>
                      <a:headEnd type="none" w="med" len="med"/>
                      <a:tailEnd type="none" w="med" len="med"/>
                    </a:lnR>
                    <a:lnT w="19050" cap="flat" cmpd="sng" algn="ctr">
                      <a:solidFill>
                        <a:srgbClr val="172C51"/>
                      </a:solidFill>
                      <a:prstDash val="solid"/>
                      <a:round/>
                      <a:headEnd type="none" w="med" len="med"/>
                      <a:tailEnd type="none" w="med" len="med"/>
                    </a:lnT>
                    <a:lnB w="19050" cap="flat" cmpd="sng" algn="ctr">
                      <a:solidFill>
                        <a:srgbClr val="172C51"/>
                      </a:solidFill>
                      <a:prstDash val="solid"/>
                      <a:round/>
                      <a:headEnd type="none" w="med" len="med"/>
                      <a:tailEnd type="none" w="med" len="med"/>
                    </a:lnB>
                    <a:solidFill>
                      <a:srgbClr val="2969A3"/>
                    </a:solidFill>
                  </a:tcPr>
                </a:tc>
                <a:tc>
                  <a:txBody>
                    <a:bodyPr/>
                    <a:lstStyle/>
                    <a:p>
                      <a:pPr algn="ctr"/>
                      <a:r>
                        <a:rPr lang="en-GB" sz="1600" b="0">
                          <a:latin typeface="Source Sans Pro" panose="020B0503030403020204" pitchFamily="34" charset="0"/>
                          <a:ea typeface="Source Sans Pro" panose="020B0503030403020204" pitchFamily="34" charset="0"/>
                        </a:rPr>
                        <a:t>MTG-FCI</a:t>
                      </a:r>
                    </a:p>
                  </a:txBody>
                  <a:tcPr anchor="ctr">
                    <a:lnL w="9525" cap="flat" cmpd="sng" algn="ctr">
                      <a:solidFill>
                        <a:srgbClr val="172C51"/>
                      </a:solidFill>
                      <a:prstDash val="solid"/>
                      <a:round/>
                      <a:headEnd type="none" w="med" len="med"/>
                      <a:tailEnd type="none" w="med" len="med"/>
                    </a:lnL>
                    <a:lnR w="19050" cap="flat" cmpd="sng" algn="ctr">
                      <a:solidFill>
                        <a:srgbClr val="172C51"/>
                      </a:solidFill>
                      <a:prstDash val="solid"/>
                      <a:round/>
                      <a:headEnd type="none" w="med" len="med"/>
                      <a:tailEnd type="none" w="med" len="med"/>
                    </a:lnR>
                    <a:lnT w="19050" cap="flat" cmpd="sng" algn="ctr">
                      <a:solidFill>
                        <a:srgbClr val="172C51"/>
                      </a:solidFill>
                      <a:prstDash val="solid"/>
                      <a:round/>
                      <a:headEnd type="none" w="med" len="med"/>
                      <a:tailEnd type="none" w="med" len="med"/>
                    </a:lnT>
                    <a:lnB w="19050" cap="flat" cmpd="sng" algn="ctr">
                      <a:solidFill>
                        <a:srgbClr val="172C51"/>
                      </a:solidFill>
                      <a:prstDash val="solid"/>
                      <a:round/>
                      <a:headEnd type="none" w="med" len="med"/>
                      <a:tailEnd type="none" w="med" len="med"/>
                    </a:lnB>
                    <a:solidFill>
                      <a:srgbClr val="2969A3"/>
                    </a:solidFill>
                  </a:tcPr>
                </a:tc>
                <a:extLst>
                  <a:ext uri="{0D108BD9-81ED-4DB2-BD59-A6C34878D82A}">
                    <a16:rowId xmlns:a16="http://schemas.microsoft.com/office/drawing/2014/main" val="4061558643"/>
                  </a:ext>
                </a:extLst>
              </a:tr>
              <a:tr h="414272">
                <a:tc>
                  <a:txBody>
                    <a:bodyPr/>
                    <a:lstStyle/>
                    <a:p>
                      <a:pPr algn="ctr"/>
                      <a:r>
                        <a:rPr lang="en-GB" sz="1600">
                          <a:latin typeface="Source Sans Pro" panose="020B0503030403020204" pitchFamily="34" charset="0"/>
                          <a:ea typeface="Source Sans Pro" panose="020B0503030403020204" pitchFamily="34" charset="0"/>
                        </a:rPr>
                        <a:t>WV upper-</a:t>
                      </a:r>
                      <a:r>
                        <a:rPr lang="en-GB" sz="1600" err="1">
                          <a:latin typeface="Source Sans Pro" panose="020B0503030403020204" pitchFamily="34" charset="0"/>
                          <a:ea typeface="Source Sans Pro" panose="020B0503030403020204" pitchFamily="34" charset="0"/>
                        </a:rPr>
                        <a:t>tropo</a:t>
                      </a:r>
                      <a:endParaRPr lang="en-GB" sz="1600">
                        <a:latin typeface="Source Sans Pro" panose="020B0503030403020204" pitchFamily="34" charset="0"/>
                        <a:ea typeface="Source Sans Pro" panose="020B0503030403020204" pitchFamily="34" charset="0"/>
                      </a:endParaRPr>
                    </a:p>
                  </a:txBody>
                  <a:tcPr anchor="ctr">
                    <a:lnL w="19050" cap="flat" cmpd="sng" algn="ctr">
                      <a:solidFill>
                        <a:srgbClr val="172C51"/>
                      </a:solidFill>
                      <a:prstDash val="solid"/>
                      <a:round/>
                      <a:headEnd type="none" w="med" len="med"/>
                      <a:tailEnd type="none" w="med" len="med"/>
                    </a:lnL>
                    <a:lnR w="9525" cap="flat" cmpd="sng" algn="ctr">
                      <a:solidFill>
                        <a:srgbClr val="172C51"/>
                      </a:solidFill>
                      <a:prstDash val="solid"/>
                      <a:round/>
                      <a:headEnd type="none" w="med" len="med"/>
                      <a:tailEnd type="none" w="med" len="med"/>
                    </a:lnR>
                    <a:lnT w="19050" cap="flat" cmpd="sng" algn="ctr">
                      <a:solidFill>
                        <a:srgbClr val="172C51"/>
                      </a:solidFill>
                      <a:prstDash val="solid"/>
                      <a:round/>
                      <a:headEnd type="none" w="med" len="med"/>
                      <a:tailEnd type="none" w="med" len="med"/>
                    </a:lnT>
                    <a:solidFill>
                      <a:schemeClr val="bg2"/>
                    </a:solidFill>
                  </a:tcPr>
                </a:tc>
                <a:tc>
                  <a:txBody>
                    <a:bodyPr/>
                    <a:lstStyle/>
                    <a:p>
                      <a:pPr algn="ctr"/>
                      <a:r>
                        <a:rPr lang="en-GB" sz="1600">
                          <a:latin typeface="Source Sans Pro" panose="020B0503030403020204" pitchFamily="34" charset="0"/>
                          <a:ea typeface="Source Sans Pro" panose="020B0503030403020204" pitchFamily="34" charset="0"/>
                        </a:rPr>
                        <a:t>6.25 (0.9)</a:t>
                      </a:r>
                    </a:p>
                  </a:txBody>
                  <a:tcPr anchor="ctr">
                    <a:lnL w="9525" cap="flat" cmpd="sng" algn="ctr">
                      <a:solidFill>
                        <a:srgbClr val="172C51"/>
                      </a:solidFill>
                      <a:prstDash val="solid"/>
                      <a:round/>
                      <a:headEnd type="none" w="med" len="med"/>
                      <a:tailEnd type="none" w="med" len="med"/>
                    </a:lnL>
                    <a:lnR w="9525" cap="flat" cmpd="sng" algn="ctr">
                      <a:solidFill>
                        <a:srgbClr val="172C51"/>
                      </a:solidFill>
                      <a:prstDash val="solid"/>
                      <a:round/>
                      <a:headEnd type="none" w="med" len="med"/>
                      <a:tailEnd type="none" w="med" len="med"/>
                    </a:lnR>
                    <a:lnT w="19050" cap="flat" cmpd="sng" algn="ctr">
                      <a:solidFill>
                        <a:srgbClr val="172C51"/>
                      </a:solidFill>
                      <a:prstDash val="solid"/>
                      <a:round/>
                      <a:headEnd type="none" w="med" len="med"/>
                      <a:tailEnd type="none" w="med" len="med"/>
                    </a:lnT>
                    <a:solidFill>
                      <a:schemeClr val="bg2"/>
                    </a:solidFill>
                  </a:tcPr>
                </a:tc>
                <a:tc>
                  <a:txBody>
                    <a:bodyPr/>
                    <a:lstStyle/>
                    <a:p>
                      <a:pPr marL="0" marR="0" lvl="0" indent="0" algn="ctr" defTabSz="914126" rtl="0" eaLnBrk="1" fontAlgn="auto" latinLnBrk="0" hangingPunct="1">
                        <a:lnSpc>
                          <a:spcPct val="100000"/>
                        </a:lnSpc>
                        <a:spcBef>
                          <a:spcPts val="0"/>
                        </a:spcBef>
                        <a:spcAft>
                          <a:spcPts val="0"/>
                        </a:spcAft>
                        <a:buClrTx/>
                        <a:buSzTx/>
                        <a:buFontTx/>
                        <a:buNone/>
                        <a:tabLst/>
                        <a:defRPr/>
                      </a:pPr>
                      <a:r>
                        <a:rPr lang="en-GB" sz="1600">
                          <a:latin typeface="Source Sans Pro" panose="020B0503030403020204" pitchFamily="34" charset="0"/>
                          <a:ea typeface="Source Sans Pro" panose="020B0503030403020204" pitchFamily="34" charset="0"/>
                        </a:rPr>
                        <a:t>6.3 (1.0)</a:t>
                      </a:r>
                    </a:p>
                  </a:txBody>
                  <a:tcPr anchor="ctr">
                    <a:lnL w="9525" cap="flat" cmpd="sng" algn="ctr">
                      <a:solidFill>
                        <a:srgbClr val="172C51"/>
                      </a:solidFill>
                      <a:prstDash val="solid"/>
                      <a:round/>
                      <a:headEnd type="none" w="med" len="med"/>
                      <a:tailEnd type="none" w="med" len="med"/>
                    </a:lnL>
                    <a:lnR w="19050" cap="flat" cmpd="sng" algn="ctr">
                      <a:solidFill>
                        <a:srgbClr val="172C51"/>
                      </a:solidFill>
                      <a:prstDash val="solid"/>
                      <a:round/>
                      <a:headEnd type="none" w="med" len="med"/>
                      <a:tailEnd type="none" w="med" len="med"/>
                    </a:lnR>
                    <a:lnT w="19050" cap="flat" cmpd="sng" algn="ctr">
                      <a:solidFill>
                        <a:srgbClr val="172C51"/>
                      </a:solidFill>
                      <a:prstDash val="solid"/>
                      <a:round/>
                      <a:headEnd type="none" w="med" len="med"/>
                      <a:tailEnd type="none" w="med" len="med"/>
                    </a:lnT>
                    <a:solidFill>
                      <a:schemeClr val="bg2"/>
                    </a:solidFill>
                  </a:tcPr>
                </a:tc>
                <a:extLst>
                  <a:ext uri="{0D108BD9-81ED-4DB2-BD59-A6C34878D82A}">
                    <a16:rowId xmlns:a16="http://schemas.microsoft.com/office/drawing/2014/main" val="3099112039"/>
                  </a:ext>
                </a:extLst>
              </a:tr>
              <a:tr h="414272">
                <a:tc>
                  <a:txBody>
                    <a:bodyPr/>
                    <a:lstStyle/>
                    <a:p>
                      <a:pPr algn="ctr"/>
                      <a:r>
                        <a:rPr lang="en-GB" sz="1600">
                          <a:latin typeface="Source Sans Pro" panose="020B0503030403020204" pitchFamily="34" charset="0"/>
                          <a:ea typeface="Source Sans Pro" panose="020B0503030403020204" pitchFamily="34" charset="0"/>
                        </a:rPr>
                        <a:t>WV mid-</a:t>
                      </a:r>
                      <a:r>
                        <a:rPr lang="en-GB" sz="1600" err="1">
                          <a:latin typeface="Source Sans Pro" panose="020B0503030403020204" pitchFamily="34" charset="0"/>
                          <a:ea typeface="Source Sans Pro" panose="020B0503030403020204" pitchFamily="34" charset="0"/>
                        </a:rPr>
                        <a:t>tropo</a:t>
                      </a:r>
                      <a:endParaRPr lang="en-GB" sz="1600">
                        <a:latin typeface="Source Sans Pro" panose="020B0503030403020204" pitchFamily="34" charset="0"/>
                        <a:ea typeface="Source Sans Pro" panose="020B0503030403020204" pitchFamily="34" charset="0"/>
                      </a:endParaRPr>
                    </a:p>
                  </a:txBody>
                  <a:tcPr anchor="ctr">
                    <a:lnL w="19050" cap="flat" cmpd="sng" algn="ctr">
                      <a:solidFill>
                        <a:srgbClr val="172C51"/>
                      </a:solidFill>
                      <a:prstDash val="solid"/>
                      <a:round/>
                      <a:headEnd type="none" w="med" len="med"/>
                      <a:tailEnd type="none" w="med" len="med"/>
                    </a:lnL>
                    <a:lnR w="9525" cap="flat" cmpd="sng" algn="ctr">
                      <a:solidFill>
                        <a:srgbClr val="172C51"/>
                      </a:solidFill>
                      <a:prstDash val="solid"/>
                      <a:round/>
                      <a:headEnd type="none" w="med" len="med"/>
                      <a:tailEnd type="none" w="med" len="med"/>
                    </a:lnR>
                    <a:solidFill>
                      <a:schemeClr val="bg1">
                        <a:lumMod val="95000"/>
                      </a:schemeClr>
                    </a:solidFill>
                  </a:tcPr>
                </a:tc>
                <a:tc>
                  <a:txBody>
                    <a:bodyPr/>
                    <a:lstStyle/>
                    <a:p>
                      <a:pPr algn="ctr"/>
                      <a:r>
                        <a:rPr lang="en-GB" sz="1600">
                          <a:latin typeface="Source Sans Pro" panose="020B0503030403020204" pitchFamily="34" charset="0"/>
                          <a:ea typeface="Source Sans Pro" panose="020B0503030403020204" pitchFamily="34" charset="0"/>
                        </a:rPr>
                        <a:t>7.35 (0.5)</a:t>
                      </a:r>
                    </a:p>
                  </a:txBody>
                  <a:tcPr anchor="ctr">
                    <a:lnL w="9525" cap="flat" cmpd="sng" algn="ctr">
                      <a:solidFill>
                        <a:srgbClr val="172C51"/>
                      </a:solidFill>
                      <a:prstDash val="solid"/>
                      <a:round/>
                      <a:headEnd type="none" w="med" len="med"/>
                      <a:tailEnd type="none" w="med" len="med"/>
                    </a:lnL>
                    <a:lnR w="9525" cap="flat" cmpd="sng" algn="ctr">
                      <a:solidFill>
                        <a:srgbClr val="172C51"/>
                      </a:solidFill>
                      <a:prstDash val="solid"/>
                      <a:round/>
                      <a:headEnd type="none" w="med" len="med"/>
                      <a:tailEnd type="none" w="med" len="med"/>
                    </a:lnR>
                    <a:solidFill>
                      <a:schemeClr val="bg1">
                        <a:lumMod val="95000"/>
                      </a:schemeClr>
                    </a:solidFill>
                  </a:tcPr>
                </a:tc>
                <a:tc>
                  <a:txBody>
                    <a:bodyPr/>
                    <a:lstStyle/>
                    <a:p>
                      <a:pPr algn="ctr"/>
                      <a:r>
                        <a:rPr lang="en-GB" sz="1600">
                          <a:latin typeface="Source Sans Pro" panose="020B0503030403020204" pitchFamily="34" charset="0"/>
                          <a:ea typeface="Source Sans Pro" panose="020B0503030403020204" pitchFamily="34" charset="0"/>
                        </a:rPr>
                        <a:t>7.35 (0.5)</a:t>
                      </a:r>
                    </a:p>
                  </a:txBody>
                  <a:tcPr anchor="ctr">
                    <a:lnL w="9525" cap="flat" cmpd="sng" algn="ctr">
                      <a:solidFill>
                        <a:srgbClr val="172C51"/>
                      </a:solidFill>
                      <a:prstDash val="solid"/>
                      <a:round/>
                      <a:headEnd type="none" w="med" len="med"/>
                      <a:tailEnd type="none" w="med" len="med"/>
                    </a:lnL>
                    <a:lnR w="19050" cap="flat" cmpd="sng" algn="ctr">
                      <a:solidFill>
                        <a:srgbClr val="172C51"/>
                      </a:solidFill>
                      <a:prstDash val="solid"/>
                      <a:round/>
                      <a:headEnd type="none" w="med" len="med"/>
                      <a:tailEnd type="none" w="med" len="med"/>
                    </a:lnR>
                    <a:solidFill>
                      <a:schemeClr val="bg1">
                        <a:lumMod val="95000"/>
                      </a:schemeClr>
                    </a:solidFill>
                  </a:tcPr>
                </a:tc>
                <a:extLst>
                  <a:ext uri="{0D108BD9-81ED-4DB2-BD59-A6C34878D82A}">
                    <a16:rowId xmlns:a16="http://schemas.microsoft.com/office/drawing/2014/main" val="3912442675"/>
                  </a:ext>
                </a:extLst>
              </a:tr>
              <a:tr h="414272">
                <a:tc>
                  <a:txBody>
                    <a:bodyPr/>
                    <a:lstStyle/>
                    <a:p>
                      <a:pPr algn="ctr"/>
                      <a:r>
                        <a:rPr lang="en-GB" sz="1600">
                          <a:latin typeface="Source Sans Pro" panose="020B0503030403020204" pitchFamily="34" charset="0"/>
                          <a:ea typeface="Source Sans Pro" panose="020B0503030403020204" pitchFamily="34" charset="0"/>
                        </a:rPr>
                        <a:t>Window </a:t>
                      </a:r>
                    </a:p>
                  </a:txBody>
                  <a:tcPr anchor="ctr">
                    <a:lnL w="19050" cap="flat" cmpd="sng" algn="ctr">
                      <a:solidFill>
                        <a:srgbClr val="172C51"/>
                      </a:solidFill>
                      <a:prstDash val="solid"/>
                      <a:round/>
                      <a:headEnd type="none" w="med" len="med"/>
                      <a:tailEnd type="none" w="med" len="med"/>
                    </a:lnL>
                    <a:lnR w="9525" cap="flat" cmpd="sng" algn="ctr">
                      <a:solidFill>
                        <a:srgbClr val="172C51"/>
                      </a:solidFill>
                      <a:prstDash val="solid"/>
                      <a:round/>
                      <a:headEnd type="none" w="med" len="med"/>
                      <a:tailEnd type="none" w="med" len="med"/>
                    </a:lnR>
                    <a:lnB w="19050" cap="flat" cmpd="sng" algn="ctr">
                      <a:solidFill>
                        <a:srgbClr val="172C51"/>
                      </a:solidFill>
                      <a:prstDash val="solid"/>
                      <a:round/>
                      <a:headEnd type="none" w="med" len="med"/>
                      <a:tailEnd type="none" w="med" len="med"/>
                    </a:lnB>
                    <a:solidFill>
                      <a:schemeClr val="bg2"/>
                    </a:solidFill>
                  </a:tcPr>
                </a:tc>
                <a:tc>
                  <a:txBody>
                    <a:bodyPr/>
                    <a:lstStyle/>
                    <a:p>
                      <a:pPr algn="ctr"/>
                      <a:r>
                        <a:rPr lang="en-GB" sz="1600">
                          <a:latin typeface="Source Sans Pro" panose="020B0503030403020204" pitchFamily="34" charset="0"/>
                          <a:ea typeface="Source Sans Pro" panose="020B0503030403020204" pitchFamily="34" charset="0"/>
                        </a:rPr>
                        <a:t>10.8 (1.0)</a:t>
                      </a:r>
                    </a:p>
                  </a:txBody>
                  <a:tcPr anchor="ctr">
                    <a:lnL w="9525" cap="flat" cmpd="sng" algn="ctr">
                      <a:solidFill>
                        <a:srgbClr val="172C51"/>
                      </a:solidFill>
                      <a:prstDash val="solid"/>
                      <a:round/>
                      <a:headEnd type="none" w="med" len="med"/>
                      <a:tailEnd type="none" w="med" len="med"/>
                    </a:lnL>
                    <a:lnR w="9525" cap="flat" cmpd="sng" algn="ctr">
                      <a:solidFill>
                        <a:srgbClr val="172C51"/>
                      </a:solidFill>
                      <a:prstDash val="solid"/>
                      <a:round/>
                      <a:headEnd type="none" w="med" len="med"/>
                      <a:tailEnd type="none" w="med" len="med"/>
                    </a:lnR>
                    <a:lnB w="19050" cap="flat" cmpd="sng" algn="ctr">
                      <a:solidFill>
                        <a:srgbClr val="172C51"/>
                      </a:solidFill>
                      <a:prstDash val="solid"/>
                      <a:round/>
                      <a:headEnd type="none" w="med" len="med"/>
                      <a:tailEnd type="none" w="med" len="med"/>
                    </a:lnB>
                    <a:solidFill>
                      <a:schemeClr val="bg2"/>
                    </a:solidFill>
                  </a:tcPr>
                </a:tc>
                <a:tc>
                  <a:txBody>
                    <a:bodyPr/>
                    <a:lstStyle/>
                    <a:p>
                      <a:pPr algn="ctr"/>
                      <a:r>
                        <a:rPr lang="en-GB" sz="1600">
                          <a:latin typeface="Source Sans Pro" panose="020B0503030403020204" pitchFamily="34" charset="0"/>
                          <a:ea typeface="Source Sans Pro" panose="020B0503030403020204" pitchFamily="34" charset="0"/>
                        </a:rPr>
                        <a:t>10.5 (0.7)</a:t>
                      </a:r>
                    </a:p>
                  </a:txBody>
                  <a:tcPr anchor="ctr">
                    <a:lnL w="9525" cap="flat" cmpd="sng" algn="ctr">
                      <a:solidFill>
                        <a:srgbClr val="172C51"/>
                      </a:solidFill>
                      <a:prstDash val="solid"/>
                      <a:round/>
                      <a:headEnd type="none" w="med" len="med"/>
                      <a:tailEnd type="none" w="med" len="med"/>
                    </a:lnL>
                    <a:lnR w="19050" cap="flat" cmpd="sng" algn="ctr">
                      <a:solidFill>
                        <a:srgbClr val="172C51"/>
                      </a:solidFill>
                      <a:prstDash val="solid"/>
                      <a:round/>
                      <a:headEnd type="none" w="med" len="med"/>
                      <a:tailEnd type="none" w="med" len="med"/>
                    </a:lnR>
                    <a:lnB w="19050" cap="flat" cmpd="sng" algn="ctr">
                      <a:solidFill>
                        <a:srgbClr val="172C51"/>
                      </a:solidFill>
                      <a:prstDash val="solid"/>
                      <a:round/>
                      <a:headEnd type="none" w="med" len="med"/>
                      <a:tailEnd type="none" w="med" len="med"/>
                    </a:lnB>
                    <a:solidFill>
                      <a:schemeClr val="bg2"/>
                    </a:solidFill>
                  </a:tcPr>
                </a:tc>
                <a:extLst>
                  <a:ext uri="{0D108BD9-81ED-4DB2-BD59-A6C34878D82A}">
                    <a16:rowId xmlns:a16="http://schemas.microsoft.com/office/drawing/2014/main" val="2677814700"/>
                  </a:ext>
                </a:extLst>
              </a:tr>
            </a:tbl>
          </a:graphicData>
        </a:graphic>
      </p:graphicFrame>
      <p:pic>
        <p:nvPicPr>
          <p:cNvPr id="9" name="Picture 8" descr="A graph of a normal distribution&#10;&#10;AI-generated content may be incorrect.">
            <a:extLst>
              <a:ext uri="{FF2B5EF4-FFF2-40B4-BE49-F238E27FC236}">
                <a16:creationId xmlns:a16="http://schemas.microsoft.com/office/drawing/2014/main" id="{317C6043-2FA0-FAB4-0652-6C341B14C3F7}"/>
              </a:ext>
            </a:extLst>
          </p:cNvPr>
          <p:cNvPicPr>
            <a:picLocks noChangeAspect="1"/>
          </p:cNvPicPr>
          <p:nvPr/>
        </p:nvPicPr>
        <p:blipFill>
          <a:blip r:embed="rId2"/>
          <a:stretch>
            <a:fillRect/>
          </a:stretch>
        </p:blipFill>
        <p:spPr>
          <a:xfrm>
            <a:off x="779468" y="3961207"/>
            <a:ext cx="7988413" cy="2395208"/>
          </a:xfrm>
          <a:prstGeom prst="rect">
            <a:avLst/>
          </a:prstGeom>
        </p:spPr>
      </p:pic>
      <p:sp>
        <p:nvSpPr>
          <p:cNvPr id="10" name="Text Placeholder 4">
            <a:extLst>
              <a:ext uri="{FF2B5EF4-FFF2-40B4-BE49-F238E27FC236}">
                <a16:creationId xmlns:a16="http://schemas.microsoft.com/office/drawing/2014/main" id="{DFF5158F-360C-6C93-D1AC-28A613B949EF}"/>
              </a:ext>
            </a:extLst>
          </p:cNvPr>
          <p:cNvSpPr>
            <a:spLocks noGrp="1"/>
          </p:cNvSpPr>
          <p:nvPr>
            <p:ph type="body" sz="quarter" idx="15"/>
          </p:nvPr>
        </p:nvSpPr>
        <p:spPr>
          <a:xfrm>
            <a:off x="2664993" y="6415473"/>
            <a:ext cx="6833937" cy="225183"/>
          </a:xfrm>
        </p:spPr>
        <p:txBody>
          <a:bodyPr/>
          <a:lstStyle/>
          <a:p>
            <a:r>
              <a:rPr lang="en-GB"/>
              <a:t>ESAS update seminar: Assimilation of MTG-I observations</a:t>
            </a:r>
          </a:p>
        </p:txBody>
      </p:sp>
      <p:sp>
        <p:nvSpPr>
          <p:cNvPr id="7" name="TextBox 6">
            <a:extLst>
              <a:ext uri="{FF2B5EF4-FFF2-40B4-BE49-F238E27FC236}">
                <a16:creationId xmlns:a16="http://schemas.microsoft.com/office/drawing/2014/main" id="{42918A6E-5731-4F42-4B1F-DD8E38DF888C}"/>
              </a:ext>
            </a:extLst>
          </p:cNvPr>
          <p:cNvSpPr txBox="1"/>
          <p:nvPr/>
        </p:nvSpPr>
        <p:spPr>
          <a:xfrm>
            <a:off x="1984197" y="1450682"/>
            <a:ext cx="4013860" cy="523220"/>
          </a:xfrm>
          <a:prstGeom prst="rect">
            <a:avLst/>
          </a:prstGeom>
          <a:noFill/>
        </p:spPr>
        <p:txBody>
          <a:bodyPr wrap="square" rtlCol="0">
            <a:spAutoFit/>
          </a:bodyPr>
          <a:lstStyle/>
          <a:p>
            <a:pPr algn="ctr"/>
            <a:r>
              <a:rPr lang="en-GB" sz="1400">
                <a:latin typeface="Source Sans Pro" panose="020B0503030403020204" pitchFamily="34" charset="0"/>
                <a:ea typeface="Source Sans Pro" panose="020B0503030403020204" pitchFamily="34" charset="0"/>
              </a:rPr>
              <a:t>Central wavelength (bandwidth) in microns of each (used) channel from MSG-SEVIRI and MTG-FCI</a:t>
            </a:r>
          </a:p>
        </p:txBody>
      </p:sp>
      <p:sp>
        <p:nvSpPr>
          <p:cNvPr id="13" name="Rectangle 12">
            <a:extLst>
              <a:ext uri="{FF2B5EF4-FFF2-40B4-BE49-F238E27FC236}">
                <a16:creationId xmlns:a16="http://schemas.microsoft.com/office/drawing/2014/main" id="{FDCC77F3-9B98-1234-2907-7F6178D88475}"/>
              </a:ext>
            </a:extLst>
          </p:cNvPr>
          <p:cNvSpPr/>
          <p:nvPr/>
        </p:nvSpPr>
        <p:spPr>
          <a:xfrm>
            <a:off x="7424929" y="1533392"/>
            <a:ext cx="4214622" cy="2614172"/>
          </a:xfrm>
          <a:prstGeom prst="rect">
            <a:avLst/>
          </a:prstGeom>
          <a:solidFill>
            <a:schemeClr val="bg2"/>
          </a:solidFill>
          <a:ln w="25400">
            <a:solidFill>
              <a:srgbClr val="BA66A6"/>
            </a:solidFill>
          </a:ln>
        </p:spPr>
        <p:style>
          <a:lnRef idx="2">
            <a:schemeClr val="accent1">
              <a:shade val="15000"/>
            </a:schemeClr>
          </a:lnRef>
          <a:fillRef idx="1">
            <a:schemeClr val="accent1"/>
          </a:fillRef>
          <a:effectRef idx="0">
            <a:schemeClr val="accent1"/>
          </a:effectRef>
          <a:fontRef idx="minor">
            <a:schemeClr val="lt1"/>
          </a:fontRef>
        </p:style>
        <p:txBody>
          <a:bodyPr lIns="144000" rIns="144000" rtlCol="0" anchor="ctr"/>
          <a:lstStyle/>
          <a:p>
            <a:r>
              <a:rPr lang="en-GB" sz="1600" dirty="0">
                <a:solidFill>
                  <a:schemeClr val="tx1"/>
                </a:solidFill>
                <a:latin typeface="Source Sans Pro" panose="020B0503030403020204" pitchFamily="34" charset="0"/>
                <a:ea typeface="Source Sans Pro" panose="020B0503030403020204" pitchFamily="34" charset="0"/>
              </a:rPr>
              <a:t>- Clear-sky brightness temperature, only </a:t>
            </a:r>
            <a:r>
              <a:rPr lang="en-GB" sz="1600" dirty="0" err="1">
                <a:solidFill>
                  <a:schemeClr val="tx1"/>
                </a:solidFill>
                <a:latin typeface="Source Sans Pro" panose="020B0503030403020204" pitchFamily="34" charset="0"/>
                <a:ea typeface="Source Sans Pro" panose="020B0503030403020204" pitchFamily="34" charset="0"/>
              </a:rPr>
              <a:t>FoR</a:t>
            </a:r>
            <a:r>
              <a:rPr lang="en-GB" sz="1600" dirty="0">
                <a:solidFill>
                  <a:schemeClr val="tx1"/>
                </a:solidFill>
                <a:latin typeface="Source Sans Pro" panose="020B0503030403020204" pitchFamily="34" charset="0"/>
                <a:ea typeface="Source Sans Pro" panose="020B0503030403020204" pitchFamily="34" charset="0"/>
              </a:rPr>
              <a:t> where the statistics are computed with more than 70% of the pixels (WV) and more than 95% of the pixels (Window) to ensure significant statistics used.</a:t>
            </a:r>
          </a:p>
          <a:p>
            <a:endParaRPr lang="en-GB" sz="1600" dirty="0">
              <a:solidFill>
                <a:schemeClr val="tx1"/>
              </a:solidFill>
              <a:latin typeface="Source Sans Pro" panose="020B0503030403020204" pitchFamily="34" charset="0"/>
              <a:ea typeface="Source Sans Pro" panose="020B0503030403020204" pitchFamily="34" charset="0"/>
            </a:endParaRPr>
          </a:p>
          <a:p>
            <a:r>
              <a:rPr lang="en-GB" sz="1600" dirty="0">
                <a:solidFill>
                  <a:schemeClr val="tx1"/>
                </a:solidFill>
                <a:latin typeface="Source Sans Pro" panose="020B0503030403020204" pitchFamily="34" charset="0"/>
                <a:ea typeface="Source Sans Pro" panose="020B0503030403020204" pitchFamily="34" charset="0"/>
              </a:rPr>
              <a:t>- 1 observation per hour.</a:t>
            </a:r>
          </a:p>
          <a:p>
            <a:r>
              <a:rPr lang="en-GB" sz="1600" dirty="0">
                <a:solidFill>
                  <a:schemeClr val="tx1"/>
                </a:solidFill>
                <a:latin typeface="Source Sans Pro" panose="020B0503030403020204" pitchFamily="34" charset="0"/>
                <a:ea typeface="Source Sans Pro" panose="020B0503030403020204" pitchFamily="34" charset="0"/>
              </a:rPr>
              <a:t>- Thinning to 75 km.</a:t>
            </a:r>
          </a:p>
          <a:p>
            <a:r>
              <a:rPr lang="en-GB" sz="1600" dirty="0">
                <a:solidFill>
                  <a:schemeClr val="tx1"/>
                </a:solidFill>
                <a:latin typeface="Source Sans Pro" panose="020B0503030403020204" pitchFamily="34" charset="0"/>
                <a:ea typeface="Source Sans Pro" panose="020B0503030403020204" pitchFamily="34" charset="0"/>
              </a:rPr>
              <a:t>- Observation errors based on those of SEVIRI.</a:t>
            </a:r>
          </a:p>
        </p:txBody>
      </p:sp>
      <p:sp>
        <p:nvSpPr>
          <p:cNvPr id="3" name="TextBox 2">
            <a:extLst>
              <a:ext uri="{FF2B5EF4-FFF2-40B4-BE49-F238E27FC236}">
                <a16:creationId xmlns:a16="http://schemas.microsoft.com/office/drawing/2014/main" id="{1E7EF355-E39A-AEE0-68E7-FE5A0C339166}"/>
              </a:ext>
            </a:extLst>
          </p:cNvPr>
          <p:cNvSpPr txBox="1"/>
          <p:nvPr/>
        </p:nvSpPr>
        <p:spPr>
          <a:xfrm>
            <a:off x="7364819" y="1253756"/>
            <a:ext cx="4334841" cy="307777"/>
          </a:xfrm>
          <a:prstGeom prst="rect">
            <a:avLst/>
          </a:prstGeom>
          <a:noFill/>
        </p:spPr>
        <p:txBody>
          <a:bodyPr wrap="none" rtlCol="0">
            <a:spAutoFit/>
          </a:bodyPr>
          <a:lstStyle/>
          <a:p>
            <a:r>
              <a:rPr lang="en-GB" sz="1400">
                <a:latin typeface="Source Sans Pro" panose="020B0503030403020204" pitchFamily="34" charset="0"/>
                <a:ea typeface="Source Sans Pro" panose="020B0503030403020204" pitchFamily="34" charset="0"/>
              </a:rPr>
              <a:t>Used data based on what is used for the current SEVIRIs</a:t>
            </a:r>
          </a:p>
        </p:txBody>
      </p:sp>
    </p:spTree>
    <p:extLst>
      <p:ext uri="{BB962C8B-B14F-4D97-AF65-F5344CB8AC3E}">
        <p14:creationId xmlns:p14="http://schemas.microsoft.com/office/powerpoint/2010/main" val="81162444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7281828-6C21-A4CE-CB79-ACA239162C23}"/>
            </a:ext>
          </a:extLst>
        </p:cNvPr>
        <p:cNvGrpSpPr/>
        <p:nvPr/>
      </p:nvGrpSpPr>
      <p:grpSpPr>
        <a:xfrm>
          <a:off x="0" y="0"/>
          <a:ext cx="0" cy="0"/>
          <a:chOff x="0" y="0"/>
          <a:chExt cx="0" cy="0"/>
        </a:xfrm>
      </p:grpSpPr>
      <p:sp>
        <p:nvSpPr>
          <p:cNvPr id="16" name="Title 1">
            <a:extLst>
              <a:ext uri="{FF2B5EF4-FFF2-40B4-BE49-F238E27FC236}">
                <a16:creationId xmlns:a16="http://schemas.microsoft.com/office/drawing/2014/main" id="{AAED5EF2-1AC0-DE92-E0A6-FF919F1EEB06}"/>
              </a:ext>
            </a:extLst>
          </p:cNvPr>
          <p:cNvSpPr>
            <a:spLocks noGrp="1"/>
          </p:cNvSpPr>
          <p:nvPr>
            <p:ph type="title"/>
          </p:nvPr>
        </p:nvSpPr>
        <p:spPr>
          <a:xfrm>
            <a:off x="547688" y="582479"/>
            <a:ext cx="10554944" cy="750517"/>
          </a:xfrm>
        </p:spPr>
        <p:txBody>
          <a:bodyPr>
            <a:normAutofit/>
          </a:bodyPr>
          <a:lstStyle/>
          <a:p>
            <a:r>
              <a:rPr lang="en-US" dirty="0"/>
              <a:t>MTG-FCI TO REPLACE MSG-SEVIRI: assimilation</a:t>
            </a:r>
          </a:p>
        </p:txBody>
      </p:sp>
      <p:sp>
        <p:nvSpPr>
          <p:cNvPr id="3" name="TextBox 2">
            <a:extLst>
              <a:ext uri="{FF2B5EF4-FFF2-40B4-BE49-F238E27FC236}">
                <a16:creationId xmlns:a16="http://schemas.microsoft.com/office/drawing/2014/main" id="{599A13FA-0533-6B4B-0545-867589C18391}"/>
              </a:ext>
            </a:extLst>
          </p:cNvPr>
          <p:cNvSpPr txBox="1"/>
          <p:nvPr/>
        </p:nvSpPr>
        <p:spPr>
          <a:xfrm>
            <a:off x="539853" y="1176249"/>
            <a:ext cx="10781598" cy="1985159"/>
          </a:xfrm>
          <a:prstGeom prst="rect">
            <a:avLst/>
          </a:prstGeom>
          <a:noFill/>
        </p:spPr>
        <p:txBody>
          <a:bodyPr wrap="square" rtlCol="0">
            <a:spAutoFit/>
          </a:bodyPr>
          <a:lstStyle/>
          <a:p>
            <a:pPr>
              <a:lnSpc>
                <a:spcPct val="150000"/>
              </a:lnSpc>
            </a:pPr>
            <a:r>
              <a:rPr lang="en-GB" b="1" dirty="0">
                <a:latin typeface="Source Sans Pro SemiBold" panose="020B0503030403020204" pitchFamily="34" charset="0"/>
                <a:ea typeface="Source Sans Pro SemiBold" panose="020B0503030403020204" pitchFamily="34" charset="0"/>
              </a:rPr>
              <a:t>Transitioning from MET-10 SEVIRI to MET-12 FCI:</a:t>
            </a:r>
          </a:p>
          <a:p>
            <a:pPr marL="285750" indent="-285750">
              <a:buFontTx/>
              <a:buChar char="-"/>
            </a:pPr>
            <a:r>
              <a:rPr lang="en-GB" sz="1600" dirty="0">
                <a:latin typeface="Source Sans Pro" panose="020B0503030403020204" pitchFamily="34" charset="0"/>
                <a:ea typeface="Source Sans Pro" panose="020B0503030403020204" pitchFamily="34" charset="0"/>
              </a:rPr>
              <a:t>L2 products declared operational in November 2025.</a:t>
            </a:r>
          </a:p>
          <a:p>
            <a:pPr marL="285750" indent="-285750">
              <a:buFontTx/>
              <a:buChar char="-"/>
            </a:pPr>
            <a:r>
              <a:rPr lang="en-GB" sz="1600" dirty="0">
                <a:latin typeface="Source Sans Pro" panose="020B0503030403020204" pitchFamily="34" charset="0"/>
                <a:ea typeface="Source Sans Pro" panose="020B0503030403020204" pitchFamily="34" charset="0"/>
              </a:rPr>
              <a:t> Keep monitoring to ensure the product quality is stable and as expected / SEVIRI remains the operational </a:t>
            </a:r>
            <a:r>
              <a:rPr lang="en-GB" sz="1600" dirty="0" err="1">
                <a:latin typeface="Source Sans Pro" panose="020B0503030403020204" pitchFamily="34" charset="0"/>
                <a:ea typeface="Source Sans Pro" panose="020B0503030403020204" pitchFamily="34" charset="0"/>
              </a:rPr>
              <a:t>Meteosat</a:t>
            </a:r>
            <a:r>
              <a:rPr lang="en-GB" sz="1600" dirty="0">
                <a:latin typeface="Source Sans Pro" panose="020B0503030403020204" pitchFamily="34" charset="0"/>
                <a:ea typeface="Source Sans Pro" panose="020B0503030403020204" pitchFamily="34" charset="0"/>
              </a:rPr>
              <a:t> 0° imager. </a:t>
            </a:r>
          </a:p>
          <a:p>
            <a:pPr marL="285750" indent="-285750">
              <a:buFontTx/>
              <a:buChar char="-"/>
            </a:pPr>
            <a:r>
              <a:rPr lang="en-GB" sz="1600" dirty="0">
                <a:latin typeface="Source Sans Pro" panose="020B0503030403020204" pitchFamily="34" charset="0"/>
                <a:ea typeface="Source Sans Pro" panose="020B0503030403020204" pitchFamily="34" charset="0"/>
              </a:rPr>
              <a:t>Assimilation experiments with pre-operational datasets.</a:t>
            </a:r>
          </a:p>
          <a:p>
            <a:pPr marL="285750" indent="-285750">
              <a:buFontTx/>
              <a:buChar char="-"/>
            </a:pPr>
            <a:r>
              <a:rPr lang="en-GB" sz="1600" dirty="0">
                <a:latin typeface="Source Sans Pro" panose="020B0503030403020204" pitchFamily="34" charset="0"/>
                <a:ea typeface="Source Sans Pro" panose="020B0503030403020204" pitchFamily="34" charset="0"/>
              </a:rPr>
              <a:t>Assessment of observation errors, assessment of impact when FCI replaces SEVIRI (same thinning, same data selection).</a:t>
            </a:r>
          </a:p>
          <a:p>
            <a:pPr marL="285750" indent="-285750">
              <a:buFont typeface="Symbol" pitchFamily="2" charset="2"/>
              <a:buChar char="Þ"/>
            </a:pPr>
            <a:r>
              <a:rPr lang="en-GB" sz="1600" dirty="0">
                <a:latin typeface="Source Sans Pro" panose="020B0503030403020204" pitchFamily="34" charset="0"/>
                <a:ea typeface="Source Sans Pro" panose="020B0503030403020204" pitchFamily="34" charset="0"/>
              </a:rPr>
              <a:t>Similar quality and impact on forecasts</a:t>
            </a:r>
          </a:p>
        </p:txBody>
      </p:sp>
      <p:pic>
        <p:nvPicPr>
          <p:cNvPr id="4" name="Content Placeholder 6" descr="A map of the world&#10;&#10;AI-generated content may be incorrect.">
            <a:extLst>
              <a:ext uri="{FF2B5EF4-FFF2-40B4-BE49-F238E27FC236}">
                <a16:creationId xmlns:a16="http://schemas.microsoft.com/office/drawing/2014/main" id="{88FF15BC-646F-901A-1BB7-4805F984B234}"/>
              </a:ext>
            </a:extLst>
          </p:cNvPr>
          <p:cNvPicPr>
            <a:picLocks noGrp="1" noChangeAspect="1"/>
          </p:cNvPicPr>
          <p:nvPr>
            <p:ph sz="quarter" idx="14"/>
          </p:nvPr>
        </p:nvPicPr>
        <p:blipFill>
          <a:blip r:embed="rId2"/>
          <a:stretch>
            <a:fillRect/>
          </a:stretch>
        </p:blipFill>
        <p:spPr>
          <a:xfrm>
            <a:off x="6024172" y="3569471"/>
            <a:ext cx="3369705" cy="2385297"/>
          </a:xfrm>
        </p:spPr>
      </p:pic>
      <p:pic>
        <p:nvPicPr>
          <p:cNvPr id="13" name="Picture 12" descr="A map of the world&#10;&#10;AI-generated content may be incorrect.">
            <a:extLst>
              <a:ext uri="{FF2B5EF4-FFF2-40B4-BE49-F238E27FC236}">
                <a16:creationId xmlns:a16="http://schemas.microsoft.com/office/drawing/2014/main" id="{F1209DD8-D9AE-EE98-F068-D56494335443}"/>
              </a:ext>
            </a:extLst>
          </p:cNvPr>
          <p:cNvPicPr>
            <a:picLocks noChangeAspect="1"/>
          </p:cNvPicPr>
          <p:nvPr/>
        </p:nvPicPr>
        <p:blipFill>
          <a:blip r:embed="rId3"/>
          <a:stretch>
            <a:fillRect/>
          </a:stretch>
        </p:blipFill>
        <p:spPr>
          <a:xfrm>
            <a:off x="2592728" y="3569471"/>
            <a:ext cx="3369707" cy="2385298"/>
          </a:xfrm>
          <a:prstGeom prst="rect">
            <a:avLst/>
          </a:prstGeom>
        </p:spPr>
      </p:pic>
      <p:sp>
        <p:nvSpPr>
          <p:cNvPr id="14" name="Rectangle 13">
            <a:extLst>
              <a:ext uri="{FF2B5EF4-FFF2-40B4-BE49-F238E27FC236}">
                <a16:creationId xmlns:a16="http://schemas.microsoft.com/office/drawing/2014/main" id="{84B955B6-7FE1-0CB8-1307-123A84E46179}"/>
              </a:ext>
            </a:extLst>
          </p:cNvPr>
          <p:cNvSpPr/>
          <p:nvPr/>
        </p:nvSpPr>
        <p:spPr>
          <a:xfrm>
            <a:off x="6724709" y="3247322"/>
            <a:ext cx="2007486" cy="302567"/>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400" dirty="0">
                <a:latin typeface="Source Sans Pro" panose="020B0503030403020204" pitchFamily="34" charset="0"/>
                <a:ea typeface="Source Sans Pro" panose="020B0503030403020204" pitchFamily="34" charset="0"/>
              </a:rPr>
              <a:t>MET-10 SEVIRI</a:t>
            </a:r>
          </a:p>
        </p:txBody>
      </p:sp>
      <p:sp>
        <p:nvSpPr>
          <p:cNvPr id="15" name="Rectangle 14">
            <a:extLst>
              <a:ext uri="{FF2B5EF4-FFF2-40B4-BE49-F238E27FC236}">
                <a16:creationId xmlns:a16="http://schemas.microsoft.com/office/drawing/2014/main" id="{1362045A-3FB2-2AF1-9A04-FB6BF92484CE}"/>
              </a:ext>
            </a:extLst>
          </p:cNvPr>
          <p:cNvSpPr/>
          <p:nvPr/>
        </p:nvSpPr>
        <p:spPr>
          <a:xfrm>
            <a:off x="3483962" y="3247322"/>
            <a:ext cx="1587237" cy="302567"/>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400" dirty="0">
                <a:latin typeface="Source Sans Pro" panose="020B0503030403020204" pitchFamily="34" charset="0"/>
                <a:ea typeface="Source Sans Pro" panose="020B0503030403020204" pitchFamily="34" charset="0"/>
              </a:rPr>
              <a:t>MET-12 FCI</a:t>
            </a:r>
          </a:p>
        </p:txBody>
      </p:sp>
      <p:sp>
        <p:nvSpPr>
          <p:cNvPr id="17" name="TextBox 16">
            <a:extLst>
              <a:ext uri="{FF2B5EF4-FFF2-40B4-BE49-F238E27FC236}">
                <a16:creationId xmlns:a16="http://schemas.microsoft.com/office/drawing/2014/main" id="{EFB510B4-03F0-3DD1-CCDD-201BBB8A4148}"/>
              </a:ext>
            </a:extLst>
          </p:cNvPr>
          <p:cNvSpPr txBox="1"/>
          <p:nvPr/>
        </p:nvSpPr>
        <p:spPr>
          <a:xfrm>
            <a:off x="4277580" y="5965334"/>
            <a:ext cx="5147958" cy="523220"/>
          </a:xfrm>
          <a:prstGeom prst="rect">
            <a:avLst/>
          </a:prstGeom>
          <a:noFill/>
        </p:spPr>
        <p:txBody>
          <a:bodyPr wrap="square" rtlCol="0">
            <a:spAutoFit/>
          </a:bodyPr>
          <a:lstStyle/>
          <a:p>
            <a:pPr algn="r"/>
            <a:r>
              <a:rPr lang="en-GB" sz="1400" dirty="0">
                <a:latin typeface="Source Sans Pro" panose="020B0503030403020204" pitchFamily="34" charset="0"/>
                <a:ea typeface="Source Sans Pro" panose="020B0503030403020204" pitchFamily="34" charset="0"/>
              </a:rPr>
              <a:t>Mean first guess departures, </a:t>
            </a:r>
            <a:r>
              <a:rPr lang="en-GB" sz="1400" b="1" dirty="0">
                <a:latin typeface="Source Sans Pro" panose="020B0503030403020204" pitchFamily="34" charset="0"/>
                <a:ea typeface="Source Sans Pro" panose="020B0503030403020204" pitchFamily="34" charset="0"/>
              </a:rPr>
              <a:t>water vapour channel 6.3 (6.2) </a:t>
            </a:r>
            <a:r>
              <a:rPr lang="en-GB" sz="1400" b="1" dirty="0" err="1">
                <a:latin typeface="Source Sans Pro" panose="020B0503030403020204" pitchFamily="34" charset="0"/>
                <a:ea typeface="Source Sans Pro" panose="020B0503030403020204" pitchFamily="34" charset="0"/>
              </a:rPr>
              <a:t>μm</a:t>
            </a:r>
            <a:endParaRPr lang="en-GB" sz="1400" b="1" dirty="0">
              <a:latin typeface="Source Sans Pro" panose="020B0503030403020204" pitchFamily="34" charset="0"/>
              <a:ea typeface="Source Sans Pro" panose="020B0503030403020204" pitchFamily="34" charset="0"/>
            </a:endParaRPr>
          </a:p>
          <a:p>
            <a:pPr algn="r"/>
            <a:r>
              <a:rPr lang="en-GB" sz="1400" dirty="0">
                <a:latin typeface="Source Sans Pro" panose="020B0503030403020204" pitchFamily="34" charset="0"/>
                <a:ea typeface="Source Sans Pro" panose="020B0503030403020204" pitchFamily="34" charset="0"/>
              </a:rPr>
              <a:t>MTG-FCI (left) and MSG-SEVIRI (right) – 20250308 to 20250508</a:t>
            </a:r>
          </a:p>
        </p:txBody>
      </p:sp>
      <p:sp>
        <p:nvSpPr>
          <p:cNvPr id="27" name="Slide Number Placeholder 3">
            <a:extLst>
              <a:ext uri="{FF2B5EF4-FFF2-40B4-BE49-F238E27FC236}">
                <a16:creationId xmlns:a16="http://schemas.microsoft.com/office/drawing/2014/main" id="{5258195A-A7D7-3116-630A-694423C3A482}"/>
              </a:ext>
            </a:extLst>
          </p:cNvPr>
          <p:cNvSpPr>
            <a:spLocks noGrp="1"/>
          </p:cNvSpPr>
          <p:nvPr>
            <p:ph type="sldNum" sz="quarter" idx="10"/>
          </p:nvPr>
        </p:nvSpPr>
        <p:spPr>
          <a:xfrm>
            <a:off x="10029600" y="6488554"/>
            <a:ext cx="1609950" cy="230657"/>
          </a:xfrm>
        </p:spPr>
        <p:txBody>
          <a:bodyPr/>
          <a:lstStyle/>
          <a:p>
            <a:fld id="{245200A8-7A79-5640-8C3A-6F3E037A02A4}" type="slidenum">
              <a:rPr lang="en-US" smtClean="0"/>
              <a:pPr/>
              <a:t>7</a:t>
            </a:fld>
            <a:r>
              <a:rPr lang="en-US" dirty="0"/>
              <a:t>/16</a:t>
            </a:r>
          </a:p>
        </p:txBody>
      </p:sp>
    </p:spTree>
    <p:extLst>
      <p:ext uri="{BB962C8B-B14F-4D97-AF65-F5344CB8AC3E}">
        <p14:creationId xmlns:p14="http://schemas.microsoft.com/office/powerpoint/2010/main" val="74321635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8EDAE5-D500-9881-8969-858B065DBF9F}"/>
              </a:ext>
            </a:extLst>
          </p:cNvPr>
          <p:cNvSpPr>
            <a:spLocks noGrp="1"/>
          </p:cNvSpPr>
          <p:nvPr>
            <p:ph type="title"/>
          </p:nvPr>
        </p:nvSpPr>
        <p:spPr>
          <a:xfrm>
            <a:off x="1046747" y="549276"/>
            <a:ext cx="10070432" cy="786300"/>
          </a:xfrm>
        </p:spPr>
        <p:txBody>
          <a:bodyPr>
            <a:normAutofit/>
          </a:bodyPr>
          <a:lstStyle/>
          <a:p>
            <a:r>
              <a:rPr lang="en-GB" sz="3200" dirty="0"/>
              <a:t>Assimilation performances in the IFS</a:t>
            </a:r>
          </a:p>
        </p:txBody>
      </p:sp>
      <p:sp>
        <p:nvSpPr>
          <p:cNvPr id="4" name="Slide Number Placeholder 3">
            <a:extLst>
              <a:ext uri="{FF2B5EF4-FFF2-40B4-BE49-F238E27FC236}">
                <a16:creationId xmlns:a16="http://schemas.microsoft.com/office/drawing/2014/main" id="{1C0F7431-F81C-9C82-01FA-4B729D3D9BD6}"/>
              </a:ext>
            </a:extLst>
          </p:cNvPr>
          <p:cNvSpPr>
            <a:spLocks noGrp="1"/>
          </p:cNvSpPr>
          <p:nvPr>
            <p:ph type="sldNum" sz="quarter" idx="10"/>
          </p:nvPr>
        </p:nvSpPr>
        <p:spPr/>
        <p:txBody>
          <a:bodyPr/>
          <a:lstStyle/>
          <a:p>
            <a:fld id="{6B3B0B0F-E794-1244-9699-107C60B9C23A}" type="slidenum">
              <a:rPr lang="en-US" smtClean="0"/>
              <a:pPr/>
              <a:t>8</a:t>
            </a:fld>
            <a:endParaRPr lang="en-US"/>
          </a:p>
        </p:txBody>
      </p:sp>
      <p:pic>
        <p:nvPicPr>
          <p:cNvPr id="7" name="Picture 6" descr="A graph of a waveform&#10;&#10;AI-generated content may be incorrect.">
            <a:extLst>
              <a:ext uri="{FF2B5EF4-FFF2-40B4-BE49-F238E27FC236}">
                <a16:creationId xmlns:a16="http://schemas.microsoft.com/office/drawing/2014/main" id="{9959F7C0-A523-E99F-E1F6-0C78D6D341C5}"/>
              </a:ext>
            </a:extLst>
          </p:cNvPr>
          <p:cNvPicPr>
            <a:picLocks noChangeAspect="1"/>
          </p:cNvPicPr>
          <p:nvPr/>
        </p:nvPicPr>
        <p:blipFill>
          <a:blip r:embed="rId2"/>
          <a:srcRect b="12789"/>
          <a:stretch>
            <a:fillRect/>
          </a:stretch>
        </p:blipFill>
        <p:spPr>
          <a:xfrm>
            <a:off x="8355216" y="1158184"/>
            <a:ext cx="3701780" cy="2648504"/>
          </a:xfrm>
          <a:prstGeom prst="rect">
            <a:avLst/>
          </a:prstGeom>
        </p:spPr>
      </p:pic>
      <p:sp>
        <p:nvSpPr>
          <p:cNvPr id="8" name="TextBox 7">
            <a:extLst>
              <a:ext uri="{FF2B5EF4-FFF2-40B4-BE49-F238E27FC236}">
                <a16:creationId xmlns:a16="http://schemas.microsoft.com/office/drawing/2014/main" id="{3DA91F1E-1920-5725-27B9-D86F5BF87B46}"/>
              </a:ext>
            </a:extLst>
          </p:cNvPr>
          <p:cNvSpPr txBox="1"/>
          <p:nvPr/>
        </p:nvSpPr>
        <p:spPr>
          <a:xfrm>
            <a:off x="1024610" y="1835685"/>
            <a:ext cx="4718268" cy="3293209"/>
          </a:xfrm>
          <a:prstGeom prst="rect">
            <a:avLst/>
          </a:prstGeom>
          <a:noFill/>
        </p:spPr>
        <p:txBody>
          <a:bodyPr wrap="square" rtlCol="0">
            <a:spAutoFit/>
          </a:bodyPr>
          <a:lstStyle/>
          <a:p>
            <a:r>
              <a:rPr lang="en-GB" sz="1600" dirty="0">
                <a:latin typeface="Source Sans Pro" panose="020B0503030403020204" pitchFamily="34" charset="0"/>
                <a:ea typeface="Source Sans Pro" panose="020B0503030403020204" pitchFamily="34" charset="0"/>
              </a:rPr>
              <a:t>Both the verification against independent observations and the forecast scores show similar impact when MTG-FCI replaces SEVIRI as the </a:t>
            </a:r>
            <a:r>
              <a:rPr lang="en-GB" sz="1600" dirty="0" err="1">
                <a:latin typeface="Source Sans Pro" panose="020B0503030403020204" pitchFamily="34" charset="0"/>
                <a:ea typeface="Source Sans Pro" panose="020B0503030403020204" pitchFamily="34" charset="0"/>
              </a:rPr>
              <a:t>Meteosat</a:t>
            </a:r>
            <a:r>
              <a:rPr lang="en-GB" sz="1600" dirty="0">
                <a:latin typeface="Source Sans Pro" panose="020B0503030403020204" pitchFamily="34" charset="0"/>
                <a:ea typeface="Source Sans Pro" panose="020B0503030403020204" pitchFamily="34" charset="0"/>
              </a:rPr>
              <a:t> 0° satellite.</a:t>
            </a:r>
          </a:p>
          <a:p>
            <a:endParaRPr lang="en-GB" sz="1600" dirty="0">
              <a:latin typeface="Source Sans Pro" panose="020B0503030403020204" pitchFamily="34" charset="0"/>
              <a:ea typeface="Source Sans Pro" panose="020B0503030403020204" pitchFamily="34" charset="0"/>
            </a:endParaRPr>
          </a:p>
          <a:p>
            <a:endParaRPr lang="en-GB" sz="1600" dirty="0">
              <a:latin typeface="Source Sans Pro" panose="020B0503030403020204" pitchFamily="34" charset="0"/>
              <a:ea typeface="Source Sans Pro" panose="020B0503030403020204" pitchFamily="34" charset="0"/>
            </a:endParaRPr>
          </a:p>
          <a:p>
            <a:endParaRPr lang="en-GB" sz="1600" dirty="0">
              <a:latin typeface="Source Sans Pro" panose="020B0503030403020204" pitchFamily="34" charset="0"/>
              <a:ea typeface="Source Sans Pro" panose="020B0503030403020204" pitchFamily="34" charset="0"/>
            </a:endParaRPr>
          </a:p>
          <a:p>
            <a:r>
              <a:rPr lang="en-GB" sz="1600" dirty="0">
                <a:latin typeface="Source Sans Pro" panose="020B0503030403020204" pitchFamily="34" charset="0"/>
                <a:ea typeface="Source Sans Pro" panose="020B0503030403020204" pitchFamily="34" charset="0"/>
              </a:rPr>
              <a:t>The impact of FCI may improve in the future with the operational release of the Level-2 product (planned for September 2025) and further optimisation in the IFS, such as refined observation errors and inter-channel correlation for the two water vapour channels.</a:t>
            </a:r>
          </a:p>
        </p:txBody>
      </p:sp>
      <p:sp>
        <p:nvSpPr>
          <p:cNvPr id="9" name="Text Placeholder 4">
            <a:extLst>
              <a:ext uri="{FF2B5EF4-FFF2-40B4-BE49-F238E27FC236}">
                <a16:creationId xmlns:a16="http://schemas.microsoft.com/office/drawing/2014/main" id="{51A52AC8-BEC7-A1BE-8C49-1723F1424B32}"/>
              </a:ext>
            </a:extLst>
          </p:cNvPr>
          <p:cNvSpPr>
            <a:spLocks noGrp="1"/>
          </p:cNvSpPr>
          <p:nvPr>
            <p:ph type="body" sz="quarter" idx="15"/>
          </p:nvPr>
        </p:nvSpPr>
        <p:spPr>
          <a:xfrm>
            <a:off x="2664993" y="6415473"/>
            <a:ext cx="6833937" cy="225183"/>
          </a:xfrm>
        </p:spPr>
        <p:txBody>
          <a:bodyPr/>
          <a:lstStyle/>
          <a:p>
            <a:r>
              <a:rPr lang="en-GB"/>
              <a:t>ESAS update seminar: Assimilation of MTG-I observations</a:t>
            </a:r>
          </a:p>
        </p:txBody>
      </p:sp>
      <p:pic>
        <p:nvPicPr>
          <p:cNvPr id="10" name="Content Placeholder 6" descr="A screenshot of a graph&#10;&#10;AI-generated content may be incorrect.">
            <a:extLst>
              <a:ext uri="{FF2B5EF4-FFF2-40B4-BE49-F238E27FC236}">
                <a16:creationId xmlns:a16="http://schemas.microsoft.com/office/drawing/2014/main" id="{8A07E0F1-F7C1-C4A2-C4CA-2321C199CD22}"/>
              </a:ext>
            </a:extLst>
          </p:cNvPr>
          <p:cNvPicPr>
            <a:picLocks noChangeAspect="1"/>
          </p:cNvPicPr>
          <p:nvPr/>
        </p:nvPicPr>
        <p:blipFill>
          <a:blip r:embed="rId3"/>
          <a:srcRect l="28840" t="89590" r="36120" b="5507"/>
          <a:stretch>
            <a:fillRect/>
          </a:stretch>
        </p:blipFill>
        <p:spPr>
          <a:xfrm>
            <a:off x="9672736" y="5717789"/>
            <a:ext cx="1747934" cy="345611"/>
          </a:xfrm>
          <a:prstGeom prst="rect">
            <a:avLst/>
          </a:prstGeom>
        </p:spPr>
      </p:pic>
      <p:pic>
        <p:nvPicPr>
          <p:cNvPr id="6" name="Content Placeholder 6" descr="A screenshot of a graph&#10;&#10;AI-generated content may be incorrect.">
            <a:extLst>
              <a:ext uri="{FF2B5EF4-FFF2-40B4-BE49-F238E27FC236}">
                <a16:creationId xmlns:a16="http://schemas.microsoft.com/office/drawing/2014/main" id="{09C4C62A-4177-7424-EEDC-F4337E7806C1}"/>
              </a:ext>
            </a:extLst>
          </p:cNvPr>
          <p:cNvPicPr>
            <a:picLocks noChangeAspect="1"/>
          </p:cNvPicPr>
          <p:nvPr/>
        </p:nvPicPr>
        <p:blipFill>
          <a:blip r:embed="rId3"/>
          <a:srcRect b="53926"/>
          <a:stretch>
            <a:fillRect/>
          </a:stretch>
        </p:blipFill>
        <p:spPr>
          <a:xfrm>
            <a:off x="5829300" y="3697357"/>
            <a:ext cx="3667709" cy="2388089"/>
          </a:xfrm>
          <a:prstGeom prst="rect">
            <a:avLst/>
          </a:prstGeom>
        </p:spPr>
      </p:pic>
      <p:pic>
        <p:nvPicPr>
          <p:cNvPr id="11" name="Picture 10" descr="A graph of a waveform&#10;&#10;AI-generated content may be incorrect.">
            <a:extLst>
              <a:ext uri="{FF2B5EF4-FFF2-40B4-BE49-F238E27FC236}">
                <a16:creationId xmlns:a16="http://schemas.microsoft.com/office/drawing/2014/main" id="{F51ABABB-FA0B-BEAF-69CC-9C4AEFC3C132}"/>
              </a:ext>
            </a:extLst>
          </p:cNvPr>
          <p:cNvPicPr>
            <a:picLocks noChangeAspect="1"/>
          </p:cNvPicPr>
          <p:nvPr/>
        </p:nvPicPr>
        <p:blipFill>
          <a:blip r:embed="rId2"/>
          <a:srcRect l="30271" t="87437" r="35681"/>
          <a:stretch>
            <a:fillRect/>
          </a:stretch>
        </p:blipFill>
        <p:spPr>
          <a:xfrm>
            <a:off x="7725021" y="1474822"/>
            <a:ext cx="1260390" cy="381562"/>
          </a:xfrm>
          <a:prstGeom prst="rect">
            <a:avLst/>
          </a:prstGeom>
        </p:spPr>
      </p:pic>
    </p:spTree>
    <p:extLst>
      <p:ext uri="{BB962C8B-B14F-4D97-AF65-F5344CB8AC3E}">
        <p14:creationId xmlns:p14="http://schemas.microsoft.com/office/powerpoint/2010/main" val="39845579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A0B37A2-3D82-77F0-CD19-B8BE8BD2819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A58EACC-E592-A30E-016C-761B0B22D653}"/>
              </a:ext>
            </a:extLst>
          </p:cNvPr>
          <p:cNvSpPr>
            <a:spLocks noGrp="1"/>
          </p:cNvSpPr>
          <p:nvPr>
            <p:ph type="title"/>
          </p:nvPr>
        </p:nvSpPr>
        <p:spPr>
          <a:xfrm>
            <a:off x="549275" y="414725"/>
            <a:ext cx="10567904" cy="710813"/>
          </a:xfrm>
        </p:spPr>
        <p:txBody>
          <a:bodyPr>
            <a:normAutofit/>
          </a:bodyPr>
          <a:lstStyle/>
          <a:p>
            <a:r>
              <a:rPr lang="en-GB" sz="3200" dirty="0">
                <a:latin typeface="Arial" panose="020B0604020202020204" pitchFamily="34" charset="0"/>
                <a:cs typeface="Arial" panose="020B0604020202020204" pitchFamily="34" charset="0"/>
              </a:rPr>
              <a:t>MTG-FCI ASR radiances in IFS. Timeline.</a:t>
            </a:r>
          </a:p>
        </p:txBody>
      </p:sp>
      <p:sp>
        <p:nvSpPr>
          <p:cNvPr id="4" name="Slide Number Placeholder 3">
            <a:extLst>
              <a:ext uri="{FF2B5EF4-FFF2-40B4-BE49-F238E27FC236}">
                <a16:creationId xmlns:a16="http://schemas.microsoft.com/office/drawing/2014/main" id="{4C7865EE-881A-6B86-2498-E0F37E588F9C}"/>
              </a:ext>
            </a:extLst>
          </p:cNvPr>
          <p:cNvSpPr>
            <a:spLocks noGrp="1"/>
          </p:cNvSpPr>
          <p:nvPr>
            <p:ph type="sldNum" sz="quarter" idx="10"/>
          </p:nvPr>
        </p:nvSpPr>
        <p:spPr/>
        <p:txBody>
          <a:bodyPr/>
          <a:lstStyle/>
          <a:p>
            <a:fld id="{6B3B0B0F-E794-1244-9699-107C60B9C23A}" type="slidenum">
              <a:rPr lang="en-US" smtClean="0">
                <a:latin typeface="Arial" panose="020B0604020202020204" pitchFamily="34" charset="0"/>
                <a:cs typeface="Arial" panose="020B0604020202020204" pitchFamily="34" charset="0"/>
              </a:rPr>
              <a:pPr/>
              <a:t>9</a:t>
            </a:fld>
            <a:endParaRPr lang="en-US" dirty="0">
              <a:latin typeface="Arial" panose="020B0604020202020204" pitchFamily="34" charset="0"/>
              <a:cs typeface="Arial" panose="020B0604020202020204" pitchFamily="34" charset="0"/>
            </a:endParaRPr>
          </a:p>
        </p:txBody>
      </p:sp>
      <p:sp>
        <p:nvSpPr>
          <p:cNvPr id="5" name="Notched Right Arrow 4">
            <a:extLst>
              <a:ext uri="{FF2B5EF4-FFF2-40B4-BE49-F238E27FC236}">
                <a16:creationId xmlns:a16="http://schemas.microsoft.com/office/drawing/2014/main" id="{9F9A9902-A133-A3A2-33A9-BF4783DFC84B}"/>
              </a:ext>
            </a:extLst>
          </p:cNvPr>
          <p:cNvSpPr/>
          <p:nvPr/>
        </p:nvSpPr>
        <p:spPr>
          <a:xfrm rot="5400000">
            <a:off x="-1467084" y="3276446"/>
            <a:ext cx="4832739" cy="800024"/>
          </a:xfrm>
          <a:prstGeom prst="notchedRightArrow">
            <a:avLst>
              <a:gd name="adj1" fmla="val 43909"/>
              <a:gd name="adj2" fmla="val 76029"/>
            </a:avLst>
          </a:prstGeom>
          <a:gradFill flip="none" rotWithShape="1">
            <a:gsLst>
              <a:gs pos="0">
                <a:schemeClr val="tx2">
                  <a:lumMod val="20000"/>
                  <a:lumOff val="80000"/>
                </a:schemeClr>
              </a:gs>
              <a:gs pos="41000">
                <a:schemeClr val="accent1">
                  <a:lumMod val="20000"/>
                  <a:lumOff val="80000"/>
                </a:schemeClr>
              </a:gs>
              <a:gs pos="69000">
                <a:schemeClr val="tx2">
                  <a:lumMod val="60000"/>
                  <a:lumOff val="40000"/>
                </a:schemeClr>
              </a:gs>
              <a:gs pos="97000">
                <a:schemeClr val="tx2"/>
              </a:gs>
            </a:gsLst>
            <a:lin ang="2700000" scaled="1"/>
            <a:tileRect/>
          </a:gradFill>
          <a:ln w="15875">
            <a:solidFill>
              <a:schemeClr val="accent1">
                <a:alpha val="70428"/>
              </a:schemeClr>
            </a:solidFill>
          </a:ln>
          <a:effectLst>
            <a:outerShdw blurRad="76200" sx="103000" sy="103000" algn="ctr" rotWithShape="0">
              <a:schemeClr val="accent5">
                <a:lumMod val="20000"/>
                <a:lumOff val="80000"/>
                <a:alpha val="68000"/>
              </a:scheme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Rectangle 5">
            <a:extLst>
              <a:ext uri="{FF2B5EF4-FFF2-40B4-BE49-F238E27FC236}">
                <a16:creationId xmlns:a16="http://schemas.microsoft.com/office/drawing/2014/main" id="{0A5CD418-6D53-598E-B434-C15979AC120E}"/>
              </a:ext>
            </a:extLst>
          </p:cNvPr>
          <p:cNvSpPr/>
          <p:nvPr/>
        </p:nvSpPr>
        <p:spPr>
          <a:xfrm>
            <a:off x="757670" y="3242601"/>
            <a:ext cx="378372" cy="52552"/>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Rectangle 6">
            <a:extLst>
              <a:ext uri="{FF2B5EF4-FFF2-40B4-BE49-F238E27FC236}">
                <a16:creationId xmlns:a16="http://schemas.microsoft.com/office/drawing/2014/main" id="{A983CDF8-6751-7AC0-0E0A-6B0A0F20642D}"/>
              </a:ext>
            </a:extLst>
          </p:cNvPr>
          <p:cNvSpPr/>
          <p:nvPr/>
        </p:nvSpPr>
        <p:spPr>
          <a:xfrm>
            <a:off x="761368" y="3362428"/>
            <a:ext cx="378372" cy="52552"/>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Rectangle 7">
            <a:extLst>
              <a:ext uri="{FF2B5EF4-FFF2-40B4-BE49-F238E27FC236}">
                <a16:creationId xmlns:a16="http://schemas.microsoft.com/office/drawing/2014/main" id="{07FA6413-7004-D127-37AF-756DF83A7A2F}"/>
              </a:ext>
            </a:extLst>
          </p:cNvPr>
          <p:cNvSpPr/>
          <p:nvPr/>
        </p:nvSpPr>
        <p:spPr>
          <a:xfrm>
            <a:off x="757670" y="3484180"/>
            <a:ext cx="378372" cy="52552"/>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Rectangle 8">
            <a:extLst>
              <a:ext uri="{FF2B5EF4-FFF2-40B4-BE49-F238E27FC236}">
                <a16:creationId xmlns:a16="http://schemas.microsoft.com/office/drawing/2014/main" id="{3FA9E309-74CA-DB22-F4C6-1F22CF7A6214}"/>
              </a:ext>
            </a:extLst>
          </p:cNvPr>
          <p:cNvSpPr/>
          <p:nvPr/>
        </p:nvSpPr>
        <p:spPr>
          <a:xfrm>
            <a:off x="757670" y="3605808"/>
            <a:ext cx="378372" cy="52552"/>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11" name="Straight Connector 10">
            <a:extLst>
              <a:ext uri="{FF2B5EF4-FFF2-40B4-BE49-F238E27FC236}">
                <a16:creationId xmlns:a16="http://schemas.microsoft.com/office/drawing/2014/main" id="{E3953A1C-F532-A5DF-B0D0-347DC83BD33E}"/>
              </a:ext>
            </a:extLst>
          </p:cNvPr>
          <p:cNvCxnSpPr>
            <a:cxnSpLocks/>
          </p:cNvCxnSpPr>
          <p:nvPr/>
        </p:nvCxnSpPr>
        <p:spPr>
          <a:xfrm>
            <a:off x="757670" y="1702174"/>
            <a:ext cx="1826042" cy="0"/>
          </a:xfrm>
          <a:prstGeom prst="line">
            <a:avLst/>
          </a:prstGeom>
          <a:ln w="25400">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F53033EC-330E-99D5-3C1C-08E8FCE789B7}"/>
              </a:ext>
            </a:extLst>
          </p:cNvPr>
          <p:cNvCxnSpPr>
            <a:cxnSpLocks/>
          </p:cNvCxnSpPr>
          <p:nvPr/>
        </p:nvCxnSpPr>
        <p:spPr>
          <a:xfrm>
            <a:off x="757670" y="4809199"/>
            <a:ext cx="1730349" cy="0"/>
          </a:xfrm>
          <a:prstGeom prst="line">
            <a:avLst/>
          </a:prstGeom>
          <a:ln w="25400">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9661C18D-95B3-3446-6FC7-083FB3226883}"/>
              </a:ext>
            </a:extLst>
          </p:cNvPr>
          <p:cNvCxnSpPr>
            <a:cxnSpLocks/>
          </p:cNvCxnSpPr>
          <p:nvPr/>
        </p:nvCxnSpPr>
        <p:spPr>
          <a:xfrm>
            <a:off x="757670" y="2868786"/>
            <a:ext cx="1932367" cy="0"/>
          </a:xfrm>
          <a:prstGeom prst="line">
            <a:avLst/>
          </a:prstGeom>
          <a:ln w="25400">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9ADB5969-978F-E788-BC89-74D2D1935E15}"/>
              </a:ext>
            </a:extLst>
          </p:cNvPr>
          <p:cNvCxnSpPr>
            <a:cxnSpLocks/>
          </p:cNvCxnSpPr>
          <p:nvPr/>
        </p:nvCxnSpPr>
        <p:spPr>
          <a:xfrm>
            <a:off x="757670" y="5266164"/>
            <a:ext cx="1730349" cy="0"/>
          </a:xfrm>
          <a:prstGeom prst="line">
            <a:avLst/>
          </a:prstGeom>
          <a:ln w="25400">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sp>
        <p:nvSpPr>
          <p:cNvPr id="27" name="TextBox 26">
            <a:extLst>
              <a:ext uri="{FF2B5EF4-FFF2-40B4-BE49-F238E27FC236}">
                <a16:creationId xmlns:a16="http://schemas.microsoft.com/office/drawing/2014/main" id="{23E2E65C-E11E-0FE1-770B-DD150B7B9DFB}"/>
              </a:ext>
            </a:extLst>
          </p:cNvPr>
          <p:cNvSpPr txBox="1"/>
          <p:nvPr/>
        </p:nvSpPr>
        <p:spPr>
          <a:xfrm>
            <a:off x="1340358" y="1374432"/>
            <a:ext cx="5207000" cy="307777"/>
          </a:xfrm>
          <a:prstGeom prst="rect">
            <a:avLst/>
          </a:prstGeom>
          <a:noFill/>
        </p:spPr>
        <p:txBody>
          <a:bodyPr wrap="square" rtlCol="0">
            <a:spAutoFit/>
          </a:bodyPr>
          <a:lstStyle/>
          <a:p>
            <a:r>
              <a:rPr lang="en-GB" sz="1400" b="1" dirty="0">
                <a:latin typeface="Arial" panose="020B0604020202020204" pitchFamily="34" charset="0"/>
                <a:cs typeface="Arial" panose="020B0604020202020204" pitchFamily="34" charset="0"/>
              </a:rPr>
              <a:t>24 Sept. 2024: </a:t>
            </a:r>
            <a:r>
              <a:rPr lang="en-GB" sz="1400" dirty="0">
                <a:latin typeface="Arial" panose="020B0604020202020204" pitchFamily="34" charset="0"/>
                <a:cs typeface="Arial" panose="020B0604020202020204" pitchFamily="34" charset="0"/>
              </a:rPr>
              <a:t>Test of pre-operational products</a:t>
            </a:r>
          </a:p>
        </p:txBody>
      </p:sp>
      <p:sp>
        <p:nvSpPr>
          <p:cNvPr id="29" name="TextBox 28">
            <a:extLst>
              <a:ext uri="{FF2B5EF4-FFF2-40B4-BE49-F238E27FC236}">
                <a16:creationId xmlns:a16="http://schemas.microsoft.com/office/drawing/2014/main" id="{CA0532CD-25DC-DCAA-1810-BABAD25A1AEF}"/>
              </a:ext>
            </a:extLst>
          </p:cNvPr>
          <p:cNvSpPr txBox="1"/>
          <p:nvPr/>
        </p:nvSpPr>
        <p:spPr>
          <a:xfrm>
            <a:off x="1337156" y="2542236"/>
            <a:ext cx="6228842" cy="307777"/>
          </a:xfrm>
          <a:prstGeom prst="rect">
            <a:avLst/>
          </a:prstGeom>
          <a:noFill/>
        </p:spPr>
        <p:txBody>
          <a:bodyPr wrap="square" rtlCol="0">
            <a:spAutoFit/>
          </a:bodyPr>
          <a:lstStyle/>
          <a:p>
            <a:r>
              <a:rPr lang="en-GB" sz="1400" b="1" dirty="0">
                <a:latin typeface="Arial" panose="020B0604020202020204" pitchFamily="34" charset="0"/>
                <a:cs typeface="Arial" panose="020B0604020202020204" pitchFamily="34" charset="0"/>
              </a:rPr>
              <a:t>04 March 2025: </a:t>
            </a:r>
            <a:r>
              <a:rPr lang="en-GB" sz="1400" dirty="0">
                <a:latin typeface="Arial" panose="020B0604020202020204" pitchFamily="34" charset="0"/>
                <a:cs typeface="Arial" panose="020B0604020202020204" pitchFamily="34" charset="0"/>
              </a:rPr>
              <a:t>Monitoring of pre-operational ASR in IFS</a:t>
            </a:r>
          </a:p>
        </p:txBody>
      </p:sp>
      <p:sp>
        <p:nvSpPr>
          <p:cNvPr id="31" name="TextBox 30">
            <a:extLst>
              <a:ext uri="{FF2B5EF4-FFF2-40B4-BE49-F238E27FC236}">
                <a16:creationId xmlns:a16="http://schemas.microsoft.com/office/drawing/2014/main" id="{BFA46858-A3A8-A8B0-8815-2A69ED152DE5}"/>
              </a:ext>
            </a:extLst>
          </p:cNvPr>
          <p:cNvSpPr txBox="1"/>
          <p:nvPr/>
        </p:nvSpPr>
        <p:spPr>
          <a:xfrm>
            <a:off x="1340358" y="4490294"/>
            <a:ext cx="6228842" cy="307777"/>
          </a:xfrm>
          <a:prstGeom prst="rect">
            <a:avLst/>
          </a:prstGeom>
          <a:noFill/>
        </p:spPr>
        <p:txBody>
          <a:bodyPr wrap="square" rtlCol="0">
            <a:spAutoFit/>
          </a:bodyPr>
          <a:lstStyle/>
          <a:p>
            <a:r>
              <a:rPr lang="en-GB" sz="1400" b="1" dirty="0">
                <a:latin typeface="Arial" panose="020B0604020202020204" pitchFamily="34" charset="0"/>
                <a:cs typeface="Arial" panose="020B0604020202020204" pitchFamily="34" charset="0"/>
              </a:rPr>
              <a:t>11 Nov. 2025: </a:t>
            </a:r>
            <a:r>
              <a:rPr lang="en-GB" sz="1400" dirty="0">
                <a:latin typeface="Arial" panose="020B0604020202020204" pitchFamily="34" charset="0"/>
                <a:cs typeface="Arial" panose="020B0604020202020204" pitchFamily="34" charset="0"/>
              </a:rPr>
              <a:t>Level-2 products declared operational</a:t>
            </a:r>
          </a:p>
        </p:txBody>
      </p:sp>
      <p:sp>
        <p:nvSpPr>
          <p:cNvPr id="32" name="TextBox 31">
            <a:extLst>
              <a:ext uri="{FF2B5EF4-FFF2-40B4-BE49-F238E27FC236}">
                <a16:creationId xmlns:a16="http://schemas.microsoft.com/office/drawing/2014/main" id="{A632FCC3-C9B3-39DF-E25F-29130C649DCE}"/>
              </a:ext>
            </a:extLst>
          </p:cNvPr>
          <p:cNvSpPr txBox="1"/>
          <p:nvPr/>
        </p:nvSpPr>
        <p:spPr>
          <a:xfrm>
            <a:off x="1349298" y="4951581"/>
            <a:ext cx="4022056" cy="307777"/>
          </a:xfrm>
          <a:prstGeom prst="rect">
            <a:avLst/>
          </a:prstGeom>
          <a:noFill/>
        </p:spPr>
        <p:txBody>
          <a:bodyPr wrap="square" rtlCol="0">
            <a:spAutoFit/>
          </a:bodyPr>
          <a:lstStyle/>
          <a:p>
            <a:r>
              <a:rPr lang="en-GB" sz="1400" b="1" dirty="0">
                <a:latin typeface="Arial" panose="020B0604020202020204" pitchFamily="34" charset="0"/>
                <a:cs typeface="Arial" panose="020B0604020202020204" pitchFamily="34" charset="0"/>
              </a:rPr>
              <a:t>20 Nov. 2025:</a:t>
            </a:r>
            <a:endParaRPr lang="en-GB" sz="1400" dirty="0">
              <a:latin typeface="Arial" panose="020B0604020202020204" pitchFamily="34" charset="0"/>
              <a:cs typeface="Arial" panose="020B0604020202020204" pitchFamily="34" charset="0"/>
            </a:endParaRPr>
          </a:p>
        </p:txBody>
      </p:sp>
      <p:sp>
        <p:nvSpPr>
          <p:cNvPr id="43" name="TextBox 42">
            <a:extLst>
              <a:ext uri="{FF2B5EF4-FFF2-40B4-BE49-F238E27FC236}">
                <a16:creationId xmlns:a16="http://schemas.microsoft.com/office/drawing/2014/main" id="{AF400EA7-ACE7-91EE-43C4-DD45AFB8B4E1}"/>
              </a:ext>
            </a:extLst>
          </p:cNvPr>
          <p:cNvSpPr txBox="1"/>
          <p:nvPr/>
        </p:nvSpPr>
        <p:spPr>
          <a:xfrm>
            <a:off x="2515383" y="4940948"/>
            <a:ext cx="2937965" cy="523220"/>
          </a:xfrm>
          <a:prstGeom prst="rect">
            <a:avLst/>
          </a:prstGeom>
          <a:noFill/>
        </p:spPr>
        <p:txBody>
          <a:bodyPr wrap="square">
            <a:spAutoFit/>
          </a:bodyPr>
          <a:lstStyle/>
          <a:p>
            <a:r>
              <a:rPr lang="en-GB" sz="1400" dirty="0">
                <a:latin typeface="Arial" panose="020B0604020202020204" pitchFamily="34" charset="0"/>
                <a:cs typeface="Arial" panose="020B0604020202020204" pitchFamily="34" charset="0"/>
              </a:rPr>
              <a:t>MTG-FCI assimilated operationally in IFS to replace MSG-3 SEVIRI </a:t>
            </a:r>
            <a:endParaRPr lang="en-GB" sz="1400" dirty="0"/>
          </a:p>
        </p:txBody>
      </p:sp>
    </p:spTree>
    <p:extLst>
      <p:ext uri="{BB962C8B-B14F-4D97-AF65-F5344CB8AC3E}">
        <p14:creationId xmlns:p14="http://schemas.microsoft.com/office/powerpoint/2010/main" val="3795085018"/>
      </p:ext>
    </p:extLst>
  </p:cSld>
  <p:clrMapOvr>
    <a:masterClrMapping/>
  </p:clrMapOvr>
</p:sld>
</file>

<file path=ppt/theme/theme1.xml><?xml version="1.0" encoding="utf-8"?>
<a:theme xmlns:a="http://schemas.openxmlformats.org/drawingml/2006/main" name="ECMWF Light 16:9 blu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ECMWF_16.9_light_blue.potx" id="{6E553A05-1FF4-41A6-8DCD-4A16C4C52284}" vid="{CB9C2DB0-F904-43F7-8D0F-6F373F3FC069}"/>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79BE5B23F872F249BA78B9EED1161059" ma:contentTypeVersion="10" ma:contentTypeDescription="Create a new document." ma:contentTypeScope="" ma:versionID="25fab8bf07a7e3a25727b8e11abd01d1">
  <xsd:schema xmlns:xsd="http://www.w3.org/2001/XMLSchema" xmlns:xs="http://www.w3.org/2001/XMLSchema" xmlns:p="http://schemas.microsoft.com/office/2006/metadata/properties" xmlns:ns2="34da5c7c-42ce-4f97-8e89-5ab6a0675279" xmlns:ns3="3b715c95-b911-42b3-8126-9e6d7eb3f0dc" targetNamespace="http://schemas.microsoft.com/office/2006/metadata/properties" ma:root="true" ma:fieldsID="b9c2926da8c2155b7fea994d3382d458" ns2:_="" ns3:_="">
    <xsd:import namespace="34da5c7c-42ce-4f97-8e89-5ab6a0675279"/>
    <xsd:import namespace="3b715c95-b911-42b3-8126-9e6d7eb3f0dc"/>
    <xsd:element name="properties">
      <xsd:complexType>
        <xsd:sequence>
          <xsd:element name="documentManagement">
            <xsd:complexType>
              <xsd:all>
                <xsd:element ref="ns2:MediaServiceMetadata" minOccurs="0"/>
                <xsd:element ref="ns2:MediaServiceFastMetadata" minOccurs="0"/>
                <xsd:element ref="ns2:MediaServiceObjectDetectorVersions" minOccurs="0"/>
                <xsd:element ref="ns2:MediaServiceSearchProperties" minOccurs="0"/>
                <xsd:element ref="ns2:lcf76f155ced4ddcb4097134ff3c332f" minOccurs="0"/>
                <xsd:element ref="ns3:TaxCatchAll" minOccurs="0"/>
                <xsd:element ref="ns2:MediaServiceGenerationTime" minOccurs="0"/>
                <xsd:element ref="ns2:MediaServiceEventHashCode" minOccurs="0"/>
                <xsd:element ref="ns2:MediaServiceOCR" minOccurs="0"/>
                <xsd:element ref="ns3:_dlc_DocId" minOccurs="0"/>
                <xsd:element ref="ns3:_dlc_DocIdUrl" minOccurs="0"/>
                <xsd:element ref="ns3:_dlc_DocIdPersistId"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4da5c7c-42ce-4f97-8e89-5ab6a0675279"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bjectDetectorVersions" ma:index="10" nillable="true" ma:displayName="MediaServiceObjectDetectorVersions" ma:hidden="true" ma:indexed="true" ma:internalName="MediaServiceObjectDetectorVersions" ma:readOnly="true">
      <xsd:simpleType>
        <xsd:restriction base="dms:Text"/>
      </xsd:simpleType>
    </xsd:element>
    <xsd:element name="MediaServiceSearchProperties" ma:index="11" nillable="true" ma:displayName="MediaServiceSearchProperties" ma:hidden="true" ma:internalName="MediaServiceSearchProperties" ma:readOnly="true">
      <xsd:simpleType>
        <xsd:restriction base="dms:Note"/>
      </xsd:simpleType>
    </xsd:element>
    <xsd:element name="lcf76f155ced4ddcb4097134ff3c332f" ma:index="13" nillable="true" ma:taxonomy="true" ma:internalName="lcf76f155ced4ddcb4097134ff3c332f" ma:taxonomyFieldName="MediaServiceImageTags" ma:displayName="Image Tags" ma:readOnly="false" ma:fieldId="{5cf76f15-5ced-4ddc-b409-7134ff3c332f}" ma:taxonomyMulti="true" ma:sspId="74cf7ce8-6a73-4870-b03b-717f0b586eb3" ma:termSetId="09814cd3-568e-fe90-9814-8d621ff8fb84" ma:anchorId="fba54fb3-c3e1-fe81-a776-ca4b69148c4d" ma:open="true" ma:isKeyword="false">
      <xsd:complexType>
        <xsd:sequence>
          <xsd:element ref="pc:Terms" minOccurs="0" maxOccurs="1"/>
        </xsd:sequence>
      </xsd:complex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OCR" ma:index="17" nillable="true" ma:displayName="Extracted Text" ma:internalName="MediaServiceOCR"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3b715c95-b911-42b3-8126-9e6d7eb3f0dc" elementFormDefault="qualified">
    <xsd:import namespace="http://schemas.microsoft.com/office/2006/documentManagement/types"/>
    <xsd:import namespace="http://schemas.microsoft.com/office/infopath/2007/PartnerControls"/>
    <xsd:element name="TaxCatchAll" ma:index="14" nillable="true" ma:displayName="Taxonomy Catch All Column" ma:hidden="true" ma:list="{316a6648-1e96-4828-bd7b-a115050f65f6}" ma:internalName="TaxCatchAll" ma:showField="CatchAllData" ma:web="3b715c95-b911-42b3-8126-9e6d7eb3f0dc">
      <xsd:complexType>
        <xsd:complexContent>
          <xsd:extension base="dms:MultiChoiceLookup">
            <xsd:sequence>
              <xsd:element name="Value" type="dms:Lookup" maxOccurs="unbounded" minOccurs="0" nillable="true"/>
            </xsd:sequence>
          </xsd:extension>
        </xsd:complexContent>
      </xsd:complexType>
    </xsd:element>
    <xsd:element name="_dlc_DocId" ma:index="18" nillable="true" ma:displayName="Document ID Value" ma:description="The value of the document ID assigned to this item." ma:indexed="true" ma:internalName="_dlc_DocId" ma:readOnly="true">
      <xsd:simpleType>
        <xsd:restriction base="dms:Text"/>
      </xsd:simpleType>
    </xsd:element>
    <xsd:element name="_dlc_DocIdUrl" ma:index="19"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20" nillable="true" ma:displayName="Persist ID" ma:description="Keep ID on add." ma:hidden="true" ma:internalName="_dlc_DocIdPersistId" ma:readOnly="true">
      <xsd:simpleType>
        <xsd:restriction base="dms:Boolea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spe:Receivers xmlns:spe="http://schemas.microsoft.com/sharepoint/events">
  <Receiver>
    <Name>Document ID Generator</Name>
    <Synchronization>Synchronous</Synchronization>
    <Type>10001</Type>
    <SequenceNumber>1000</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Version=16.0.0.0, Culture=neutral, PublicKeyToken=71e9bce111e9429c</Assembly>
    <Class>Microsoft.Office.DocumentManagement.Internal.DocIdHandler</Class>
    <Data/>
    <Filter/>
  </Receiver>
</spe:Receivers>
</file>

<file path=customXml/item4.xml><?xml version="1.0" encoding="utf-8"?>
<p:properties xmlns:p="http://schemas.microsoft.com/office/2006/metadata/properties" xmlns:xsi="http://www.w3.org/2001/XMLSchema-instance" xmlns:pc="http://schemas.microsoft.com/office/infopath/2007/PartnerControls">
  <documentManagement>
    <TaxCatchAll xmlns="3b715c95-b911-42b3-8126-9e6d7eb3f0dc" xsi:nil="true"/>
    <lcf76f155ced4ddcb4097134ff3c332f xmlns="34da5c7c-42ce-4f97-8e89-5ab6a0675279">
      <Terms xmlns="http://schemas.microsoft.com/office/infopath/2007/PartnerControls"/>
    </lcf76f155ced4ddcb4097134ff3c332f>
    <_dlc_DocId xmlns="3b715c95-b911-42b3-8126-9e6d7eb3f0dc">ZUXVPJ72JVYN-308980409-14</_dlc_DocId>
    <_dlc_DocIdUrl xmlns="3b715c95-b911-42b3-8126-9e6d7eb3f0dc">
      <Url>https://ecmwf.sharepoint.com/sites/templates/_layouts/15/DocIdRedir.aspx?ID=ZUXVPJ72JVYN-308980409-14</Url>
      <Description>ZUXVPJ72JVYN-308980409-14</Description>
    </_dlc_DocIdUrl>
  </documentManagement>
</p:properties>
</file>

<file path=customXml/itemProps1.xml><?xml version="1.0" encoding="utf-8"?>
<ds:datastoreItem xmlns:ds="http://schemas.openxmlformats.org/officeDocument/2006/customXml" ds:itemID="{11C7391A-24E9-458E-ACEF-7669EE83A25A}">
  <ds:schemaRefs>
    <ds:schemaRef ds:uri="http://schemas.microsoft.com/sharepoint/v3/contenttype/forms"/>
  </ds:schemaRefs>
</ds:datastoreItem>
</file>

<file path=customXml/itemProps2.xml><?xml version="1.0" encoding="utf-8"?>
<ds:datastoreItem xmlns:ds="http://schemas.openxmlformats.org/officeDocument/2006/customXml" ds:itemID="{61CADD64-E79A-425E-8D98-807DB4C5A38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34da5c7c-42ce-4f97-8e89-5ab6a0675279"/>
    <ds:schemaRef ds:uri="3b715c95-b911-42b3-8126-9e6d7eb3f0dc"/>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FF4FCF79-45E3-4FE6-A7E3-979A64AFA10C}">
  <ds:schemaRefs>
    <ds:schemaRef ds:uri="http://schemas.microsoft.com/sharepoint/events"/>
  </ds:schemaRefs>
</ds:datastoreItem>
</file>

<file path=customXml/itemProps4.xml><?xml version="1.0" encoding="utf-8"?>
<ds:datastoreItem xmlns:ds="http://schemas.openxmlformats.org/officeDocument/2006/customXml" ds:itemID="{C7940C50-C4CE-40EC-9E91-05D71EB15BD4}">
  <ds:schemaRefs>
    <ds:schemaRef ds:uri="http://schemas.microsoft.com/office/2006/metadata/properties"/>
    <ds:schemaRef ds:uri="http://schemas.microsoft.com/office/infopath/2007/PartnerControls"/>
    <ds:schemaRef ds:uri="3b715c95-b911-42b3-8126-9e6d7eb3f0dc"/>
    <ds:schemaRef ds:uri="34da5c7c-42ce-4f97-8e89-5ab6a0675279"/>
  </ds:schemaRefs>
</ds:datastoreItem>
</file>

<file path=docProps/app.xml><?xml version="1.0" encoding="utf-8"?>
<Properties xmlns="http://schemas.openxmlformats.org/officeDocument/2006/extended-properties" xmlns:vt="http://schemas.openxmlformats.org/officeDocument/2006/docPropsVTypes">
  <Template>ECMWF Light 16:9 blue</Template>
  <TotalTime>4254</TotalTime>
  <Words>2242</Words>
  <Application>Microsoft Macintosh PowerPoint</Application>
  <PresentationFormat>Custom</PresentationFormat>
  <Paragraphs>318</Paragraphs>
  <Slides>29</Slides>
  <Notes>6</Notes>
  <HiddenSlides>0</HiddenSlides>
  <MMClips>0</MMClips>
  <ScaleCrop>false</ScaleCrop>
  <HeadingPairs>
    <vt:vector size="6" baseType="variant">
      <vt:variant>
        <vt:lpstr>Fonts Used</vt:lpstr>
      </vt:variant>
      <vt:variant>
        <vt:i4>10</vt:i4>
      </vt:variant>
      <vt:variant>
        <vt:lpstr>Theme</vt:lpstr>
      </vt:variant>
      <vt:variant>
        <vt:i4>2</vt:i4>
      </vt:variant>
      <vt:variant>
        <vt:lpstr>Slide Titles</vt:lpstr>
      </vt:variant>
      <vt:variant>
        <vt:i4>29</vt:i4>
      </vt:variant>
    </vt:vector>
  </HeadingPairs>
  <TitlesOfParts>
    <vt:vector size="41" baseType="lpstr">
      <vt:lpstr>Arial</vt:lpstr>
      <vt:lpstr>Calibri</vt:lpstr>
      <vt:lpstr>Calibri Light</vt:lpstr>
      <vt:lpstr>Cambria Math</vt:lpstr>
      <vt:lpstr>Nunito</vt:lpstr>
      <vt:lpstr>Source Sans Pro</vt:lpstr>
      <vt:lpstr>Source Sans Pro SemiBold</vt:lpstr>
      <vt:lpstr>Symbol</vt:lpstr>
      <vt:lpstr>Times New Roman</vt:lpstr>
      <vt:lpstr>Wingdings</vt:lpstr>
      <vt:lpstr>ECMWF Light 16:9 blue</vt:lpstr>
      <vt:lpstr>Office Theme</vt:lpstr>
      <vt:lpstr>PowerPoint Presentation</vt:lpstr>
      <vt:lpstr>Introduction</vt:lpstr>
      <vt:lpstr>Contents.</vt:lpstr>
      <vt:lpstr>MTG-I FCI radiances (All Sky Radiance, ASR product)  Thanks to Ethel Villeneuve</vt:lpstr>
      <vt:lpstr>Meteosat-12 FCI Allsky Radiances (ASR) product</vt:lpstr>
      <vt:lpstr>Transition from SEVIRI to FCI</vt:lpstr>
      <vt:lpstr>MTG-FCI TO REPLACE MSG-SEVIRI: assimilation</vt:lpstr>
      <vt:lpstr>Assimilation performances in the IFS</vt:lpstr>
      <vt:lpstr>MTG-FCI ASR radiances in IFS. Timeline.</vt:lpstr>
      <vt:lpstr>Data events – Geostationary satellites | FCI radiances</vt:lpstr>
      <vt:lpstr>MTG-I FCI Winds (Atmospheric Motion Vector, AMV product)  Thanks to Francis Warrick</vt:lpstr>
      <vt:lpstr>PowerPoint Presentation</vt:lpstr>
      <vt:lpstr>PowerPoint Presentation</vt:lpstr>
      <vt:lpstr>PowerPoint Presentation</vt:lpstr>
      <vt:lpstr>PowerPoint Presentation</vt:lpstr>
      <vt:lpstr>Winds from FCI:  Atmospheric Motion Vectors</vt:lpstr>
      <vt:lpstr>MTG-I LI Lightning data Thanks to Philippe Lopez</vt:lpstr>
      <vt:lpstr>PowerPoint Presentation</vt:lpstr>
      <vt:lpstr>Assimilation method (for both MTG LI and GOES GLM). </vt:lpstr>
      <vt:lpstr>PowerPoint Presentation</vt:lpstr>
      <vt:lpstr>PowerPoint Presentation</vt:lpstr>
      <vt:lpstr>Summary &amp; Plans</vt:lpstr>
      <vt:lpstr>MTG-S IRS</vt:lpstr>
      <vt:lpstr>Data provision</vt:lpstr>
      <vt:lpstr>Test data set has been super helpful</vt:lpstr>
      <vt:lpstr>An initial methodology has been prepared in anticipation of the real data</vt:lpstr>
      <vt:lpstr>Finally, a preview of our plans to assimilate visible observations.  Thanks to Cristina Lupu</vt:lpstr>
      <vt:lpstr>We can simulate visible reflectances using RTTOV/MFASIS The assimilation of these observations is a key research area</vt:lpstr>
      <vt:lpstr>Summary</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Chris Burrows</dc:creator>
  <cp:lastModifiedBy>Chris Burrows</cp:lastModifiedBy>
  <cp:revision>5</cp:revision>
  <cp:lastPrinted>2014-11-19T12:15:44Z</cp:lastPrinted>
  <dcterms:created xsi:type="dcterms:W3CDTF">2025-12-02T12:55:31Z</dcterms:created>
  <dcterms:modified xsi:type="dcterms:W3CDTF">2025-12-05T11:49:42Z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0x01010079BE5B23F872F249BA78B9EED1161059</vt:lpwstr>
  </property>
  <property fmtid="{D5CDD505-2E9C-101B-9397-08002B2CF9AE}" pid="3" name="Order">
    <vt:r8>1400</vt:r8>
  </property>
  <property fmtid="{D5CDD505-2E9C-101B-9397-08002B2CF9AE}" pid="4" name="_dlc_DocIdItemGuid">
    <vt:lpwstr>f3292dc5-5bd6-5895-bef3-864e095b01f2</vt:lpwstr>
  </property>
  <property fmtid="{D5CDD505-2E9C-101B-9397-08002B2CF9AE}" pid="5" name="MediaServiceImageTags">
    <vt:lpwstr/>
  </property>
</Properties>
</file>