
<file path=[Content_Types].xml><?xml version="1.0" encoding="utf-8"?>
<Types xmlns="http://schemas.openxmlformats.org/package/2006/content-types">
  <Default Extension="png" ContentType="image/png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726" r:id="rId4"/>
  </p:sldMasterIdLst>
  <p:notesMasterIdLst>
    <p:notesMasterId r:id="rId36"/>
  </p:notesMasterIdLst>
  <p:handoutMasterIdLst>
    <p:handoutMasterId r:id="rId37"/>
  </p:handoutMasterIdLst>
  <p:sldIdLst>
    <p:sldId id="260" r:id="rId5"/>
    <p:sldId id="257" r:id="rId6"/>
    <p:sldId id="271" r:id="rId7"/>
    <p:sldId id="287" r:id="rId8"/>
    <p:sldId id="273" r:id="rId9"/>
    <p:sldId id="274" r:id="rId10"/>
    <p:sldId id="289" r:id="rId11"/>
    <p:sldId id="265" r:id="rId12"/>
    <p:sldId id="258" r:id="rId13"/>
    <p:sldId id="266" r:id="rId14"/>
    <p:sldId id="267" r:id="rId15"/>
    <p:sldId id="270" r:id="rId16"/>
    <p:sldId id="261" r:id="rId17"/>
    <p:sldId id="262" r:id="rId18"/>
    <p:sldId id="263" r:id="rId19"/>
    <p:sldId id="288" r:id="rId20"/>
    <p:sldId id="264" r:id="rId21"/>
    <p:sldId id="269" r:id="rId22"/>
    <p:sldId id="275" r:id="rId23"/>
    <p:sldId id="276" r:id="rId24"/>
    <p:sldId id="277" r:id="rId25"/>
    <p:sldId id="281" r:id="rId26"/>
    <p:sldId id="282" r:id="rId27"/>
    <p:sldId id="283" r:id="rId28"/>
    <p:sldId id="278" r:id="rId29"/>
    <p:sldId id="279" r:id="rId30"/>
    <p:sldId id="280" r:id="rId31"/>
    <p:sldId id="284" r:id="rId32"/>
    <p:sldId id="285" r:id="rId33"/>
    <p:sldId id="286" r:id="rId34"/>
    <p:sldId id="259" r:id="rId35"/>
  </p:sldIdLst>
  <p:sldSz cx="9144000" cy="5143500" type="screen16x9"/>
  <p:notesSz cx="7023100" cy="9309100"/>
  <p:defaultTextStyle>
    <a:defPPr>
      <a:defRPr lang="de-CH"/>
    </a:defPPr>
    <a:lvl1pPr algn="l" rtl="0" eaLnBrk="0" fontAlgn="base" hangingPunct="0">
      <a:spcBef>
        <a:spcPct val="0"/>
      </a:spcBef>
      <a:spcAft>
        <a:spcPct val="0"/>
      </a:spcAft>
      <a:defRPr sz="21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1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1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1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1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1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1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1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1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621">
          <p15:clr>
            <a:srgbClr val="A4A3A4"/>
          </p15:clr>
        </p15:guide>
        <p15:guide id="4" pos="288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2">
          <p15:clr>
            <a:srgbClr val="A4A3A4"/>
          </p15:clr>
        </p15:guide>
        <p15:guide id="2" pos="2212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Durrer Bettina" initials="dub" lastIdx="8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00FF00"/>
    <a:srgbClr val="00CC00"/>
    <a:srgbClr val="FF0000"/>
    <a:srgbClr val="640000"/>
    <a:srgbClr val="39B1DB"/>
    <a:srgbClr val="60B4B2"/>
    <a:srgbClr val="08CDE8"/>
    <a:srgbClr val="CDCDCD"/>
    <a:srgbClr val="F049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749" autoAdjust="0"/>
    <p:restoredTop sz="96023" autoAdjust="0"/>
  </p:normalViewPr>
  <p:slideViewPr>
    <p:cSldViewPr snapToGrid="0" showGuides="1">
      <p:cViewPr varScale="1">
        <p:scale>
          <a:sx n="125" d="100"/>
          <a:sy n="125" d="100"/>
        </p:scale>
        <p:origin x="102" y="264"/>
      </p:cViewPr>
      <p:guideLst>
        <p:guide orient="horz" pos="2160"/>
        <p:guide pos="2880"/>
        <p:guide orient="horz" pos="1621"/>
        <p:guide pos="288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78" d="100"/>
          <a:sy n="78" d="100"/>
        </p:scale>
        <p:origin x="-3318" y="-108"/>
      </p:cViewPr>
      <p:guideLst>
        <p:guide orient="horz" pos="2932"/>
        <p:guide pos="221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handoutMaster" Target="handoutMasters/handoutMaster1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3344" cy="465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9758" y="0"/>
            <a:ext cx="3043344" cy="465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4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43645"/>
            <a:ext cx="3043344" cy="465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4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9758" y="8843645"/>
            <a:ext cx="3043344" cy="465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pitchFamily="18" charset="0"/>
              </a:defRPr>
            </a:lvl1pPr>
          </a:lstStyle>
          <a:p>
            <a:pPr>
              <a:defRPr/>
            </a:pPr>
            <a:fld id="{5539B3AE-4F5B-4C8A-901D-39FC07883CC1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380452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3344" cy="465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pitchFamily="18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9758" y="0"/>
            <a:ext cx="3043344" cy="465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pitchFamily="18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11163" y="698500"/>
            <a:ext cx="6200775" cy="34893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6415" y="4421824"/>
            <a:ext cx="5150273" cy="4189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CH" noProof="0" smtClean="0"/>
              <a:t>Mastertextformat bearbeiten</a:t>
            </a:r>
          </a:p>
          <a:p>
            <a:pPr lvl="1"/>
            <a:r>
              <a:rPr lang="de-CH" noProof="0" smtClean="0"/>
              <a:t>Zweite Ebene</a:t>
            </a:r>
          </a:p>
          <a:p>
            <a:pPr lvl="2"/>
            <a:r>
              <a:rPr lang="de-CH" noProof="0" smtClean="0"/>
              <a:t>Dritte Ebene</a:t>
            </a:r>
          </a:p>
          <a:p>
            <a:pPr lvl="3"/>
            <a:r>
              <a:rPr lang="de-CH" noProof="0" smtClean="0"/>
              <a:t>Vierte Ebene</a:t>
            </a:r>
          </a:p>
          <a:p>
            <a:pPr lvl="4"/>
            <a:r>
              <a:rPr lang="de-CH" noProof="0" smtClean="0"/>
              <a:t>Fünfte Ebene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43645"/>
            <a:ext cx="3043344" cy="465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pitchFamily="18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9758" y="8843645"/>
            <a:ext cx="3043344" cy="465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pitchFamily="18" charset="0"/>
              </a:defRPr>
            </a:lvl1pPr>
          </a:lstStyle>
          <a:p>
            <a:pPr>
              <a:defRPr/>
            </a:pPr>
            <a:fld id="{A1435824-F435-405F-82FC-C5B86CD5CBFE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07055105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188981" y="3604312"/>
            <a:ext cx="6858000" cy="648000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342900" indent="-342900">
              <a:buNone/>
              <a:defRPr kumimoji="0" lang="de-DE" sz="22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defRPr>
            </a:lvl1pPr>
          </a:lstStyle>
          <a:p>
            <a:pPr marL="0" marR="0" lvl="0" indent="0" defTabSz="68580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tabLst/>
            </a:pPr>
            <a:r>
              <a:rPr lang="de-DE" dirty="0" smtClean="0"/>
              <a:t>Untertitel Arial, 22 Punkt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147051" y="1843923"/>
            <a:ext cx="7617600" cy="1638000"/>
          </a:xfrm>
          <a:prstGeom prst="rect">
            <a:avLst/>
          </a:prstGeom>
        </p:spPr>
        <p:txBody>
          <a:bodyPr/>
          <a:lstStyle>
            <a:lvl1pPr>
              <a:defRPr kumimoji="0" lang="de-DE" sz="52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 smtClean="0"/>
              <a:t>Präsentationstitel Arial, 52 Punkt</a:t>
            </a:r>
          </a:p>
        </p:txBody>
      </p:sp>
      <p:sp>
        <p:nvSpPr>
          <p:cNvPr id="9" name="Text Box 32"/>
          <p:cNvSpPr txBox="1">
            <a:spLocks noChangeArrowheads="1"/>
          </p:cNvSpPr>
          <p:nvPr userDrawn="1"/>
        </p:nvSpPr>
        <p:spPr bwMode="auto">
          <a:xfrm>
            <a:off x="4572000" y="378804"/>
            <a:ext cx="3581400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sz="21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05000"/>
              </a:lnSpc>
              <a:spcBef>
                <a:spcPct val="50000"/>
              </a:spcBef>
              <a:defRPr/>
            </a:pPr>
            <a:r>
              <a:rPr lang="de-CH" sz="800" dirty="0" smtClean="0"/>
              <a:t>Eidgenössisches Departement des Innern EDI</a:t>
            </a:r>
            <a:br>
              <a:rPr lang="de-CH" sz="800" dirty="0" smtClean="0"/>
            </a:br>
            <a:r>
              <a:rPr lang="de-CH" sz="800" b="1" dirty="0" smtClean="0"/>
              <a:t>Bundesamt für Meteorologie und Klimatologie </a:t>
            </a:r>
            <a:r>
              <a:rPr lang="de-CH" sz="800" b="1" dirty="0" err="1" smtClean="0"/>
              <a:t>MeteoSchweiz</a:t>
            </a:r>
            <a:endParaRPr lang="de-CH" sz="800" dirty="0" smtClean="0"/>
          </a:p>
        </p:txBody>
      </p:sp>
      <p:grpSp>
        <p:nvGrpSpPr>
          <p:cNvPr id="3" name="Gruppieren 2"/>
          <p:cNvGrpSpPr/>
          <p:nvPr userDrawn="1"/>
        </p:nvGrpSpPr>
        <p:grpSpPr>
          <a:xfrm>
            <a:off x="911188" y="362579"/>
            <a:ext cx="2011958" cy="523875"/>
            <a:chOff x="911188" y="362579"/>
            <a:chExt cx="2011958" cy="523875"/>
          </a:xfrm>
        </p:grpSpPr>
        <p:pic>
          <p:nvPicPr>
            <p:cNvPr id="11" name="Picture 37" descr="Logo_CMYK_pos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6071" y="378454"/>
              <a:ext cx="1997075" cy="50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44" descr="Wappen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1188" y="362579"/>
              <a:ext cx="292100" cy="330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9" y="1837782"/>
            <a:ext cx="9108000" cy="328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0331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 userDrawn="1"/>
        </p:nvSpPr>
        <p:spPr bwMode="auto">
          <a:xfrm>
            <a:off x="0" y="-6410"/>
            <a:ext cx="9162000" cy="5157000"/>
          </a:xfrm>
          <a:prstGeom prst="rect">
            <a:avLst/>
          </a:prstGeom>
          <a:solidFill>
            <a:srgbClr val="7D6E5F">
              <a:lumMod val="60000"/>
              <a:lumOff val="4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100" b="0" i="0" u="none" strike="noStrike" kern="0" cap="none" spc="0" normalizeH="0" baseline="0" noProof="0" smtClean="0">
              <a:ln>
                <a:noFill/>
              </a:ln>
              <a:solidFill>
                <a:srgbClr val="B4A89C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532413" y="1808163"/>
            <a:ext cx="6081933" cy="2133875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 lang="de-CH"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CH" dirty="0" smtClean="0"/>
              <a:t>Statement Arial normal 18. </a:t>
            </a:r>
            <a:r>
              <a:rPr lang="de-CH" dirty="0" err="1" smtClean="0"/>
              <a:t>Feugiamet</a:t>
            </a:r>
            <a:r>
              <a:rPr lang="de-CH" dirty="0" smtClean="0"/>
              <a:t> ad </a:t>
            </a:r>
            <a:r>
              <a:rPr lang="de-CH" dirty="0" err="1" smtClean="0"/>
              <a:t>delisl</a:t>
            </a:r>
            <a:r>
              <a:rPr lang="de-CH" dirty="0" smtClean="0"/>
              <a:t> in </a:t>
            </a:r>
            <a:r>
              <a:rPr lang="de-CH" dirty="0" err="1" smtClean="0"/>
              <a:t>hent</a:t>
            </a:r>
            <a:r>
              <a:rPr lang="de-CH" dirty="0" smtClean="0"/>
              <a:t> ad </a:t>
            </a:r>
            <a:r>
              <a:rPr lang="de-CH" dirty="0" err="1" smtClean="0"/>
              <a:t>estion</a:t>
            </a:r>
            <a:r>
              <a:rPr lang="de-CH" dirty="0" smtClean="0"/>
              <a:t> </a:t>
            </a:r>
            <a:r>
              <a:rPr lang="de-CH" dirty="0" err="1" smtClean="0"/>
              <a:t>hent</a:t>
            </a:r>
            <a:r>
              <a:rPr lang="de-CH" dirty="0" smtClean="0"/>
              <a:t> </a:t>
            </a:r>
            <a:r>
              <a:rPr lang="de-CH" dirty="0" err="1" smtClean="0"/>
              <a:t>prat</a:t>
            </a:r>
            <a:r>
              <a:rPr lang="de-CH" dirty="0" smtClean="0"/>
              <a:t> </a:t>
            </a:r>
            <a:r>
              <a:rPr lang="de-CH" dirty="0" err="1" smtClean="0"/>
              <a:t>lortincilit</a:t>
            </a:r>
            <a:r>
              <a:rPr lang="de-CH" dirty="0" smtClean="0"/>
              <a:t> </a:t>
            </a:r>
            <a:r>
              <a:rPr lang="de-CH" dirty="0" err="1" smtClean="0"/>
              <a:t>utem</a:t>
            </a:r>
            <a:r>
              <a:rPr lang="de-CH" dirty="0" smtClean="0"/>
              <a:t> </a:t>
            </a:r>
            <a:r>
              <a:rPr lang="de-CH" dirty="0" err="1" smtClean="0"/>
              <a:t>doloreet</a:t>
            </a:r>
            <a:r>
              <a:rPr lang="de-CH" dirty="0" smtClean="0"/>
              <a:t> </a:t>
            </a:r>
            <a:r>
              <a:rPr lang="de-CH" dirty="0" err="1" smtClean="0"/>
              <a:t>alisis</a:t>
            </a:r>
            <a:r>
              <a:rPr lang="de-CH" dirty="0" smtClean="0"/>
              <a:t> </a:t>
            </a:r>
            <a:r>
              <a:rPr lang="de-CH" dirty="0" err="1" smtClean="0"/>
              <a:t>auguerc</a:t>
            </a:r>
            <a:r>
              <a:rPr lang="de-CH" dirty="0" smtClean="0"/>
              <a:t> </a:t>
            </a:r>
            <a:r>
              <a:rPr lang="de-CH" dirty="0" err="1" smtClean="0"/>
              <a:t>iliquatum</a:t>
            </a:r>
            <a:r>
              <a:rPr lang="de-CH" dirty="0" smtClean="0"/>
              <a:t> </a:t>
            </a:r>
            <a:r>
              <a:rPr lang="de-CH" dirty="0" err="1" smtClean="0"/>
              <a:t>euipsuscilis</a:t>
            </a:r>
            <a:r>
              <a:rPr lang="de-CH" dirty="0" smtClean="0"/>
              <a:t> </a:t>
            </a:r>
            <a:r>
              <a:rPr lang="de-CH" dirty="0" err="1" smtClean="0"/>
              <a:t>augue</a:t>
            </a:r>
            <a:r>
              <a:rPr lang="de-CH" dirty="0" smtClean="0"/>
              <a:t> do </a:t>
            </a:r>
            <a:r>
              <a:rPr lang="de-CH" dirty="0" err="1" smtClean="0"/>
              <a:t>consequipis</a:t>
            </a:r>
            <a:r>
              <a:rPr lang="de-CH" dirty="0" smtClean="0"/>
              <a:t> </a:t>
            </a:r>
            <a:r>
              <a:rPr lang="de-CH" dirty="0" err="1" smtClean="0"/>
              <a:t>nulputpat</a:t>
            </a:r>
            <a:r>
              <a:rPr lang="de-CH" dirty="0" smtClean="0"/>
              <a:t> </a:t>
            </a:r>
            <a:r>
              <a:rPr lang="de-CH" dirty="0" err="1" smtClean="0"/>
              <a:t>lum</a:t>
            </a:r>
            <a:r>
              <a:rPr lang="de-CH" dirty="0" smtClean="0"/>
              <a:t> </a:t>
            </a:r>
            <a:r>
              <a:rPr lang="de-CH" dirty="0" err="1" smtClean="0"/>
              <a:t>dolobore</a:t>
            </a:r>
            <a:r>
              <a:rPr lang="de-CH" dirty="0" smtClean="0"/>
              <a:t> </a:t>
            </a:r>
            <a:r>
              <a:rPr lang="de-CH" dirty="0" err="1" smtClean="0"/>
              <a:t>diodolorem</a:t>
            </a:r>
            <a:r>
              <a:rPr lang="de-CH" dirty="0" smtClean="0"/>
              <a:t> </a:t>
            </a:r>
            <a:r>
              <a:rPr lang="de-CH" dirty="0" err="1" smtClean="0"/>
              <a:t>nullam</a:t>
            </a:r>
            <a:r>
              <a:rPr lang="de-CH" dirty="0" smtClean="0"/>
              <a:t>, </a:t>
            </a:r>
            <a:r>
              <a:rPr lang="de-CH" dirty="0" err="1" smtClean="0"/>
              <a:t>susting</a:t>
            </a:r>
            <a:r>
              <a:rPr lang="de-CH" dirty="0" smtClean="0"/>
              <a:t> </a:t>
            </a:r>
            <a:r>
              <a:rPr lang="de-CH" dirty="0" err="1" smtClean="0"/>
              <a:t>eumsan</a:t>
            </a:r>
            <a:r>
              <a:rPr lang="de-CH" dirty="0" smtClean="0"/>
              <a:t> </a:t>
            </a:r>
            <a:r>
              <a:rPr lang="de-CH" dirty="0" err="1" smtClean="0"/>
              <a:t>veliquismod</a:t>
            </a:r>
            <a:r>
              <a:rPr lang="de-CH" dirty="0" smtClean="0"/>
              <a:t> </a:t>
            </a:r>
            <a:r>
              <a:rPr lang="de-CH" dirty="0" err="1" smtClean="0"/>
              <a:t>mincin</a:t>
            </a:r>
            <a:r>
              <a:rPr lang="de-CH" dirty="0" smtClean="0"/>
              <a:t> </a:t>
            </a:r>
            <a:r>
              <a:rPr lang="de-CH" dirty="0" err="1" smtClean="0"/>
              <a:t>ulluptat</a:t>
            </a:r>
            <a:r>
              <a:rPr lang="de-CH" dirty="0" smtClean="0"/>
              <a:t>. </a:t>
            </a:r>
            <a:r>
              <a:rPr lang="de-CH" dirty="0" err="1" smtClean="0"/>
              <a:t>Nulla</a:t>
            </a:r>
            <a:r>
              <a:rPr lang="de-CH" dirty="0" smtClean="0"/>
              <a:t> </a:t>
            </a:r>
            <a:r>
              <a:rPr lang="de-CH" dirty="0" err="1" smtClean="0"/>
              <a:t>commy</a:t>
            </a:r>
            <a:r>
              <a:rPr lang="de-CH" dirty="0" smtClean="0"/>
              <a:t> </a:t>
            </a:r>
            <a:r>
              <a:rPr lang="de-CH" dirty="0" err="1" smtClean="0"/>
              <a:t>niam</a:t>
            </a:r>
            <a:r>
              <a:rPr lang="de-CH" dirty="0" smtClean="0"/>
              <a:t>, </a:t>
            </a:r>
            <a:r>
              <a:rPr lang="de-CH" dirty="0" err="1" smtClean="0"/>
              <a:t>quismodit</a:t>
            </a:r>
            <a:r>
              <a:rPr lang="de-CH" dirty="0" smtClean="0"/>
              <a:t> </a:t>
            </a:r>
            <a:r>
              <a:rPr lang="de-CH" dirty="0" err="1" smtClean="0"/>
              <a:t>irilit</a:t>
            </a:r>
            <a:r>
              <a:rPr lang="de-CH" dirty="0" smtClean="0"/>
              <a:t> </a:t>
            </a:r>
            <a:r>
              <a:rPr lang="de-CH" dirty="0" err="1" smtClean="0"/>
              <a:t>incinim</a:t>
            </a:r>
            <a:r>
              <a:rPr lang="de-CH" dirty="0" smtClean="0"/>
              <a:t> </a:t>
            </a:r>
            <a:r>
              <a:rPr lang="de-CH" dirty="0" err="1" smtClean="0"/>
              <a:t>velisi</a:t>
            </a:r>
            <a:r>
              <a:rPr lang="de-CH" dirty="0" smtClean="0"/>
              <a:t> </a:t>
            </a:r>
            <a:r>
              <a:rPr lang="de-CH" dirty="0" err="1" smtClean="0"/>
              <a:t>exero</a:t>
            </a:r>
            <a:r>
              <a:rPr lang="de-CH" dirty="0" smtClean="0"/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8180131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platzhalt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1179830" y="1394459"/>
            <a:ext cx="7527926" cy="2484121"/>
          </a:xfrm>
          <a:prstGeom prst="rect">
            <a:avLst/>
          </a:prstGeom>
        </p:spPr>
        <p:txBody>
          <a:bodyPr/>
          <a:lstStyle>
            <a:lvl1pPr marL="266700" marR="0" indent="-2667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/>
            </a:lvl1pPr>
            <a:lvl2pPr marL="714375" indent="-257175">
              <a:buClrTx/>
              <a:buFont typeface="Symbol" panose="05050102010706020507" pitchFamily="18" charset="2"/>
              <a:buChar char="-"/>
              <a:defRPr sz="1600" baseline="0">
                <a:solidFill>
                  <a:schemeClr val="tx1"/>
                </a:solidFill>
              </a:defRPr>
            </a:lvl2pPr>
            <a:lvl3pPr>
              <a:buClrTx/>
              <a:defRPr sz="1600">
                <a:solidFill>
                  <a:schemeClr val="tx1"/>
                </a:solidFill>
              </a:defRPr>
            </a:lvl3pPr>
          </a:lstStyle>
          <a:p>
            <a:pPr lvl="0"/>
            <a:r>
              <a:rPr lang="de-CH" dirty="0" smtClean="0"/>
              <a:t>Grundschrift mit Aufzählung, Arial normal, 16 Punkt</a:t>
            </a:r>
          </a:p>
          <a:p>
            <a:pPr lvl="1"/>
            <a:r>
              <a:rPr lang="de-CH" dirty="0" smtClean="0"/>
              <a:t>Ebene zwei, 16 Punkt</a:t>
            </a:r>
          </a:p>
          <a:p>
            <a:pPr lvl="2"/>
            <a:endParaRPr lang="de-CH" dirty="0" smtClean="0"/>
          </a:p>
        </p:txBody>
      </p:sp>
      <p:sp>
        <p:nvSpPr>
          <p:cNvPr id="14" name="Titel 3"/>
          <p:cNvSpPr>
            <a:spLocks noGrp="1"/>
          </p:cNvSpPr>
          <p:nvPr>
            <p:ph type="title" hasCustomPrompt="1"/>
          </p:nvPr>
        </p:nvSpPr>
        <p:spPr>
          <a:xfrm>
            <a:off x="1186180" y="185710"/>
            <a:ext cx="7516008" cy="708082"/>
          </a:xfrm>
          <a:prstGeom prst="rect">
            <a:avLst/>
          </a:prstGeom>
        </p:spPr>
        <p:txBody>
          <a:bodyPr/>
          <a:lstStyle>
            <a:lvl1pPr>
              <a:defRPr sz="3200" b="0"/>
            </a:lvl1pPr>
          </a:lstStyle>
          <a:p>
            <a:r>
              <a:rPr lang="de-DE" dirty="0" smtClean="0"/>
              <a:t>Titel, Arial, normal, 32 Punkt</a:t>
            </a:r>
          </a:p>
        </p:txBody>
      </p:sp>
      <p:pic>
        <p:nvPicPr>
          <p:cNvPr id="7" name="Picture 44" descr="Wappen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832" y="374457"/>
            <a:ext cx="29210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6533734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935" userDrawn="1">
          <p15:clr>
            <a:srgbClr val="FBAE40"/>
          </p15:clr>
        </p15:guide>
        <p15:guide id="2" pos="816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s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/>
          <p:cNvSpPr/>
          <p:nvPr userDrawn="1"/>
        </p:nvSpPr>
        <p:spPr>
          <a:xfrm>
            <a:off x="1290227" y="3001610"/>
            <a:ext cx="2284015" cy="10772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400" b="1" dirty="0" err="1">
                <a:solidFill>
                  <a:srgbClr val="000000"/>
                </a:solidFill>
                <a:latin typeface="Arial" charset="0"/>
              </a:rPr>
              <a:t>MeteoSvizzera</a:t>
            </a:r>
            <a:endParaRPr lang="de-DE" sz="1400" dirty="0">
              <a:solidFill>
                <a:srgbClr val="000000"/>
              </a:solidFill>
              <a:latin typeface="Arial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400" dirty="0">
                <a:solidFill>
                  <a:srgbClr val="000000"/>
                </a:solidFill>
                <a:latin typeface="Arial" charset="0"/>
              </a:rPr>
              <a:t>Via ai Monti 146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400" dirty="0">
                <a:solidFill>
                  <a:srgbClr val="000000"/>
                </a:solidFill>
                <a:latin typeface="Arial" charset="0"/>
              </a:rPr>
              <a:t>CH-6605 Locarno-Monti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400" dirty="0">
                <a:solidFill>
                  <a:srgbClr val="000000"/>
                </a:solidFill>
                <a:latin typeface="Arial" charset="0"/>
              </a:rPr>
              <a:t>T +41 </a:t>
            </a:r>
            <a:r>
              <a:rPr lang="de-DE" sz="1400" dirty="0" smtClean="0">
                <a:solidFill>
                  <a:srgbClr val="000000"/>
                </a:solidFill>
                <a:latin typeface="Arial" charset="0"/>
              </a:rPr>
              <a:t>58 460 92 22</a:t>
            </a:r>
            <a:endParaRPr lang="de-DE" sz="1400" dirty="0">
              <a:solidFill>
                <a:srgbClr val="000000"/>
              </a:solidFill>
              <a:latin typeface="Arial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400" dirty="0" err="1">
                <a:solidFill>
                  <a:srgbClr val="000000"/>
                </a:solidFill>
                <a:latin typeface="Arial" charset="0"/>
              </a:rPr>
              <a:t>www.meteosvizzera.ch</a:t>
            </a:r>
            <a:endParaRPr lang="de-DE" sz="14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5" name="Rechteck 14"/>
          <p:cNvSpPr/>
          <p:nvPr userDrawn="1"/>
        </p:nvSpPr>
        <p:spPr>
          <a:xfrm>
            <a:off x="4014378" y="3001610"/>
            <a:ext cx="2005422" cy="10772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400" b="1" dirty="0" err="1">
                <a:solidFill>
                  <a:srgbClr val="000000"/>
                </a:solidFill>
                <a:latin typeface="Arial" charset="0"/>
              </a:rPr>
              <a:t>MétéoSuisse</a:t>
            </a:r>
            <a:endParaRPr lang="de-DE" sz="1400" dirty="0">
              <a:solidFill>
                <a:srgbClr val="000000"/>
              </a:solidFill>
              <a:latin typeface="Arial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400" dirty="0">
                <a:solidFill>
                  <a:srgbClr val="000000"/>
                </a:solidFill>
                <a:latin typeface="Arial" charset="0"/>
              </a:rPr>
              <a:t>7bis, </a:t>
            </a:r>
            <a:r>
              <a:rPr lang="de-DE" sz="1400" dirty="0" err="1">
                <a:solidFill>
                  <a:srgbClr val="000000"/>
                </a:solidFill>
                <a:latin typeface="Arial" charset="0"/>
              </a:rPr>
              <a:t>av</a:t>
            </a:r>
            <a:r>
              <a:rPr lang="de-DE" sz="1400" dirty="0">
                <a:solidFill>
                  <a:srgbClr val="000000"/>
                </a:solidFill>
                <a:latin typeface="Arial" charset="0"/>
              </a:rPr>
              <a:t>. de la </a:t>
            </a:r>
            <a:r>
              <a:rPr lang="de-DE" sz="1400" dirty="0" err="1">
                <a:solidFill>
                  <a:srgbClr val="000000"/>
                </a:solidFill>
                <a:latin typeface="Arial" charset="0"/>
              </a:rPr>
              <a:t>Paix</a:t>
            </a:r>
            <a:endParaRPr lang="de-DE" sz="1400" dirty="0">
              <a:solidFill>
                <a:srgbClr val="000000"/>
              </a:solidFill>
              <a:latin typeface="Arial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1400" dirty="0">
                <a:solidFill>
                  <a:srgbClr val="000000"/>
                </a:solidFill>
                <a:latin typeface="Arial" charset="0"/>
              </a:rPr>
              <a:t>CH-1211 Genève 2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1400" dirty="0">
                <a:solidFill>
                  <a:srgbClr val="000000"/>
                </a:solidFill>
                <a:latin typeface="Arial" charset="0"/>
              </a:rPr>
              <a:t>T +41 </a:t>
            </a:r>
            <a:r>
              <a:rPr lang="fr-FR" sz="1400" dirty="0" smtClean="0">
                <a:solidFill>
                  <a:srgbClr val="000000"/>
                </a:solidFill>
                <a:latin typeface="Arial" charset="0"/>
              </a:rPr>
              <a:t>58 460 98 88</a:t>
            </a:r>
            <a:endParaRPr lang="fr-FR" sz="1400" dirty="0">
              <a:solidFill>
                <a:srgbClr val="000000"/>
              </a:solidFill>
              <a:latin typeface="Arial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1400" dirty="0" err="1">
                <a:solidFill>
                  <a:srgbClr val="000000"/>
                </a:solidFill>
                <a:latin typeface="Arial" charset="0"/>
              </a:rPr>
              <a:t>www.meteosuisse.ch</a:t>
            </a:r>
            <a:endParaRPr lang="de-DE" sz="14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6" name="Rechteck 15"/>
          <p:cNvSpPr/>
          <p:nvPr userDrawn="1"/>
        </p:nvSpPr>
        <p:spPr>
          <a:xfrm>
            <a:off x="6484528" y="3001610"/>
            <a:ext cx="2102930" cy="10772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400" b="1" dirty="0" err="1">
                <a:solidFill>
                  <a:srgbClr val="000000"/>
                </a:solidFill>
                <a:latin typeface="Arial" charset="0"/>
              </a:rPr>
              <a:t>MétéoSuisse</a:t>
            </a:r>
            <a:endParaRPr lang="de-DE" sz="1400" dirty="0">
              <a:solidFill>
                <a:srgbClr val="000000"/>
              </a:solidFill>
              <a:latin typeface="Arial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400" dirty="0" err="1">
                <a:solidFill>
                  <a:srgbClr val="000000"/>
                </a:solidFill>
                <a:latin typeface="Arial" charset="0"/>
              </a:rPr>
              <a:t>Chemin</a:t>
            </a:r>
            <a:r>
              <a:rPr lang="de-DE" sz="1400" dirty="0">
                <a:solidFill>
                  <a:srgbClr val="000000"/>
                </a:solidFill>
                <a:latin typeface="Arial" charset="0"/>
              </a:rPr>
              <a:t> de </a:t>
            </a:r>
            <a:r>
              <a:rPr lang="de-DE" sz="1400" dirty="0" err="1">
                <a:solidFill>
                  <a:srgbClr val="000000"/>
                </a:solidFill>
                <a:latin typeface="Arial" charset="0"/>
              </a:rPr>
              <a:t>l‘Aérologie</a:t>
            </a:r>
            <a:endParaRPr lang="de-DE" sz="1400" dirty="0">
              <a:solidFill>
                <a:srgbClr val="000000"/>
              </a:solidFill>
              <a:latin typeface="Arial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400" dirty="0">
                <a:solidFill>
                  <a:srgbClr val="000000"/>
                </a:solidFill>
                <a:latin typeface="Arial" charset="0"/>
              </a:rPr>
              <a:t>CH-1530 Payerne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400" dirty="0">
                <a:solidFill>
                  <a:srgbClr val="000000"/>
                </a:solidFill>
                <a:latin typeface="Arial" charset="0"/>
              </a:rPr>
              <a:t>T +41 </a:t>
            </a:r>
            <a:r>
              <a:rPr lang="de-DE" sz="1400" dirty="0" smtClean="0">
                <a:solidFill>
                  <a:srgbClr val="000000"/>
                </a:solidFill>
                <a:latin typeface="Arial" charset="0"/>
              </a:rPr>
              <a:t>58 460 94 44</a:t>
            </a:r>
            <a:endParaRPr lang="de-DE" sz="1400" dirty="0">
              <a:solidFill>
                <a:srgbClr val="000000"/>
              </a:solidFill>
              <a:latin typeface="Arial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400" dirty="0" err="1">
                <a:solidFill>
                  <a:srgbClr val="000000"/>
                </a:solidFill>
                <a:latin typeface="Arial" charset="0"/>
              </a:rPr>
              <a:t>www.meteosuisse.ch</a:t>
            </a:r>
            <a:endParaRPr lang="de-DE" sz="14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0" name="Rechteck 19"/>
          <p:cNvSpPr/>
          <p:nvPr userDrawn="1"/>
        </p:nvSpPr>
        <p:spPr>
          <a:xfrm>
            <a:off x="1277766" y="1217260"/>
            <a:ext cx="3441290" cy="12311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600" b="1" dirty="0" err="1">
                <a:solidFill>
                  <a:srgbClr val="000000"/>
                </a:solidFill>
                <a:latin typeface="Arial" charset="0"/>
              </a:rPr>
              <a:t>MeteoSchweiz</a:t>
            </a:r>
            <a:r>
              <a:rPr lang="de-DE" sz="1600" b="1" dirty="0">
                <a:solidFill>
                  <a:srgbClr val="000000"/>
                </a:solidFill>
                <a:latin typeface="Arial" charset="0"/>
              </a:rPr>
              <a:t> </a:t>
            </a:r>
            <a:endParaRPr lang="de-DE" sz="1600" b="1" dirty="0" smtClean="0">
              <a:solidFill>
                <a:srgbClr val="000000"/>
              </a:solidFill>
              <a:latin typeface="Arial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600" dirty="0" smtClean="0">
                <a:solidFill>
                  <a:srgbClr val="000000"/>
                </a:solidFill>
                <a:latin typeface="Arial" charset="0"/>
              </a:rPr>
              <a:t>Operation Center </a:t>
            </a:r>
            <a:r>
              <a:rPr lang="de-DE" sz="1600" dirty="0">
                <a:solidFill>
                  <a:srgbClr val="000000"/>
                </a:solidFill>
                <a:latin typeface="Arial" charset="0"/>
              </a:rPr>
              <a:t>1 </a:t>
            </a:r>
            <a:endParaRPr lang="de-DE" sz="1600" dirty="0" smtClean="0">
              <a:solidFill>
                <a:srgbClr val="000000"/>
              </a:solidFill>
              <a:latin typeface="Arial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600" dirty="0" smtClean="0">
                <a:solidFill>
                  <a:srgbClr val="000000"/>
                </a:solidFill>
                <a:latin typeface="Arial" charset="0"/>
              </a:rPr>
              <a:t>CH</a:t>
            </a:r>
            <a:r>
              <a:rPr lang="de-DE" sz="1600" dirty="0">
                <a:solidFill>
                  <a:srgbClr val="000000"/>
                </a:solidFill>
                <a:latin typeface="Arial" charset="0"/>
              </a:rPr>
              <a:t>-8058 Zürich-Flughafen </a:t>
            </a:r>
            <a:endParaRPr lang="de-DE" sz="1600" dirty="0" smtClean="0">
              <a:solidFill>
                <a:srgbClr val="000000"/>
              </a:solidFill>
              <a:latin typeface="Arial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600" dirty="0" smtClean="0">
                <a:solidFill>
                  <a:srgbClr val="000000"/>
                </a:solidFill>
                <a:latin typeface="Arial" charset="0"/>
              </a:rPr>
              <a:t>T </a:t>
            </a:r>
            <a:r>
              <a:rPr lang="de-DE" sz="1600" dirty="0">
                <a:solidFill>
                  <a:srgbClr val="000000"/>
                </a:solidFill>
                <a:latin typeface="Arial" charset="0"/>
              </a:rPr>
              <a:t>+41 58 460 91 11 </a:t>
            </a:r>
            <a:r>
              <a:rPr lang="de-DE" sz="1600" dirty="0" smtClean="0">
                <a:solidFill>
                  <a:srgbClr val="000000"/>
                </a:solidFill>
                <a:latin typeface="Arial" charset="0"/>
              </a:rPr>
              <a:t>www.meteoschweiz.ch</a:t>
            </a:r>
            <a:endParaRPr lang="de-DE" sz="1600" dirty="0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14" name="Gruppieren 13"/>
          <p:cNvGrpSpPr/>
          <p:nvPr userDrawn="1"/>
        </p:nvGrpSpPr>
        <p:grpSpPr>
          <a:xfrm>
            <a:off x="911188" y="362579"/>
            <a:ext cx="2011958" cy="523875"/>
            <a:chOff x="911188" y="362579"/>
            <a:chExt cx="2011958" cy="523875"/>
          </a:xfrm>
        </p:grpSpPr>
        <p:pic>
          <p:nvPicPr>
            <p:cNvPr id="17" name="Picture 37" descr="Logo_CMYK_pos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6071" y="378454"/>
              <a:ext cx="1997075" cy="50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44" descr="Wappen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1188" y="362579"/>
              <a:ext cx="292100" cy="330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9" name="Grafik 1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5" y="4106635"/>
            <a:ext cx="9028091" cy="1017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105690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903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emf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Bild 48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0"/>
            <a:ext cx="9144000" cy="102870"/>
          </a:xfrm>
          <a:prstGeom prst="rect">
            <a:avLst/>
          </a:prstGeom>
        </p:spPr>
      </p:pic>
      <p:sp>
        <p:nvSpPr>
          <p:cNvPr id="20" name="Rechteck 19"/>
          <p:cNvSpPr/>
          <p:nvPr userDrawn="1"/>
        </p:nvSpPr>
        <p:spPr bwMode="auto">
          <a:xfrm>
            <a:off x="624950" y="4646664"/>
            <a:ext cx="7100128" cy="27622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45720" rIns="36000" bIns="45720" numCol="1" rtlCol="0" anchor="t" anchorCtr="0" compatLnSpc="1">
            <a:prstTxWarp prst="textNoShape">
              <a:avLst/>
            </a:prstTxWarp>
          </a:bodyPr>
          <a:lstStyle/>
          <a:p>
            <a:pPr algn="r">
              <a:defRPr/>
            </a:pPr>
            <a:r>
              <a:rPr lang="en-US" sz="800" b="0" i="0" dirty="0" smtClean="0"/>
              <a:t>Challenges in aviation weather forecasting: the example of mountain waves		</a:t>
            </a:r>
            <a:r>
              <a:rPr lang="en-US" sz="800" b="1" i="1" dirty="0" smtClean="0"/>
              <a:t>	</a:t>
            </a:r>
            <a:r>
              <a:rPr lang="de-CH" sz="800" baseline="0" dirty="0" smtClean="0">
                <a:solidFill>
                  <a:prstClr val="black"/>
                </a:solidFill>
                <a:latin typeface="Roboto Light"/>
                <a:cs typeface="Roboto Light"/>
              </a:rPr>
              <a:t>marco.stoll@meteoswiss.ch</a:t>
            </a:r>
            <a:endParaRPr lang="de-DE" sz="800" dirty="0">
              <a:solidFill>
                <a:prstClr val="black"/>
              </a:solidFill>
              <a:latin typeface="Roboto Light"/>
              <a:cs typeface="Roboto Light"/>
            </a:endParaRPr>
          </a:p>
        </p:txBody>
      </p:sp>
      <p:sp>
        <p:nvSpPr>
          <p:cNvPr id="25" name="Rechteck 24"/>
          <p:cNvSpPr/>
          <p:nvPr userDrawn="1"/>
        </p:nvSpPr>
        <p:spPr>
          <a:xfrm>
            <a:off x="7659141" y="4650565"/>
            <a:ext cx="107503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1EE35605-8AB3-442C-A293-9F31FDF185BC}" type="slidenum">
              <a:rPr lang="de-CH" sz="900" smtClean="0">
                <a:solidFill>
                  <a:prstClr val="black"/>
                </a:solidFill>
                <a:latin typeface="Roboto Light"/>
                <a:cs typeface="Roboto Light"/>
              </a:rPr>
              <a:pPr algn="r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‹Nr.›</a:t>
            </a:fld>
            <a:endParaRPr lang="de-DE" sz="900" dirty="0">
              <a:solidFill>
                <a:prstClr val="black"/>
              </a:solidFill>
              <a:latin typeface="Roboto Light"/>
              <a:cs typeface="Roboto Light"/>
            </a:endParaRPr>
          </a:p>
        </p:txBody>
      </p:sp>
    </p:spTree>
    <p:extLst>
      <p:ext uri="{BB962C8B-B14F-4D97-AF65-F5344CB8AC3E}">
        <p14:creationId xmlns:p14="http://schemas.microsoft.com/office/powerpoint/2010/main" val="651152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2" r:id="rId2"/>
    <p:sldLayoutId id="2147483729" r:id="rId3"/>
    <p:sldLayoutId id="2147483730" r:id="rId4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1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Char char="•"/>
        <a:defRPr sz="21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B2B2B2"/>
        </a:buClr>
        <a:buChar char="•"/>
        <a:defRPr sz="21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C0C0C0"/>
        </a:buClr>
        <a:buChar char="•"/>
        <a:defRPr sz="21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DDDDDD"/>
        </a:buClr>
        <a:buChar char="•"/>
        <a:defRPr sz="21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DDDDDD"/>
        </a:buClr>
        <a:buChar char="•"/>
        <a:defRPr sz="21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DDDDDD"/>
        </a:buClr>
        <a:buChar char="•"/>
        <a:defRPr sz="21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DDDDDD"/>
        </a:buClr>
        <a:buChar char="•"/>
        <a:defRPr sz="21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DDDDDD"/>
        </a:buClr>
        <a:buChar char="•"/>
        <a:defRPr sz="21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14.jpe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jpeg"/><Relationship Id="rId5" Type="http://schemas.openxmlformats.org/officeDocument/2006/relationships/image" Target="../media/image8.png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4.jpeg"/><Relationship Id="rId7" Type="http://schemas.openxmlformats.org/officeDocument/2006/relationships/image" Target="../media/image12.pn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5.pn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4.jpeg"/><Relationship Id="rId7" Type="http://schemas.openxmlformats.org/officeDocument/2006/relationships/image" Target="../media/image12.pn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5.pn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4.jpeg"/><Relationship Id="rId7" Type="http://schemas.openxmlformats.org/officeDocument/2006/relationships/image" Target="../media/image12.pn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0" r="3744"/>
          <a:stretch/>
        </p:blipFill>
        <p:spPr>
          <a:xfrm>
            <a:off x="0" y="1093470"/>
            <a:ext cx="9148445" cy="405765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47051" y="1455577"/>
            <a:ext cx="7617600" cy="1318726"/>
          </a:xfrm>
        </p:spPr>
        <p:txBody>
          <a:bodyPr/>
          <a:lstStyle/>
          <a:p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Challenges in aviation weather forecasting: 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example of mountain waves </a:t>
            </a:r>
            <a:endParaRPr lang="de-CH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1188981" y="4173415"/>
            <a:ext cx="6858000" cy="410307"/>
          </a:xfrm>
        </p:spPr>
        <p:txBody>
          <a:bodyPr/>
          <a:lstStyle/>
          <a:p>
            <a:r>
              <a:rPr lang="de-CH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marco.stoll@meteoswiss.ch</a:t>
            </a:r>
            <a:endParaRPr lang="de-CH" sz="1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57206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 smtClean="0"/>
              <a:t>mountain</a:t>
            </a:r>
            <a:r>
              <a:rPr lang="de-CH" dirty="0" smtClean="0"/>
              <a:t> </a:t>
            </a:r>
            <a:r>
              <a:rPr lang="de-CH" dirty="0" err="1" smtClean="0"/>
              <a:t>waves</a:t>
            </a:r>
            <a:r>
              <a:rPr lang="de-CH" dirty="0" smtClean="0"/>
              <a:t> </a:t>
            </a:r>
            <a:r>
              <a:rPr lang="de-CH" dirty="0" err="1" smtClean="0"/>
              <a:t>vs</a:t>
            </a:r>
            <a:r>
              <a:rPr lang="de-CH" dirty="0" smtClean="0"/>
              <a:t> </a:t>
            </a:r>
            <a:r>
              <a:rPr lang="de-CH" dirty="0" err="1" smtClean="0"/>
              <a:t>turbulence</a:t>
            </a:r>
            <a:endParaRPr lang="en-US" dirty="0"/>
          </a:p>
        </p:txBody>
      </p:sp>
      <p:sp>
        <p:nvSpPr>
          <p:cNvPr id="5" name="Textplatzhalter 1"/>
          <p:cNvSpPr>
            <a:spLocks noGrp="1"/>
          </p:cNvSpPr>
          <p:nvPr>
            <p:ph type="body" sz="quarter" idx="15"/>
          </p:nvPr>
        </p:nvSpPr>
        <p:spPr>
          <a:xfrm>
            <a:off x="1179830" y="1394459"/>
            <a:ext cx="7527926" cy="2484121"/>
          </a:xfrm>
        </p:spPr>
        <p:txBody>
          <a:bodyPr/>
          <a:lstStyle/>
          <a:p>
            <a:pPr marL="0" indent="0">
              <a:buNone/>
            </a:pPr>
            <a:endParaRPr lang="de-CH" dirty="0" smtClean="0"/>
          </a:p>
          <a:p>
            <a:pPr marL="0" indent="0">
              <a:buNone/>
            </a:pPr>
            <a:endParaRPr lang="de-CH" dirty="0"/>
          </a:p>
          <a:p>
            <a:pPr marL="0" indent="0">
              <a:buNone/>
            </a:pPr>
            <a:endParaRPr lang="de-CH" dirty="0" smtClean="0"/>
          </a:p>
          <a:p>
            <a:pPr marL="0" indent="0">
              <a:buNone/>
            </a:pPr>
            <a:endParaRPr lang="de-CH" dirty="0"/>
          </a:p>
          <a:p>
            <a:pPr marL="0" indent="0">
              <a:buNone/>
            </a:pPr>
            <a:endParaRPr lang="de-CH" dirty="0" smtClean="0"/>
          </a:p>
          <a:p>
            <a:pPr marL="0" indent="0">
              <a:buNone/>
            </a:pPr>
            <a:endParaRPr lang="de-CH" dirty="0"/>
          </a:p>
          <a:p>
            <a:pPr marL="0" indent="0">
              <a:buNone/>
            </a:pPr>
            <a:endParaRPr lang="de-CH" dirty="0" smtClean="0"/>
          </a:p>
          <a:p>
            <a:pPr marL="0" indent="0">
              <a:buNone/>
            </a:pPr>
            <a:endParaRPr lang="de-CH" dirty="0"/>
          </a:p>
          <a:p>
            <a:pPr marL="0" indent="0">
              <a:buNone/>
            </a:pPr>
            <a:endParaRPr lang="de-CH" dirty="0" smtClean="0"/>
          </a:p>
          <a:p>
            <a:pPr marL="0" indent="0">
              <a:buNone/>
            </a:pPr>
            <a:r>
              <a:rPr lang="de-CH" dirty="0" smtClean="0"/>
              <a:t> </a:t>
            </a:r>
            <a:endParaRPr lang="en-US" dirty="0"/>
          </a:p>
        </p:txBody>
      </p:sp>
      <p:sp>
        <p:nvSpPr>
          <p:cNvPr id="6" name="Titel 2"/>
          <p:cNvSpPr txBox="1">
            <a:spLocks/>
          </p:cNvSpPr>
          <p:nvPr/>
        </p:nvSpPr>
        <p:spPr>
          <a:xfrm>
            <a:off x="1186180" y="185710"/>
            <a:ext cx="7516008" cy="708082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CH" kern="0" smtClean="0"/>
              <a:t>Einführung ins Thema</a:t>
            </a:r>
            <a:endParaRPr lang="en-US" kern="0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Untertitel 1"/>
          <p:cNvSpPr txBox="1">
            <a:spLocks/>
          </p:cNvSpPr>
          <p:nvPr/>
        </p:nvSpPr>
        <p:spPr>
          <a:xfrm>
            <a:off x="5631180" y="4678681"/>
            <a:ext cx="3299460" cy="426719"/>
          </a:xfrm>
          <a:prstGeom prst="rect">
            <a:avLst/>
          </a:prstGeom>
        </p:spPr>
        <p:txBody>
          <a:bodyPr anchor="ctr"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0C0C0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de-CH" sz="1200" kern="0" dirty="0" smtClean="0">
                <a:solidFill>
                  <a:schemeClr val="accent1"/>
                </a:solidFill>
              </a:rPr>
              <a:t>resp. Axel Barleben, DWD, </a:t>
            </a:r>
            <a:r>
              <a:rPr lang="de-CH" sz="1200" kern="0" dirty="0" err="1" smtClean="0">
                <a:solidFill>
                  <a:schemeClr val="accent1"/>
                </a:solidFill>
              </a:rPr>
              <a:t>modified</a:t>
            </a:r>
            <a:endParaRPr lang="de-CH" sz="1200" kern="0" dirty="0">
              <a:solidFill>
                <a:schemeClr val="accent1"/>
              </a:solidFill>
            </a:endParaRPr>
          </a:p>
        </p:txBody>
      </p:sp>
      <p:sp>
        <p:nvSpPr>
          <p:cNvPr id="9" name="Untertitel 1"/>
          <p:cNvSpPr txBox="1">
            <a:spLocks/>
          </p:cNvSpPr>
          <p:nvPr/>
        </p:nvSpPr>
        <p:spPr>
          <a:xfrm>
            <a:off x="0" y="866142"/>
            <a:ext cx="2194560" cy="426719"/>
          </a:xfrm>
          <a:prstGeom prst="rect">
            <a:avLst/>
          </a:prstGeom>
        </p:spPr>
        <p:txBody>
          <a:bodyPr anchor="ctr"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0C0C0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de-CH" sz="2000" b="1" kern="0" dirty="0" err="1" smtClean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wave</a:t>
            </a:r>
            <a:r>
              <a:rPr lang="de-CH" sz="2000" b="1" kern="0" dirty="0" smtClean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de-CH" sz="2000" b="1" kern="0" dirty="0" err="1" smtClean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breaking</a:t>
            </a:r>
            <a:r>
              <a:rPr lang="de-CH" sz="2000" b="1" kern="0" dirty="0" smtClean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,  CAT </a:t>
            </a:r>
            <a:r>
              <a:rPr lang="de-CH" sz="2000" b="1" kern="0" dirty="0" err="1" smtClean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event</a:t>
            </a:r>
            <a:r>
              <a:rPr lang="de-CH" sz="2000" b="1" kern="0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!</a:t>
            </a:r>
            <a:endParaRPr lang="de-CH" sz="2000" b="1" kern="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494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 smtClean="0"/>
              <a:t>mountain</a:t>
            </a:r>
            <a:r>
              <a:rPr lang="de-CH" dirty="0" smtClean="0"/>
              <a:t> </a:t>
            </a:r>
            <a:r>
              <a:rPr lang="de-CH" dirty="0" err="1" smtClean="0"/>
              <a:t>waves</a:t>
            </a:r>
            <a:r>
              <a:rPr lang="de-CH" dirty="0" smtClean="0"/>
              <a:t> </a:t>
            </a:r>
            <a:r>
              <a:rPr lang="de-CH" dirty="0" err="1" smtClean="0"/>
              <a:t>vs</a:t>
            </a:r>
            <a:r>
              <a:rPr lang="de-CH" dirty="0" smtClean="0"/>
              <a:t> </a:t>
            </a:r>
            <a:r>
              <a:rPr lang="de-CH" dirty="0" err="1" smtClean="0"/>
              <a:t>turbulence</a:t>
            </a:r>
            <a:endParaRPr lang="en-US" dirty="0"/>
          </a:p>
        </p:txBody>
      </p:sp>
      <p:sp>
        <p:nvSpPr>
          <p:cNvPr id="5" name="Textplatzhalter 1"/>
          <p:cNvSpPr>
            <a:spLocks noGrp="1"/>
          </p:cNvSpPr>
          <p:nvPr>
            <p:ph type="body" sz="quarter" idx="15"/>
          </p:nvPr>
        </p:nvSpPr>
        <p:spPr>
          <a:xfrm>
            <a:off x="1179830" y="1394459"/>
            <a:ext cx="7527926" cy="2484121"/>
          </a:xfrm>
        </p:spPr>
        <p:txBody>
          <a:bodyPr/>
          <a:lstStyle/>
          <a:p>
            <a:pPr marL="0" indent="0">
              <a:buNone/>
            </a:pPr>
            <a:endParaRPr lang="de-CH" dirty="0" smtClean="0"/>
          </a:p>
          <a:p>
            <a:pPr marL="0" indent="0">
              <a:buNone/>
            </a:pPr>
            <a:endParaRPr lang="de-CH" dirty="0"/>
          </a:p>
          <a:p>
            <a:pPr marL="0" indent="0">
              <a:buNone/>
            </a:pPr>
            <a:endParaRPr lang="de-CH" dirty="0" smtClean="0"/>
          </a:p>
          <a:p>
            <a:pPr marL="0" indent="0">
              <a:buNone/>
            </a:pPr>
            <a:endParaRPr lang="de-CH" dirty="0"/>
          </a:p>
          <a:p>
            <a:pPr marL="0" indent="0">
              <a:buNone/>
            </a:pPr>
            <a:endParaRPr lang="de-CH" dirty="0" smtClean="0"/>
          </a:p>
          <a:p>
            <a:pPr marL="0" indent="0">
              <a:buNone/>
            </a:pPr>
            <a:endParaRPr lang="de-CH" dirty="0"/>
          </a:p>
          <a:p>
            <a:pPr marL="0" indent="0">
              <a:buNone/>
            </a:pPr>
            <a:endParaRPr lang="de-CH" dirty="0" smtClean="0"/>
          </a:p>
          <a:p>
            <a:pPr marL="0" indent="0">
              <a:buNone/>
            </a:pPr>
            <a:endParaRPr lang="de-CH" dirty="0"/>
          </a:p>
          <a:p>
            <a:pPr marL="0" indent="0">
              <a:buNone/>
            </a:pPr>
            <a:endParaRPr lang="de-CH" dirty="0" smtClean="0"/>
          </a:p>
          <a:p>
            <a:pPr marL="0" indent="0">
              <a:buNone/>
            </a:pPr>
            <a:r>
              <a:rPr lang="de-CH" dirty="0" smtClean="0"/>
              <a:t> </a:t>
            </a:r>
            <a:endParaRPr lang="en-US" dirty="0"/>
          </a:p>
        </p:txBody>
      </p:sp>
      <p:sp>
        <p:nvSpPr>
          <p:cNvPr id="6" name="Titel 2"/>
          <p:cNvSpPr txBox="1">
            <a:spLocks/>
          </p:cNvSpPr>
          <p:nvPr/>
        </p:nvSpPr>
        <p:spPr>
          <a:xfrm>
            <a:off x="1186180" y="185710"/>
            <a:ext cx="7516008" cy="708082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CH" kern="0" smtClean="0"/>
              <a:t>Einführung ins Thema</a:t>
            </a:r>
            <a:endParaRPr lang="en-US" kern="0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Untertitel 1"/>
          <p:cNvSpPr txBox="1">
            <a:spLocks/>
          </p:cNvSpPr>
          <p:nvPr/>
        </p:nvSpPr>
        <p:spPr>
          <a:xfrm>
            <a:off x="5631180" y="4678681"/>
            <a:ext cx="3299460" cy="426719"/>
          </a:xfrm>
          <a:prstGeom prst="rect">
            <a:avLst/>
          </a:prstGeom>
        </p:spPr>
        <p:txBody>
          <a:bodyPr anchor="ctr"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0C0C0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de-CH" sz="1200" kern="0" dirty="0" smtClean="0">
                <a:solidFill>
                  <a:schemeClr val="accent1"/>
                </a:solidFill>
              </a:rPr>
              <a:t>resp. Axel Barleben, DWD, </a:t>
            </a:r>
            <a:r>
              <a:rPr lang="de-CH" sz="1200" kern="0" dirty="0" err="1" smtClean="0">
                <a:solidFill>
                  <a:schemeClr val="accent1"/>
                </a:solidFill>
              </a:rPr>
              <a:t>modified</a:t>
            </a:r>
            <a:endParaRPr lang="de-CH" sz="1200" kern="0" dirty="0">
              <a:solidFill>
                <a:schemeClr val="accent1"/>
              </a:solidFill>
            </a:endParaRPr>
          </a:p>
        </p:txBody>
      </p:sp>
      <p:sp>
        <p:nvSpPr>
          <p:cNvPr id="2" name="Rechteck 1"/>
          <p:cNvSpPr/>
          <p:nvPr/>
        </p:nvSpPr>
        <p:spPr bwMode="auto">
          <a:xfrm>
            <a:off x="4814596" y="185710"/>
            <a:ext cx="4211216" cy="440404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1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14" name="Gruppieren 13"/>
          <p:cNvGrpSpPr/>
          <p:nvPr/>
        </p:nvGrpSpPr>
        <p:grpSpPr>
          <a:xfrm>
            <a:off x="4964093" y="198386"/>
            <a:ext cx="4061719" cy="1107151"/>
            <a:chOff x="4964093" y="185710"/>
            <a:chExt cx="7476190" cy="2042865"/>
          </a:xfrm>
        </p:grpSpPr>
        <p:pic>
          <p:nvPicPr>
            <p:cNvPr id="10" name="Grafik 9"/>
            <p:cNvPicPr>
              <a:picLocks noChangeAspect="1"/>
            </p:cNvPicPr>
            <p:nvPr/>
          </p:nvPicPr>
          <p:blipFill rotWithShape="1">
            <a:blip r:embed="rId3"/>
            <a:srcRect b="48561"/>
            <a:stretch/>
          </p:blipFill>
          <p:spPr>
            <a:xfrm>
              <a:off x="4964093" y="185710"/>
              <a:ext cx="7476190" cy="2042865"/>
            </a:xfrm>
            <a:prstGeom prst="rect">
              <a:avLst/>
            </a:prstGeom>
            <a:ln w="19050">
              <a:solidFill>
                <a:schemeClr val="bg2"/>
              </a:solidFill>
            </a:ln>
          </p:spPr>
        </p:pic>
        <p:cxnSp>
          <p:nvCxnSpPr>
            <p:cNvPr id="11" name="Gerader Verbinder 10"/>
            <p:cNvCxnSpPr/>
            <p:nvPr/>
          </p:nvCxnSpPr>
          <p:spPr bwMode="auto">
            <a:xfrm>
              <a:off x="7330588" y="1862813"/>
              <a:ext cx="1737360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" name="Gerader Verbinder 11"/>
            <p:cNvCxnSpPr/>
            <p:nvPr/>
          </p:nvCxnSpPr>
          <p:spPr bwMode="auto">
            <a:xfrm>
              <a:off x="7528708" y="2203970"/>
              <a:ext cx="2705099" cy="2805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8" name="Gruppieren 17"/>
          <p:cNvGrpSpPr/>
          <p:nvPr/>
        </p:nvGrpSpPr>
        <p:grpSpPr>
          <a:xfrm>
            <a:off x="4964093" y="2273644"/>
            <a:ext cx="4061719" cy="725750"/>
            <a:chOff x="833905" y="3253740"/>
            <a:chExt cx="7476190" cy="1303020"/>
          </a:xfrm>
        </p:grpSpPr>
        <p:pic>
          <p:nvPicPr>
            <p:cNvPr id="15" name="Grafik 14"/>
            <p:cNvPicPr>
              <a:picLocks noChangeAspect="1"/>
            </p:cNvPicPr>
            <p:nvPr/>
          </p:nvPicPr>
          <p:blipFill rotWithShape="1">
            <a:blip r:embed="rId3"/>
            <a:srcRect t="67172" b="18"/>
            <a:stretch/>
          </p:blipFill>
          <p:spPr>
            <a:xfrm>
              <a:off x="833905" y="3253740"/>
              <a:ext cx="7476190" cy="1303020"/>
            </a:xfrm>
            <a:prstGeom prst="rect">
              <a:avLst/>
            </a:prstGeom>
            <a:ln w="19050">
              <a:solidFill>
                <a:schemeClr val="bg2"/>
              </a:solidFill>
            </a:ln>
          </p:spPr>
        </p:pic>
        <p:cxnSp>
          <p:nvCxnSpPr>
            <p:cNvPr id="16" name="Gerader Verbinder 15"/>
            <p:cNvCxnSpPr/>
            <p:nvPr/>
          </p:nvCxnSpPr>
          <p:spPr bwMode="auto">
            <a:xfrm>
              <a:off x="3589020" y="3832858"/>
              <a:ext cx="1737360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" name="Gerader Verbinder 16"/>
            <p:cNvCxnSpPr/>
            <p:nvPr/>
          </p:nvCxnSpPr>
          <p:spPr bwMode="auto">
            <a:xfrm>
              <a:off x="3756660" y="4351018"/>
              <a:ext cx="2522220" cy="2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9" name="Untertitel 1"/>
          <p:cNvSpPr txBox="1">
            <a:spLocks/>
          </p:cNvSpPr>
          <p:nvPr/>
        </p:nvSpPr>
        <p:spPr>
          <a:xfrm>
            <a:off x="4964092" y="1358645"/>
            <a:ext cx="4061719" cy="626397"/>
          </a:xfrm>
          <a:prstGeom prst="rect">
            <a:avLst/>
          </a:prstGeom>
        </p:spPr>
        <p:txBody>
          <a:bodyPr anchor="ctr"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0C0C0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de-CH" sz="2000" b="1" kern="0" dirty="0" smtClean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TURBULENCE </a:t>
            </a:r>
            <a:r>
              <a:rPr lang="de-CH" sz="2000" b="1" kern="0" dirty="0" err="1" smtClean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intensity</a:t>
            </a:r>
            <a:r>
              <a:rPr lang="de-CH" sz="2000" b="1" kern="0" dirty="0" smtClean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  </a:t>
            </a:r>
            <a:br>
              <a:rPr lang="de-CH" sz="2000" b="1" kern="0" dirty="0" smtClean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</a:br>
            <a:r>
              <a:rPr lang="de-CH" sz="2000" b="1" kern="0" dirty="0" smtClean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Eddy Dissipation Rate, EDR</a:t>
            </a:r>
            <a:endParaRPr lang="de-CH" sz="2000" b="1" kern="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0" name="Untertitel 1"/>
          <p:cNvSpPr txBox="1">
            <a:spLocks/>
          </p:cNvSpPr>
          <p:nvPr/>
        </p:nvSpPr>
        <p:spPr>
          <a:xfrm>
            <a:off x="4964092" y="3041785"/>
            <a:ext cx="4061719" cy="626397"/>
          </a:xfrm>
          <a:prstGeom prst="rect">
            <a:avLst/>
          </a:prstGeom>
        </p:spPr>
        <p:txBody>
          <a:bodyPr anchor="ctr"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0C0C0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de-CH" sz="2000" b="1" kern="0" dirty="0" smtClean="0">
                <a:solidFill>
                  <a:srgbClr val="00CC00"/>
                </a:solidFill>
                <a:sym typeface="Wingdings" panose="05000000000000000000" pitchFamily="2" charset="2"/>
              </a:rPr>
              <a:t>MOUNTAIN WAVE </a:t>
            </a:r>
            <a:r>
              <a:rPr lang="de-CH" sz="2000" b="1" kern="0" dirty="0" err="1" smtClean="0">
                <a:solidFill>
                  <a:srgbClr val="00CC00"/>
                </a:solidFill>
                <a:sym typeface="Wingdings" panose="05000000000000000000" pitchFamily="2" charset="2"/>
              </a:rPr>
              <a:t>Intensity</a:t>
            </a:r>
            <a:r>
              <a:rPr lang="de-CH" sz="2000" b="1" kern="0" dirty="0" smtClean="0">
                <a:solidFill>
                  <a:srgbClr val="00CC00"/>
                </a:solidFill>
                <a:sym typeface="Wingdings" panose="05000000000000000000" pitchFamily="2" charset="2"/>
              </a:rPr>
              <a:t>  </a:t>
            </a:r>
            <a:r>
              <a:rPr lang="de-CH" sz="2000" b="1" kern="0" dirty="0" err="1" smtClean="0">
                <a:solidFill>
                  <a:srgbClr val="00CC00"/>
                </a:solidFill>
                <a:sym typeface="Wingdings" panose="05000000000000000000" pitchFamily="2" charset="2"/>
              </a:rPr>
              <a:t>vertical</a:t>
            </a:r>
            <a:r>
              <a:rPr lang="de-CH" sz="2000" b="1" kern="0" dirty="0" smtClean="0">
                <a:solidFill>
                  <a:srgbClr val="00CC00"/>
                </a:solidFill>
                <a:sym typeface="Wingdings" panose="05000000000000000000" pitchFamily="2" charset="2"/>
              </a:rPr>
              <a:t> </a:t>
            </a:r>
            <a:r>
              <a:rPr lang="de-CH" sz="2000" b="1" kern="0" dirty="0" err="1" smtClean="0">
                <a:solidFill>
                  <a:srgbClr val="00CC00"/>
                </a:solidFill>
                <a:sym typeface="Wingdings" panose="05000000000000000000" pitchFamily="2" charset="2"/>
              </a:rPr>
              <a:t>speed</a:t>
            </a:r>
            <a:r>
              <a:rPr lang="de-CH" sz="2000" b="1" kern="0" dirty="0" smtClean="0">
                <a:solidFill>
                  <a:srgbClr val="00CC00"/>
                </a:solidFill>
                <a:sym typeface="Wingdings" panose="05000000000000000000" pitchFamily="2" charset="2"/>
              </a:rPr>
              <a:t>, w (m/s)</a:t>
            </a:r>
            <a:endParaRPr lang="de-CH" sz="2000" b="1" kern="0" dirty="0">
              <a:solidFill>
                <a:srgbClr val="00CC00"/>
              </a:solidFill>
            </a:endParaRPr>
          </a:p>
        </p:txBody>
      </p:sp>
      <p:sp>
        <p:nvSpPr>
          <p:cNvPr id="21" name="Untertitel 1"/>
          <p:cNvSpPr txBox="1">
            <a:spLocks/>
          </p:cNvSpPr>
          <p:nvPr/>
        </p:nvSpPr>
        <p:spPr>
          <a:xfrm>
            <a:off x="0" y="866142"/>
            <a:ext cx="2194560" cy="426719"/>
          </a:xfrm>
          <a:prstGeom prst="rect">
            <a:avLst/>
          </a:prstGeom>
        </p:spPr>
        <p:txBody>
          <a:bodyPr anchor="ctr"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0C0C0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de-CH" sz="2000" b="1" kern="0" dirty="0" err="1" smtClean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wave</a:t>
            </a:r>
            <a:r>
              <a:rPr lang="de-CH" sz="2000" b="1" kern="0" dirty="0" smtClean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de-CH" sz="2000" b="1" kern="0" dirty="0" err="1" smtClean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breaking</a:t>
            </a:r>
            <a:r>
              <a:rPr lang="de-CH" sz="2000" b="1" kern="0" dirty="0" smtClean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,  CAT </a:t>
            </a:r>
            <a:r>
              <a:rPr lang="de-CH" sz="2000" b="1" kern="0" dirty="0" err="1" smtClean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event</a:t>
            </a:r>
            <a:r>
              <a:rPr lang="de-CH" sz="2000" b="1" kern="0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!</a:t>
            </a:r>
            <a:endParaRPr lang="de-CH" sz="2000" b="1" kern="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4221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 smtClean="0"/>
              <a:t>mountain</a:t>
            </a:r>
            <a:r>
              <a:rPr lang="de-CH" dirty="0" smtClean="0"/>
              <a:t> </a:t>
            </a:r>
            <a:r>
              <a:rPr lang="de-CH" dirty="0" err="1" smtClean="0"/>
              <a:t>waves</a:t>
            </a:r>
            <a:r>
              <a:rPr lang="de-CH" dirty="0" smtClean="0"/>
              <a:t> </a:t>
            </a:r>
            <a:r>
              <a:rPr lang="de-CH" dirty="0" err="1" smtClean="0"/>
              <a:t>vs</a:t>
            </a:r>
            <a:r>
              <a:rPr lang="de-CH" dirty="0" smtClean="0"/>
              <a:t> </a:t>
            </a:r>
            <a:r>
              <a:rPr lang="de-CH" dirty="0" err="1" smtClean="0"/>
              <a:t>turbulence</a:t>
            </a:r>
            <a:endParaRPr lang="en-US" dirty="0"/>
          </a:p>
        </p:txBody>
      </p:sp>
      <p:sp>
        <p:nvSpPr>
          <p:cNvPr id="5" name="Textplatzhalter 1"/>
          <p:cNvSpPr>
            <a:spLocks noGrp="1"/>
          </p:cNvSpPr>
          <p:nvPr>
            <p:ph type="body" sz="quarter" idx="15"/>
          </p:nvPr>
        </p:nvSpPr>
        <p:spPr>
          <a:xfrm>
            <a:off x="1179830" y="1394459"/>
            <a:ext cx="7527926" cy="2484121"/>
          </a:xfrm>
        </p:spPr>
        <p:txBody>
          <a:bodyPr/>
          <a:lstStyle/>
          <a:p>
            <a:pPr marL="0" indent="0">
              <a:buNone/>
            </a:pPr>
            <a:endParaRPr lang="de-CH" dirty="0" smtClean="0"/>
          </a:p>
          <a:p>
            <a:pPr marL="0" indent="0">
              <a:buNone/>
            </a:pPr>
            <a:endParaRPr lang="de-CH" dirty="0"/>
          </a:p>
          <a:p>
            <a:pPr marL="0" indent="0">
              <a:buNone/>
            </a:pPr>
            <a:endParaRPr lang="de-CH" dirty="0" smtClean="0"/>
          </a:p>
          <a:p>
            <a:pPr marL="0" indent="0">
              <a:buNone/>
            </a:pPr>
            <a:endParaRPr lang="de-CH" dirty="0"/>
          </a:p>
          <a:p>
            <a:pPr marL="0" indent="0">
              <a:buNone/>
            </a:pPr>
            <a:endParaRPr lang="de-CH" dirty="0" smtClean="0"/>
          </a:p>
          <a:p>
            <a:pPr marL="0" indent="0">
              <a:buNone/>
            </a:pPr>
            <a:endParaRPr lang="de-CH" dirty="0"/>
          </a:p>
          <a:p>
            <a:pPr marL="0" indent="0">
              <a:buNone/>
            </a:pPr>
            <a:endParaRPr lang="de-CH" dirty="0" smtClean="0"/>
          </a:p>
          <a:p>
            <a:pPr marL="0" indent="0">
              <a:buNone/>
            </a:pPr>
            <a:endParaRPr lang="de-CH" dirty="0"/>
          </a:p>
          <a:p>
            <a:pPr marL="0" indent="0">
              <a:buNone/>
            </a:pPr>
            <a:endParaRPr lang="de-CH" dirty="0" smtClean="0"/>
          </a:p>
          <a:p>
            <a:pPr marL="0" indent="0">
              <a:buNone/>
            </a:pPr>
            <a:r>
              <a:rPr lang="de-CH" dirty="0" smtClean="0"/>
              <a:t> </a:t>
            </a:r>
            <a:endParaRPr lang="en-US" dirty="0"/>
          </a:p>
        </p:txBody>
      </p:sp>
      <p:sp>
        <p:nvSpPr>
          <p:cNvPr id="6" name="Titel 2"/>
          <p:cNvSpPr txBox="1">
            <a:spLocks/>
          </p:cNvSpPr>
          <p:nvPr/>
        </p:nvSpPr>
        <p:spPr>
          <a:xfrm>
            <a:off x="1186180" y="185710"/>
            <a:ext cx="7516008" cy="708082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CH" kern="0" smtClean="0"/>
              <a:t>Einführung ins Thema</a:t>
            </a:r>
            <a:endParaRPr lang="en-US" kern="0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06"/>
          <a:stretch/>
        </p:blipFill>
        <p:spPr>
          <a:xfrm>
            <a:off x="0" y="0"/>
            <a:ext cx="9144000" cy="4520794"/>
          </a:xfrm>
          <a:prstGeom prst="rect">
            <a:avLst/>
          </a:prstGeom>
        </p:spPr>
      </p:pic>
      <p:sp>
        <p:nvSpPr>
          <p:cNvPr id="9" name="Untertitel 1"/>
          <p:cNvSpPr txBox="1">
            <a:spLocks/>
          </p:cNvSpPr>
          <p:nvPr/>
        </p:nvSpPr>
        <p:spPr>
          <a:xfrm>
            <a:off x="0" y="866142"/>
            <a:ext cx="2194560" cy="426719"/>
          </a:xfrm>
          <a:prstGeom prst="rect">
            <a:avLst/>
          </a:prstGeom>
        </p:spPr>
        <p:txBody>
          <a:bodyPr anchor="ctr"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0C0C0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de-CH" sz="2000" b="1" kern="0" dirty="0" err="1" smtClean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wave</a:t>
            </a:r>
            <a:r>
              <a:rPr lang="de-CH" sz="2000" b="1" kern="0" dirty="0" smtClean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de-CH" sz="2000" b="1" kern="0" dirty="0" err="1" smtClean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breaking</a:t>
            </a:r>
            <a:r>
              <a:rPr lang="de-CH" sz="2000" b="1" kern="0" dirty="0" smtClean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/>
            </a:r>
            <a:br>
              <a:rPr lang="de-CH" sz="2000" b="1" kern="0" dirty="0" smtClean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</a:br>
            <a:r>
              <a:rPr lang="de-CH" sz="2000" b="1" kern="0" dirty="0" smtClean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 CAT </a:t>
            </a:r>
            <a:r>
              <a:rPr lang="de-CH" sz="2000" b="1" kern="0" dirty="0" err="1" smtClean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event</a:t>
            </a:r>
            <a:r>
              <a:rPr lang="de-CH" sz="2000" b="1" kern="0" dirty="0" smtClean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 </a:t>
            </a:r>
            <a:endParaRPr lang="de-CH" sz="2000" b="1" kern="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Rechteck 1"/>
          <p:cNvSpPr/>
          <p:nvPr/>
        </p:nvSpPr>
        <p:spPr bwMode="auto">
          <a:xfrm>
            <a:off x="4814596" y="176474"/>
            <a:ext cx="4211216" cy="440404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1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Rechteck 20"/>
          <p:cNvSpPr/>
          <p:nvPr/>
        </p:nvSpPr>
        <p:spPr bwMode="auto">
          <a:xfrm>
            <a:off x="73891" y="73891"/>
            <a:ext cx="4740705" cy="4515867"/>
          </a:xfrm>
          <a:prstGeom prst="rect">
            <a:avLst/>
          </a:prstGeom>
          <a:solidFill>
            <a:schemeClr val="bg1"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1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Rechteck 3"/>
          <p:cNvSpPr/>
          <p:nvPr/>
        </p:nvSpPr>
        <p:spPr bwMode="auto">
          <a:xfrm>
            <a:off x="1904370" y="2214208"/>
            <a:ext cx="3053038" cy="1360265"/>
          </a:xfrm>
          <a:prstGeom prst="rect">
            <a:avLst/>
          </a:prstGeom>
          <a:noFill/>
          <a:ln w="762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100" b="1" i="0" u="none" strike="noStrike" cap="none" normalizeH="0" baseline="0" dirty="0" smtClean="0">
              <a:ln>
                <a:noFill/>
              </a:ln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CH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de-CH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CH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SEV TURB SFC/FL140</a:t>
            </a:r>
            <a:endParaRPr kumimoji="0" lang="en-US" sz="2100" b="1" i="0" u="none" strike="noStrike" cap="none" normalizeH="0" baseline="0" dirty="0" smtClean="0">
              <a:ln>
                <a:noFill/>
              </a:ln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Rechteck 21"/>
          <p:cNvSpPr/>
          <p:nvPr/>
        </p:nvSpPr>
        <p:spPr bwMode="auto">
          <a:xfrm>
            <a:off x="1904370" y="564632"/>
            <a:ext cx="3053038" cy="667164"/>
          </a:xfrm>
          <a:prstGeom prst="rect">
            <a:avLst/>
          </a:prstGeom>
          <a:noFill/>
          <a:ln w="762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de-CH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SEV TURB </a:t>
            </a:r>
            <a:r>
              <a:rPr lang="de-CH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FL360/420</a:t>
            </a:r>
            <a:endParaRPr lang="en-US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Rechteck 22"/>
          <p:cNvSpPr/>
          <p:nvPr/>
        </p:nvSpPr>
        <p:spPr bwMode="auto">
          <a:xfrm>
            <a:off x="2059305" y="1079801"/>
            <a:ext cx="2644660" cy="1360265"/>
          </a:xfrm>
          <a:prstGeom prst="rect">
            <a:avLst/>
          </a:prstGeom>
          <a:noFill/>
          <a:ln w="762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100" b="0" i="0" u="none" strike="noStrike" cap="none" normalizeH="0" baseline="0" dirty="0" smtClean="0">
              <a:ln>
                <a:noFill/>
              </a:ln>
              <a:solidFill>
                <a:schemeClr val="accent6"/>
              </a:solidFill>
              <a:effectLst/>
              <a:latin typeface="Arial" charset="0"/>
            </a:endParaRPr>
          </a:p>
          <a:p>
            <a:pPr algn="ctr"/>
            <a:r>
              <a:rPr lang="de-CH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SEV MTW FL120/380 </a:t>
            </a:r>
            <a:endParaRPr kumimoji="0" lang="en-US" sz="2100" b="0" i="0" u="none" strike="noStrike" cap="none" normalizeH="0" baseline="0" dirty="0" smtClean="0">
              <a:ln>
                <a:noFill/>
              </a:ln>
              <a:solidFill>
                <a:schemeClr val="accent6"/>
              </a:solidFill>
              <a:effectLst/>
            </a:endParaRPr>
          </a:p>
        </p:txBody>
      </p:sp>
      <p:sp>
        <p:nvSpPr>
          <p:cNvPr id="25" name="Textplatzhalter 1"/>
          <p:cNvSpPr txBox="1">
            <a:spLocks/>
          </p:cNvSpPr>
          <p:nvPr/>
        </p:nvSpPr>
        <p:spPr>
          <a:xfrm>
            <a:off x="5103334" y="185709"/>
            <a:ext cx="3827305" cy="3826799"/>
          </a:xfrm>
          <a:prstGeom prst="rect">
            <a:avLst/>
          </a:prstGeom>
        </p:spPr>
        <p:txBody>
          <a:bodyPr/>
          <a:lstStyle>
            <a:lvl1pPr marL="266700" marR="0" indent="-2667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4375" indent="-257175" algn="l" rtl="0" eaLnBrk="1" fontAlgn="base" hangingPunct="1">
              <a:spcBef>
                <a:spcPct val="20000"/>
              </a:spcBef>
              <a:spcAft>
                <a:spcPct val="0"/>
              </a:spcAft>
              <a:buClrTx/>
              <a:buFont typeface="Symbol" panose="05050102010706020507" pitchFamily="18" charset="2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Tx/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0C0C0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de-CH" b="1" kern="0" dirty="0" err="1" smtClean="0"/>
              <a:t>Vertically</a:t>
            </a:r>
            <a:r>
              <a:rPr lang="de-CH" b="1" kern="0" dirty="0" smtClean="0"/>
              <a:t> </a:t>
            </a:r>
            <a:r>
              <a:rPr lang="de-CH" b="1" kern="0" dirty="0" err="1" smtClean="0"/>
              <a:t>stacked</a:t>
            </a:r>
            <a:r>
              <a:rPr lang="de-CH" b="1" kern="0" dirty="0" smtClean="0"/>
              <a:t> SIGMET </a:t>
            </a:r>
            <a:r>
              <a:rPr lang="de-CH" b="1" kern="0" dirty="0" err="1" smtClean="0"/>
              <a:t>structure</a:t>
            </a:r>
            <a:r>
              <a:rPr lang="de-CH" b="1" kern="0" dirty="0" smtClean="0"/>
              <a:t>:</a:t>
            </a:r>
            <a:endParaRPr lang="de-CH" b="1" kern="0" dirty="0"/>
          </a:p>
          <a:p>
            <a:pPr marL="0" indent="0">
              <a:buNone/>
            </a:pPr>
            <a:r>
              <a:rPr lang="de-CH" kern="0" dirty="0" err="1" smtClean="0"/>
              <a:t>wave</a:t>
            </a:r>
            <a:r>
              <a:rPr lang="de-CH" kern="0" dirty="0" smtClean="0"/>
              <a:t> </a:t>
            </a:r>
            <a:r>
              <a:rPr lang="de-CH" kern="0" dirty="0" err="1" smtClean="0"/>
              <a:t>breaking</a:t>
            </a:r>
            <a:r>
              <a:rPr lang="de-CH" kern="0" dirty="0" smtClean="0"/>
              <a:t> </a:t>
            </a:r>
            <a:r>
              <a:rPr lang="de-CH" kern="0" dirty="0" err="1" smtClean="0"/>
              <a:t>regime</a:t>
            </a:r>
            <a:r>
              <a:rPr lang="de-CH" kern="0" dirty="0" smtClean="0"/>
              <a:t> </a:t>
            </a:r>
            <a:r>
              <a:rPr lang="de-CH" kern="0" dirty="0" err="1" smtClean="0"/>
              <a:t>near</a:t>
            </a:r>
            <a:r>
              <a:rPr lang="de-CH" kern="0" dirty="0" smtClean="0"/>
              <a:t> </a:t>
            </a:r>
            <a:r>
              <a:rPr lang="de-CH" kern="0" dirty="0" err="1" smtClean="0"/>
              <a:t>tropopause</a:t>
            </a:r>
            <a:r>
              <a:rPr lang="de-CH" kern="0" dirty="0" smtClean="0"/>
              <a:t>, </a:t>
            </a:r>
            <a:r>
              <a:rPr lang="de-CH" kern="0" dirty="0" err="1" smtClean="0"/>
              <a:t>treated</a:t>
            </a:r>
            <a:r>
              <a:rPr lang="de-CH" kern="0" dirty="0" smtClean="0"/>
              <a:t> </a:t>
            </a:r>
            <a:r>
              <a:rPr lang="de-CH" kern="0" dirty="0" err="1" smtClean="0"/>
              <a:t>as</a:t>
            </a:r>
            <a:r>
              <a:rPr lang="de-CH" kern="0" dirty="0" smtClean="0"/>
              <a:t> an «ON/OFF </a:t>
            </a:r>
            <a:r>
              <a:rPr lang="de-CH" kern="0" dirty="0" err="1" smtClean="0"/>
              <a:t>feature</a:t>
            </a:r>
            <a:r>
              <a:rPr lang="de-CH" kern="0" dirty="0" smtClean="0"/>
              <a:t>»</a:t>
            </a:r>
            <a:endParaRPr lang="de-CH" kern="0" dirty="0"/>
          </a:p>
          <a:p>
            <a:pPr marL="0" indent="0">
              <a:buNone/>
            </a:pPr>
            <a:endParaRPr lang="de-CH" kern="0" dirty="0" smtClean="0"/>
          </a:p>
          <a:p>
            <a:pPr marL="0" indent="0">
              <a:buNone/>
            </a:pPr>
            <a:r>
              <a:rPr lang="de-CH" u="sng" kern="0" dirty="0" smtClean="0"/>
              <a:t>(</a:t>
            </a:r>
            <a:r>
              <a:rPr lang="de-CH" u="sng" kern="0" dirty="0" err="1" smtClean="0"/>
              <a:t>vertically</a:t>
            </a:r>
            <a:r>
              <a:rPr lang="de-CH" u="sng" kern="0" dirty="0" smtClean="0"/>
              <a:t> </a:t>
            </a:r>
            <a:r>
              <a:rPr lang="de-CH" u="sng" kern="0" dirty="0" err="1" smtClean="0"/>
              <a:t>propagating</a:t>
            </a:r>
            <a:r>
              <a:rPr lang="de-CH" u="sng" kern="0" dirty="0" smtClean="0"/>
              <a:t>) </a:t>
            </a:r>
            <a:r>
              <a:rPr lang="de-CH" u="sng" kern="0" dirty="0" err="1" smtClean="0"/>
              <a:t>mountain</a:t>
            </a:r>
            <a:r>
              <a:rPr lang="de-CH" u="sng" kern="0" dirty="0" smtClean="0"/>
              <a:t> </a:t>
            </a:r>
            <a:r>
              <a:rPr lang="de-CH" u="sng" kern="0" dirty="0" err="1" smtClean="0"/>
              <a:t>waves</a:t>
            </a:r>
            <a:r>
              <a:rPr lang="de-CH" kern="0" dirty="0" smtClean="0"/>
              <a:t>, </a:t>
            </a:r>
            <a:br>
              <a:rPr lang="de-CH" kern="0" dirty="0" smtClean="0"/>
            </a:br>
            <a:r>
              <a:rPr lang="de-CH" kern="0" dirty="0" smtClean="0"/>
              <a:t>laminar, </a:t>
            </a:r>
            <a:r>
              <a:rPr lang="de-CH" u="sng" kern="0" dirty="0" err="1" smtClean="0"/>
              <a:t>significantly</a:t>
            </a:r>
            <a:r>
              <a:rPr lang="de-CH" kern="0" dirty="0" smtClean="0"/>
              <a:t> </a:t>
            </a:r>
            <a:r>
              <a:rPr lang="de-CH" kern="0" dirty="0" err="1" smtClean="0"/>
              <a:t>exceeding</a:t>
            </a:r>
            <a:r>
              <a:rPr lang="de-CH" kern="0" dirty="0" smtClean="0"/>
              <a:t> ICAO </a:t>
            </a:r>
            <a:r>
              <a:rPr lang="de-CH" kern="0" dirty="0" err="1" smtClean="0"/>
              <a:t>threshold</a:t>
            </a:r>
            <a:r>
              <a:rPr lang="de-CH" kern="0" dirty="0" smtClean="0"/>
              <a:t> of 3 ms</a:t>
            </a:r>
            <a:r>
              <a:rPr lang="de-CH" kern="0" baseline="30000" dirty="0" smtClean="0"/>
              <a:t>-1</a:t>
            </a:r>
            <a:r>
              <a:rPr lang="de-CH" kern="0" dirty="0" smtClean="0"/>
              <a:t> </a:t>
            </a:r>
            <a:r>
              <a:rPr lang="de-CH" kern="0" dirty="0" err="1" smtClean="0"/>
              <a:t>for</a:t>
            </a:r>
            <a:r>
              <a:rPr lang="de-CH" kern="0" dirty="0" smtClean="0"/>
              <a:t> </a:t>
            </a:r>
            <a:r>
              <a:rPr lang="de-CH" kern="0" dirty="0" err="1" smtClean="0"/>
              <a:t>vertical</a:t>
            </a:r>
            <a:r>
              <a:rPr lang="de-CH" kern="0" dirty="0" smtClean="0"/>
              <a:t> </a:t>
            </a:r>
            <a:r>
              <a:rPr lang="de-CH" kern="0" dirty="0" err="1" smtClean="0"/>
              <a:t>speed</a:t>
            </a:r>
            <a:endParaRPr lang="de-CH" kern="0" dirty="0"/>
          </a:p>
          <a:p>
            <a:pPr marL="0" indent="0">
              <a:buNone/>
            </a:pPr>
            <a:r>
              <a:rPr lang="de-CH" u="sng" kern="0" dirty="0" err="1" smtClean="0"/>
              <a:t>near</a:t>
            </a:r>
            <a:r>
              <a:rPr lang="de-CH" u="sng" kern="0" dirty="0" smtClean="0"/>
              <a:t> </a:t>
            </a:r>
            <a:r>
              <a:rPr lang="de-CH" u="sng" kern="0" dirty="0" err="1" smtClean="0"/>
              <a:t>surface</a:t>
            </a:r>
            <a:r>
              <a:rPr lang="de-CH" u="sng" kern="0" dirty="0" smtClean="0"/>
              <a:t> </a:t>
            </a:r>
            <a:r>
              <a:rPr lang="de-CH" u="sng" kern="0" dirty="0" err="1" smtClean="0"/>
              <a:t>mechanical</a:t>
            </a:r>
            <a:r>
              <a:rPr lang="de-CH" u="sng" kern="0" dirty="0" smtClean="0"/>
              <a:t> </a:t>
            </a:r>
            <a:r>
              <a:rPr lang="de-CH" u="sng" kern="0" dirty="0" err="1" smtClean="0"/>
              <a:t>turbulence</a:t>
            </a:r>
            <a:r>
              <a:rPr lang="de-CH" kern="0" dirty="0" smtClean="0"/>
              <a:t>: </a:t>
            </a:r>
            <a:br>
              <a:rPr lang="de-CH" kern="0" dirty="0" smtClean="0"/>
            </a:br>
            <a:r>
              <a:rPr lang="de-CH" kern="0" dirty="0" err="1" smtClean="0"/>
              <a:t>gusty</a:t>
            </a:r>
            <a:r>
              <a:rPr lang="de-CH" kern="0" dirty="0" smtClean="0"/>
              <a:t> </a:t>
            </a:r>
            <a:r>
              <a:rPr lang="de-CH" kern="0" dirty="0" err="1" smtClean="0"/>
              <a:t>downslope</a:t>
            </a:r>
            <a:r>
              <a:rPr lang="de-CH" kern="0" dirty="0" smtClean="0"/>
              <a:t> wind </a:t>
            </a:r>
            <a:r>
              <a:rPr lang="de-CH" kern="0" dirty="0" err="1" smtClean="0"/>
              <a:t>storm</a:t>
            </a:r>
            <a:r>
              <a:rPr lang="de-CH" kern="0" dirty="0" smtClean="0"/>
              <a:t>, </a:t>
            </a:r>
            <a:r>
              <a:rPr lang="de-CH" kern="0" dirty="0" err="1" smtClean="0"/>
              <a:t>rotors</a:t>
            </a:r>
            <a:r>
              <a:rPr lang="de-CH" kern="0" dirty="0" smtClean="0"/>
              <a:t>, </a:t>
            </a:r>
            <a:r>
              <a:rPr lang="de-CH" kern="0" dirty="0" err="1" smtClean="0"/>
              <a:t>vortex</a:t>
            </a:r>
            <a:r>
              <a:rPr lang="de-CH" kern="0" dirty="0" smtClean="0"/>
              <a:t> </a:t>
            </a:r>
            <a:r>
              <a:rPr lang="de-CH" kern="0" dirty="0" err="1" smtClean="0"/>
              <a:t>shedding</a:t>
            </a:r>
            <a:r>
              <a:rPr lang="de-CH" kern="0" dirty="0" smtClean="0"/>
              <a:t>, strong </a:t>
            </a:r>
            <a:r>
              <a:rPr lang="de-CH" kern="0" dirty="0" err="1" smtClean="0"/>
              <a:t>shear</a:t>
            </a:r>
            <a:r>
              <a:rPr lang="de-CH" kern="0" dirty="0" smtClean="0"/>
              <a:t> at </a:t>
            </a:r>
            <a:r>
              <a:rPr lang="de-CH" kern="0" dirty="0" err="1" smtClean="0"/>
              <a:t>the</a:t>
            </a:r>
            <a:r>
              <a:rPr lang="de-CH" kern="0" dirty="0" smtClean="0"/>
              <a:t> </a:t>
            </a:r>
            <a:r>
              <a:rPr lang="de-CH" kern="0" dirty="0" err="1" smtClean="0"/>
              <a:t>interface</a:t>
            </a:r>
            <a:r>
              <a:rPr lang="de-CH" kern="0" dirty="0" smtClean="0"/>
              <a:t> </a:t>
            </a:r>
            <a:r>
              <a:rPr lang="de-CH" kern="0" dirty="0" err="1" smtClean="0"/>
              <a:t>between</a:t>
            </a:r>
            <a:r>
              <a:rPr lang="de-CH" kern="0" dirty="0" smtClean="0"/>
              <a:t> </a:t>
            </a:r>
            <a:r>
              <a:rPr lang="de-CH" kern="0" dirty="0" err="1" smtClean="0"/>
              <a:t>Foehn</a:t>
            </a:r>
            <a:r>
              <a:rPr lang="de-CH" kern="0" dirty="0" smtClean="0"/>
              <a:t> </a:t>
            </a:r>
            <a:r>
              <a:rPr lang="de-CH" kern="0" dirty="0" err="1" smtClean="0"/>
              <a:t>flow</a:t>
            </a:r>
            <a:r>
              <a:rPr lang="de-CH" kern="0" dirty="0" smtClean="0"/>
              <a:t> </a:t>
            </a:r>
            <a:r>
              <a:rPr lang="de-CH" kern="0" dirty="0" err="1" smtClean="0"/>
              <a:t>and</a:t>
            </a:r>
            <a:r>
              <a:rPr lang="de-CH" kern="0" dirty="0" smtClean="0"/>
              <a:t> </a:t>
            </a:r>
            <a:r>
              <a:rPr lang="de-CH" kern="0" dirty="0" err="1" smtClean="0"/>
              <a:t>the</a:t>
            </a:r>
            <a:r>
              <a:rPr lang="de-CH" kern="0" dirty="0" smtClean="0"/>
              <a:t> </a:t>
            </a:r>
            <a:r>
              <a:rPr lang="en-US" kern="0" dirty="0" smtClean="0"/>
              <a:t/>
            </a:r>
            <a:br>
              <a:rPr lang="en-US" kern="0" dirty="0" smtClean="0"/>
            </a:br>
            <a:r>
              <a:rPr lang="en-US" kern="0" dirty="0" smtClean="0"/>
              <a:t>cold pool underneath (CH/AT/DE use</a:t>
            </a:r>
            <a:r>
              <a:rPr lang="de-CH" kern="0" dirty="0"/>
              <a:t/>
            </a:r>
            <a:br>
              <a:rPr lang="de-CH" kern="0" dirty="0"/>
            </a:br>
            <a:r>
              <a:rPr lang="de-CH" kern="0" dirty="0" smtClean="0"/>
              <a:t>10m </a:t>
            </a:r>
            <a:r>
              <a:rPr lang="de-CH" kern="0" dirty="0" err="1" smtClean="0"/>
              <a:t>gust</a:t>
            </a:r>
            <a:r>
              <a:rPr lang="de-CH" kern="0" dirty="0" smtClean="0"/>
              <a:t> </a:t>
            </a:r>
            <a:r>
              <a:rPr lang="de-CH" kern="0" dirty="0" err="1" smtClean="0"/>
              <a:t>speed</a:t>
            </a:r>
            <a:r>
              <a:rPr lang="de-CH" kern="0" dirty="0" smtClean="0"/>
              <a:t> &gt; 70 KT at </a:t>
            </a:r>
            <a:r>
              <a:rPr lang="de-CH" kern="0" dirty="0" err="1" smtClean="0"/>
              <a:t>exposed</a:t>
            </a:r>
            <a:r>
              <a:rPr lang="de-CH" kern="0" dirty="0" smtClean="0"/>
              <a:t> </a:t>
            </a:r>
            <a:r>
              <a:rPr lang="de-CH" kern="0" dirty="0" err="1" smtClean="0"/>
              <a:t>mountain</a:t>
            </a:r>
            <a:r>
              <a:rPr lang="de-CH" kern="0" dirty="0"/>
              <a:t> </a:t>
            </a:r>
            <a:r>
              <a:rPr lang="de-CH" kern="0" dirty="0" err="1" smtClean="0"/>
              <a:t>stations</a:t>
            </a:r>
            <a:r>
              <a:rPr lang="de-CH" kern="0" dirty="0" smtClean="0"/>
              <a:t> </a:t>
            </a:r>
            <a:r>
              <a:rPr lang="de-CH" kern="0" dirty="0" err="1" smtClean="0"/>
              <a:t>as</a:t>
            </a:r>
            <a:r>
              <a:rPr lang="de-CH" kern="0" dirty="0" smtClean="0"/>
              <a:t> </a:t>
            </a:r>
            <a:r>
              <a:rPr lang="de-CH" kern="0" dirty="0" err="1" smtClean="0"/>
              <a:t>agreed</a:t>
            </a:r>
            <a:r>
              <a:rPr lang="de-CH" kern="0" dirty="0" smtClean="0"/>
              <a:t> </a:t>
            </a:r>
            <a:r>
              <a:rPr lang="de-CH" kern="0" dirty="0" err="1" smtClean="0"/>
              <a:t>threshold</a:t>
            </a:r>
            <a:r>
              <a:rPr lang="de-CH" kern="0" dirty="0" smtClean="0"/>
              <a:t>)</a:t>
            </a:r>
            <a:endParaRPr lang="en-US" kern="0" dirty="0" smtClean="0"/>
          </a:p>
        </p:txBody>
      </p:sp>
    </p:spTree>
    <p:extLst>
      <p:ext uri="{BB962C8B-B14F-4D97-AF65-F5344CB8AC3E}">
        <p14:creationId xmlns:p14="http://schemas.microsoft.com/office/powerpoint/2010/main" val="15752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CH" dirty="0" smtClean="0"/>
              <a:t> </a:t>
            </a:r>
            <a:endParaRPr lang="en-US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22 </a:t>
            </a:r>
            <a:r>
              <a:rPr lang="de-CH" dirty="0" err="1" smtClean="0"/>
              <a:t>Dec</a:t>
            </a:r>
            <a:r>
              <a:rPr lang="de-CH" dirty="0" smtClean="0"/>
              <a:t> 2023 – </a:t>
            </a:r>
            <a:r>
              <a:rPr lang="de-CH" dirty="0" err="1" smtClean="0"/>
              <a:t>synoptic</a:t>
            </a:r>
            <a:r>
              <a:rPr lang="de-CH" dirty="0" smtClean="0"/>
              <a:t> </a:t>
            </a:r>
            <a:r>
              <a:rPr lang="de-CH" dirty="0" err="1" smtClean="0"/>
              <a:t>overview</a:t>
            </a:r>
            <a:endParaRPr lang="en-US" dirty="0"/>
          </a:p>
        </p:txBody>
      </p:sp>
      <p:pic>
        <p:nvPicPr>
          <p:cNvPr id="1028" name="Picture 4" descr="https://wlsprod.meteoswiss.ch/climatebrowser/data/twb/png/fronten/2023/12/twb_fronten_2023_12_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9937" y="1394459"/>
            <a:ext cx="3862251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wlsprod.meteoswiss.ch/climatebrowser/data/twb/png/300hpa/2023/12/twb_300hpa_2023_12_2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907" y="1394459"/>
            <a:ext cx="38400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8921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180" y="893792"/>
            <a:ext cx="7040000" cy="3960000"/>
          </a:xfrm>
          <a:prstGeom prst="rect">
            <a:avLst/>
          </a:prstGeom>
        </p:spPr>
      </p:pic>
      <p:sp>
        <p:nvSpPr>
          <p:cNvPr id="2" name="Textplatzhalter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0" indent="0">
              <a:buNone/>
            </a:pPr>
            <a:r>
              <a:rPr lang="de-CH" dirty="0"/>
              <a:t> </a:t>
            </a:r>
            <a:endParaRPr lang="en-US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22 </a:t>
            </a:r>
            <a:r>
              <a:rPr lang="de-CH" dirty="0" err="1" smtClean="0"/>
              <a:t>Dec</a:t>
            </a:r>
            <a:r>
              <a:rPr lang="de-CH" dirty="0" smtClean="0"/>
              <a:t> 2023 – HRV/IR10.8 </a:t>
            </a:r>
            <a:r>
              <a:rPr lang="de-CH" dirty="0" err="1" smtClean="0"/>
              <a:t>sandwich</a:t>
            </a:r>
            <a:endParaRPr lang="en-US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251" y="893792"/>
            <a:ext cx="452404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537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180" y="893792"/>
            <a:ext cx="7040000" cy="3960000"/>
          </a:xfrm>
          <a:prstGeom prst="rect">
            <a:avLst/>
          </a:prstGeom>
        </p:spPr>
      </p:pic>
      <p:sp>
        <p:nvSpPr>
          <p:cNvPr id="2" name="Textplatzhalter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0" indent="0">
              <a:buNone/>
            </a:pPr>
            <a:r>
              <a:rPr lang="de-CH" dirty="0"/>
              <a:t> </a:t>
            </a:r>
            <a:endParaRPr lang="en-US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1186180" y="185710"/>
            <a:ext cx="7957820" cy="708082"/>
          </a:xfrm>
        </p:spPr>
        <p:txBody>
          <a:bodyPr/>
          <a:lstStyle/>
          <a:p>
            <a:r>
              <a:rPr lang="de-CH" dirty="0" smtClean="0"/>
              <a:t>22 </a:t>
            </a:r>
            <a:r>
              <a:rPr lang="de-CH" dirty="0" err="1" smtClean="0"/>
              <a:t>Dec</a:t>
            </a:r>
            <a:r>
              <a:rPr lang="de-CH" dirty="0" smtClean="0"/>
              <a:t> 2023 – HRV </a:t>
            </a:r>
            <a:r>
              <a:rPr lang="de-CH" dirty="0" err="1" smtClean="0"/>
              <a:t>animation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7407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180" y="893792"/>
            <a:ext cx="7040000" cy="3960000"/>
          </a:xfrm>
          <a:prstGeom prst="rect">
            <a:avLst/>
          </a:prstGeom>
        </p:spPr>
      </p:pic>
      <p:sp>
        <p:nvSpPr>
          <p:cNvPr id="2" name="Textplatzhalter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0" indent="0">
              <a:buNone/>
            </a:pPr>
            <a:r>
              <a:rPr lang="de-CH" dirty="0"/>
              <a:t> </a:t>
            </a:r>
            <a:endParaRPr lang="en-US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1186180" y="185710"/>
            <a:ext cx="7957820" cy="708082"/>
          </a:xfrm>
        </p:spPr>
        <p:txBody>
          <a:bodyPr/>
          <a:lstStyle/>
          <a:p>
            <a:r>
              <a:rPr lang="de-CH" dirty="0" smtClean="0"/>
              <a:t>22 </a:t>
            </a:r>
            <a:r>
              <a:rPr lang="de-CH" dirty="0" err="1" smtClean="0"/>
              <a:t>Dec</a:t>
            </a:r>
            <a:r>
              <a:rPr lang="de-CH" dirty="0" smtClean="0"/>
              <a:t> 2023 – HRV/</a:t>
            </a:r>
            <a:r>
              <a:rPr lang="de-CH" dirty="0" err="1" smtClean="0"/>
              <a:t>MeteoSwiss</a:t>
            </a:r>
            <a:r>
              <a:rPr lang="de-CH" dirty="0" smtClean="0"/>
              <a:t> </a:t>
            </a:r>
            <a:r>
              <a:rPr lang="de-CH" dirty="0" err="1" smtClean="0"/>
              <a:t>radar</a:t>
            </a:r>
            <a:endParaRPr lang="en-US" dirty="0"/>
          </a:p>
        </p:txBody>
      </p:sp>
      <p:grpSp>
        <p:nvGrpSpPr>
          <p:cNvPr id="7" name="Gruppieren 6"/>
          <p:cNvGrpSpPr/>
          <p:nvPr/>
        </p:nvGrpSpPr>
        <p:grpSpPr>
          <a:xfrm>
            <a:off x="3998179" y="2708699"/>
            <a:ext cx="1598646" cy="889870"/>
            <a:chOff x="3998179" y="2708699"/>
            <a:chExt cx="1598646" cy="889870"/>
          </a:xfrm>
        </p:grpSpPr>
        <p:pic>
          <p:nvPicPr>
            <p:cNvPr id="3074" name="Picture 2" descr="2+ kostenlose Kreissegment &amp; Kreis Vektorgrafiken - Pixabay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324599">
              <a:off x="4445979" y="2760739"/>
              <a:ext cx="520402" cy="4163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Untertitel 1"/>
            <p:cNvSpPr txBox="1">
              <a:spLocks/>
            </p:cNvSpPr>
            <p:nvPr/>
          </p:nvSpPr>
          <p:spPr>
            <a:xfrm>
              <a:off x="3998179" y="3188757"/>
              <a:ext cx="1598646" cy="409812"/>
            </a:xfrm>
            <a:prstGeom prst="rect">
              <a:avLst/>
            </a:prstGeom>
          </p:spPr>
          <p:txBody>
            <a:bodyPr anchor="ctr"/>
            <a:lstStyle>
              <a:lvl1pPr marL="3429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•"/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Char char="•"/>
                <a:defRPr sz="21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B2B2B2"/>
                </a:buClr>
                <a:buChar char="•"/>
                <a:defRPr sz="21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C0C0C0"/>
                </a:buClr>
                <a:buChar char="•"/>
                <a:defRPr sz="21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DDDDDD"/>
                </a:buClr>
                <a:buChar char="•"/>
                <a:defRPr sz="21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DDDDDD"/>
                </a:buClr>
                <a:buChar char="•"/>
                <a:defRPr sz="21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DDDDDD"/>
                </a:buClr>
                <a:buChar char="•"/>
                <a:defRPr sz="21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DDDDDD"/>
                </a:buClr>
                <a:buChar char="•"/>
                <a:defRPr sz="21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DDDDDD"/>
                </a:buClr>
                <a:buChar char="•"/>
                <a:defRPr sz="21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 algn="ctr">
                <a:buNone/>
              </a:pPr>
              <a:r>
                <a:rPr lang="de-CH" b="1" i="1" kern="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Lugano</a:t>
              </a:r>
              <a:br>
                <a:rPr lang="de-CH" b="1" i="1" kern="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</a:br>
              <a:r>
                <a:rPr lang="de-CH" b="1" i="1" kern="0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view</a:t>
              </a:r>
              <a:r>
                <a:rPr lang="de-CH" b="1" i="1" kern="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de-CH" b="1" i="1" kern="0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north</a:t>
              </a:r>
              <a:endParaRPr lang="en-US" b="1" i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92699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1" r="20074"/>
          <a:stretch/>
        </p:blipFill>
        <p:spPr>
          <a:xfrm>
            <a:off x="0" y="893792"/>
            <a:ext cx="9144000" cy="1831828"/>
          </a:xfrm>
          <a:prstGeom prst="rect">
            <a:avLst/>
          </a:prstGeom>
        </p:spPr>
      </p:pic>
      <p:sp>
        <p:nvSpPr>
          <p:cNvPr id="2" name="Textplatzhalter 1"/>
          <p:cNvSpPr>
            <a:spLocks noGrp="1"/>
          </p:cNvSpPr>
          <p:nvPr>
            <p:ph type="body" sz="quarter" idx="15"/>
          </p:nvPr>
        </p:nvSpPr>
        <p:spPr>
          <a:xfrm>
            <a:off x="1179830" y="2842591"/>
            <a:ext cx="7527926" cy="1537252"/>
          </a:xfrm>
        </p:spPr>
        <p:txBody>
          <a:bodyPr/>
          <a:lstStyle/>
          <a:p>
            <a:pPr marL="0" indent="0">
              <a:buNone/>
            </a:pPr>
            <a:r>
              <a:rPr lang="de-CH" dirty="0" smtClean="0"/>
              <a:t>Lugano, </a:t>
            </a:r>
            <a:r>
              <a:rPr lang="de-CH" dirty="0" err="1" smtClean="0"/>
              <a:t>view</a:t>
            </a:r>
            <a:r>
              <a:rPr lang="de-CH" dirty="0" smtClean="0"/>
              <a:t> </a:t>
            </a:r>
            <a:r>
              <a:rPr lang="de-CH" dirty="0" err="1" smtClean="0"/>
              <a:t>north</a:t>
            </a:r>
            <a:r>
              <a:rPr lang="de-CH" dirty="0" smtClean="0"/>
              <a:t> </a:t>
            </a:r>
            <a:r>
              <a:rPr lang="de-CH" dirty="0" err="1" smtClean="0"/>
              <a:t>into</a:t>
            </a:r>
            <a:r>
              <a:rPr lang="de-CH" dirty="0" smtClean="0"/>
              <a:t> </a:t>
            </a:r>
            <a:r>
              <a:rPr lang="de-CH" dirty="0" err="1" smtClean="0"/>
              <a:t>the</a:t>
            </a:r>
            <a:r>
              <a:rPr lang="de-CH" dirty="0" smtClean="0"/>
              <a:t> </a:t>
            </a:r>
            <a:r>
              <a:rPr lang="de-CH" dirty="0" err="1" smtClean="0"/>
              <a:t>descending</a:t>
            </a:r>
            <a:r>
              <a:rPr lang="de-CH" dirty="0" smtClean="0"/>
              <a:t> </a:t>
            </a:r>
            <a:r>
              <a:rPr lang="de-CH" dirty="0" err="1" smtClean="0"/>
              <a:t>branch</a:t>
            </a:r>
            <a:r>
              <a:rPr lang="de-CH" dirty="0" smtClean="0"/>
              <a:t> of </a:t>
            </a:r>
            <a:r>
              <a:rPr lang="de-CH" dirty="0" err="1" smtClean="0"/>
              <a:t>the</a:t>
            </a:r>
            <a:r>
              <a:rPr lang="de-CH" dirty="0" smtClean="0"/>
              <a:t> </a:t>
            </a:r>
            <a:r>
              <a:rPr lang="de-CH" dirty="0" err="1" smtClean="0"/>
              <a:t>mountain</a:t>
            </a:r>
            <a:r>
              <a:rPr lang="de-CH" dirty="0" smtClean="0"/>
              <a:t> </a:t>
            </a:r>
            <a:r>
              <a:rPr lang="de-CH" dirty="0" err="1" smtClean="0"/>
              <a:t>wave</a:t>
            </a:r>
            <a:endParaRPr lang="de-CH" dirty="0" smtClean="0"/>
          </a:p>
          <a:p>
            <a:pPr marL="0" indent="0">
              <a:buNone/>
            </a:pPr>
            <a:endParaRPr lang="de-CH" dirty="0"/>
          </a:p>
          <a:p>
            <a:r>
              <a:rPr lang="de-CH" dirty="0" smtClean="0"/>
              <a:t>«</a:t>
            </a:r>
            <a:r>
              <a:rPr lang="de-CH" dirty="0" err="1" smtClean="0"/>
              <a:t>stationary</a:t>
            </a:r>
            <a:r>
              <a:rPr lang="de-CH" dirty="0" smtClean="0"/>
              <a:t> </a:t>
            </a:r>
            <a:r>
              <a:rPr lang="de-CH" dirty="0" err="1" smtClean="0"/>
              <a:t>rainbow</a:t>
            </a:r>
            <a:r>
              <a:rPr lang="de-CH" dirty="0" smtClean="0"/>
              <a:t>» </a:t>
            </a:r>
            <a:r>
              <a:rPr lang="de-CH" dirty="0" err="1" smtClean="0"/>
              <a:t>visible</a:t>
            </a:r>
            <a:r>
              <a:rPr lang="de-CH" dirty="0" smtClean="0"/>
              <a:t> in light </a:t>
            </a:r>
            <a:r>
              <a:rPr lang="de-CH" dirty="0" err="1" smtClean="0"/>
              <a:t>precip</a:t>
            </a:r>
            <a:r>
              <a:rPr lang="de-CH" dirty="0" smtClean="0"/>
              <a:t> </a:t>
            </a:r>
            <a:r>
              <a:rPr lang="de-CH" dirty="0" err="1" smtClean="0"/>
              <a:t>spilled</a:t>
            </a:r>
            <a:r>
              <a:rPr lang="de-CH" dirty="0" smtClean="0"/>
              <a:t> </a:t>
            </a:r>
            <a:r>
              <a:rPr lang="de-CH" dirty="0" err="1" smtClean="0"/>
              <a:t>over</a:t>
            </a:r>
            <a:r>
              <a:rPr lang="de-CH" dirty="0" smtClean="0"/>
              <a:t> </a:t>
            </a:r>
            <a:r>
              <a:rPr lang="de-CH" dirty="0" err="1" smtClean="0"/>
              <a:t>the</a:t>
            </a:r>
            <a:r>
              <a:rPr lang="de-CH" dirty="0" smtClean="0"/>
              <a:t> Alpine </a:t>
            </a:r>
            <a:r>
              <a:rPr lang="de-CH" dirty="0" err="1" smtClean="0"/>
              <a:t>arc</a:t>
            </a:r>
            <a:endParaRPr lang="de-CH" dirty="0" smtClean="0"/>
          </a:p>
          <a:p>
            <a:r>
              <a:rPr lang="de-CH" dirty="0" smtClean="0"/>
              <a:t>«</a:t>
            </a:r>
            <a:r>
              <a:rPr lang="de-CH" dirty="0" err="1" smtClean="0"/>
              <a:t>Foehn</a:t>
            </a:r>
            <a:r>
              <a:rPr lang="de-CH" dirty="0" smtClean="0"/>
              <a:t> wall» </a:t>
            </a:r>
            <a:r>
              <a:rPr lang="de-CH" dirty="0" err="1" smtClean="0"/>
              <a:t>clouds</a:t>
            </a:r>
            <a:r>
              <a:rPr lang="de-CH" dirty="0" smtClean="0"/>
              <a:t> </a:t>
            </a:r>
            <a:r>
              <a:rPr lang="de-CH" dirty="0" err="1" smtClean="0"/>
              <a:t>over</a:t>
            </a:r>
            <a:r>
              <a:rPr lang="de-CH" dirty="0" smtClean="0"/>
              <a:t> </a:t>
            </a:r>
            <a:r>
              <a:rPr lang="de-CH" dirty="0" err="1" smtClean="0"/>
              <a:t>the</a:t>
            </a:r>
            <a:r>
              <a:rPr lang="de-CH" dirty="0" smtClean="0"/>
              <a:t> </a:t>
            </a:r>
            <a:r>
              <a:rPr lang="de-CH" dirty="0" err="1" smtClean="0"/>
              <a:t>main</a:t>
            </a:r>
            <a:r>
              <a:rPr lang="de-CH" dirty="0" smtClean="0"/>
              <a:t> Alpine </a:t>
            </a:r>
            <a:r>
              <a:rPr lang="de-CH" dirty="0" err="1" smtClean="0"/>
              <a:t>crest</a:t>
            </a:r>
            <a:r>
              <a:rPr lang="de-CH" dirty="0" smtClean="0"/>
              <a:t>, </a:t>
            </a:r>
            <a:r>
              <a:rPr lang="de-CH" dirty="0" err="1" smtClean="0"/>
              <a:t>evaporating</a:t>
            </a:r>
            <a:r>
              <a:rPr lang="de-CH" dirty="0" smtClean="0"/>
              <a:t> </a:t>
            </a:r>
            <a:r>
              <a:rPr lang="de-CH" dirty="0" err="1" smtClean="0"/>
              <a:t>close</a:t>
            </a:r>
            <a:r>
              <a:rPr lang="de-CH" dirty="0" smtClean="0"/>
              <a:t> </a:t>
            </a:r>
            <a:r>
              <a:rPr lang="de-CH" dirty="0" err="1" smtClean="0"/>
              <a:t>to</a:t>
            </a:r>
            <a:r>
              <a:rPr lang="de-CH" dirty="0" smtClean="0"/>
              <a:t/>
            </a:r>
            <a:br>
              <a:rPr lang="de-CH" dirty="0" smtClean="0"/>
            </a:br>
            <a:r>
              <a:rPr lang="de-CH" dirty="0" err="1" smtClean="0"/>
              <a:t>as</a:t>
            </a:r>
            <a:r>
              <a:rPr lang="de-CH" dirty="0" smtClean="0"/>
              <a:t> </a:t>
            </a:r>
            <a:r>
              <a:rPr lang="de-CH" dirty="0" err="1" smtClean="0"/>
              <a:t>well</a:t>
            </a:r>
            <a:r>
              <a:rPr lang="de-CH" dirty="0" smtClean="0"/>
              <a:t> </a:t>
            </a:r>
            <a:r>
              <a:rPr lang="de-CH" dirty="0" err="1" smtClean="0"/>
              <a:t>as</a:t>
            </a:r>
            <a:r>
              <a:rPr lang="de-CH" dirty="0" smtClean="0"/>
              <a:t> </a:t>
            </a:r>
            <a:r>
              <a:rPr lang="de-CH" dirty="0" err="1" smtClean="0"/>
              <a:t>south</a:t>
            </a:r>
            <a:r>
              <a:rPr lang="de-CH" dirty="0" smtClean="0"/>
              <a:t> of Lugano </a:t>
            </a:r>
            <a:r>
              <a:rPr lang="de-CH" dirty="0" err="1" smtClean="0"/>
              <a:t>area</a:t>
            </a:r>
            <a:r>
              <a:rPr lang="de-CH" dirty="0" smtClean="0"/>
              <a:t> (</a:t>
            </a:r>
            <a:r>
              <a:rPr lang="de-CH" dirty="0" err="1" smtClean="0"/>
              <a:t>highly</a:t>
            </a:r>
            <a:r>
              <a:rPr lang="de-CH" dirty="0" smtClean="0"/>
              <a:t> </a:t>
            </a:r>
            <a:r>
              <a:rPr lang="de-CH" dirty="0" err="1" smtClean="0"/>
              <a:t>reflective</a:t>
            </a:r>
            <a:r>
              <a:rPr lang="de-CH" dirty="0" smtClean="0"/>
              <a:t> </a:t>
            </a:r>
            <a:r>
              <a:rPr lang="de-CH" dirty="0" err="1" smtClean="0"/>
              <a:t>as</a:t>
            </a:r>
            <a:r>
              <a:rPr lang="de-CH" dirty="0" smtClean="0"/>
              <a:t> </a:t>
            </a:r>
            <a:r>
              <a:rPr lang="de-CH" dirty="0" err="1" smtClean="0"/>
              <a:t>before</a:t>
            </a:r>
            <a:r>
              <a:rPr lang="de-CH" dirty="0" smtClean="0"/>
              <a:t> in HRV)</a:t>
            </a:r>
            <a:endParaRPr lang="en-US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22 </a:t>
            </a:r>
            <a:r>
              <a:rPr lang="de-CH" dirty="0" err="1" smtClean="0"/>
              <a:t>Dec</a:t>
            </a:r>
            <a:r>
              <a:rPr lang="de-CH" dirty="0" smtClean="0"/>
              <a:t> 2023 – Lugano </a:t>
            </a:r>
            <a:r>
              <a:rPr lang="de-CH" dirty="0" err="1" smtClean="0"/>
              <a:t>view</a:t>
            </a:r>
            <a:r>
              <a:rPr lang="de-CH" dirty="0" smtClean="0"/>
              <a:t> </a:t>
            </a:r>
            <a:r>
              <a:rPr lang="de-CH" dirty="0" err="1" smtClean="0"/>
              <a:t>north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3468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830" y="893792"/>
            <a:ext cx="7040000" cy="3960000"/>
          </a:xfrm>
          <a:prstGeom prst="rect">
            <a:avLst/>
          </a:prstGeo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 smtClean="0"/>
              <a:t>upstream</a:t>
            </a:r>
            <a:r>
              <a:rPr lang="de-CH" dirty="0" smtClean="0"/>
              <a:t> </a:t>
            </a:r>
            <a:r>
              <a:rPr lang="de-CH" dirty="0" err="1" smtClean="0"/>
              <a:t>sounding</a:t>
            </a:r>
            <a:r>
              <a:rPr lang="de-CH" dirty="0" smtClean="0"/>
              <a:t> </a:t>
            </a:r>
            <a:r>
              <a:rPr lang="de-CH" dirty="0" err="1" smtClean="0"/>
              <a:t>analysis</a:t>
            </a:r>
            <a:endParaRPr lang="en-US" dirty="0"/>
          </a:p>
        </p:txBody>
      </p:sp>
      <p:sp>
        <p:nvSpPr>
          <p:cNvPr id="6" name="Untertitel 1"/>
          <p:cNvSpPr txBox="1">
            <a:spLocks/>
          </p:cNvSpPr>
          <p:nvPr/>
        </p:nvSpPr>
        <p:spPr>
          <a:xfrm>
            <a:off x="1685730" y="2668886"/>
            <a:ext cx="1598646" cy="409812"/>
          </a:xfrm>
          <a:prstGeom prst="rect">
            <a:avLst/>
          </a:prstGeom>
        </p:spPr>
        <p:txBody>
          <a:bodyPr anchor="ctr"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0C0C0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de-CH" b="1" i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Toulouse</a:t>
            </a:r>
            <a:endParaRPr lang="en-US" b="1" i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Stern mit 5 Zacken 6"/>
          <p:cNvSpPr/>
          <p:nvPr/>
        </p:nvSpPr>
        <p:spPr bwMode="auto">
          <a:xfrm>
            <a:off x="2282890" y="3078698"/>
            <a:ext cx="342122" cy="348343"/>
          </a:xfrm>
          <a:prstGeom prst="star5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1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114" y="1601874"/>
            <a:ext cx="3570073" cy="28800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251" y="893792"/>
            <a:ext cx="452404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889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830" y="893792"/>
            <a:ext cx="7040000" cy="3960000"/>
          </a:xfrm>
          <a:prstGeom prst="rect">
            <a:avLst/>
          </a:prstGeo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 smtClean="0"/>
              <a:t>upstream</a:t>
            </a:r>
            <a:r>
              <a:rPr lang="de-CH" dirty="0" smtClean="0"/>
              <a:t> </a:t>
            </a:r>
            <a:r>
              <a:rPr lang="de-CH" dirty="0" err="1" smtClean="0"/>
              <a:t>sounding</a:t>
            </a:r>
            <a:r>
              <a:rPr lang="de-CH" dirty="0" smtClean="0"/>
              <a:t> </a:t>
            </a:r>
            <a:r>
              <a:rPr lang="de-CH" dirty="0" err="1" smtClean="0"/>
              <a:t>analysis</a:t>
            </a:r>
            <a:endParaRPr lang="en-US" dirty="0"/>
          </a:p>
        </p:txBody>
      </p:sp>
      <p:sp>
        <p:nvSpPr>
          <p:cNvPr id="6" name="Untertitel 1"/>
          <p:cNvSpPr txBox="1">
            <a:spLocks/>
          </p:cNvSpPr>
          <p:nvPr/>
        </p:nvSpPr>
        <p:spPr>
          <a:xfrm>
            <a:off x="1061643" y="2131009"/>
            <a:ext cx="2695484" cy="409812"/>
          </a:xfrm>
          <a:prstGeom prst="rect">
            <a:avLst/>
          </a:prstGeom>
        </p:spPr>
        <p:txBody>
          <a:bodyPr anchor="ctr"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0C0C0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de-CH" b="1" i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St. Etienne</a:t>
            </a:r>
            <a:endParaRPr lang="en-US" b="1" i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Stern mit 5 Zacken 6"/>
          <p:cNvSpPr/>
          <p:nvPr/>
        </p:nvSpPr>
        <p:spPr bwMode="auto">
          <a:xfrm>
            <a:off x="3035559" y="2395711"/>
            <a:ext cx="342122" cy="348343"/>
          </a:xfrm>
          <a:prstGeom prst="star5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1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114" y="1601874"/>
            <a:ext cx="3570073" cy="28800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251" y="893792"/>
            <a:ext cx="452404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096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4474" y="0"/>
            <a:ext cx="3559526" cy="5143500"/>
          </a:xfrm>
          <a:prstGeom prst="rect">
            <a:avLst/>
          </a:prstGeom>
        </p:spPr>
      </p:pic>
      <p:sp>
        <p:nvSpPr>
          <p:cNvPr id="2" name="Untertitel 1"/>
          <p:cNvSpPr>
            <a:spLocks noGrp="1"/>
          </p:cNvSpPr>
          <p:nvPr>
            <p:ph type="subTitle" idx="1"/>
          </p:nvPr>
        </p:nvSpPr>
        <p:spPr>
          <a:xfrm>
            <a:off x="490331" y="3883432"/>
            <a:ext cx="5094144" cy="1260068"/>
          </a:xfrm>
        </p:spPr>
        <p:txBody>
          <a:bodyPr/>
          <a:lstStyle/>
          <a:p>
            <a:r>
              <a:rPr lang="en-US" b="1" i="1" dirty="0" smtClean="0"/>
              <a:t>Marco Stoll </a:t>
            </a:r>
            <a:endParaRPr lang="en-US" dirty="0"/>
          </a:p>
          <a:p>
            <a:r>
              <a:rPr lang="de-CH" i="1" dirty="0" smtClean="0"/>
              <a:t>Forecaster @ </a:t>
            </a:r>
            <a:r>
              <a:rPr lang="de-CH" i="1" dirty="0" err="1" smtClean="0"/>
              <a:t>MeteoSwiss</a:t>
            </a:r>
            <a:r>
              <a:rPr lang="de-CH" i="1" dirty="0" smtClean="0"/>
              <a:t> </a:t>
            </a:r>
            <a:r>
              <a:rPr lang="de-CH" i="1" dirty="0" err="1" smtClean="0"/>
              <a:t>since</a:t>
            </a:r>
            <a:r>
              <a:rPr lang="de-CH" i="1" dirty="0" smtClean="0"/>
              <a:t> 2005</a:t>
            </a:r>
            <a:br>
              <a:rPr lang="de-CH" i="1" dirty="0" smtClean="0"/>
            </a:br>
            <a:r>
              <a:rPr lang="de-CH" i="1" dirty="0" smtClean="0"/>
              <a:t>Aviation </a:t>
            </a:r>
            <a:r>
              <a:rPr lang="de-CH" i="1" dirty="0" err="1" smtClean="0"/>
              <a:t>and</a:t>
            </a:r>
            <a:r>
              <a:rPr lang="de-CH" i="1" dirty="0" smtClean="0"/>
              <a:t> Public </a:t>
            </a:r>
            <a:r>
              <a:rPr lang="de-CH" i="1" dirty="0" err="1" smtClean="0"/>
              <a:t>Weather</a:t>
            </a:r>
            <a:r>
              <a:rPr lang="de-CH" i="1" dirty="0" smtClean="0"/>
              <a:t> Service </a:t>
            </a:r>
          </a:p>
          <a:p>
            <a:endParaRPr lang="de-CH" i="1" dirty="0"/>
          </a:p>
          <a:p>
            <a:r>
              <a:rPr lang="de-CH" i="1" dirty="0" smtClean="0"/>
              <a:t>				</a:t>
            </a:r>
          </a:p>
          <a:p>
            <a:endParaRPr lang="de-CH" i="1" dirty="0" smtClean="0"/>
          </a:p>
        </p:txBody>
      </p:sp>
      <p:grpSp>
        <p:nvGrpSpPr>
          <p:cNvPr id="9" name="Gruppieren 8"/>
          <p:cNvGrpSpPr/>
          <p:nvPr/>
        </p:nvGrpSpPr>
        <p:grpSpPr>
          <a:xfrm>
            <a:off x="490330" y="578644"/>
            <a:ext cx="5002290" cy="2857500"/>
            <a:chOff x="490330" y="1889247"/>
            <a:chExt cx="5002290" cy="2857500"/>
          </a:xfrm>
        </p:grpSpPr>
        <p:pic>
          <p:nvPicPr>
            <p:cNvPr id="3" name="Grafik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0330" y="1889247"/>
              <a:ext cx="2857500" cy="2857500"/>
            </a:xfrm>
            <a:prstGeom prst="rect">
              <a:avLst/>
            </a:prstGeom>
          </p:spPr>
        </p:pic>
        <p:sp>
          <p:nvSpPr>
            <p:cNvPr id="5" name="Untertitel 1"/>
            <p:cNvSpPr txBox="1">
              <a:spLocks/>
            </p:cNvSpPr>
            <p:nvPr/>
          </p:nvSpPr>
          <p:spPr>
            <a:xfrm>
              <a:off x="3452327" y="1889247"/>
              <a:ext cx="2040293" cy="2857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>
              <a:lvl1pPr marL="0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None/>
                <a:defRPr lang="de-CH" sz="18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Char char="•"/>
                <a:defRPr sz="21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B2B2B2"/>
                </a:buClr>
                <a:buChar char="•"/>
                <a:defRPr sz="21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C0C0C0"/>
                </a:buClr>
                <a:buChar char="•"/>
                <a:defRPr sz="21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DDDDDD"/>
                </a:buClr>
                <a:buChar char="•"/>
                <a:defRPr sz="21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DDDDDD"/>
                </a:buClr>
                <a:buChar char="•"/>
                <a:defRPr sz="21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DDDDDD"/>
                </a:buClr>
                <a:buChar char="•"/>
                <a:defRPr sz="21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DDDDDD"/>
                </a:buClr>
                <a:buChar char="•"/>
                <a:defRPr sz="21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DDDDDD"/>
                </a:buClr>
                <a:buChar char="•"/>
                <a:defRPr sz="2100">
                  <a:solidFill>
                    <a:schemeClr val="tx1"/>
                  </a:solidFill>
                  <a:latin typeface="+mn-lt"/>
                </a:defRPr>
              </a:lvl9pPr>
            </a:lstStyle>
            <a:p>
              <a:r>
                <a:rPr lang="en-US" i="1" kern="0" dirty="0" smtClean="0"/>
                <a:t>prepare</a:t>
              </a:r>
              <a:r>
                <a:rPr lang="en-US" b="1" i="1" kern="0" dirty="0" smtClean="0"/>
                <a:t> </a:t>
              </a:r>
              <a:r>
                <a:rPr lang="en-US" b="1" i="1" kern="0" dirty="0" smtClean="0">
                  <a:solidFill>
                    <a:srgbClr val="008000"/>
                  </a:solidFill>
                </a:rPr>
                <a:t>slido.com</a:t>
              </a:r>
            </a:p>
            <a:p>
              <a:endParaRPr lang="de-CH" b="1" i="1" kern="0" dirty="0" smtClean="0"/>
            </a:p>
            <a:p>
              <a:endParaRPr lang="de-CH" b="1" i="1" kern="0" dirty="0"/>
            </a:p>
            <a:p>
              <a:endParaRPr lang="de-CH" b="1" i="1" kern="0" dirty="0" smtClean="0"/>
            </a:p>
            <a:p>
              <a:endParaRPr lang="de-CH" b="1" i="1" kern="0" dirty="0"/>
            </a:p>
            <a:p>
              <a:r>
                <a:rPr lang="de-CH" i="1" kern="0" dirty="0" smtClean="0"/>
                <a:t>on </a:t>
              </a:r>
              <a:r>
                <a:rPr lang="de-CH" i="1" kern="0" dirty="0" err="1" smtClean="0"/>
                <a:t>your</a:t>
              </a:r>
              <a:r>
                <a:rPr lang="de-CH" i="1" kern="0" dirty="0" smtClean="0"/>
                <a:t> </a:t>
              </a:r>
              <a:r>
                <a:rPr lang="de-CH" i="1" kern="0" dirty="0" err="1" smtClean="0"/>
                <a:t>browser</a:t>
              </a:r>
              <a:r>
                <a:rPr lang="de-CH" i="1" kern="0" dirty="0" smtClean="0"/>
                <a:t> </a:t>
              </a:r>
              <a:r>
                <a:rPr lang="de-CH" i="1" kern="0" dirty="0" err="1" smtClean="0"/>
                <a:t>or</a:t>
              </a:r>
              <a:r>
                <a:rPr lang="de-CH" i="1" kern="0" dirty="0" smtClean="0"/>
                <a:t> </a:t>
              </a:r>
              <a:r>
                <a:rPr lang="de-CH" i="1" kern="0" dirty="0" err="1" smtClean="0"/>
                <a:t>your</a:t>
              </a:r>
              <a:r>
                <a:rPr lang="de-CH" i="1" kern="0" dirty="0" smtClean="0"/>
                <a:t> mobile </a:t>
              </a:r>
              <a:r>
                <a:rPr lang="de-CH" i="1" kern="0" dirty="0" err="1" smtClean="0"/>
                <a:t>phone</a:t>
              </a:r>
              <a:r>
                <a:rPr lang="de-CH" i="1" kern="0" dirty="0" smtClean="0"/>
                <a:t> </a:t>
              </a:r>
              <a:r>
                <a:rPr lang="de-CH" i="1" kern="0" dirty="0" err="1" smtClean="0"/>
                <a:t>for</a:t>
              </a:r>
              <a:r>
                <a:rPr lang="de-CH" i="1" kern="0" dirty="0" smtClean="0"/>
                <a:t> </a:t>
              </a:r>
              <a:r>
                <a:rPr lang="de-CH" i="1" kern="0" dirty="0" err="1" smtClean="0"/>
                <a:t>the</a:t>
              </a:r>
              <a:r>
                <a:rPr lang="de-CH" i="1" kern="0" dirty="0" smtClean="0"/>
                <a:t> </a:t>
              </a:r>
              <a:r>
                <a:rPr lang="de-CH" i="1" kern="0" dirty="0" err="1" smtClean="0"/>
                <a:t>intro</a:t>
              </a:r>
              <a:r>
                <a:rPr lang="de-CH" i="1" kern="0" dirty="0" smtClean="0"/>
                <a:t> </a:t>
              </a:r>
              <a:r>
                <a:rPr lang="de-CH" i="1" kern="0" dirty="0" err="1" smtClean="0"/>
                <a:t>quiz</a:t>
              </a:r>
              <a:r>
                <a:rPr lang="de-CH" i="1" kern="0" dirty="0" smtClean="0"/>
                <a:t>!</a:t>
              </a:r>
              <a:r>
                <a:rPr lang="en-US" i="1" kern="0" dirty="0" smtClean="0"/>
                <a:t>	</a:t>
              </a:r>
              <a:endParaRPr lang="en-US" i="1" kern="0" dirty="0" smtClean="0"/>
            </a:p>
            <a:p>
              <a:r>
                <a:rPr lang="en-US" b="1" i="1" kern="0" dirty="0" smtClean="0">
                  <a:solidFill>
                    <a:srgbClr val="008000"/>
                  </a:solidFill>
                </a:rPr>
                <a:t>CODE: 1380185</a:t>
              </a:r>
              <a:r>
                <a:rPr lang="en-US" i="1" kern="0" dirty="0" smtClean="0"/>
                <a:t>		</a:t>
              </a:r>
            </a:p>
            <a:p>
              <a:endParaRPr lang="en-US" i="1" kern="0" dirty="0" smtClean="0"/>
            </a:p>
          </p:txBody>
        </p:sp>
        <p:pic>
          <p:nvPicPr>
            <p:cNvPr id="1028" name="Picture 4" descr="How to Use Slido for Small Meetings: 10 Interaction Tips - Slido Blo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54528" y="2336535"/>
              <a:ext cx="2038092" cy="10598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46635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830" y="893792"/>
            <a:ext cx="7040000" cy="3960000"/>
          </a:xfrm>
          <a:prstGeom prst="rect">
            <a:avLst/>
          </a:prstGeo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 smtClean="0"/>
              <a:t>upstream</a:t>
            </a:r>
            <a:r>
              <a:rPr lang="de-CH" dirty="0" smtClean="0"/>
              <a:t> </a:t>
            </a:r>
            <a:r>
              <a:rPr lang="de-CH" dirty="0" err="1" smtClean="0"/>
              <a:t>sounding</a:t>
            </a:r>
            <a:r>
              <a:rPr lang="de-CH" dirty="0" smtClean="0"/>
              <a:t> </a:t>
            </a:r>
            <a:r>
              <a:rPr lang="de-CH" dirty="0" err="1" smtClean="0"/>
              <a:t>analysis</a:t>
            </a:r>
            <a:endParaRPr lang="en-US" dirty="0"/>
          </a:p>
        </p:txBody>
      </p:sp>
      <p:sp>
        <p:nvSpPr>
          <p:cNvPr id="6" name="Untertitel 1"/>
          <p:cNvSpPr txBox="1">
            <a:spLocks/>
          </p:cNvSpPr>
          <p:nvPr/>
        </p:nvSpPr>
        <p:spPr>
          <a:xfrm>
            <a:off x="2598212" y="1735824"/>
            <a:ext cx="1675208" cy="409812"/>
          </a:xfrm>
          <a:prstGeom prst="rect">
            <a:avLst/>
          </a:prstGeom>
        </p:spPr>
        <p:txBody>
          <a:bodyPr anchor="ctr"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0C0C0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de-CH" b="1" i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Payerne</a:t>
            </a:r>
            <a:endParaRPr lang="en-US" b="1" i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Stern mit 5 Zacken 6"/>
          <p:cNvSpPr/>
          <p:nvPr/>
        </p:nvSpPr>
        <p:spPr bwMode="auto">
          <a:xfrm>
            <a:off x="3931298" y="1971465"/>
            <a:ext cx="342122" cy="348343"/>
          </a:xfrm>
          <a:prstGeom prst="star5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1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114" y="1601874"/>
            <a:ext cx="3570074" cy="288000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251" y="893792"/>
            <a:ext cx="452404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651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830" y="893792"/>
            <a:ext cx="7040000" cy="3960000"/>
          </a:xfrm>
          <a:prstGeom prst="rect">
            <a:avLst/>
          </a:prstGeo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NWP </a:t>
            </a:r>
            <a:r>
              <a:rPr lang="de-CH" dirty="0" err="1" smtClean="0"/>
              <a:t>cross</a:t>
            </a:r>
            <a:r>
              <a:rPr lang="de-CH" dirty="0" smtClean="0"/>
              <a:t> </a:t>
            </a:r>
            <a:r>
              <a:rPr lang="de-CH" dirty="0" err="1" smtClean="0"/>
              <a:t>sections</a:t>
            </a:r>
            <a:r>
              <a:rPr lang="de-CH" dirty="0" smtClean="0"/>
              <a:t>: ICON-CH1 CTRL</a:t>
            </a:r>
            <a:endParaRPr lang="en-US" dirty="0"/>
          </a:p>
        </p:txBody>
      </p:sp>
      <p:sp>
        <p:nvSpPr>
          <p:cNvPr id="6" name="Untertitel 1"/>
          <p:cNvSpPr txBox="1">
            <a:spLocks/>
          </p:cNvSpPr>
          <p:nvPr/>
        </p:nvSpPr>
        <p:spPr>
          <a:xfrm>
            <a:off x="2598212" y="1735824"/>
            <a:ext cx="1675208" cy="409812"/>
          </a:xfrm>
          <a:prstGeom prst="rect">
            <a:avLst/>
          </a:prstGeom>
        </p:spPr>
        <p:txBody>
          <a:bodyPr anchor="ctr"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0C0C0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de-CH" b="1" i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Payerne</a:t>
            </a:r>
            <a:endParaRPr lang="en-US" b="1" i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251" y="893792"/>
            <a:ext cx="452404" cy="3960000"/>
          </a:xfrm>
          <a:prstGeom prst="rect">
            <a:avLst/>
          </a:prstGeom>
        </p:spPr>
      </p:pic>
      <p:sp>
        <p:nvSpPr>
          <p:cNvPr id="8" name="Untertitel 1"/>
          <p:cNvSpPr txBox="1">
            <a:spLocks/>
          </p:cNvSpPr>
          <p:nvPr/>
        </p:nvSpPr>
        <p:spPr>
          <a:xfrm>
            <a:off x="1061643" y="2131009"/>
            <a:ext cx="2695484" cy="409812"/>
          </a:xfrm>
          <a:prstGeom prst="rect">
            <a:avLst/>
          </a:prstGeom>
        </p:spPr>
        <p:txBody>
          <a:bodyPr anchor="ctr"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0C0C0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de-CH" b="1" i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St. Etienne</a:t>
            </a:r>
            <a:endParaRPr lang="en-US" b="1" i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6" name="Gerader Verbinder 15"/>
          <p:cNvCxnSpPr/>
          <p:nvPr/>
        </p:nvCxnSpPr>
        <p:spPr bwMode="auto">
          <a:xfrm flipH="1" flipV="1">
            <a:off x="3184849" y="2593910"/>
            <a:ext cx="385665" cy="982825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1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Stern mit 5 Zacken 8"/>
          <p:cNvSpPr/>
          <p:nvPr/>
        </p:nvSpPr>
        <p:spPr bwMode="auto">
          <a:xfrm>
            <a:off x="3035559" y="2395711"/>
            <a:ext cx="342122" cy="348343"/>
          </a:xfrm>
          <a:prstGeom prst="star5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1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3" name="Gerader Verbinder 12"/>
          <p:cNvCxnSpPr/>
          <p:nvPr/>
        </p:nvCxnSpPr>
        <p:spPr bwMode="auto">
          <a:xfrm flipH="1" flipV="1">
            <a:off x="3931298" y="2034073"/>
            <a:ext cx="740229" cy="1007707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1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" name="Stern mit 5 Zacken 6"/>
          <p:cNvSpPr/>
          <p:nvPr/>
        </p:nvSpPr>
        <p:spPr bwMode="auto">
          <a:xfrm>
            <a:off x="3931298" y="1971465"/>
            <a:ext cx="342122" cy="348343"/>
          </a:xfrm>
          <a:prstGeom prst="star5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1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297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3792"/>
            <a:ext cx="9144000" cy="3167436"/>
          </a:xfrm>
          <a:prstGeom prst="rect">
            <a:avLst/>
          </a:prstGeom>
        </p:spPr>
      </p:pic>
      <p:sp>
        <p:nvSpPr>
          <p:cNvPr id="2" name="Textplatzhalter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0" indent="0">
              <a:buNone/>
            </a:pPr>
            <a:r>
              <a:rPr lang="de-CH" dirty="0" smtClean="0"/>
              <a:t>  </a:t>
            </a:r>
            <a:endParaRPr lang="en-US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ICON </a:t>
            </a:r>
            <a:r>
              <a:rPr lang="de-CH" dirty="0" err="1"/>
              <a:t>cross</a:t>
            </a:r>
            <a:r>
              <a:rPr lang="de-CH" dirty="0"/>
              <a:t> </a:t>
            </a:r>
            <a:r>
              <a:rPr lang="de-CH" dirty="0" err="1" smtClean="0"/>
              <a:t>section</a:t>
            </a:r>
            <a:r>
              <a:rPr lang="de-CH" dirty="0" smtClean="0"/>
              <a:t> Payerne - Alps</a:t>
            </a:r>
            <a:endParaRPr lang="en-US" dirty="0"/>
          </a:p>
        </p:txBody>
      </p:sp>
      <p:sp>
        <p:nvSpPr>
          <p:cNvPr id="5" name="Untertitel 1"/>
          <p:cNvSpPr txBox="1">
            <a:spLocks/>
          </p:cNvSpPr>
          <p:nvPr/>
        </p:nvSpPr>
        <p:spPr>
          <a:xfrm>
            <a:off x="3247947" y="3417561"/>
            <a:ext cx="832651" cy="409812"/>
          </a:xfrm>
          <a:prstGeom prst="rect">
            <a:avLst/>
          </a:prstGeom>
        </p:spPr>
        <p:txBody>
          <a:bodyPr anchor="ctr"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0C0C0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de-CH" b="1" i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Alps</a:t>
            </a:r>
            <a:endParaRPr lang="en-US" b="1" i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Untertitel 1"/>
          <p:cNvSpPr txBox="1">
            <a:spLocks/>
          </p:cNvSpPr>
          <p:nvPr/>
        </p:nvSpPr>
        <p:spPr>
          <a:xfrm>
            <a:off x="1505710" y="3417561"/>
            <a:ext cx="832651" cy="409812"/>
          </a:xfrm>
          <a:prstGeom prst="rect">
            <a:avLst/>
          </a:prstGeom>
        </p:spPr>
        <p:txBody>
          <a:bodyPr anchor="ctr"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0C0C0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de-CH" b="1" i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Jura</a:t>
            </a:r>
            <a:endParaRPr lang="en-US" b="1" i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Untertitel 1"/>
          <p:cNvSpPr txBox="1">
            <a:spLocks/>
          </p:cNvSpPr>
          <p:nvPr/>
        </p:nvSpPr>
        <p:spPr>
          <a:xfrm>
            <a:off x="4719103" y="3417561"/>
            <a:ext cx="1082649" cy="409812"/>
          </a:xfrm>
          <a:prstGeom prst="rect">
            <a:avLst/>
          </a:prstGeom>
        </p:spPr>
        <p:txBody>
          <a:bodyPr anchor="ctr"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0C0C0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de-CH" b="1" i="1" kern="0" dirty="0" smtClean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N-</a:t>
            </a:r>
            <a:r>
              <a:rPr lang="de-CH" b="1" i="1" kern="0" dirty="0" err="1" smtClean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Italy</a:t>
            </a:r>
            <a:endParaRPr lang="en-US" b="1" i="1" kern="0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89241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3792"/>
            <a:ext cx="9144000" cy="3167436"/>
          </a:xfrm>
          <a:prstGeom prst="rect">
            <a:avLst/>
          </a:prstGeom>
        </p:spPr>
      </p:pic>
      <p:sp>
        <p:nvSpPr>
          <p:cNvPr id="2" name="Textplatzhalter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0" indent="0">
              <a:buNone/>
            </a:pPr>
            <a:r>
              <a:rPr lang="de-CH" dirty="0" smtClean="0"/>
              <a:t>  </a:t>
            </a:r>
            <a:endParaRPr lang="en-US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ICON </a:t>
            </a:r>
            <a:r>
              <a:rPr lang="de-CH" dirty="0" err="1"/>
              <a:t>cross</a:t>
            </a:r>
            <a:r>
              <a:rPr lang="de-CH" dirty="0"/>
              <a:t> </a:t>
            </a:r>
            <a:r>
              <a:rPr lang="de-CH" dirty="0" err="1"/>
              <a:t>section</a:t>
            </a:r>
            <a:r>
              <a:rPr lang="de-CH" dirty="0"/>
              <a:t> </a:t>
            </a:r>
            <a:r>
              <a:rPr lang="de-CH" dirty="0" smtClean="0"/>
              <a:t>Payerne - Alps</a:t>
            </a:r>
            <a:endParaRPr lang="en-US" dirty="0"/>
          </a:p>
        </p:txBody>
      </p:sp>
      <p:sp>
        <p:nvSpPr>
          <p:cNvPr id="5" name="Untertitel 1"/>
          <p:cNvSpPr txBox="1">
            <a:spLocks/>
          </p:cNvSpPr>
          <p:nvPr/>
        </p:nvSpPr>
        <p:spPr>
          <a:xfrm>
            <a:off x="3247947" y="3417561"/>
            <a:ext cx="832651" cy="409812"/>
          </a:xfrm>
          <a:prstGeom prst="rect">
            <a:avLst/>
          </a:prstGeom>
        </p:spPr>
        <p:txBody>
          <a:bodyPr anchor="ctr"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0C0C0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de-CH" b="1" i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Alps</a:t>
            </a:r>
            <a:endParaRPr lang="en-US" b="1" i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Untertitel 1"/>
          <p:cNvSpPr txBox="1">
            <a:spLocks/>
          </p:cNvSpPr>
          <p:nvPr/>
        </p:nvSpPr>
        <p:spPr>
          <a:xfrm>
            <a:off x="1505710" y="3417561"/>
            <a:ext cx="832651" cy="409812"/>
          </a:xfrm>
          <a:prstGeom prst="rect">
            <a:avLst/>
          </a:prstGeom>
        </p:spPr>
        <p:txBody>
          <a:bodyPr anchor="ctr"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0C0C0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de-CH" b="1" i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Jura</a:t>
            </a:r>
            <a:endParaRPr lang="en-US" b="1" i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Untertitel 1"/>
          <p:cNvSpPr txBox="1">
            <a:spLocks/>
          </p:cNvSpPr>
          <p:nvPr/>
        </p:nvSpPr>
        <p:spPr>
          <a:xfrm>
            <a:off x="4719103" y="3417561"/>
            <a:ext cx="1082649" cy="409812"/>
          </a:xfrm>
          <a:prstGeom prst="rect">
            <a:avLst/>
          </a:prstGeom>
        </p:spPr>
        <p:txBody>
          <a:bodyPr anchor="ctr"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0C0C0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de-CH" b="1" i="1" kern="0" dirty="0" smtClean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N-</a:t>
            </a:r>
            <a:r>
              <a:rPr lang="de-CH" b="1" i="1" kern="0" dirty="0" err="1" smtClean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Italy</a:t>
            </a:r>
            <a:endParaRPr lang="en-US" b="1" i="1" kern="0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36849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3792"/>
            <a:ext cx="9144000" cy="3167436"/>
          </a:xfrm>
          <a:prstGeom prst="rect">
            <a:avLst/>
          </a:prstGeom>
        </p:spPr>
      </p:pic>
      <p:sp>
        <p:nvSpPr>
          <p:cNvPr id="2" name="Textplatzhalter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0" indent="0">
              <a:buNone/>
            </a:pPr>
            <a:r>
              <a:rPr lang="de-CH" dirty="0" smtClean="0"/>
              <a:t>  </a:t>
            </a:r>
            <a:endParaRPr lang="en-US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ICON </a:t>
            </a:r>
            <a:r>
              <a:rPr lang="de-CH" dirty="0" err="1"/>
              <a:t>cross</a:t>
            </a:r>
            <a:r>
              <a:rPr lang="de-CH" dirty="0"/>
              <a:t> </a:t>
            </a:r>
            <a:r>
              <a:rPr lang="de-CH" dirty="0" err="1"/>
              <a:t>section</a:t>
            </a:r>
            <a:r>
              <a:rPr lang="de-CH" dirty="0"/>
              <a:t> </a:t>
            </a:r>
            <a:r>
              <a:rPr lang="de-CH" dirty="0" smtClean="0"/>
              <a:t>Payerne - Alps</a:t>
            </a:r>
            <a:endParaRPr lang="en-US" dirty="0"/>
          </a:p>
        </p:txBody>
      </p:sp>
      <p:sp>
        <p:nvSpPr>
          <p:cNvPr id="8" name="Textplatzhalter 1"/>
          <p:cNvSpPr txBox="1">
            <a:spLocks/>
          </p:cNvSpPr>
          <p:nvPr/>
        </p:nvSpPr>
        <p:spPr>
          <a:xfrm>
            <a:off x="1179830" y="4186335"/>
            <a:ext cx="7777558" cy="375559"/>
          </a:xfrm>
          <a:prstGeom prst="rect">
            <a:avLst/>
          </a:prstGeom>
        </p:spPr>
        <p:txBody>
          <a:bodyPr/>
          <a:lstStyle>
            <a:lvl1pPr marL="266700" marR="0" indent="-2667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4375" indent="-257175" algn="l" rtl="0" eaLnBrk="1" fontAlgn="base" hangingPunct="1">
              <a:spcBef>
                <a:spcPct val="20000"/>
              </a:spcBef>
              <a:spcAft>
                <a:spcPct val="0"/>
              </a:spcAft>
              <a:buClrTx/>
              <a:buFont typeface="Symbol" panose="05050102010706020507" pitchFamily="18" charset="2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Tx/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0C0C0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de-CH" sz="1000" kern="0" dirty="0" smtClean="0">
                <a:latin typeface="Garamond" panose="02020404030301010803" pitchFamily="18" charset="0"/>
              </a:rPr>
              <a:t>Turbulent </a:t>
            </a:r>
            <a:r>
              <a:rPr lang="de-CH" sz="1000" kern="0" dirty="0" err="1" smtClean="0">
                <a:latin typeface="Garamond" panose="02020404030301010803" pitchFamily="18" charset="0"/>
              </a:rPr>
              <a:t>Kinetic</a:t>
            </a:r>
            <a:r>
              <a:rPr lang="de-CH" sz="1000" kern="0" dirty="0" smtClean="0">
                <a:latin typeface="Garamond" panose="02020404030301010803" pitchFamily="18" charset="0"/>
              </a:rPr>
              <a:t> </a:t>
            </a:r>
            <a:r>
              <a:rPr lang="de-CH" sz="1000" kern="0" dirty="0" err="1" smtClean="0">
                <a:latin typeface="Garamond" panose="02020404030301010803" pitchFamily="18" charset="0"/>
              </a:rPr>
              <a:t>Energy</a:t>
            </a:r>
            <a:r>
              <a:rPr lang="de-CH" sz="1000" kern="0" dirty="0" smtClean="0">
                <a:latin typeface="Garamond" panose="02020404030301010803" pitchFamily="18" charset="0"/>
              </a:rPr>
              <a:t> TKE </a:t>
            </a:r>
            <a:r>
              <a:rPr lang="de-CH" sz="1000" kern="0" dirty="0" err="1" smtClean="0">
                <a:latin typeface="Garamond" panose="02020404030301010803" pitchFamily="18" charset="0"/>
              </a:rPr>
              <a:t>vs</a:t>
            </a:r>
            <a:r>
              <a:rPr lang="de-CH" sz="1000" kern="0" dirty="0" smtClean="0">
                <a:latin typeface="Garamond" panose="02020404030301010803" pitchFamily="18" charset="0"/>
              </a:rPr>
              <a:t>				Barleben A. et al. (2020): A </a:t>
            </a:r>
            <a:r>
              <a:rPr lang="de-CH" sz="1000" kern="0" dirty="0" err="1" smtClean="0">
                <a:latin typeface="Garamond" panose="02020404030301010803" pitchFamily="18" charset="0"/>
              </a:rPr>
              <a:t>Novel</a:t>
            </a:r>
            <a:r>
              <a:rPr lang="de-CH" sz="1000" kern="0" dirty="0" smtClean="0">
                <a:latin typeface="Garamond" panose="02020404030301010803" pitchFamily="18" charset="0"/>
              </a:rPr>
              <a:t> Approach </a:t>
            </a:r>
            <a:r>
              <a:rPr lang="de-CH" sz="1000" kern="0" dirty="0" err="1" smtClean="0">
                <a:latin typeface="Garamond" panose="02020404030301010803" pitchFamily="18" charset="0"/>
              </a:rPr>
              <a:t>for</a:t>
            </a:r>
            <a:r>
              <a:rPr lang="de-CH" sz="1000" kern="0" dirty="0" smtClean="0">
                <a:latin typeface="Garamond" panose="02020404030301010803" pitchFamily="18" charset="0"/>
              </a:rPr>
              <a:t> </a:t>
            </a:r>
            <a:r>
              <a:rPr lang="de-CH" sz="1000" kern="0" dirty="0" err="1" smtClean="0">
                <a:latin typeface="Garamond" panose="02020404030301010803" pitchFamily="18" charset="0"/>
              </a:rPr>
              <a:t>Satellite</a:t>
            </a:r>
            <a:r>
              <a:rPr lang="de-CH" sz="1000" kern="0" dirty="0" smtClean="0">
                <a:latin typeface="Garamond" panose="02020404030301010803" pitchFamily="18" charset="0"/>
              </a:rPr>
              <a:t>-Eddy Dissipation Rate EDR, ICON: 			</a:t>
            </a:r>
            <a:r>
              <a:rPr lang="de-CH" sz="1000" kern="0" dirty="0" err="1">
                <a:latin typeface="Garamond" panose="02020404030301010803" pitchFamily="18" charset="0"/>
              </a:rPr>
              <a:t>Based</a:t>
            </a:r>
            <a:r>
              <a:rPr lang="de-CH" sz="1000" kern="0" dirty="0">
                <a:latin typeface="Garamond" panose="02020404030301010803" pitchFamily="18" charset="0"/>
              </a:rPr>
              <a:t> </a:t>
            </a:r>
            <a:r>
              <a:rPr lang="de-CH" sz="1000" kern="0" dirty="0" err="1">
                <a:latin typeface="Garamond" panose="02020404030301010803" pitchFamily="18" charset="0"/>
              </a:rPr>
              <a:t>Turbulence</a:t>
            </a:r>
            <a:r>
              <a:rPr lang="de-CH" sz="1000" kern="0" dirty="0">
                <a:latin typeface="Garamond" panose="02020404030301010803" pitchFamily="18" charset="0"/>
              </a:rPr>
              <a:t> Nowcasting </a:t>
            </a:r>
            <a:r>
              <a:rPr lang="de-CH" sz="1000" kern="0" dirty="0" err="1">
                <a:latin typeface="Garamond" panose="02020404030301010803" pitchFamily="18" charset="0"/>
              </a:rPr>
              <a:t>for</a:t>
            </a:r>
            <a:r>
              <a:rPr lang="de-CH" sz="1000" kern="0" dirty="0">
                <a:latin typeface="Garamond" panose="02020404030301010803" pitchFamily="18" charset="0"/>
              </a:rPr>
              <a:t> </a:t>
            </a:r>
            <a:r>
              <a:rPr lang="de-CH" sz="1000" kern="0" dirty="0" smtClean="0">
                <a:latin typeface="Garamond" panose="02020404030301010803" pitchFamily="18" charset="0"/>
              </a:rPr>
              <a:t>Aviation. Remote </a:t>
            </a:r>
            <a:r>
              <a:rPr lang="de-CH" sz="1000" kern="0" dirty="0" err="1" smtClean="0">
                <a:latin typeface="Garamond" panose="02020404030301010803" pitchFamily="18" charset="0"/>
              </a:rPr>
              <a:t>Sensing</a:t>
            </a:r>
            <a:endParaRPr lang="en-US" sz="1000" kern="0" dirty="0">
              <a:latin typeface="Garamond" panose="02020404030301010803" pitchFamily="18" charset="0"/>
            </a:endParaRP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6734" y="4244244"/>
            <a:ext cx="1805314" cy="259739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9" name="Untertitel 1"/>
          <p:cNvSpPr txBox="1">
            <a:spLocks/>
          </p:cNvSpPr>
          <p:nvPr/>
        </p:nvSpPr>
        <p:spPr>
          <a:xfrm>
            <a:off x="3247947" y="3417561"/>
            <a:ext cx="832651" cy="409812"/>
          </a:xfrm>
          <a:prstGeom prst="rect">
            <a:avLst/>
          </a:prstGeom>
        </p:spPr>
        <p:txBody>
          <a:bodyPr anchor="ctr"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0C0C0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de-CH" b="1" i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Alps</a:t>
            </a:r>
            <a:endParaRPr lang="en-US" b="1" i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Untertitel 1"/>
          <p:cNvSpPr txBox="1">
            <a:spLocks/>
          </p:cNvSpPr>
          <p:nvPr/>
        </p:nvSpPr>
        <p:spPr>
          <a:xfrm>
            <a:off x="1505710" y="3417561"/>
            <a:ext cx="832651" cy="409812"/>
          </a:xfrm>
          <a:prstGeom prst="rect">
            <a:avLst/>
          </a:prstGeom>
        </p:spPr>
        <p:txBody>
          <a:bodyPr anchor="ctr"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0C0C0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de-CH" b="1" i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Jura</a:t>
            </a:r>
            <a:endParaRPr lang="en-US" b="1" i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Untertitel 1"/>
          <p:cNvSpPr txBox="1">
            <a:spLocks/>
          </p:cNvSpPr>
          <p:nvPr/>
        </p:nvSpPr>
        <p:spPr>
          <a:xfrm>
            <a:off x="4719103" y="3417561"/>
            <a:ext cx="1082649" cy="409812"/>
          </a:xfrm>
          <a:prstGeom prst="rect">
            <a:avLst/>
          </a:prstGeom>
        </p:spPr>
        <p:txBody>
          <a:bodyPr anchor="ctr"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0C0C0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de-CH" b="1" i="1" kern="0" dirty="0" smtClean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N-</a:t>
            </a:r>
            <a:r>
              <a:rPr lang="de-CH" b="1" i="1" kern="0" dirty="0" err="1" smtClean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Italy</a:t>
            </a:r>
            <a:endParaRPr lang="en-US" b="1" i="1" kern="0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Untertitel 1"/>
          <p:cNvSpPr txBox="1">
            <a:spLocks/>
          </p:cNvSpPr>
          <p:nvPr/>
        </p:nvSpPr>
        <p:spPr>
          <a:xfrm rot="401317">
            <a:off x="3394251" y="1115599"/>
            <a:ext cx="2838300" cy="409812"/>
          </a:xfrm>
          <a:prstGeom prst="rect">
            <a:avLst/>
          </a:prstGeom>
        </p:spPr>
        <p:txBody>
          <a:bodyPr anchor="ctr"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0C0C0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de-CH" sz="3200" b="1" i="1" kern="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experimental!</a:t>
            </a:r>
            <a:endParaRPr lang="en-US" sz="3200" b="1" i="1" kern="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42434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3792"/>
            <a:ext cx="9144000" cy="3167436"/>
          </a:xfrm>
          <a:prstGeom prst="rect">
            <a:avLst/>
          </a:prstGeom>
        </p:spPr>
      </p:pic>
      <p:sp>
        <p:nvSpPr>
          <p:cNvPr id="2" name="Textplatzhalter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0" indent="0">
              <a:buNone/>
            </a:pPr>
            <a:r>
              <a:rPr lang="de-CH" dirty="0" smtClean="0"/>
              <a:t>  </a:t>
            </a:r>
            <a:endParaRPr lang="en-US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1186180" y="185710"/>
            <a:ext cx="7957820" cy="708082"/>
          </a:xfrm>
        </p:spPr>
        <p:txBody>
          <a:bodyPr/>
          <a:lstStyle/>
          <a:p>
            <a:r>
              <a:rPr lang="de-CH" dirty="0"/>
              <a:t>ICON </a:t>
            </a:r>
            <a:r>
              <a:rPr lang="de-CH" dirty="0" err="1"/>
              <a:t>cross</a:t>
            </a:r>
            <a:r>
              <a:rPr lang="de-CH" dirty="0"/>
              <a:t> </a:t>
            </a:r>
            <a:r>
              <a:rPr lang="de-CH" dirty="0" err="1"/>
              <a:t>section</a:t>
            </a:r>
            <a:r>
              <a:rPr lang="de-CH" dirty="0"/>
              <a:t> </a:t>
            </a:r>
            <a:r>
              <a:rPr lang="de-CH" dirty="0" smtClean="0"/>
              <a:t>St. Etienne - Toulon</a:t>
            </a:r>
            <a:endParaRPr lang="en-US" dirty="0"/>
          </a:p>
        </p:txBody>
      </p:sp>
      <p:sp>
        <p:nvSpPr>
          <p:cNvPr id="7" name="Untertitel 1"/>
          <p:cNvSpPr txBox="1">
            <a:spLocks/>
          </p:cNvSpPr>
          <p:nvPr/>
        </p:nvSpPr>
        <p:spPr>
          <a:xfrm>
            <a:off x="3235400" y="3519973"/>
            <a:ext cx="3150769" cy="409812"/>
          </a:xfrm>
          <a:prstGeom prst="rect">
            <a:avLst/>
          </a:prstGeom>
        </p:spPr>
        <p:txBody>
          <a:bodyPr anchor="ctr"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0C0C0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de-CH" b="1" i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M. </a:t>
            </a:r>
            <a:r>
              <a:rPr lang="de-CH" b="1" i="1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Ventoux</a:t>
            </a:r>
            <a:r>
              <a:rPr lang="de-CH" b="1" i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… S. </a:t>
            </a:r>
            <a:r>
              <a:rPr lang="de-CH" b="1" i="1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Vict</a:t>
            </a:r>
            <a:r>
              <a:rPr lang="de-CH" b="1" i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US" b="1" i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Untertitel 1"/>
          <p:cNvSpPr txBox="1">
            <a:spLocks/>
          </p:cNvSpPr>
          <p:nvPr/>
        </p:nvSpPr>
        <p:spPr>
          <a:xfrm>
            <a:off x="570586" y="3519973"/>
            <a:ext cx="1484985" cy="409812"/>
          </a:xfrm>
          <a:prstGeom prst="rect">
            <a:avLst/>
          </a:prstGeom>
        </p:spPr>
        <p:txBody>
          <a:bodyPr anchor="ctr"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0C0C0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de-CH" b="1" i="1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Cevennes</a:t>
            </a:r>
            <a:endParaRPr lang="en-US" b="1" i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Untertitel 1"/>
          <p:cNvSpPr txBox="1">
            <a:spLocks/>
          </p:cNvSpPr>
          <p:nvPr/>
        </p:nvSpPr>
        <p:spPr>
          <a:xfrm>
            <a:off x="1792224" y="3519973"/>
            <a:ext cx="1837554" cy="409812"/>
          </a:xfrm>
          <a:prstGeom prst="rect">
            <a:avLst/>
          </a:prstGeom>
        </p:spPr>
        <p:txBody>
          <a:bodyPr anchor="ctr"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0C0C0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de-CH" b="1" i="1" kern="0" dirty="0" smtClean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Rhône V.</a:t>
            </a:r>
            <a:endParaRPr lang="en-US" b="1" i="1" kern="0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48318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3792"/>
            <a:ext cx="9144000" cy="3167436"/>
          </a:xfrm>
          <a:prstGeom prst="rect">
            <a:avLst/>
          </a:prstGeom>
        </p:spPr>
      </p:pic>
      <p:sp>
        <p:nvSpPr>
          <p:cNvPr id="2" name="Textplatzhalter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0" indent="0">
              <a:buNone/>
            </a:pPr>
            <a:r>
              <a:rPr lang="de-CH" dirty="0" smtClean="0"/>
              <a:t>  </a:t>
            </a:r>
            <a:endParaRPr lang="en-US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ICON </a:t>
            </a:r>
            <a:r>
              <a:rPr lang="de-CH" dirty="0" err="1"/>
              <a:t>cross</a:t>
            </a:r>
            <a:r>
              <a:rPr lang="de-CH" dirty="0"/>
              <a:t> </a:t>
            </a:r>
            <a:r>
              <a:rPr lang="de-CH" dirty="0" err="1"/>
              <a:t>section</a:t>
            </a:r>
            <a:r>
              <a:rPr lang="de-CH" dirty="0"/>
              <a:t> St. Etienne - Toulon</a:t>
            </a:r>
            <a:endParaRPr lang="en-US" dirty="0"/>
          </a:p>
        </p:txBody>
      </p:sp>
      <p:sp>
        <p:nvSpPr>
          <p:cNvPr id="9" name="Untertitel 1"/>
          <p:cNvSpPr txBox="1">
            <a:spLocks/>
          </p:cNvSpPr>
          <p:nvPr/>
        </p:nvSpPr>
        <p:spPr>
          <a:xfrm>
            <a:off x="3235400" y="3519973"/>
            <a:ext cx="3150769" cy="409812"/>
          </a:xfrm>
          <a:prstGeom prst="rect">
            <a:avLst/>
          </a:prstGeom>
        </p:spPr>
        <p:txBody>
          <a:bodyPr anchor="ctr"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0C0C0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de-CH" b="1" i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M. </a:t>
            </a:r>
            <a:r>
              <a:rPr lang="de-CH" b="1" i="1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Ventoux</a:t>
            </a:r>
            <a:r>
              <a:rPr lang="de-CH" b="1" i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… S. </a:t>
            </a:r>
            <a:r>
              <a:rPr lang="de-CH" b="1" i="1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Vict</a:t>
            </a:r>
            <a:r>
              <a:rPr lang="de-CH" b="1" i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US" b="1" i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Untertitel 1"/>
          <p:cNvSpPr txBox="1">
            <a:spLocks/>
          </p:cNvSpPr>
          <p:nvPr/>
        </p:nvSpPr>
        <p:spPr>
          <a:xfrm>
            <a:off x="570586" y="3519973"/>
            <a:ext cx="1484985" cy="409812"/>
          </a:xfrm>
          <a:prstGeom prst="rect">
            <a:avLst/>
          </a:prstGeom>
        </p:spPr>
        <p:txBody>
          <a:bodyPr anchor="ctr"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0C0C0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de-CH" b="1" i="1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Cevennes</a:t>
            </a:r>
            <a:endParaRPr lang="en-US" b="1" i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Untertitel 1"/>
          <p:cNvSpPr txBox="1">
            <a:spLocks/>
          </p:cNvSpPr>
          <p:nvPr/>
        </p:nvSpPr>
        <p:spPr>
          <a:xfrm>
            <a:off x="1792224" y="3519973"/>
            <a:ext cx="1837554" cy="409812"/>
          </a:xfrm>
          <a:prstGeom prst="rect">
            <a:avLst/>
          </a:prstGeom>
        </p:spPr>
        <p:txBody>
          <a:bodyPr anchor="ctr"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0C0C0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de-CH" b="1" i="1" kern="0" dirty="0" smtClean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Rhône V.</a:t>
            </a:r>
            <a:endParaRPr lang="en-US" b="1" i="1" kern="0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08857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3792"/>
            <a:ext cx="9144000" cy="3167436"/>
          </a:xfrm>
          <a:prstGeom prst="rect">
            <a:avLst/>
          </a:prstGeom>
        </p:spPr>
      </p:pic>
      <p:sp>
        <p:nvSpPr>
          <p:cNvPr id="2" name="Textplatzhalter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0" indent="0">
              <a:buNone/>
            </a:pPr>
            <a:r>
              <a:rPr lang="de-CH" dirty="0" smtClean="0"/>
              <a:t>  </a:t>
            </a:r>
            <a:endParaRPr lang="en-US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ICON </a:t>
            </a:r>
            <a:r>
              <a:rPr lang="de-CH" dirty="0" err="1"/>
              <a:t>cross</a:t>
            </a:r>
            <a:r>
              <a:rPr lang="de-CH" dirty="0"/>
              <a:t> </a:t>
            </a:r>
            <a:r>
              <a:rPr lang="de-CH" dirty="0" err="1"/>
              <a:t>section</a:t>
            </a:r>
            <a:r>
              <a:rPr lang="de-CH" dirty="0"/>
              <a:t> St. Etienne - Toulon</a:t>
            </a:r>
            <a:endParaRPr lang="en-US" dirty="0"/>
          </a:p>
        </p:txBody>
      </p:sp>
      <p:sp>
        <p:nvSpPr>
          <p:cNvPr id="8" name="Textplatzhalter 1"/>
          <p:cNvSpPr txBox="1">
            <a:spLocks/>
          </p:cNvSpPr>
          <p:nvPr/>
        </p:nvSpPr>
        <p:spPr>
          <a:xfrm>
            <a:off x="1179830" y="4186335"/>
            <a:ext cx="7777558" cy="375559"/>
          </a:xfrm>
          <a:prstGeom prst="rect">
            <a:avLst/>
          </a:prstGeom>
        </p:spPr>
        <p:txBody>
          <a:bodyPr/>
          <a:lstStyle>
            <a:lvl1pPr marL="266700" marR="0" indent="-2667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4375" indent="-257175" algn="l" rtl="0" eaLnBrk="1" fontAlgn="base" hangingPunct="1">
              <a:spcBef>
                <a:spcPct val="20000"/>
              </a:spcBef>
              <a:spcAft>
                <a:spcPct val="0"/>
              </a:spcAft>
              <a:buClrTx/>
              <a:buFont typeface="Symbol" panose="05050102010706020507" pitchFamily="18" charset="2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Tx/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0C0C0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de-CH" sz="1000" kern="0" dirty="0" smtClean="0">
                <a:latin typeface="Garamond" panose="02020404030301010803" pitchFamily="18" charset="0"/>
              </a:rPr>
              <a:t>Turbulent </a:t>
            </a:r>
            <a:r>
              <a:rPr lang="de-CH" sz="1000" kern="0" dirty="0" err="1" smtClean="0">
                <a:latin typeface="Garamond" panose="02020404030301010803" pitchFamily="18" charset="0"/>
              </a:rPr>
              <a:t>Kinetic</a:t>
            </a:r>
            <a:r>
              <a:rPr lang="de-CH" sz="1000" kern="0" dirty="0" smtClean="0">
                <a:latin typeface="Garamond" panose="02020404030301010803" pitchFamily="18" charset="0"/>
              </a:rPr>
              <a:t> </a:t>
            </a:r>
            <a:r>
              <a:rPr lang="de-CH" sz="1000" kern="0" dirty="0" err="1" smtClean="0">
                <a:latin typeface="Garamond" panose="02020404030301010803" pitchFamily="18" charset="0"/>
              </a:rPr>
              <a:t>Energy</a:t>
            </a:r>
            <a:r>
              <a:rPr lang="de-CH" sz="1000" kern="0" dirty="0" smtClean="0">
                <a:latin typeface="Garamond" panose="02020404030301010803" pitchFamily="18" charset="0"/>
              </a:rPr>
              <a:t> TKE </a:t>
            </a:r>
            <a:r>
              <a:rPr lang="de-CH" sz="1000" kern="0" dirty="0" err="1" smtClean="0">
                <a:latin typeface="Garamond" panose="02020404030301010803" pitchFamily="18" charset="0"/>
              </a:rPr>
              <a:t>vs</a:t>
            </a:r>
            <a:r>
              <a:rPr lang="de-CH" sz="1000" kern="0" dirty="0" smtClean="0">
                <a:latin typeface="Garamond" panose="02020404030301010803" pitchFamily="18" charset="0"/>
              </a:rPr>
              <a:t>				Barleben A. et al. (2020): A </a:t>
            </a:r>
            <a:r>
              <a:rPr lang="de-CH" sz="1000" kern="0" dirty="0" err="1" smtClean="0">
                <a:latin typeface="Garamond" panose="02020404030301010803" pitchFamily="18" charset="0"/>
              </a:rPr>
              <a:t>Novel</a:t>
            </a:r>
            <a:r>
              <a:rPr lang="de-CH" sz="1000" kern="0" dirty="0" smtClean="0">
                <a:latin typeface="Garamond" panose="02020404030301010803" pitchFamily="18" charset="0"/>
              </a:rPr>
              <a:t> Approach </a:t>
            </a:r>
            <a:r>
              <a:rPr lang="de-CH" sz="1000" kern="0" dirty="0" err="1" smtClean="0">
                <a:latin typeface="Garamond" panose="02020404030301010803" pitchFamily="18" charset="0"/>
              </a:rPr>
              <a:t>for</a:t>
            </a:r>
            <a:r>
              <a:rPr lang="de-CH" sz="1000" kern="0" dirty="0" smtClean="0">
                <a:latin typeface="Garamond" panose="02020404030301010803" pitchFamily="18" charset="0"/>
              </a:rPr>
              <a:t> </a:t>
            </a:r>
            <a:r>
              <a:rPr lang="de-CH" sz="1000" kern="0" dirty="0" err="1" smtClean="0">
                <a:latin typeface="Garamond" panose="02020404030301010803" pitchFamily="18" charset="0"/>
              </a:rPr>
              <a:t>Satellite</a:t>
            </a:r>
            <a:r>
              <a:rPr lang="de-CH" sz="1000" kern="0" dirty="0" smtClean="0">
                <a:latin typeface="Garamond" panose="02020404030301010803" pitchFamily="18" charset="0"/>
              </a:rPr>
              <a:t>-Eddy Dissipation Rate EDR, ICON: 			</a:t>
            </a:r>
            <a:r>
              <a:rPr lang="de-CH" sz="1000" kern="0" dirty="0" err="1">
                <a:latin typeface="Garamond" panose="02020404030301010803" pitchFamily="18" charset="0"/>
              </a:rPr>
              <a:t>Based</a:t>
            </a:r>
            <a:r>
              <a:rPr lang="de-CH" sz="1000" kern="0" dirty="0">
                <a:latin typeface="Garamond" panose="02020404030301010803" pitchFamily="18" charset="0"/>
              </a:rPr>
              <a:t> </a:t>
            </a:r>
            <a:r>
              <a:rPr lang="de-CH" sz="1000" kern="0" dirty="0" err="1">
                <a:latin typeface="Garamond" panose="02020404030301010803" pitchFamily="18" charset="0"/>
              </a:rPr>
              <a:t>Turbulence</a:t>
            </a:r>
            <a:r>
              <a:rPr lang="de-CH" sz="1000" kern="0" dirty="0">
                <a:latin typeface="Garamond" panose="02020404030301010803" pitchFamily="18" charset="0"/>
              </a:rPr>
              <a:t> Nowcasting </a:t>
            </a:r>
            <a:r>
              <a:rPr lang="de-CH" sz="1000" kern="0" dirty="0" err="1">
                <a:latin typeface="Garamond" panose="02020404030301010803" pitchFamily="18" charset="0"/>
              </a:rPr>
              <a:t>for</a:t>
            </a:r>
            <a:r>
              <a:rPr lang="de-CH" sz="1000" kern="0" dirty="0">
                <a:latin typeface="Garamond" panose="02020404030301010803" pitchFamily="18" charset="0"/>
              </a:rPr>
              <a:t> </a:t>
            </a:r>
            <a:r>
              <a:rPr lang="de-CH" sz="1000" kern="0" dirty="0" smtClean="0">
                <a:latin typeface="Garamond" panose="02020404030301010803" pitchFamily="18" charset="0"/>
              </a:rPr>
              <a:t>Aviation. Remote </a:t>
            </a:r>
            <a:r>
              <a:rPr lang="de-CH" sz="1000" kern="0" dirty="0" err="1" smtClean="0">
                <a:latin typeface="Garamond" panose="02020404030301010803" pitchFamily="18" charset="0"/>
              </a:rPr>
              <a:t>Sensing</a:t>
            </a:r>
            <a:endParaRPr lang="en-US" sz="1000" kern="0" dirty="0">
              <a:latin typeface="Garamond" panose="02020404030301010803" pitchFamily="18" charset="0"/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6734" y="4244244"/>
            <a:ext cx="1805314" cy="259739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10" name="Untertitel 1"/>
          <p:cNvSpPr txBox="1">
            <a:spLocks/>
          </p:cNvSpPr>
          <p:nvPr/>
        </p:nvSpPr>
        <p:spPr>
          <a:xfrm rot="401317">
            <a:off x="3394251" y="1115599"/>
            <a:ext cx="2838300" cy="409812"/>
          </a:xfrm>
          <a:prstGeom prst="rect">
            <a:avLst/>
          </a:prstGeom>
        </p:spPr>
        <p:txBody>
          <a:bodyPr anchor="ctr"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0C0C0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de-CH" sz="3200" b="1" i="1" kern="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experimental!</a:t>
            </a:r>
            <a:endParaRPr lang="en-US" sz="3200" b="1" i="1" kern="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Untertitel 1"/>
          <p:cNvSpPr txBox="1">
            <a:spLocks/>
          </p:cNvSpPr>
          <p:nvPr/>
        </p:nvSpPr>
        <p:spPr>
          <a:xfrm>
            <a:off x="3235400" y="3519973"/>
            <a:ext cx="3150769" cy="409812"/>
          </a:xfrm>
          <a:prstGeom prst="rect">
            <a:avLst/>
          </a:prstGeom>
        </p:spPr>
        <p:txBody>
          <a:bodyPr anchor="ctr"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0C0C0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de-CH" b="1" i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M. </a:t>
            </a:r>
            <a:r>
              <a:rPr lang="de-CH" b="1" i="1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Ventoux</a:t>
            </a:r>
            <a:r>
              <a:rPr lang="de-CH" b="1" i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… S. </a:t>
            </a:r>
            <a:r>
              <a:rPr lang="de-CH" b="1" i="1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Vict</a:t>
            </a:r>
            <a:r>
              <a:rPr lang="de-CH" b="1" i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US" b="1" i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Untertitel 1"/>
          <p:cNvSpPr txBox="1">
            <a:spLocks/>
          </p:cNvSpPr>
          <p:nvPr/>
        </p:nvSpPr>
        <p:spPr>
          <a:xfrm>
            <a:off x="570586" y="3519973"/>
            <a:ext cx="1484985" cy="409812"/>
          </a:xfrm>
          <a:prstGeom prst="rect">
            <a:avLst/>
          </a:prstGeom>
        </p:spPr>
        <p:txBody>
          <a:bodyPr anchor="ctr"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0C0C0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de-CH" b="1" i="1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Cevennes</a:t>
            </a:r>
            <a:endParaRPr lang="en-US" b="1" i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Untertitel 1"/>
          <p:cNvSpPr txBox="1">
            <a:spLocks/>
          </p:cNvSpPr>
          <p:nvPr/>
        </p:nvSpPr>
        <p:spPr>
          <a:xfrm>
            <a:off x="1792224" y="3519973"/>
            <a:ext cx="1837554" cy="409812"/>
          </a:xfrm>
          <a:prstGeom prst="rect">
            <a:avLst/>
          </a:prstGeom>
        </p:spPr>
        <p:txBody>
          <a:bodyPr anchor="ctr"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0C0C0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de-CH" b="1" i="1" kern="0" dirty="0" smtClean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Rhône V.</a:t>
            </a:r>
            <a:endParaRPr lang="en-US" b="1" i="1" kern="0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7166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CH" dirty="0" smtClean="0"/>
              <a:t>qualitative </a:t>
            </a:r>
            <a:r>
              <a:rPr lang="de-CH" dirty="0" err="1" smtClean="0"/>
              <a:t>diagnosis</a:t>
            </a:r>
            <a:r>
              <a:rPr lang="de-CH" dirty="0" smtClean="0"/>
              <a:t> &amp; </a:t>
            </a:r>
            <a:r>
              <a:rPr lang="de-CH" dirty="0" err="1" smtClean="0"/>
              <a:t>forecasting</a:t>
            </a:r>
            <a:r>
              <a:rPr lang="de-CH" dirty="0" smtClean="0"/>
              <a:t> of </a:t>
            </a:r>
            <a:r>
              <a:rPr lang="de-CH" dirty="0" err="1" smtClean="0"/>
              <a:t>mountain</a:t>
            </a:r>
            <a:r>
              <a:rPr lang="de-CH" dirty="0" smtClean="0"/>
              <a:t> </a:t>
            </a:r>
            <a:r>
              <a:rPr lang="de-CH" dirty="0" err="1" smtClean="0"/>
              <a:t>waves</a:t>
            </a:r>
            <a:r>
              <a:rPr lang="de-CH" dirty="0" smtClean="0"/>
              <a:t> </a:t>
            </a:r>
            <a:r>
              <a:rPr lang="de-CH" b="1" i="1" dirty="0" smtClean="0">
                <a:solidFill>
                  <a:srgbClr val="008000"/>
                </a:solidFill>
              </a:rPr>
              <a:t>OK</a:t>
            </a:r>
          </a:p>
          <a:p>
            <a:pPr lvl="1"/>
            <a:r>
              <a:rPr lang="de-CH" dirty="0" err="1" smtClean="0"/>
              <a:t>synoptic</a:t>
            </a:r>
            <a:r>
              <a:rPr lang="de-CH" dirty="0" smtClean="0"/>
              <a:t> </a:t>
            </a:r>
            <a:r>
              <a:rPr lang="de-CH" dirty="0" err="1" smtClean="0"/>
              <a:t>situation</a:t>
            </a:r>
            <a:r>
              <a:rPr lang="de-CH" dirty="0" smtClean="0"/>
              <a:t>, </a:t>
            </a:r>
            <a:r>
              <a:rPr lang="de-CH" dirty="0" err="1" smtClean="0"/>
              <a:t>strength</a:t>
            </a:r>
            <a:r>
              <a:rPr lang="de-CH" dirty="0" smtClean="0"/>
              <a:t> &amp; </a:t>
            </a:r>
            <a:r>
              <a:rPr lang="de-CH" dirty="0" err="1" smtClean="0"/>
              <a:t>orientation</a:t>
            </a:r>
            <a:r>
              <a:rPr lang="de-CH" dirty="0" smtClean="0"/>
              <a:t> of </a:t>
            </a:r>
            <a:r>
              <a:rPr lang="de-CH" dirty="0" err="1" smtClean="0"/>
              <a:t>flow</a:t>
            </a:r>
            <a:r>
              <a:rPr lang="de-CH" dirty="0" smtClean="0"/>
              <a:t> </a:t>
            </a:r>
            <a:r>
              <a:rPr lang="de-CH" dirty="0" err="1" smtClean="0"/>
              <a:t>vs</a:t>
            </a:r>
            <a:r>
              <a:rPr lang="de-CH" dirty="0" smtClean="0"/>
              <a:t> </a:t>
            </a:r>
            <a:r>
              <a:rPr lang="de-CH" dirty="0" err="1" smtClean="0"/>
              <a:t>orographic</a:t>
            </a:r>
            <a:r>
              <a:rPr lang="de-CH" dirty="0" smtClean="0"/>
              <a:t> </a:t>
            </a:r>
            <a:r>
              <a:rPr lang="de-CH" dirty="0" err="1" smtClean="0"/>
              <a:t>barrier</a:t>
            </a:r>
            <a:endParaRPr lang="de-CH" dirty="0" smtClean="0"/>
          </a:p>
          <a:p>
            <a:pPr lvl="1"/>
            <a:r>
              <a:rPr lang="de-CH" dirty="0" err="1" smtClean="0"/>
              <a:t>satellite</a:t>
            </a:r>
            <a:r>
              <a:rPr lang="de-CH" dirty="0" smtClean="0"/>
              <a:t> </a:t>
            </a:r>
            <a:r>
              <a:rPr lang="de-CH" dirty="0" err="1" smtClean="0"/>
              <a:t>appearance</a:t>
            </a:r>
            <a:endParaRPr lang="de-CH" dirty="0" smtClean="0"/>
          </a:p>
          <a:p>
            <a:pPr lvl="1"/>
            <a:r>
              <a:rPr lang="de-CH" dirty="0" err="1" smtClean="0"/>
              <a:t>signatures</a:t>
            </a:r>
            <a:r>
              <a:rPr lang="de-CH" dirty="0" smtClean="0"/>
              <a:t> in NWP </a:t>
            </a:r>
            <a:r>
              <a:rPr lang="de-CH" dirty="0" err="1" smtClean="0"/>
              <a:t>model</a:t>
            </a:r>
            <a:r>
              <a:rPr lang="de-CH" dirty="0" smtClean="0"/>
              <a:t> </a:t>
            </a:r>
            <a:r>
              <a:rPr lang="de-CH" dirty="0" err="1" smtClean="0"/>
              <a:t>output</a:t>
            </a:r>
            <a:r>
              <a:rPr lang="de-CH" dirty="0" smtClean="0"/>
              <a:t> (</a:t>
            </a:r>
            <a:r>
              <a:rPr lang="de-CH" dirty="0" err="1" smtClean="0"/>
              <a:t>vertical</a:t>
            </a:r>
            <a:r>
              <a:rPr lang="de-CH" dirty="0" smtClean="0"/>
              <a:t> </a:t>
            </a:r>
            <a:r>
              <a:rPr lang="de-CH" dirty="0" err="1" smtClean="0"/>
              <a:t>speed</a:t>
            </a:r>
            <a:r>
              <a:rPr lang="de-CH" dirty="0" smtClean="0"/>
              <a:t> </a:t>
            </a:r>
            <a:r>
              <a:rPr lang="de-CH" dirty="0" err="1" smtClean="0"/>
              <a:t>maps</a:t>
            </a:r>
            <a:r>
              <a:rPr lang="de-CH" dirty="0" smtClean="0"/>
              <a:t> </a:t>
            </a:r>
            <a:r>
              <a:rPr lang="de-CH" dirty="0" err="1" smtClean="0"/>
              <a:t>or</a:t>
            </a:r>
            <a:r>
              <a:rPr lang="de-CH" dirty="0" smtClean="0"/>
              <a:t> </a:t>
            </a:r>
            <a:r>
              <a:rPr lang="de-CH" dirty="0" err="1" smtClean="0"/>
              <a:t>cross</a:t>
            </a:r>
            <a:r>
              <a:rPr lang="de-CH" dirty="0" smtClean="0"/>
              <a:t> </a:t>
            </a:r>
            <a:r>
              <a:rPr lang="de-CH" dirty="0" err="1" smtClean="0"/>
              <a:t>sections</a:t>
            </a:r>
            <a:r>
              <a:rPr lang="de-CH" dirty="0" smtClean="0"/>
              <a:t>)</a:t>
            </a:r>
          </a:p>
          <a:p>
            <a:r>
              <a:rPr lang="de-CH" dirty="0" err="1" smtClean="0"/>
              <a:t>quantification</a:t>
            </a:r>
            <a:r>
              <a:rPr lang="de-CH" dirty="0" smtClean="0"/>
              <a:t> of </a:t>
            </a:r>
            <a:r>
              <a:rPr lang="de-CH" dirty="0" err="1" smtClean="0"/>
              <a:t>mountain</a:t>
            </a:r>
            <a:r>
              <a:rPr lang="de-CH" dirty="0" smtClean="0"/>
              <a:t> </a:t>
            </a:r>
            <a:r>
              <a:rPr lang="de-CH" dirty="0" err="1" smtClean="0"/>
              <a:t>wave</a:t>
            </a:r>
            <a:r>
              <a:rPr lang="de-CH" dirty="0" smtClean="0"/>
              <a:t> </a:t>
            </a:r>
            <a:r>
              <a:rPr lang="de-CH" dirty="0" err="1" smtClean="0"/>
              <a:t>intensity</a:t>
            </a:r>
            <a:r>
              <a:rPr lang="de-CH" dirty="0" smtClean="0"/>
              <a:t>, </a:t>
            </a:r>
            <a:r>
              <a:rPr lang="de-CH" dirty="0" err="1" smtClean="0"/>
              <a:t>vertical</a:t>
            </a:r>
            <a:r>
              <a:rPr lang="de-CH" dirty="0" smtClean="0"/>
              <a:t> </a:t>
            </a:r>
            <a:r>
              <a:rPr lang="de-CH" dirty="0" err="1" smtClean="0"/>
              <a:t>speed</a:t>
            </a:r>
            <a:r>
              <a:rPr lang="de-CH" dirty="0" smtClean="0"/>
              <a:t> </a:t>
            </a:r>
            <a:r>
              <a:rPr lang="de-CH" b="1" i="1" dirty="0" smtClean="0">
                <a:solidFill>
                  <a:srgbClr val="00CC00"/>
                </a:solidFill>
              </a:rPr>
              <a:t>~ OK (?)</a:t>
            </a:r>
          </a:p>
          <a:p>
            <a:r>
              <a:rPr lang="de-CH" dirty="0" err="1" smtClean="0"/>
              <a:t>wave</a:t>
            </a:r>
            <a:r>
              <a:rPr lang="de-CH" dirty="0" smtClean="0"/>
              <a:t> </a:t>
            </a:r>
            <a:r>
              <a:rPr lang="de-CH" dirty="0" err="1" smtClean="0"/>
              <a:t>breaking</a:t>
            </a:r>
            <a:r>
              <a:rPr lang="de-CH" dirty="0" smtClean="0"/>
              <a:t> </a:t>
            </a:r>
            <a:r>
              <a:rPr lang="de-CH" dirty="0" err="1" smtClean="0"/>
              <a:t>diagnosis</a:t>
            </a:r>
            <a:r>
              <a:rPr lang="de-CH" dirty="0" smtClean="0"/>
              <a:t> &amp; </a:t>
            </a:r>
            <a:r>
              <a:rPr lang="de-CH" dirty="0" err="1" smtClean="0"/>
              <a:t>forecasting</a:t>
            </a:r>
            <a:r>
              <a:rPr lang="de-CH" dirty="0" smtClean="0"/>
              <a:t> </a:t>
            </a:r>
            <a:r>
              <a:rPr lang="de-CH" b="1" i="1" dirty="0" smtClean="0">
                <a:solidFill>
                  <a:srgbClr val="FF0000"/>
                </a:solidFill>
              </a:rPr>
              <a:t>CHALLENGE!</a:t>
            </a:r>
            <a:endParaRPr lang="de-CH" b="1" i="1" dirty="0">
              <a:solidFill>
                <a:srgbClr val="FF0000"/>
              </a:solidFill>
            </a:endParaRPr>
          </a:p>
          <a:p>
            <a:pPr lvl="1"/>
            <a:r>
              <a:rPr lang="de-CH" dirty="0" err="1" smtClean="0">
                <a:sym typeface="Wingdings" panose="05000000000000000000" pitchFamily="2" charset="2"/>
              </a:rPr>
              <a:t>how</a:t>
            </a:r>
            <a:r>
              <a:rPr lang="de-CH" dirty="0" smtClean="0">
                <a:sym typeface="Wingdings" panose="05000000000000000000" pitchFamily="2" charset="2"/>
              </a:rPr>
              <a:t> </a:t>
            </a:r>
            <a:r>
              <a:rPr lang="de-CH" dirty="0" err="1" smtClean="0">
                <a:sym typeface="Wingdings" panose="05000000000000000000" pitchFamily="2" charset="2"/>
              </a:rPr>
              <a:t>good</a:t>
            </a:r>
            <a:r>
              <a:rPr lang="de-CH" dirty="0" smtClean="0">
                <a:sym typeface="Wingdings" panose="05000000000000000000" pitchFamily="2" charset="2"/>
              </a:rPr>
              <a:t> </a:t>
            </a:r>
            <a:r>
              <a:rPr lang="de-CH" dirty="0" err="1" smtClean="0">
                <a:sym typeface="Wingdings" panose="05000000000000000000" pitchFamily="2" charset="2"/>
              </a:rPr>
              <a:t>are</a:t>
            </a:r>
            <a:r>
              <a:rPr lang="de-CH" dirty="0" smtClean="0">
                <a:sym typeface="Wingdings" panose="05000000000000000000" pitchFamily="2" charset="2"/>
              </a:rPr>
              <a:t> </a:t>
            </a:r>
            <a:r>
              <a:rPr lang="de-CH" dirty="0" err="1" smtClean="0">
                <a:sym typeface="Wingdings" panose="05000000000000000000" pitchFamily="2" charset="2"/>
              </a:rPr>
              <a:t>the</a:t>
            </a:r>
            <a:r>
              <a:rPr lang="de-CH" dirty="0" smtClean="0">
                <a:sym typeface="Wingdings" panose="05000000000000000000" pitchFamily="2" charset="2"/>
              </a:rPr>
              <a:t> </a:t>
            </a:r>
            <a:r>
              <a:rPr lang="de-CH" dirty="0" err="1" smtClean="0">
                <a:sym typeface="Wingdings" panose="05000000000000000000" pitchFamily="2" charset="2"/>
              </a:rPr>
              <a:t>models</a:t>
            </a:r>
            <a:r>
              <a:rPr lang="de-CH" dirty="0" smtClean="0">
                <a:sym typeface="Wingdings" panose="05000000000000000000" pitchFamily="2" charset="2"/>
              </a:rPr>
              <a:t> …? </a:t>
            </a:r>
            <a:endParaRPr lang="de-CH" dirty="0" smtClean="0">
              <a:sym typeface="Wingdings" panose="05000000000000000000" pitchFamily="2" charset="2"/>
            </a:endParaRPr>
          </a:p>
          <a:p>
            <a:pPr lvl="1"/>
            <a:r>
              <a:rPr lang="de-CH" dirty="0" err="1" smtClean="0">
                <a:sym typeface="Wingdings" panose="05000000000000000000" pitchFamily="2" charset="2"/>
              </a:rPr>
              <a:t>how</a:t>
            </a:r>
            <a:r>
              <a:rPr lang="de-CH" dirty="0" smtClean="0">
                <a:sym typeface="Wingdings" panose="05000000000000000000" pitchFamily="2" charset="2"/>
              </a:rPr>
              <a:t> </a:t>
            </a:r>
            <a:r>
              <a:rPr lang="de-CH" dirty="0" err="1" smtClean="0">
                <a:sym typeface="Wingdings" panose="05000000000000000000" pitchFamily="2" charset="2"/>
              </a:rPr>
              <a:t>to</a:t>
            </a:r>
            <a:r>
              <a:rPr lang="de-CH" dirty="0" smtClean="0">
                <a:sym typeface="Wingdings" panose="05000000000000000000" pitchFamily="2" charset="2"/>
              </a:rPr>
              <a:t> </a:t>
            </a:r>
            <a:r>
              <a:rPr lang="de-CH" dirty="0" err="1" smtClean="0">
                <a:sym typeface="Wingdings" panose="05000000000000000000" pitchFamily="2" charset="2"/>
              </a:rPr>
              <a:t>extract</a:t>
            </a:r>
            <a:r>
              <a:rPr lang="de-CH" dirty="0" smtClean="0">
                <a:sym typeface="Wingdings" panose="05000000000000000000" pitchFamily="2" charset="2"/>
              </a:rPr>
              <a:t> </a:t>
            </a:r>
            <a:r>
              <a:rPr lang="de-CH" dirty="0" err="1" smtClean="0">
                <a:sym typeface="Wingdings" panose="05000000000000000000" pitchFamily="2" charset="2"/>
              </a:rPr>
              <a:t>this</a:t>
            </a:r>
            <a:r>
              <a:rPr lang="de-CH" dirty="0" smtClean="0">
                <a:sym typeface="Wingdings" panose="05000000000000000000" pitchFamily="2" charset="2"/>
              </a:rPr>
              <a:t> </a:t>
            </a:r>
            <a:r>
              <a:rPr lang="de-CH" dirty="0" err="1" smtClean="0">
                <a:sym typeface="Wingdings" panose="05000000000000000000" pitchFamily="2" charset="2"/>
              </a:rPr>
              <a:t>process</a:t>
            </a:r>
            <a:r>
              <a:rPr lang="de-CH" dirty="0" smtClean="0">
                <a:sym typeface="Wingdings" panose="05000000000000000000" pitchFamily="2" charset="2"/>
              </a:rPr>
              <a:t> out of </a:t>
            </a:r>
            <a:r>
              <a:rPr lang="de-CH" dirty="0" err="1" smtClean="0">
                <a:sym typeface="Wingdings" panose="05000000000000000000" pitchFamily="2" charset="2"/>
              </a:rPr>
              <a:t>the</a:t>
            </a:r>
            <a:r>
              <a:rPr lang="de-CH" dirty="0" smtClean="0">
                <a:sym typeface="Wingdings" panose="05000000000000000000" pitchFamily="2" charset="2"/>
              </a:rPr>
              <a:t> </a:t>
            </a:r>
            <a:r>
              <a:rPr lang="de-CH" dirty="0" err="1" smtClean="0">
                <a:sym typeface="Wingdings" panose="05000000000000000000" pitchFamily="2" charset="2"/>
              </a:rPr>
              <a:t>model</a:t>
            </a:r>
            <a:r>
              <a:rPr lang="de-CH" dirty="0" smtClean="0">
                <a:sym typeface="Wingdings" panose="05000000000000000000" pitchFamily="2" charset="2"/>
              </a:rPr>
              <a:t> </a:t>
            </a:r>
            <a:r>
              <a:rPr lang="de-CH" dirty="0" err="1" smtClean="0">
                <a:sym typeface="Wingdings" panose="05000000000000000000" pitchFamily="2" charset="2"/>
              </a:rPr>
              <a:t>data</a:t>
            </a:r>
            <a:r>
              <a:rPr lang="de-CH" dirty="0" smtClean="0">
                <a:sym typeface="Wingdings" panose="05000000000000000000" pitchFamily="2" charset="2"/>
              </a:rPr>
              <a:t> </a:t>
            </a:r>
            <a:r>
              <a:rPr lang="de-CH" dirty="0" err="1" smtClean="0">
                <a:sym typeface="Wingdings" panose="05000000000000000000" pitchFamily="2" charset="2"/>
              </a:rPr>
              <a:t>best</a:t>
            </a:r>
            <a:r>
              <a:rPr lang="de-CH" dirty="0" smtClean="0">
                <a:sym typeface="Wingdings" panose="05000000000000000000" pitchFamily="2" charset="2"/>
              </a:rPr>
              <a:t>?</a:t>
            </a:r>
            <a:endParaRPr lang="de-CH" dirty="0" smtClean="0">
              <a:sym typeface="Wingdings" panose="05000000000000000000" pitchFamily="2" charset="2"/>
            </a:endParaRPr>
          </a:p>
          <a:p>
            <a:endParaRPr lang="en-US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 smtClean="0"/>
              <a:t>conclusions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9752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5"/>
          </p:nvPr>
        </p:nvSpPr>
        <p:spPr>
          <a:xfrm>
            <a:off x="328930" y="1394459"/>
            <a:ext cx="2706370" cy="897891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mesoscale NWP model </a:t>
            </a:r>
            <a:br>
              <a:rPr lang="en-US" dirty="0" smtClean="0"/>
            </a:br>
            <a:r>
              <a:rPr lang="en-US" dirty="0" smtClean="0"/>
              <a:t>probabilistic, ~ ICON-CH1E </a:t>
            </a:r>
            <a:r>
              <a:rPr lang="en-US" dirty="0"/>
              <a:t/>
            </a:r>
            <a:br>
              <a:rPr lang="en-US" dirty="0"/>
            </a:br>
            <a:r>
              <a:rPr lang="de-CH" i="1" dirty="0" err="1" smtClean="0">
                <a:sym typeface="Wingdings" panose="05000000000000000000" pitchFamily="2" charset="2"/>
              </a:rPr>
              <a:t>w,TKE</a:t>
            </a:r>
            <a:r>
              <a:rPr lang="de-CH" dirty="0" smtClean="0">
                <a:sym typeface="Wingdings" panose="05000000000000000000" pitchFamily="2" charset="2"/>
              </a:rPr>
              <a:t> </a:t>
            </a:r>
            <a:r>
              <a:rPr lang="de-CH" dirty="0" err="1" smtClean="0">
                <a:sym typeface="Wingdings" panose="05000000000000000000" pitchFamily="2" charset="2"/>
              </a:rPr>
              <a:t>output</a:t>
            </a:r>
            <a:r>
              <a:rPr lang="de-CH" dirty="0" smtClean="0">
                <a:sym typeface="Wingdings" panose="05000000000000000000" pitchFamily="2" charset="2"/>
              </a:rPr>
              <a:t> ~</a:t>
            </a:r>
            <a:r>
              <a:rPr lang="de-CH" dirty="0" smtClean="0">
                <a:solidFill>
                  <a:srgbClr val="FF0000"/>
                </a:solidFill>
                <a:sym typeface="Wingdings" panose="05000000000000000000" pitchFamily="2" charset="2"/>
              </a:rPr>
              <a:t>10’</a:t>
            </a:r>
            <a:r>
              <a:rPr lang="de-CH" dirty="0" smtClean="0">
                <a:sym typeface="Wingdings" panose="05000000000000000000" pitchFamily="2" charset="2"/>
              </a:rPr>
              <a:t> </a:t>
            </a:r>
            <a:r>
              <a:rPr lang="de-CH" dirty="0" err="1" smtClean="0">
                <a:sym typeface="Wingdings" panose="05000000000000000000" pitchFamily="2" charset="2"/>
              </a:rPr>
              <a:t>intervals</a:t>
            </a:r>
            <a:endParaRPr lang="de-CH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1186180" y="185710"/>
            <a:ext cx="7746326" cy="708082"/>
          </a:xfrm>
        </p:spPr>
        <p:txBody>
          <a:bodyPr/>
          <a:lstStyle/>
          <a:p>
            <a:r>
              <a:rPr lang="de-CH" dirty="0" smtClean="0"/>
              <a:t>outlook: </a:t>
            </a:r>
            <a:r>
              <a:rPr lang="de-CH" dirty="0" err="1" smtClean="0"/>
              <a:t>automation</a:t>
            </a:r>
            <a:r>
              <a:rPr lang="de-CH" dirty="0" smtClean="0"/>
              <a:t> of </a:t>
            </a:r>
            <a:r>
              <a:rPr lang="de-CH" dirty="0" err="1" smtClean="0"/>
              <a:t>the</a:t>
            </a:r>
            <a:r>
              <a:rPr lang="de-CH" dirty="0" smtClean="0"/>
              <a:t> </a:t>
            </a:r>
            <a:r>
              <a:rPr lang="de-CH" dirty="0" err="1" smtClean="0"/>
              <a:t>process</a:t>
            </a:r>
            <a:r>
              <a:rPr lang="de-CH" dirty="0" smtClean="0"/>
              <a:t> </a:t>
            </a:r>
            <a:r>
              <a:rPr lang="de-CH" dirty="0" err="1" smtClean="0"/>
              <a:t>based</a:t>
            </a:r>
            <a:r>
              <a:rPr lang="de-CH" dirty="0" smtClean="0"/>
              <a:t/>
            </a:r>
            <a:br>
              <a:rPr lang="de-CH" dirty="0" smtClean="0"/>
            </a:br>
            <a:r>
              <a:rPr lang="de-CH" dirty="0" smtClean="0"/>
              <a:t>on </a:t>
            </a:r>
            <a:r>
              <a:rPr lang="de-CH" dirty="0" err="1" smtClean="0"/>
              <a:t>probabilistic</a:t>
            </a:r>
            <a:r>
              <a:rPr lang="de-CH" dirty="0" smtClean="0"/>
              <a:t> high </a:t>
            </a:r>
            <a:r>
              <a:rPr lang="de-CH" dirty="0" err="1" smtClean="0"/>
              <a:t>res</a:t>
            </a:r>
            <a:r>
              <a:rPr lang="de-CH" dirty="0" smtClean="0"/>
              <a:t>. NWP </a:t>
            </a:r>
            <a:r>
              <a:rPr lang="de-CH" dirty="0" err="1" smtClean="0"/>
              <a:t>model</a:t>
            </a:r>
            <a:r>
              <a:rPr lang="de-CH" dirty="0" smtClean="0"/>
              <a:t>? </a:t>
            </a:r>
            <a:endParaRPr lang="en-US" dirty="0"/>
          </a:p>
        </p:txBody>
      </p:sp>
      <p:grpSp>
        <p:nvGrpSpPr>
          <p:cNvPr id="5" name="Gruppieren 4"/>
          <p:cNvGrpSpPr/>
          <p:nvPr/>
        </p:nvGrpSpPr>
        <p:grpSpPr>
          <a:xfrm>
            <a:off x="328930" y="2350769"/>
            <a:ext cx="2504490" cy="2114550"/>
            <a:chOff x="1098550" y="2139950"/>
            <a:chExt cx="2504490" cy="2114550"/>
          </a:xfrm>
        </p:grpSpPr>
        <p:pic>
          <p:nvPicPr>
            <p:cNvPr id="7" name="Grafik 6"/>
            <p:cNvPicPr>
              <a:picLocks noChangeAspect="1"/>
            </p:cNvPicPr>
            <p:nvPr/>
          </p:nvPicPr>
          <p:blipFill rotWithShape="1">
            <a:blip r:embed="rId2"/>
            <a:srcRect l="10280" t="3664" r="58806" b="61813"/>
            <a:stretch/>
          </p:blipFill>
          <p:spPr>
            <a:xfrm>
              <a:off x="1098550" y="2139950"/>
              <a:ext cx="1590090" cy="1200150"/>
            </a:xfrm>
            <a:prstGeom prst="rect">
              <a:avLst/>
            </a:prstGeom>
          </p:spPr>
        </p:pic>
        <p:pic>
          <p:nvPicPr>
            <p:cNvPr id="9" name="Grafik 8"/>
            <p:cNvPicPr>
              <a:picLocks noChangeAspect="1"/>
            </p:cNvPicPr>
            <p:nvPr/>
          </p:nvPicPr>
          <p:blipFill rotWithShape="1">
            <a:blip r:embed="rId2"/>
            <a:srcRect l="10280" t="3664" r="58806" b="61813"/>
            <a:stretch/>
          </p:blipFill>
          <p:spPr>
            <a:xfrm>
              <a:off x="1250950" y="2292350"/>
              <a:ext cx="1590090" cy="1200150"/>
            </a:xfrm>
            <a:prstGeom prst="rect">
              <a:avLst/>
            </a:prstGeom>
          </p:spPr>
        </p:pic>
        <p:pic>
          <p:nvPicPr>
            <p:cNvPr id="10" name="Grafik 9"/>
            <p:cNvPicPr>
              <a:picLocks noChangeAspect="1"/>
            </p:cNvPicPr>
            <p:nvPr/>
          </p:nvPicPr>
          <p:blipFill rotWithShape="1">
            <a:blip r:embed="rId2"/>
            <a:srcRect l="10280" t="3664" r="58806" b="61813"/>
            <a:stretch/>
          </p:blipFill>
          <p:spPr>
            <a:xfrm>
              <a:off x="1403350" y="2444750"/>
              <a:ext cx="1590090" cy="1200150"/>
            </a:xfrm>
            <a:prstGeom prst="rect">
              <a:avLst/>
            </a:prstGeom>
          </p:spPr>
        </p:pic>
        <p:pic>
          <p:nvPicPr>
            <p:cNvPr id="11" name="Grafik 10"/>
            <p:cNvPicPr>
              <a:picLocks noChangeAspect="1"/>
            </p:cNvPicPr>
            <p:nvPr/>
          </p:nvPicPr>
          <p:blipFill rotWithShape="1">
            <a:blip r:embed="rId2"/>
            <a:srcRect l="10280" t="3664" r="58806" b="61813"/>
            <a:stretch/>
          </p:blipFill>
          <p:spPr>
            <a:xfrm>
              <a:off x="1555750" y="2597150"/>
              <a:ext cx="1590090" cy="1200150"/>
            </a:xfrm>
            <a:prstGeom prst="rect">
              <a:avLst/>
            </a:prstGeom>
          </p:spPr>
        </p:pic>
        <p:pic>
          <p:nvPicPr>
            <p:cNvPr id="12" name="Grafik 11"/>
            <p:cNvPicPr>
              <a:picLocks noChangeAspect="1"/>
            </p:cNvPicPr>
            <p:nvPr/>
          </p:nvPicPr>
          <p:blipFill rotWithShape="1">
            <a:blip r:embed="rId2"/>
            <a:srcRect l="10280" t="3664" r="58806" b="61813"/>
            <a:stretch/>
          </p:blipFill>
          <p:spPr>
            <a:xfrm>
              <a:off x="1708150" y="2749550"/>
              <a:ext cx="1590090" cy="1200150"/>
            </a:xfrm>
            <a:prstGeom prst="rect">
              <a:avLst/>
            </a:prstGeom>
          </p:spPr>
        </p:pic>
        <p:pic>
          <p:nvPicPr>
            <p:cNvPr id="13" name="Grafik 12"/>
            <p:cNvPicPr>
              <a:picLocks noChangeAspect="1"/>
            </p:cNvPicPr>
            <p:nvPr/>
          </p:nvPicPr>
          <p:blipFill rotWithShape="1">
            <a:blip r:embed="rId2"/>
            <a:srcRect l="10280" t="3664" r="58806" b="61813"/>
            <a:stretch/>
          </p:blipFill>
          <p:spPr>
            <a:xfrm>
              <a:off x="1860550" y="2901950"/>
              <a:ext cx="1590090" cy="1200150"/>
            </a:xfrm>
            <a:prstGeom prst="rect">
              <a:avLst/>
            </a:prstGeom>
          </p:spPr>
        </p:pic>
        <p:pic>
          <p:nvPicPr>
            <p:cNvPr id="14" name="Grafik 13"/>
            <p:cNvPicPr>
              <a:picLocks noChangeAspect="1"/>
            </p:cNvPicPr>
            <p:nvPr/>
          </p:nvPicPr>
          <p:blipFill rotWithShape="1">
            <a:blip r:embed="rId2"/>
            <a:srcRect l="10280" t="3664" r="58806" b="61813"/>
            <a:stretch/>
          </p:blipFill>
          <p:spPr>
            <a:xfrm>
              <a:off x="2012950" y="3054350"/>
              <a:ext cx="1590090" cy="1200150"/>
            </a:xfrm>
            <a:prstGeom prst="rect">
              <a:avLst/>
            </a:prstGeom>
          </p:spPr>
        </p:pic>
      </p:grpSp>
      <p:sp>
        <p:nvSpPr>
          <p:cNvPr id="17" name="Textplatzhalter 1"/>
          <p:cNvSpPr txBox="1">
            <a:spLocks/>
          </p:cNvSpPr>
          <p:nvPr/>
        </p:nvSpPr>
        <p:spPr>
          <a:xfrm>
            <a:off x="3150639" y="1394459"/>
            <a:ext cx="1714499" cy="897891"/>
          </a:xfrm>
          <a:prstGeom prst="rect">
            <a:avLst/>
          </a:prstGeom>
        </p:spPr>
        <p:txBody>
          <a:bodyPr/>
          <a:lstStyle>
            <a:lvl1pPr marL="266700" marR="0" indent="-2667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4375" indent="-257175" algn="l" rtl="0" eaLnBrk="1" fontAlgn="base" hangingPunct="1">
              <a:spcBef>
                <a:spcPct val="20000"/>
              </a:spcBef>
              <a:spcAft>
                <a:spcPct val="0"/>
              </a:spcAft>
              <a:buClrTx/>
              <a:buFont typeface="Symbol" panose="05050102010706020507" pitchFamily="18" charset="2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Tx/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0C0C0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CH" kern="0" dirty="0" err="1" smtClean="0"/>
              <a:t>probabilities</a:t>
            </a:r>
            <a:r>
              <a:rPr lang="de-CH" kern="0" dirty="0" smtClean="0"/>
              <a:t> </a:t>
            </a:r>
            <a:r>
              <a:rPr lang="de-CH" kern="0" dirty="0" err="1" smtClean="0"/>
              <a:t>for</a:t>
            </a:r>
            <a:r>
              <a:rPr lang="de-CH" kern="0" dirty="0" smtClean="0"/>
              <a:t> </a:t>
            </a:r>
            <a:r>
              <a:rPr lang="de-CH" kern="0" dirty="0" err="1" smtClean="0"/>
              <a:t>event</a:t>
            </a:r>
            <a:r>
              <a:rPr lang="de-CH" kern="0" dirty="0" smtClean="0"/>
              <a:t>&gt;</a:t>
            </a:r>
            <a:r>
              <a:rPr lang="de-CH" kern="0" dirty="0" err="1" smtClean="0"/>
              <a:t>threshold</a:t>
            </a:r>
            <a:r>
              <a:rPr lang="de-CH" kern="0" dirty="0" smtClean="0"/>
              <a:t/>
            </a:r>
            <a:br>
              <a:rPr lang="de-CH" kern="0" dirty="0" smtClean="0"/>
            </a:br>
            <a:r>
              <a:rPr lang="de-CH" kern="0" dirty="0" smtClean="0"/>
              <a:t>in time/</a:t>
            </a:r>
            <a:r>
              <a:rPr lang="de-CH" kern="0" dirty="0" err="1" smtClean="0"/>
              <a:t>space</a:t>
            </a:r>
            <a:endParaRPr lang="de-CH" kern="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de-CH" kern="0" dirty="0" smtClean="0"/>
          </a:p>
        </p:txBody>
      </p:sp>
      <p:grpSp>
        <p:nvGrpSpPr>
          <p:cNvPr id="21" name="Gruppieren 20"/>
          <p:cNvGrpSpPr/>
          <p:nvPr/>
        </p:nvGrpSpPr>
        <p:grpSpPr>
          <a:xfrm>
            <a:off x="3082924" y="2483515"/>
            <a:ext cx="1831975" cy="476854"/>
            <a:chOff x="4532312" y="2370802"/>
            <a:chExt cx="1831975" cy="476854"/>
          </a:xfrm>
        </p:grpSpPr>
        <p:sp>
          <p:nvSpPr>
            <p:cNvPr id="20" name="Pfeil nach rechts 19"/>
            <p:cNvSpPr/>
            <p:nvPr/>
          </p:nvSpPr>
          <p:spPr bwMode="auto">
            <a:xfrm>
              <a:off x="4532312" y="2370802"/>
              <a:ext cx="1831975" cy="476854"/>
            </a:xfrm>
            <a:prstGeom prst="rightArrow">
              <a:avLst/>
            </a:prstGeom>
            <a:solidFill>
              <a:schemeClr val="accent5">
                <a:lumMod val="9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8" name="Textplatzhalter 1"/>
            <p:cNvSpPr txBox="1">
              <a:spLocks/>
            </p:cNvSpPr>
            <p:nvPr/>
          </p:nvSpPr>
          <p:spPr>
            <a:xfrm>
              <a:off x="4556124" y="2418396"/>
              <a:ext cx="1647826" cy="389574"/>
            </a:xfrm>
            <a:prstGeom prst="rect">
              <a:avLst/>
            </a:prstGeom>
          </p:spPr>
          <p:txBody>
            <a:bodyPr/>
            <a:lstStyle>
              <a:lvl1pPr marL="266700" marR="0" indent="-26670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 sz="16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14375" indent="-257175" algn="l" rtl="0" eaLnBrk="1" fontAlgn="base" hangingPunct="1">
                <a:spcBef>
                  <a:spcPct val="20000"/>
                </a:spcBef>
                <a:spcAft>
                  <a:spcPct val="0"/>
                </a:spcAft>
                <a:buClrTx/>
                <a:buFont typeface="Symbol" panose="05050102010706020507" pitchFamily="18" charset="2"/>
                <a:buChar char="-"/>
                <a:defRPr sz="1600" baseline="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Tx/>
                <a:buChar char="•"/>
                <a:defRPr sz="16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C0C0C0"/>
                </a:buClr>
                <a:buChar char="•"/>
                <a:defRPr sz="21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DDDDDD"/>
                </a:buClr>
                <a:buChar char="•"/>
                <a:defRPr sz="21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DDDDDD"/>
                </a:buClr>
                <a:buChar char="•"/>
                <a:defRPr sz="21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DDDDDD"/>
                </a:buClr>
                <a:buChar char="•"/>
                <a:defRPr sz="21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DDDDDD"/>
                </a:buClr>
                <a:buChar char="•"/>
                <a:defRPr sz="21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DDDDDD"/>
                </a:buClr>
                <a:buChar char="•"/>
                <a:defRPr sz="21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de-CH" b="1" i="1" kern="0" dirty="0" err="1" smtClean="0"/>
                <a:t>P</a:t>
              </a:r>
              <a:r>
                <a:rPr lang="de-CH" b="1" i="1" kern="0" baseline="-25000" dirty="0" err="1" smtClean="0"/>
                <a:t>w</a:t>
              </a:r>
              <a:r>
                <a:rPr lang="de-CH" b="1" i="1" kern="0" baseline="-25000" dirty="0" smtClean="0"/>
                <a:t>&gt;</a:t>
              </a:r>
              <a:r>
                <a:rPr lang="de-CH" b="1" i="1" kern="0" baseline="-25000" dirty="0" err="1" smtClean="0"/>
                <a:t>wkrit</a:t>
              </a:r>
              <a:r>
                <a:rPr lang="de-CH" b="1" i="1" kern="0" dirty="0" smtClean="0"/>
                <a:t>(</a:t>
              </a:r>
              <a:r>
                <a:rPr lang="de-CH" b="1" i="1" kern="0" dirty="0" err="1" smtClean="0"/>
                <a:t>x,y,z,t</a:t>
              </a:r>
              <a:r>
                <a:rPr lang="de-CH" b="1" i="1" kern="0" dirty="0" smtClean="0"/>
                <a:t>)</a:t>
              </a:r>
            </a:p>
          </p:txBody>
        </p:sp>
      </p:grpSp>
      <p:grpSp>
        <p:nvGrpSpPr>
          <p:cNvPr id="22" name="Gruppieren 21"/>
          <p:cNvGrpSpPr/>
          <p:nvPr/>
        </p:nvGrpSpPr>
        <p:grpSpPr>
          <a:xfrm>
            <a:off x="3035300" y="3320068"/>
            <a:ext cx="1879600" cy="476854"/>
            <a:chOff x="4508500" y="3340101"/>
            <a:chExt cx="1879600" cy="476854"/>
          </a:xfrm>
        </p:grpSpPr>
        <p:sp>
          <p:nvSpPr>
            <p:cNvPr id="16" name="Pfeil nach rechts 15"/>
            <p:cNvSpPr/>
            <p:nvPr/>
          </p:nvSpPr>
          <p:spPr bwMode="auto">
            <a:xfrm>
              <a:off x="4556124" y="3340101"/>
              <a:ext cx="1831975" cy="476854"/>
            </a:xfrm>
            <a:prstGeom prst="rightArrow">
              <a:avLst/>
            </a:prstGeom>
            <a:solidFill>
              <a:schemeClr val="accent6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9" name="Textplatzhalter 1"/>
            <p:cNvSpPr txBox="1">
              <a:spLocks/>
            </p:cNvSpPr>
            <p:nvPr/>
          </p:nvSpPr>
          <p:spPr>
            <a:xfrm>
              <a:off x="4508500" y="3390263"/>
              <a:ext cx="1879600" cy="408624"/>
            </a:xfrm>
            <a:prstGeom prst="rect">
              <a:avLst/>
            </a:prstGeom>
          </p:spPr>
          <p:txBody>
            <a:bodyPr/>
            <a:lstStyle>
              <a:lvl1pPr marL="266700" marR="0" indent="-26670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 sz="16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14375" indent="-257175" algn="l" rtl="0" eaLnBrk="1" fontAlgn="base" hangingPunct="1">
                <a:spcBef>
                  <a:spcPct val="20000"/>
                </a:spcBef>
                <a:spcAft>
                  <a:spcPct val="0"/>
                </a:spcAft>
                <a:buClrTx/>
                <a:buFont typeface="Symbol" panose="05050102010706020507" pitchFamily="18" charset="2"/>
                <a:buChar char="-"/>
                <a:defRPr sz="1600" baseline="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Tx/>
                <a:buChar char="•"/>
                <a:defRPr sz="16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C0C0C0"/>
                </a:buClr>
                <a:buChar char="•"/>
                <a:defRPr sz="21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DDDDDD"/>
                </a:buClr>
                <a:buChar char="•"/>
                <a:defRPr sz="21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DDDDDD"/>
                </a:buClr>
                <a:buChar char="•"/>
                <a:defRPr sz="21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DDDDDD"/>
                </a:buClr>
                <a:buChar char="•"/>
                <a:defRPr sz="21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DDDDDD"/>
                </a:buClr>
                <a:buChar char="•"/>
                <a:defRPr sz="21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DDDDDD"/>
                </a:buClr>
                <a:buChar char="•"/>
                <a:defRPr sz="21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de-CH" b="1" i="1" kern="0" dirty="0" smtClean="0"/>
                <a:t>P</a:t>
              </a:r>
              <a:r>
                <a:rPr lang="de-CH" b="1" i="1" kern="0" baseline="-25000" dirty="0" smtClean="0"/>
                <a:t>TKE&gt;</a:t>
              </a:r>
              <a:r>
                <a:rPr lang="de-CH" b="1" i="1" kern="0" baseline="-25000" dirty="0" err="1" smtClean="0"/>
                <a:t>TKEkrit</a:t>
              </a:r>
              <a:r>
                <a:rPr lang="de-CH" b="1" i="1" kern="0" dirty="0" smtClean="0"/>
                <a:t>(</a:t>
              </a:r>
              <a:r>
                <a:rPr lang="de-CH" b="1" i="1" kern="0" dirty="0" err="1" smtClean="0"/>
                <a:t>x,y,z,t</a:t>
              </a:r>
              <a:r>
                <a:rPr lang="de-CH" b="1" i="1" kern="0" dirty="0" smtClean="0"/>
                <a:t>)</a:t>
              </a:r>
            </a:p>
          </p:txBody>
        </p:sp>
      </p:grpSp>
      <p:sp>
        <p:nvSpPr>
          <p:cNvPr id="23" name="Textplatzhalter 1"/>
          <p:cNvSpPr txBox="1">
            <a:spLocks/>
          </p:cNvSpPr>
          <p:nvPr/>
        </p:nvSpPr>
        <p:spPr>
          <a:xfrm>
            <a:off x="5080403" y="1394458"/>
            <a:ext cx="1447396" cy="897891"/>
          </a:xfrm>
          <a:prstGeom prst="rect">
            <a:avLst/>
          </a:prstGeom>
        </p:spPr>
        <p:txBody>
          <a:bodyPr/>
          <a:lstStyle>
            <a:lvl1pPr marL="266700" marR="0" indent="-2667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4375" indent="-257175" algn="l" rtl="0" eaLnBrk="1" fontAlgn="base" hangingPunct="1">
              <a:spcBef>
                <a:spcPct val="20000"/>
              </a:spcBef>
              <a:spcAft>
                <a:spcPct val="0"/>
              </a:spcAft>
              <a:buClrTx/>
              <a:buFont typeface="Symbol" panose="05050102010706020507" pitchFamily="18" charset="2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Tx/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0C0C0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CH" kern="0" dirty="0" smtClean="0"/>
              <a:t>«</a:t>
            </a:r>
            <a:r>
              <a:rPr lang="de-CH" kern="0" dirty="0" err="1" smtClean="0"/>
              <a:t>events</a:t>
            </a:r>
            <a:r>
              <a:rPr lang="de-CH" kern="0" dirty="0" smtClean="0"/>
              <a:t>» </a:t>
            </a:r>
            <a:br>
              <a:rPr lang="de-CH" kern="0" dirty="0" smtClean="0"/>
            </a:br>
            <a:r>
              <a:rPr lang="de-CH" kern="0" dirty="0" smtClean="0"/>
              <a:t>4D </a:t>
            </a:r>
            <a:r>
              <a:rPr lang="de-CH" kern="0" dirty="0" err="1" smtClean="0"/>
              <a:t>objects</a:t>
            </a:r>
            <a:r>
              <a:rPr lang="de-CH" kern="0" dirty="0" smtClean="0"/>
              <a:t> </a:t>
            </a:r>
            <a:br>
              <a:rPr lang="de-CH" kern="0" dirty="0" smtClean="0"/>
            </a:br>
            <a:r>
              <a:rPr lang="de-CH" kern="0" dirty="0" smtClean="0"/>
              <a:t>(2D </a:t>
            </a:r>
            <a:r>
              <a:rPr lang="de-CH" kern="0" dirty="0" err="1" smtClean="0"/>
              <a:t>polygons</a:t>
            </a:r>
            <a:r>
              <a:rPr lang="de-CH" kern="0" dirty="0" smtClean="0"/>
              <a:t>)</a:t>
            </a:r>
          </a:p>
        </p:txBody>
      </p:sp>
      <p:sp>
        <p:nvSpPr>
          <p:cNvPr id="24" name="Textplatzhalter 1"/>
          <p:cNvSpPr txBox="1">
            <a:spLocks/>
          </p:cNvSpPr>
          <p:nvPr/>
        </p:nvSpPr>
        <p:spPr>
          <a:xfrm>
            <a:off x="6772403" y="1394457"/>
            <a:ext cx="2216087" cy="897891"/>
          </a:xfrm>
          <a:prstGeom prst="rect">
            <a:avLst/>
          </a:prstGeom>
        </p:spPr>
        <p:txBody>
          <a:bodyPr/>
          <a:lstStyle>
            <a:lvl1pPr marL="266700" marR="0" indent="-2667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4375" indent="-257175" algn="l" rtl="0" eaLnBrk="1" fontAlgn="base" hangingPunct="1">
              <a:spcBef>
                <a:spcPct val="20000"/>
              </a:spcBef>
              <a:spcAft>
                <a:spcPct val="0"/>
              </a:spcAft>
              <a:buClrTx/>
              <a:buFont typeface="Symbol" panose="05050102010706020507" pitchFamily="18" charset="2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Tx/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0C0C0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CH" kern="0" dirty="0" err="1" smtClean="0"/>
              <a:t>products</a:t>
            </a:r>
            <a:r>
              <a:rPr lang="de-CH" kern="0" dirty="0" smtClean="0"/>
              <a:t>, </a:t>
            </a:r>
            <a:r>
              <a:rPr lang="de-CH" kern="0" dirty="0" err="1" smtClean="0"/>
              <a:t>services</a:t>
            </a:r>
            <a:r>
              <a:rPr lang="de-CH" kern="0" dirty="0"/>
              <a:t/>
            </a:r>
            <a:br>
              <a:rPr lang="de-CH" kern="0" dirty="0"/>
            </a:br>
            <a:r>
              <a:rPr lang="de-CH" kern="0" dirty="0" smtClean="0"/>
              <a:t>automatisch, </a:t>
            </a:r>
            <a:r>
              <a:rPr lang="de-CH" kern="0" dirty="0" err="1" smtClean="0"/>
              <a:t>or</a:t>
            </a:r>
            <a:r>
              <a:rPr lang="de-CH" kern="0" dirty="0" smtClean="0"/>
              <a:t> </a:t>
            </a:r>
            <a:r>
              <a:rPr lang="de-CH" kern="0" dirty="0" err="1" smtClean="0"/>
              <a:t>as</a:t>
            </a:r>
            <a:r>
              <a:rPr lang="de-CH" kern="0" dirty="0" smtClean="0"/>
              <a:t/>
            </a:r>
            <a:br>
              <a:rPr lang="de-CH" kern="0" dirty="0" smtClean="0"/>
            </a:br>
            <a:r>
              <a:rPr lang="de-CH" kern="0" dirty="0" smtClean="0"/>
              <a:t>«1st </a:t>
            </a:r>
            <a:r>
              <a:rPr lang="de-CH" kern="0" dirty="0" err="1" smtClean="0"/>
              <a:t>guess</a:t>
            </a:r>
            <a:r>
              <a:rPr lang="de-CH" kern="0" dirty="0" smtClean="0"/>
              <a:t> </a:t>
            </a:r>
            <a:r>
              <a:rPr lang="de-CH" kern="0" dirty="0" err="1" smtClean="0"/>
              <a:t>heads-up</a:t>
            </a:r>
            <a:r>
              <a:rPr lang="de-CH" kern="0" dirty="0" smtClean="0"/>
              <a:t>»</a:t>
            </a:r>
          </a:p>
        </p:txBody>
      </p:sp>
      <p:sp>
        <p:nvSpPr>
          <p:cNvPr id="25" name="Textplatzhalter 1"/>
          <p:cNvSpPr txBox="1">
            <a:spLocks/>
          </p:cNvSpPr>
          <p:nvPr/>
        </p:nvSpPr>
        <p:spPr>
          <a:xfrm>
            <a:off x="6972297" y="2398363"/>
            <a:ext cx="1295403" cy="630587"/>
          </a:xfrm>
          <a:prstGeom prst="rect">
            <a:avLst/>
          </a:prstGeom>
          <a:noFill/>
          <a:ln w="762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de-CH"/>
            </a:defPPr>
            <a:lvl1pPr marL="0" marR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1600" b="1" i="0" u="none" strike="noStrike" cap="none" normalizeH="0" baseline="0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de-CH" dirty="0">
                <a:solidFill>
                  <a:srgbClr val="FFC000"/>
                </a:solidFill>
              </a:rPr>
              <a:t>SIGMET</a:t>
            </a:r>
            <a:br>
              <a:rPr lang="de-CH" dirty="0">
                <a:solidFill>
                  <a:srgbClr val="FFC000"/>
                </a:solidFill>
              </a:rPr>
            </a:br>
            <a:r>
              <a:rPr lang="de-CH" dirty="0">
                <a:solidFill>
                  <a:srgbClr val="FFC000"/>
                </a:solidFill>
              </a:rPr>
              <a:t>SEV MTW</a:t>
            </a:r>
          </a:p>
        </p:txBody>
      </p:sp>
      <p:sp>
        <p:nvSpPr>
          <p:cNvPr id="26" name="Textplatzhalter 1"/>
          <p:cNvSpPr txBox="1">
            <a:spLocks/>
          </p:cNvSpPr>
          <p:nvPr/>
        </p:nvSpPr>
        <p:spPr>
          <a:xfrm>
            <a:off x="6972297" y="3279138"/>
            <a:ext cx="1295403" cy="630587"/>
          </a:xfrm>
          <a:prstGeom prst="rect">
            <a:avLst/>
          </a:prstGeom>
          <a:noFill/>
          <a:ln w="762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de-CH"/>
            </a:defPPr>
            <a:lvl1pPr marL="0" marR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b="1" i="0" u="none" strike="noStrike" cap="none" normalizeH="0" baseline="0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de-CH" sz="1600" dirty="0"/>
              <a:t>SIGMET</a:t>
            </a:r>
            <a:br>
              <a:rPr lang="de-CH" sz="1600" dirty="0"/>
            </a:br>
            <a:r>
              <a:rPr lang="de-CH" sz="1600" dirty="0"/>
              <a:t>SEV TURB</a:t>
            </a:r>
          </a:p>
        </p:txBody>
      </p:sp>
      <p:pic>
        <p:nvPicPr>
          <p:cNvPr id="1026" name="Picture 2" descr="https://askvisual.de/wp-content/uploads/2019/03/ninjo_300_6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42" t="32378" r="675" b="18740"/>
          <a:stretch/>
        </p:blipFill>
        <p:spPr bwMode="auto">
          <a:xfrm>
            <a:off x="5030643" y="2558296"/>
            <a:ext cx="1692000" cy="1108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Gerade Verbindung mit Pfeil 5"/>
          <p:cNvCxnSpPr>
            <a:endCxn id="25" idx="1"/>
          </p:cNvCxnSpPr>
          <p:nvPr/>
        </p:nvCxnSpPr>
        <p:spPr bwMode="auto">
          <a:xfrm>
            <a:off x="6527799" y="2713656"/>
            <a:ext cx="444498" cy="1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" name="Gerade Verbindung mit Pfeil 26"/>
          <p:cNvCxnSpPr/>
          <p:nvPr/>
        </p:nvCxnSpPr>
        <p:spPr bwMode="auto">
          <a:xfrm>
            <a:off x="6527799" y="3550918"/>
            <a:ext cx="444498" cy="1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8" name="Grafik 2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" t="10184" r="-283" b="2923"/>
          <a:stretch/>
        </p:blipFill>
        <p:spPr>
          <a:xfrm>
            <a:off x="2296717" y="3741101"/>
            <a:ext cx="2136900" cy="139261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9" name="Textplatzhalter 1"/>
          <p:cNvSpPr txBox="1">
            <a:spLocks/>
          </p:cNvSpPr>
          <p:nvPr/>
        </p:nvSpPr>
        <p:spPr>
          <a:xfrm>
            <a:off x="4225158" y="3900873"/>
            <a:ext cx="4388742" cy="811934"/>
          </a:xfrm>
          <a:prstGeom prst="rect">
            <a:avLst/>
          </a:prstGeom>
        </p:spPr>
        <p:txBody>
          <a:bodyPr/>
          <a:lstStyle>
            <a:lvl1pPr marL="266700" marR="0" indent="-2667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4375" indent="-257175" algn="l" rtl="0" eaLnBrk="1" fontAlgn="base" hangingPunct="1">
              <a:spcBef>
                <a:spcPct val="20000"/>
              </a:spcBef>
              <a:spcAft>
                <a:spcPct val="0"/>
              </a:spcAft>
              <a:buClrTx/>
              <a:buFont typeface="Symbol" panose="05050102010706020507" pitchFamily="18" charset="2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Tx/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0C0C0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CH" kern="0" dirty="0" err="1" smtClean="0">
                <a:solidFill>
                  <a:srgbClr val="FF0000"/>
                </a:solidFill>
              </a:rPr>
              <a:t>forecaster</a:t>
            </a:r>
            <a:r>
              <a:rPr lang="de-CH" kern="0" dirty="0" smtClean="0">
                <a:solidFill>
                  <a:srgbClr val="FF0000"/>
                </a:solidFill>
              </a:rPr>
              <a:t>: </a:t>
            </a:r>
            <a:r>
              <a:rPr lang="de-CH" kern="0" dirty="0" err="1" smtClean="0">
                <a:solidFill>
                  <a:srgbClr val="FF0000"/>
                </a:solidFill>
              </a:rPr>
              <a:t>interpret</a:t>
            </a:r>
            <a:r>
              <a:rPr lang="de-CH" kern="0" dirty="0" smtClean="0">
                <a:solidFill>
                  <a:srgbClr val="FF0000"/>
                </a:solidFill>
              </a:rPr>
              <a:t> &amp; </a:t>
            </a:r>
            <a:r>
              <a:rPr lang="de-CH" kern="0" dirty="0" err="1" smtClean="0">
                <a:solidFill>
                  <a:srgbClr val="FF0000"/>
                </a:solidFill>
              </a:rPr>
              <a:t>understand</a:t>
            </a:r>
            <a:r>
              <a:rPr lang="de-CH" kern="0" dirty="0" smtClean="0">
                <a:solidFill>
                  <a:srgbClr val="FF0000"/>
                </a:solidFill>
              </a:rPr>
              <a:t> </a:t>
            </a:r>
            <a:r>
              <a:rPr lang="de-CH" kern="0" dirty="0" err="1" smtClean="0">
                <a:solidFill>
                  <a:srgbClr val="FF0000"/>
                </a:solidFill>
              </a:rPr>
              <a:t>data</a:t>
            </a:r>
            <a:r>
              <a:rPr lang="de-CH" kern="0" dirty="0" smtClean="0">
                <a:solidFill>
                  <a:srgbClr val="FF0000"/>
                </a:solidFill>
              </a:rPr>
              <a:t> </a:t>
            </a:r>
            <a:br>
              <a:rPr lang="de-CH" kern="0" dirty="0" smtClean="0">
                <a:solidFill>
                  <a:srgbClr val="FF0000"/>
                </a:solidFill>
              </a:rPr>
            </a:br>
            <a:r>
              <a:rPr lang="de-CH" kern="0" dirty="0" err="1" smtClean="0">
                <a:solidFill>
                  <a:srgbClr val="FF0000"/>
                </a:solidFill>
              </a:rPr>
              <a:t>know</a:t>
            </a:r>
            <a:r>
              <a:rPr lang="de-CH" kern="0" dirty="0" smtClean="0">
                <a:solidFill>
                  <a:srgbClr val="FF0000"/>
                </a:solidFill>
              </a:rPr>
              <a:t> </a:t>
            </a:r>
            <a:r>
              <a:rPr lang="de-CH" kern="0" dirty="0" err="1" smtClean="0">
                <a:solidFill>
                  <a:srgbClr val="FF0000"/>
                </a:solidFill>
              </a:rPr>
              <a:t>and</a:t>
            </a:r>
            <a:r>
              <a:rPr lang="de-CH" kern="0" dirty="0" smtClean="0">
                <a:solidFill>
                  <a:srgbClr val="FF0000"/>
                </a:solidFill>
              </a:rPr>
              <a:t> </a:t>
            </a:r>
            <a:r>
              <a:rPr lang="de-CH" kern="0" dirty="0" err="1" smtClean="0">
                <a:solidFill>
                  <a:srgbClr val="FF0000"/>
                </a:solidFill>
              </a:rPr>
              <a:t>explain</a:t>
            </a:r>
            <a:r>
              <a:rPr lang="de-CH" kern="0" dirty="0" smtClean="0">
                <a:solidFill>
                  <a:srgbClr val="FF0000"/>
                </a:solidFill>
              </a:rPr>
              <a:t> </a:t>
            </a:r>
            <a:r>
              <a:rPr lang="de-CH" kern="0" dirty="0" err="1" smtClean="0">
                <a:solidFill>
                  <a:srgbClr val="FF0000"/>
                </a:solidFill>
              </a:rPr>
              <a:t>what</a:t>
            </a:r>
            <a:r>
              <a:rPr lang="de-CH" kern="0" dirty="0" smtClean="0">
                <a:solidFill>
                  <a:srgbClr val="FF0000"/>
                </a:solidFill>
              </a:rPr>
              <a:t> </a:t>
            </a:r>
            <a:r>
              <a:rPr lang="de-CH" kern="0" dirty="0" err="1" smtClean="0">
                <a:solidFill>
                  <a:srgbClr val="FF0000"/>
                </a:solidFill>
              </a:rPr>
              <a:t>happens</a:t>
            </a:r>
            <a:r>
              <a:rPr lang="de-CH" kern="0" dirty="0" smtClean="0">
                <a:solidFill>
                  <a:srgbClr val="FF0000"/>
                </a:solidFill>
              </a:rPr>
              <a:t> in </a:t>
            </a:r>
            <a:r>
              <a:rPr lang="de-CH" kern="0" dirty="0" err="1" smtClean="0">
                <a:solidFill>
                  <a:srgbClr val="FF0000"/>
                </a:solidFill>
              </a:rPr>
              <a:t>nature</a:t>
            </a:r>
            <a:r>
              <a:rPr lang="de-CH" kern="0" dirty="0" smtClean="0">
                <a:solidFill>
                  <a:srgbClr val="FF0000"/>
                </a:solidFill>
              </a:rPr>
              <a:t/>
            </a:r>
            <a:br>
              <a:rPr lang="de-CH" kern="0" dirty="0" smtClean="0">
                <a:solidFill>
                  <a:srgbClr val="FF0000"/>
                </a:solidFill>
              </a:rPr>
            </a:br>
            <a:r>
              <a:rPr lang="de-CH" kern="0" dirty="0" err="1" smtClean="0">
                <a:solidFill>
                  <a:srgbClr val="FF0000"/>
                </a:solidFill>
              </a:rPr>
              <a:t>monitor</a:t>
            </a:r>
            <a:r>
              <a:rPr lang="de-CH" kern="0" dirty="0" smtClean="0">
                <a:solidFill>
                  <a:srgbClr val="FF0000"/>
                </a:solidFill>
              </a:rPr>
              <a:t> </a:t>
            </a:r>
            <a:r>
              <a:rPr lang="de-CH" kern="0" dirty="0" err="1" smtClean="0">
                <a:solidFill>
                  <a:srgbClr val="FF0000"/>
                </a:solidFill>
              </a:rPr>
              <a:t>functioning</a:t>
            </a:r>
            <a:r>
              <a:rPr lang="de-CH" kern="0" dirty="0" smtClean="0">
                <a:solidFill>
                  <a:srgbClr val="FF0000"/>
                </a:solidFill>
              </a:rPr>
              <a:t> </a:t>
            </a:r>
            <a:r>
              <a:rPr lang="de-CH" kern="0" dirty="0" err="1" smtClean="0">
                <a:solidFill>
                  <a:srgbClr val="FF0000"/>
                </a:solidFill>
              </a:rPr>
              <a:t>and</a:t>
            </a:r>
            <a:r>
              <a:rPr lang="de-CH" kern="0" dirty="0" smtClean="0">
                <a:solidFill>
                  <a:srgbClr val="FF0000"/>
                </a:solidFill>
              </a:rPr>
              <a:t> </a:t>
            </a:r>
            <a:r>
              <a:rPr lang="de-CH" kern="0" dirty="0" err="1" smtClean="0">
                <a:solidFill>
                  <a:srgbClr val="FF0000"/>
                </a:solidFill>
              </a:rPr>
              <a:t>improve</a:t>
            </a:r>
            <a:r>
              <a:rPr lang="de-CH" kern="0" dirty="0" smtClean="0">
                <a:solidFill>
                  <a:srgbClr val="FF0000"/>
                </a:solidFill>
              </a:rPr>
              <a:t> </a:t>
            </a:r>
            <a:r>
              <a:rPr lang="de-CH" kern="0" dirty="0" err="1" smtClean="0">
                <a:solidFill>
                  <a:srgbClr val="FF0000"/>
                </a:solidFill>
              </a:rPr>
              <a:t>the</a:t>
            </a:r>
            <a:r>
              <a:rPr lang="de-CH" kern="0" dirty="0" smtClean="0">
                <a:solidFill>
                  <a:srgbClr val="FF0000"/>
                </a:solidFill>
              </a:rPr>
              <a:t> </a:t>
            </a:r>
            <a:r>
              <a:rPr lang="de-CH" kern="0" dirty="0" err="1" smtClean="0">
                <a:solidFill>
                  <a:srgbClr val="FF0000"/>
                </a:solidFill>
              </a:rPr>
              <a:t>system</a:t>
            </a:r>
            <a:endParaRPr lang="de-CH" kern="0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5085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830" y="893792"/>
            <a:ext cx="7040000" cy="3960000"/>
          </a:xfrm>
          <a:prstGeom prst="rect">
            <a:avLst/>
          </a:prstGeom>
        </p:spPr>
      </p:pic>
      <p:sp>
        <p:nvSpPr>
          <p:cNvPr id="2" name="Textplatzhalter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0" indent="0">
              <a:buNone/>
            </a:pPr>
            <a:r>
              <a:rPr lang="de-CH" dirty="0"/>
              <a:t> </a:t>
            </a:r>
            <a:endParaRPr lang="en-US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 smtClean="0"/>
              <a:t>warm-up</a:t>
            </a:r>
            <a:r>
              <a:rPr lang="de-CH" dirty="0" smtClean="0"/>
              <a:t> </a:t>
            </a:r>
            <a:r>
              <a:rPr lang="de-CH" dirty="0" err="1" smtClean="0"/>
              <a:t>quiz</a:t>
            </a:r>
            <a:r>
              <a:rPr lang="de-CH" dirty="0" smtClean="0"/>
              <a:t>		 </a:t>
            </a:r>
            <a:r>
              <a:rPr lang="de-CH" dirty="0" err="1" smtClean="0"/>
              <a:t>code</a:t>
            </a:r>
            <a:r>
              <a:rPr lang="de-CH" dirty="0" smtClean="0"/>
              <a:t> </a:t>
            </a:r>
            <a:r>
              <a:rPr lang="de-CH" b="1" dirty="0" smtClean="0"/>
              <a:t>1380185</a:t>
            </a:r>
            <a:endParaRPr lang="en-US" b="1" dirty="0"/>
          </a:p>
        </p:txBody>
      </p:sp>
      <p:pic>
        <p:nvPicPr>
          <p:cNvPr id="16" name="Grafik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251" y="893792"/>
            <a:ext cx="452404" cy="3960000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5221" y="292522"/>
            <a:ext cx="1009649" cy="334819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6181" y="139572"/>
            <a:ext cx="876186" cy="876186"/>
          </a:xfrm>
          <a:prstGeom prst="rect">
            <a:avLst/>
          </a:prstGeom>
        </p:spPr>
      </p:pic>
      <p:grpSp>
        <p:nvGrpSpPr>
          <p:cNvPr id="4" name="Gruppieren 3"/>
          <p:cNvGrpSpPr/>
          <p:nvPr/>
        </p:nvGrpSpPr>
        <p:grpSpPr>
          <a:xfrm>
            <a:off x="3915221" y="3146662"/>
            <a:ext cx="4166907" cy="1440679"/>
            <a:chOff x="3915221" y="3146662"/>
            <a:chExt cx="4166907" cy="1440679"/>
          </a:xfrm>
        </p:grpSpPr>
        <p:pic>
          <p:nvPicPr>
            <p:cNvPr id="7" name="Grafik 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5221" y="3147341"/>
              <a:ext cx="2057143" cy="1440000"/>
            </a:xfrm>
            <a:prstGeom prst="rect">
              <a:avLst/>
            </a:prstGeom>
            <a:ln>
              <a:solidFill>
                <a:srgbClr val="FFC000"/>
              </a:solidFill>
            </a:ln>
          </p:spPr>
        </p:pic>
        <p:pic>
          <p:nvPicPr>
            <p:cNvPr id="6" name="Grafik 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24985" y="3146662"/>
              <a:ext cx="2057143" cy="1440000"/>
            </a:xfrm>
            <a:prstGeom prst="rect">
              <a:avLst/>
            </a:prstGeom>
            <a:ln>
              <a:solidFill>
                <a:srgbClr val="FFC000"/>
              </a:solidFill>
            </a:ln>
          </p:spPr>
        </p:pic>
        <p:pic>
          <p:nvPicPr>
            <p:cNvPr id="9" name="Picture 2" descr="MetEd » Home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24985" y="4310406"/>
              <a:ext cx="631897" cy="2527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 descr="MetEd » Home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5221" y="4310406"/>
              <a:ext cx="631897" cy="2527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19259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5"/>
          </p:nvPr>
        </p:nvSpPr>
        <p:spPr>
          <a:xfrm>
            <a:off x="1186180" y="185711"/>
            <a:ext cx="7527926" cy="2077430"/>
          </a:xfrm>
        </p:spPr>
        <p:txBody>
          <a:bodyPr/>
          <a:lstStyle/>
          <a:p>
            <a:pPr marL="0" indent="0">
              <a:buNone/>
            </a:pPr>
            <a:r>
              <a:rPr lang="de-CH" b="1" dirty="0" smtClean="0"/>
              <a:t>THANK YOU VERY MUCH FOR YOUR ATTENTION</a:t>
            </a:r>
            <a:br>
              <a:rPr lang="de-CH" b="1" dirty="0" smtClean="0"/>
            </a:br>
            <a:r>
              <a:rPr lang="de-CH" dirty="0" smtClean="0"/>
              <a:t> </a:t>
            </a:r>
          </a:p>
          <a:p>
            <a:pPr marL="0" indent="0">
              <a:buNone/>
            </a:pPr>
            <a:r>
              <a:rPr lang="de-CH" dirty="0" err="1" smtClean="0">
                <a:solidFill>
                  <a:srgbClr val="0070C0"/>
                </a:solidFill>
              </a:rPr>
              <a:t>my</a:t>
            </a:r>
            <a:r>
              <a:rPr lang="de-CH" dirty="0" smtClean="0">
                <a:solidFill>
                  <a:srgbClr val="0070C0"/>
                </a:solidFill>
              </a:rPr>
              <a:t> personal </a:t>
            </a:r>
            <a:r>
              <a:rPr lang="de-CH" dirty="0" err="1" smtClean="0">
                <a:solidFill>
                  <a:srgbClr val="0070C0"/>
                </a:solidFill>
              </a:rPr>
              <a:t>questions</a:t>
            </a:r>
            <a:r>
              <a:rPr lang="de-CH" dirty="0" smtClean="0">
                <a:solidFill>
                  <a:srgbClr val="0070C0"/>
                </a:solidFill>
              </a:rPr>
              <a:t>: </a:t>
            </a:r>
            <a:endParaRPr lang="de-CH" dirty="0">
              <a:solidFill>
                <a:srgbClr val="0070C0"/>
              </a:solidFill>
            </a:endParaRPr>
          </a:p>
          <a:p>
            <a:r>
              <a:rPr lang="de-CH" dirty="0" err="1" smtClean="0">
                <a:solidFill>
                  <a:srgbClr val="0070C0"/>
                </a:solidFill>
              </a:rPr>
              <a:t>minimum</a:t>
            </a:r>
            <a:r>
              <a:rPr lang="de-CH" dirty="0" smtClean="0">
                <a:solidFill>
                  <a:srgbClr val="0070C0"/>
                </a:solidFill>
              </a:rPr>
              <a:t> </a:t>
            </a:r>
            <a:r>
              <a:rPr lang="de-CH" dirty="0" err="1" smtClean="0">
                <a:solidFill>
                  <a:srgbClr val="0070C0"/>
                </a:solidFill>
              </a:rPr>
              <a:t>mesoscale</a:t>
            </a:r>
            <a:r>
              <a:rPr lang="de-CH" dirty="0" smtClean="0">
                <a:solidFill>
                  <a:srgbClr val="0070C0"/>
                </a:solidFill>
              </a:rPr>
              <a:t> </a:t>
            </a:r>
            <a:r>
              <a:rPr lang="de-CH" dirty="0" err="1" smtClean="0">
                <a:solidFill>
                  <a:srgbClr val="0070C0"/>
                </a:solidFill>
              </a:rPr>
              <a:t>model</a:t>
            </a:r>
            <a:r>
              <a:rPr lang="de-CH" dirty="0" smtClean="0">
                <a:solidFill>
                  <a:srgbClr val="0070C0"/>
                </a:solidFill>
              </a:rPr>
              <a:t> </a:t>
            </a:r>
            <a:r>
              <a:rPr lang="de-CH" dirty="0" err="1" smtClean="0">
                <a:solidFill>
                  <a:srgbClr val="0070C0"/>
                </a:solidFill>
              </a:rPr>
              <a:t>resolution</a:t>
            </a:r>
            <a:r>
              <a:rPr lang="de-CH" dirty="0" smtClean="0">
                <a:solidFill>
                  <a:srgbClr val="0070C0"/>
                </a:solidFill>
              </a:rPr>
              <a:t> </a:t>
            </a:r>
            <a:r>
              <a:rPr lang="de-CH" dirty="0" err="1" smtClean="0">
                <a:solidFill>
                  <a:srgbClr val="0070C0"/>
                </a:solidFill>
              </a:rPr>
              <a:t>to</a:t>
            </a:r>
            <a:r>
              <a:rPr lang="de-CH" dirty="0" smtClean="0">
                <a:solidFill>
                  <a:srgbClr val="0070C0"/>
                </a:solidFill>
              </a:rPr>
              <a:t> </a:t>
            </a:r>
            <a:r>
              <a:rPr lang="de-CH" dirty="0" err="1" smtClean="0">
                <a:solidFill>
                  <a:srgbClr val="0070C0"/>
                </a:solidFill>
              </a:rPr>
              <a:t>properly</a:t>
            </a:r>
            <a:r>
              <a:rPr lang="de-CH" dirty="0" smtClean="0">
                <a:solidFill>
                  <a:srgbClr val="0070C0"/>
                </a:solidFill>
              </a:rPr>
              <a:t> </a:t>
            </a:r>
            <a:r>
              <a:rPr lang="de-CH" dirty="0" err="1" smtClean="0">
                <a:solidFill>
                  <a:srgbClr val="0070C0"/>
                </a:solidFill>
              </a:rPr>
              <a:t>resolve</a:t>
            </a:r>
            <a:r>
              <a:rPr lang="de-CH" dirty="0" smtClean="0">
                <a:solidFill>
                  <a:srgbClr val="0070C0"/>
                </a:solidFill>
              </a:rPr>
              <a:t> </a:t>
            </a:r>
            <a:r>
              <a:rPr lang="de-CH" dirty="0" err="1" smtClean="0">
                <a:solidFill>
                  <a:srgbClr val="0070C0"/>
                </a:solidFill>
              </a:rPr>
              <a:t>wave</a:t>
            </a:r>
            <a:r>
              <a:rPr lang="de-CH" dirty="0" smtClean="0">
                <a:solidFill>
                  <a:srgbClr val="0070C0"/>
                </a:solidFill>
              </a:rPr>
              <a:t> </a:t>
            </a:r>
            <a:r>
              <a:rPr lang="de-CH" dirty="0" err="1" smtClean="0">
                <a:solidFill>
                  <a:srgbClr val="0070C0"/>
                </a:solidFill>
              </a:rPr>
              <a:t>dynamics</a:t>
            </a:r>
            <a:r>
              <a:rPr lang="de-CH" dirty="0" smtClean="0">
                <a:solidFill>
                  <a:srgbClr val="0070C0"/>
                </a:solidFill>
              </a:rPr>
              <a:t>? </a:t>
            </a:r>
          </a:p>
          <a:p>
            <a:r>
              <a:rPr lang="de-CH" dirty="0" err="1" smtClean="0">
                <a:solidFill>
                  <a:srgbClr val="0070C0"/>
                </a:solidFill>
              </a:rPr>
              <a:t>minimum</a:t>
            </a:r>
            <a:r>
              <a:rPr lang="de-CH" dirty="0" smtClean="0">
                <a:solidFill>
                  <a:srgbClr val="0070C0"/>
                </a:solidFill>
              </a:rPr>
              <a:t> </a:t>
            </a:r>
            <a:r>
              <a:rPr lang="de-CH" dirty="0" err="1" smtClean="0">
                <a:solidFill>
                  <a:srgbClr val="0070C0"/>
                </a:solidFill>
              </a:rPr>
              <a:t>model</a:t>
            </a:r>
            <a:r>
              <a:rPr lang="de-CH" dirty="0" smtClean="0">
                <a:solidFill>
                  <a:srgbClr val="0070C0"/>
                </a:solidFill>
              </a:rPr>
              <a:t> </a:t>
            </a:r>
            <a:r>
              <a:rPr lang="de-CH" dirty="0" err="1" smtClean="0">
                <a:solidFill>
                  <a:srgbClr val="0070C0"/>
                </a:solidFill>
              </a:rPr>
              <a:t>output</a:t>
            </a:r>
            <a:r>
              <a:rPr lang="de-CH" dirty="0" smtClean="0">
                <a:solidFill>
                  <a:srgbClr val="0070C0"/>
                </a:solidFill>
              </a:rPr>
              <a:t> </a:t>
            </a:r>
            <a:r>
              <a:rPr lang="de-CH" dirty="0" err="1" smtClean="0">
                <a:solidFill>
                  <a:srgbClr val="0070C0"/>
                </a:solidFill>
              </a:rPr>
              <a:t>frequency</a:t>
            </a:r>
            <a:r>
              <a:rPr lang="de-CH" dirty="0" smtClean="0">
                <a:solidFill>
                  <a:srgbClr val="0070C0"/>
                </a:solidFill>
              </a:rPr>
              <a:t> </a:t>
            </a:r>
            <a:r>
              <a:rPr lang="de-CH" dirty="0" err="1" smtClean="0">
                <a:solidFill>
                  <a:srgbClr val="0070C0"/>
                </a:solidFill>
              </a:rPr>
              <a:t>to</a:t>
            </a:r>
            <a:r>
              <a:rPr lang="de-CH" dirty="0" smtClean="0">
                <a:solidFill>
                  <a:srgbClr val="0070C0"/>
                </a:solidFill>
              </a:rPr>
              <a:t> </a:t>
            </a:r>
            <a:r>
              <a:rPr lang="de-CH" dirty="0" err="1" smtClean="0">
                <a:solidFill>
                  <a:srgbClr val="0070C0"/>
                </a:solidFill>
              </a:rPr>
              <a:t>detect</a:t>
            </a:r>
            <a:r>
              <a:rPr lang="de-CH" dirty="0" smtClean="0">
                <a:solidFill>
                  <a:srgbClr val="0070C0"/>
                </a:solidFill>
              </a:rPr>
              <a:t> transient </a:t>
            </a:r>
            <a:r>
              <a:rPr lang="de-CH" dirty="0" err="1" smtClean="0">
                <a:solidFill>
                  <a:srgbClr val="0070C0"/>
                </a:solidFill>
              </a:rPr>
              <a:t>wave</a:t>
            </a:r>
            <a:r>
              <a:rPr lang="de-CH" dirty="0" smtClean="0">
                <a:solidFill>
                  <a:srgbClr val="0070C0"/>
                </a:solidFill>
              </a:rPr>
              <a:t> </a:t>
            </a:r>
            <a:r>
              <a:rPr lang="de-CH" dirty="0" err="1" smtClean="0">
                <a:solidFill>
                  <a:srgbClr val="0070C0"/>
                </a:solidFill>
              </a:rPr>
              <a:t>breaking</a:t>
            </a:r>
            <a:r>
              <a:rPr lang="de-CH" dirty="0" smtClean="0">
                <a:solidFill>
                  <a:srgbClr val="0070C0"/>
                </a:solidFill>
              </a:rPr>
              <a:t>? </a:t>
            </a:r>
          </a:p>
          <a:p>
            <a:r>
              <a:rPr lang="de-CH" dirty="0" err="1" smtClean="0">
                <a:solidFill>
                  <a:srgbClr val="0070C0"/>
                </a:solidFill>
              </a:rPr>
              <a:t>how</a:t>
            </a:r>
            <a:r>
              <a:rPr lang="de-CH" dirty="0" smtClean="0">
                <a:solidFill>
                  <a:srgbClr val="0070C0"/>
                </a:solidFill>
              </a:rPr>
              <a:t> </a:t>
            </a:r>
            <a:r>
              <a:rPr lang="de-CH" dirty="0" err="1" smtClean="0">
                <a:solidFill>
                  <a:srgbClr val="0070C0"/>
                </a:solidFill>
              </a:rPr>
              <a:t>good</a:t>
            </a:r>
            <a:r>
              <a:rPr lang="de-CH" dirty="0" smtClean="0">
                <a:solidFill>
                  <a:srgbClr val="0070C0"/>
                </a:solidFill>
              </a:rPr>
              <a:t> </a:t>
            </a:r>
            <a:r>
              <a:rPr lang="de-CH" dirty="0" err="1" smtClean="0">
                <a:solidFill>
                  <a:srgbClr val="0070C0"/>
                </a:solidFill>
              </a:rPr>
              <a:t>are</a:t>
            </a:r>
            <a:r>
              <a:rPr lang="de-CH" dirty="0" smtClean="0">
                <a:solidFill>
                  <a:srgbClr val="0070C0"/>
                </a:solidFill>
              </a:rPr>
              <a:t> </a:t>
            </a:r>
            <a:r>
              <a:rPr lang="de-CH" dirty="0" err="1" smtClean="0">
                <a:solidFill>
                  <a:srgbClr val="0070C0"/>
                </a:solidFill>
              </a:rPr>
              <a:t>mesoscale</a:t>
            </a:r>
            <a:r>
              <a:rPr lang="de-CH" dirty="0" smtClean="0">
                <a:solidFill>
                  <a:srgbClr val="0070C0"/>
                </a:solidFill>
              </a:rPr>
              <a:t> </a:t>
            </a:r>
            <a:r>
              <a:rPr lang="de-CH" dirty="0" err="1" smtClean="0">
                <a:solidFill>
                  <a:srgbClr val="0070C0"/>
                </a:solidFill>
              </a:rPr>
              <a:t>models</a:t>
            </a:r>
            <a:r>
              <a:rPr lang="de-CH" dirty="0" smtClean="0">
                <a:solidFill>
                  <a:srgbClr val="0070C0"/>
                </a:solidFill>
              </a:rPr>
              <a:t> in </a:t>
            </a:r>
            <a:r>
              <a:rPr lang="de-CH" dirty="0" err="1" smtClean="0">
                <a:solidFill>
                  <a:srgbClr val="0070C0"/>
                </a:solidFill>
              </a:rPr>
              <a:t>representing</a:t>
            </a:r>
            <a:r>
              <a:rPr lang="de-CH" dirty="0" smtClean="0">
                <a:solidFill>
                  <a:srgbClr val="0070C0"/>
                </a:solidFill>
              </a:rPr>
              <a:t> </a:t>
            </a:r>
            <a:r>
              <a:rPr lang="de-CH" dirty="0" err="1" smtClean="0">
                <a:solidFill>
                  <a:srgbClr val="0070C0"/>
                </a:solidFill>
              </a:rPr>
              <a:t>wave</a:t>
            </a:r>
            <a:r>
              <a:rPr lang="de-CH" dirty="0" smtClean="0">
                <a:solidFill>
                  <a:srgbClr val="0070C0"/>
                </a:solidFill>
              </a:rPr>
              <a:t> </a:t>
            </a:r>
            <a:r>
              <a:rPr lang="de-CH" dirty="0" err="1" smtClean="0">
                <a:solidFill>
                  <a:srgbClr val="0070C0"/>
                </a:solidFill>
              </a:rPr>
              <a:t>parameters</a:t>
            </a:r>
            <a:r>
              <a:rPr lang="de-CH" dirty="0" smtClean="0">
                <a:solidFill>
                  <a:srgbClr val="0070C0"/>
                </a:solidFill>
              </a:rPr>
              <a:t>? </a:t>
            </a:r>
          </a:p>
          <a:p>
            <a:r>
              <a:rPr lang="de-CH" dirty="0">
                <a:solidFill>
                  <a:srgbClr val="0070C0"/>
                </a:solidFill>
              </a:rPr>
              <a:t>do </a:t>
            </a:r>
            <a:r>
              <a:rPr lang="de-CH" dirty="0" err="1">
                <a:solidFill>
                  <a:srgbClr val="0070C0"/>
                </a:solidFill>
              </a:rPr>
              <a:t>you</a:t>
            </a:r>
            <a:r>
              <a:rPr lang="de-CH" dirty="0">
                <a:solidFill>
                  <a:srgbClr val="0070C0"/>
                </a:solidFill>
              </a:rPr>
              <a:t> </a:t>
            </a:r>
            <a:r>
              <a:rPr lang="de-CH" dirty="0" err="1">
                <a:solidFill>
                  <a:srgbClr val="0070C0"/>
                </a:solidFill>
              </a:rPr>
              <a:t>have</a:t>
            </a:r>
            <a:r>
              <a:rPr lang="de-CH" dirty="0">
                <a:solidFill>
                  <a:srgbClr val="0070C0"/>
                </a:solidFill>
              </a:rPr>
              <a:t> </a:t>
            </a:r>
            <a:r>
              <a:rPr lang="de-CH" dirty="0" err="1">
                <a:solidFill>
                  <a:srgbClr val="0070C0"/>
                </a:solidFill>
              </a:rPr>
              <a:t>automated</a:t>
            </a:r>
            <a:r>
              <a:rPr lang="de-CH" dirty="0">
                <a:solidFill>
                  <a:srgbClr val="0070C0"/>
                </a:solidFill>
              </a:rPr>
              <a:t> </a:t>
            </a:r>
            <a:r>
              <a:rPr lang="de-CH" dirty="0" err="1">
                <a:solidFill>
                  <a:srgbClr val="0070C0"/>
                </a:solidFill>
              </a:rPr>
              <a:t>wave</a:t>
            </a:r>
            <a:r>
              <a:rPr lang="de-CH" dirty="0">
                <a:solidFill>
                  <a:srgbClr val="0070C0"/>
                </a:solidFill>
              </a:rPr>
              <a:t>/</a:t>
            </a:r>
            <a:r>
              <a:rPr lang="de-CH" dirty="0" err="1">
                <a:solidFill>
                  <a:srgbClr val="0070C0"/>
                </a:solidFill>
              </a:rPr>
              <a:t>wave</a:t>
            </a:r>
            <a:r>
              <a:rPr lang="de-CH" dirty="0">
                <a:solidFill>
                  <a:srgbClr val="0070C0"/>
                </a:solidFill>
              </a:rPr>
              <a:t> </a:t>
            </a:r>
            <a:r>
              <a:rPr lang="de-CH" dirty="0" err="1">
                <a:solidFill>
                  <a:srgbClr val="0070C0"/>
                </a:solidFill>
              </a:rPr>
              <a:t>breaking</a:t>
            </a:r>
            <a:r>
              <a:rPr lang="de-CH" dirty="0">
                <a:solidFill>
                  <a:srgbClr val="0070C0"/>
                </a:solidFill>
              </a:rPr>
              <a:t> </a:t>
            </a:r>
            <a:r>
              <a:rPr lang="de-CH" dirty="0" err="1" smtClean="0">
                <a:solidFill>
                  <a:srgbClr val="0070C0"/>
                </a:solidFill>
              </a:rPr>
              <a:t>diagnostic</a:t>
            </a:r>
            <a:r>
              <a:rPr lang="de-CH" dirty="0" smtClean="0">
                <a:solidFill>
                  <a:srgbClr val="0070C0"/>
                </a:solidFill>
              </a:rPr>
              <a:t> in </a:t>
            </a:r>
            <a:r>
              <a:rPr lang="de-CH" dirty="0" err="1" smtClean="0">
                <a:solidFill>
                  <a:srgbClr val="0070C0"/>
                </a:solidFill>
              </a:rPr>
              <a:t>your</a:t>
            </a:r>
            <a:r>
              <a:rPr lang="de-CH" dirty="0" smtClean="0">
                <a:solidFill>
                  <a:srgbClr val="0070C0"/>
                </a:solidFill>
              </a:rPr>
              <a:t> </a:t>
            </a:r>
            <a:r>
              <a:rPr lang="de-CH" dirty="0" err="1" smtClean="0">
                <a:solidFill>
                  <a:srgbClr val="0070C0"/>
                </a:solidFill>
              </a:rPr>
              <a:t>service</a:t>
            </a:r>
            <a:r>
              <a:rPr lang="de-CH" dirty="0" smtClean="0">
                <a:solidFill>
                  <a:srgbClr val="0070C0"/>
                </a:solidFill>
              </a:rPr>
              <a:t>? </a:t>
            </a:r>
            <a:endParaRPr lang="de-CH" dirty="0">
              <a:solidFill>
                <a:srgbClr val="0070C0"/>
              </a:solidFill>
            </a:endParaRPr>
          </a:p>
          <a:p>
            <a:endParaRPr lang="en-US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04" b="42296"/>
          <a:stretch/>
        </p:blipFill>
        <p:spPr>
          <a:xfrm>
            <a:off x="0" y="2263140"/>
            <a:ext cx="9144000" cy="2880360"/>
          </a:xfrm>
          <a:prstGeom prst="rect">
            <a:avLst/>
          </a:prstGeom>
        </p:spPr>
      </p:pic>
      <p:sp>
        <p:nvSpPr>
          <p:cNvPr id="5" name="Untertitel 1"/>
          <p:cNvSpPr txBox="1">
            <a:spLocks/>
          </p:cNvSpPr>
          <p:nvPr/>
        </p:nvSpPr>
        <p:spPr>
          <a:xfrm>
            <a:off x="0" y="4716781"/>
            <a:ext cx="3703320" cy="426719"/>
          </a:xfrm>
          <a:prstGeom prst="rect">
            <a:avLst/>
          </a:prstGeom>
        </p:spPr>
        <p:txBody>
          <a:bodyPr anchor="ctr"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0C0C0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de-CH" sz="1200" b="1" i="1" kern="0" dirty="0" err="1" smtClean="0">
                <a:solidFill>
                  <a:schemeClr val="bg1"/>
                </a:solidFill>
              </a:rPr>
              <a:t>image</a:t>
            </a:r>
            <a:r>
              <a:rPr lang="de-CH" sz="1200" b="1" i="1" kern="0" dirty="0" smtClean="0">
                <a:solidFill>
                  <a:schemeClr val="bg1"/>
                </a:solidFill>
              </a:rPr>
              <a:t> </a:t>
            </a:r>
            <a:r>
              <a:rPr lang="de-CH" sz="1200" b="1" i="1" kern="0" dirty="0" err="1" smtClean="0">
                <a:solidFill>
                  <a:schemeClr val="bg1"/>
                </a:solidFill>
              </a:rPr>
              <a:t>credit</a:t>
            </a:r>
            <a:r>
              <a:rPr lang="de-CH" sz="1200" b="1" i="1" kern="0" dirty="0">
                <a:solidFill>
                  <a:schemeClr val="bg1"/>
                </a:solidFill>
              </a:rPr>
              <a:t>:</a:t>
            </a:r>
            <a:r>
              <a:rPr lang="de-CH" sz="1200" b="1" i="1" kern="0" dirty="0" smtClean="0">
                <a:solidFill>
                  <a:schemeClr val="bg1"/>
                </a:solidFill>
              </a:rPr>
              <a:t> Andreas Walker</a:t>
            </a:r>
            <a:endParaRPr lang="de-CH" sz="1200" b="1" i="1" kern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6273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1483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830" y="893792"/>
            <a:ext cx="7040000" cy="3960000"/>
          </a:xfrm>
          <a:prstGeom prst="rect">
            <a:avLst/>
          </a:prstGeom>
        </p:spPr>
      </p:pic>
      <p:sp>
        <p:nvSpPr>
          <p:cNvPr id="2" name="Textplatzhalter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0" indent="0">
              <a:buNone/>
            </a:pPr>
            <a:r>
              <a:rPr lang="de-CH" dirty="0"/>
              <a:t> </a:t>
            </a:r>
            <a:endParaRPr lang="en-US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/>
              <a:t>warm-up</a:t>
            </a:r>
            <a:r>
              <a:rPr lang="de-CH" dirty="0"/>
              <a:t> </a:t>
            </a:r>
            <a:r>
              <a:rPr lang="de-CH" dirty="0" err="1"/>
              <a:t>quiz</a:t>
            </a:r>
            <a:r>
              <a:rPr lang="de-CH" dirty="0"/>
              <a:t>		 </a:t>
            </a:r>
            <a:r>
              <a:rPr lang="de-CH" dirty="0" err="1"/>
              <a:t>code</a:t>
            </a:r>
            <a:r>
              <a:rPr lang="de-CH" dirty="0"/>
              <a:t> </a:t>
            </a:r>
            <a:r>
              <a:rPr lang="de-CH" b="1" dirty="0"/>
              <a:t>1380185</a:t>
            </a:r>
            <a:endParaRPr lang="en-US" b="1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985" y="3146662"/>
            <a:ext cx="2057143" cy="1440000"/>
          </a:xfrm>
          <a:prstGeom prst="rect">
            <a:avLst/>
          </a:prstGeom>
          <a:ln>
            <a:solidFill>
              <a:srgbClr val="FFC000"/>
            </a:solidFill>
          </a:ln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5221" y="3147341"/>
            <a:ext cx="2057143" cy="1440000"/>
          </a:xfrm>
          <a:prstGeom prst="rect">
            <a:avLst/>
          </a:prstGeom>
          <a:ln>
            <a:solidFill>
              <a:srgbClr val="FFC000"/>
            </a:solidFill>
          </a:ln>
        </p:spPr>
      </p:pic>
      <p:pic>
        <p:nvPicPr>
          <p:cNvPr id="1026" name="Picture 2" descr="MetEd » Hom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5221" y="4310406"/>
            <a:ext cx="631897" cy="252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MetEd » Hom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985" y="4310406"/>
            <a:ext cx="631897" cy="252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Untertitel 1"/>
          <p:cNvSpPr txBox="1">
            <a:spLocks/>
          </p:cNvSpPr>
          <p:nvPr/>
        </p:nvSpPr>
        <p:spPr>
          <a:xfrm>
            <a:off x="1186180" y="893792"/>
            <a:ext cx="5830439" cy="500667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0C0C0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de-CH" b="1" i="1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Where</a:t>
            </a:r>
            <a:r>
              <a:rPr lang="de-CH" b="1" i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do </a:t>
            </a:r>
            <a:r>
              <a:rPr lang="de-CH" b="1" i="1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</a:t>
            </a:r>
            <a:r>
              <a:rPr lang="de-CH" b="1" i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CH" b="1" i="1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see</a:t>
            </a:r>
            <a:r>
              <a:rPr lang="de-CH" b="1" i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de-CH" b="1" i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CH" b="1" i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TRAPPED LEE WAVES? </a:t>
            </a:r>
            <a:endParaRPr lang="en-US" b="1" i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Untertitel 1"/>
          <p:cNvSpPr txBox="1">
            <a:spLocks/>
          </p:cNvSpPr>
          <p:nvPr/>
        </p:nvSpPr>
        <p:spPr>
          <a:xfrm>
            <a:off x="1282597" y="2226707"/>
            <a:ext cx="409354" cy="409812"/>
          </a:xfrm>
          <a:prstGeom prst="rect">
            <a:avLst/>
          </a:prstGeom>
        </p:spPr>
        <p:txBody>
          <a:bodyPr anchor="ctr"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0C0C0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de-CH" b="1" i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endParaRPr lang="en-US" b="1" i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Untertitel 1"/>
          <p:cNvSpPr txBox="1">
            <a:spLocks/>
          </p:cNvSpPr>
          <p:nvPr/>
        </p:nvSpPr>
        <p:spPr>
          <a:xfrm>
            <a:off x="1186180" y="3456850"/>
            <a:ext cx="409354" cy="409812"/>
          </a:xfrm>
          <a:prstGeom prst="rect">
            <a:avLst/>
          </a:prstGeom>
        </p:spPr>
        <p:txBody>
          <a:bodyPr anchor="ctr"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0C0C0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de-CH" b="1" i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endParaRPr lang="en-US" b="1" i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Untertitel 1"/>
          <p:cNvSpPr txBox="1">
            <a:spLocks/>
          </p:cNvSpPr>
          <p:nvPr/>
        </p:nvSpPr>
        <p:spPr>
          <a:xfrm>
            <a:off x="2342849" y="3661756"/>
            <a:ext cx="409354" cy="409812"/>
          </a:xfrm>
          <a:prstGeom prst="rect">
            <a:avLst/>
          </a:prstGeom>
        </p:spPr>
        <p:txBody>
          <a:bodyPr anchor="ctr"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0C0C0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de-CH" b="1" i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endParaRPr lang="en-US" b="1" i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Untertitel 1"/>
          <p:cNvSpPr txBox="1">
            <a:spLocks/>
          </p:cNvSpPr>
          <p:nvPr/>
        </p:nvSpPr>
        <p:spPr>
          <a:xfrm>
            <a:off x="3130622" y="2941756"/>
            <a:ext cx="409354" cy="409812"/>
          </a:xfrm>
          <a:prstGeom prst="rect">
            <a:avLst/>
          </a:prstGeom>
        </p:spPr>
        <p:txBody>
          <a:bodyPr anchor="ctr"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0C0C0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de-CH" b="1" i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endParaRPr lang="en-US" b="1" i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Untertitel 1"/>
          <p:cNvSpPr txBox="1">
            <a:spLocks/>
          </p:cNvSpPr>
          <p:nvPr/>
        </p:nvSpPr>
        <p:spPr>
          <a:xfrm>
            <a:off x="4451610" y="2276406"/>
            <a:ext cx="409354" cy="409812"/>
          </a:xfrm>
          <a:prstGeom prst="rect">
            <a:avLst/>
          </a:prstGeom>
        </p:spPr>
        <p:txBody>
          <a:bodyPr anchor="ctr"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0C0C0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de-CH" b="1" i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endParaRPr lang="en-US" b="1" i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" name="Grafik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4251" y="893792"/>
            <a:ext cx="452404" cy="3960000"/>
          </a:xfrm>
          <a:prstGeom prst="rect">
            <a:avLst/>
          </a:prstGeom>
        </p:spPr>
      </p:pic>
      <p:sp>
        <p:nvSpPr>
          <p:cNvPr id="17" name="Untertitel 1"/>
          <p:cNvSpPr txBox="1">
            <a:spLocks/>
          </p:cNvSpPr>
          <p:nvPr/>
        </p:nvSpPr>
        <p:spPr>
          <a:xfrm>
            <a:off x="5470549" y="2686218"/>
            <a:ext cx="409354" cy="409812"/>
          </a:xfrm>
          <a:prstGeom prst="rect">
            <a:avLst/>
          </a:prstGeom>
        </p:spPr>
        <p:txBody>
          <a:bodyPr anchor="ctr"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0C0C0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de-CH" b="1" i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  <a:endParaRPr lang="en-US" b="1" i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8" name="Grafik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15221" y="292522"/>
            <a:ext cx="1009649" cy="334819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6181" y="139572"/>
            <a:ext cx="876186" cy="876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071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830" y="893792"/>
            <a:ext cx="7040000" cy="3960000"/>
          </a:xfrm>
          <a:prstGeom prst="rect">
            <a:avLst/>
          </a:prstGeom>
        </p:spPr>
      </p:pic>
      <p:sp>
        <p:nvSpPr>
          <p:cNvPr id="2" name="Textplatzhalter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0" indent="0">
              <a:buNone/>
            </a:pPr>
            <a:r>
              <a:rPr lang="de-CH" dirty="0"/>
              <a:t> </a:t>
            </a:r>
            <a:endParaRPr lang="en-US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/>
              <a:t>warm-up</a:t>
            </a:r>
            <a:r>
              <a:rPr lang="de-CH" dirty="0"/>
              <a:t> </a:t>
            </a:r>
            <a:r>
              <a:rPr lang="de-CH" dirty="0" err="1"/>
              <a:t>quiz</a:t>
            </a:r>
            <a:r>
              <a:rPr lang="de-CH" dirty="0"/>
              <a:t>		 </a:t>
            </a:r>
            <a:r>
              <a:rPr lang="de-CH" dirty="0" err="1"/>
              <a:t>code</a:t>
            </a:r>
            <a:r>
              <a:rPr lang="de-CH" dirty="0"/>
              <a:t> </a:t>
            </a:r>
            <a:r>
              <a:rPr lang="de-CH" b="1" dirty="0"/>
              <a:t>1380185</a:t>
            </a:r>
            <a:endParaRPr lang="en-US" b="1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985" y="3146662"/>
            <a:ext cx="2057143" cy="1440000"/>
          </a:xfrm>
          <a:prstGeom prst="rect">
            <a:avLst/>
          </a:prstGeom>
          <a:ln>
            <a:solidFill>
              <a:srgbClr val="FFC000"/>
            </a:solidFill>
          </a:ln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5221" y="3147341"/>
            <a:ext cx="2057143" cy="1440000"/>
          </a:xfrm>
          <a:prstGeom prst="rect">
            <a:avLst/>
          </a:prstGeom>
          <a:ln>
            <a:solidFill>
              <a:srgbClr val="FFC000"/>
            </a:solidFill>
          </a:ln>
        </p:spPr>
      </p:pic>
      <p:pic>
        <p:nvPicPr>
          <p:cNvPr id="1026" name="Picture 2" descr="MetEd » Hom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5221" y="4310406"/>
            <a:ext cx="631897" cy="252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MetEd » Hom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985" y="4310406"/>
            <a:ext cx="631897" cy="252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Untertitel 1"/>
          <p:cNvSpPr txBox="1">
            <a:spLocks/>
          </p:cNvSpPr>
          <p:nvPr/>
        </p:nvSpPr>
        <p:spPr>
          <a:xfrm>
            <a:off x="1186180" y="893792"/>
            <a:ext cx="5830439" cy="500667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0C0C0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de-CH" b="1" i="1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Where</a:t>
            </a:r>
            <a:r>
              <a:rPr lang="de-CH" b="1" i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do </a:t>
            </a:r>
            <a:r>
              <a:rPr lang="de-CH" b="1" i="1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</a:t>
            </a:r>
            <a:r>
              <a:rPr lang="de-CH" b="1" i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CH" b="1" i="1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see</a:t>
            </a:r>
            <a:r>
              <a:rPr lang="de-CH" b="1" i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de-CH" b="1" i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CH" b="1" i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VERTICALLY PROPAGATING WAVES? </a:t>
            </a:r>
            <a:endParaRPr lang="en-US" b="1" i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Untertitel 1"/>
          <p:cNvSpPr txBox="1">
            <a:spLocks/>
          </p:cNvSpPr>
          <p:nvPr/>
        </p:nvSpPr>
        <p:spPr>
          <a:xfrm>
            <a:off x="1282597" y="2226707"/>
            <a:ext cx="409354" cy="409812"/>
          </a:xfrm>
          <a:prstGeom prst="rect">
            <a:avLst/>
          </a:prstGeom>
        </p:spPr>
        <p:txBody>
          <a:bodyPr anchor="ctr"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0C0C0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de-CH" b="1" i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endParaRPr lang="en-US" b="1" i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Untertitel 1"/>
          <p:cNvSpPr txBox="1">
            <a:spLocks/>
          </p:cNvSpPr>
          <p:nvPr/>
        </p:nvSpPr>
        <p:spPr>
          <a:xfrm>
            <a:off x="1186180" y="3456850"/>
            <a:ext cx="409354" cy="409812"/>
          </a:xfrm>
          <a:prstGeom prst="rect">
            <a:avLst/>
          </a:prstGeom>
        </p:spPr>
        <p:txBody>
          <a:bodyPr anchor="ctr"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0C0C0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de-CH" b="1" i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endParaRPr lang="en-US" b="1" i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Untertitel 1"/>
          <p:cNvSpPr txBox="1">
            <a:spLocks/>
          </p:cNvSpPr>
          <p:nvPr/>
        </p:nvSpPr>
        <p:spPr>
          <a:xfrm>
            <a:off x="3130622" y="2941756"/>
            <a:ext cx="409354" cy="409812"/>
          </a:xfrm>
          <a:prstGeom prst="rect">
            <a:avLst/>
          </a:prstGeom>
        </p:spPr>
        <p:txBody>
          <a:bodyPr anchor="ctr"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0C0C0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de-CH" b="1" i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endParaRPr lang="en-US" b="1" i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Untertitel 1"/>
          <p:cNvSpPr txBox="1">
            <a:spLocks/>
          </p:cNvSpPr>
          <p:nvPr/>
        </p:nvSpPr>
        <p:spPr>
          <a:xfrm>
            <a:off x="4451610" y="2276406"/>
            <a:ext cx="409354" cy="409812"/>
          </a:xfrm>
          <a:prstGeom prst="rect">
            <a:avLst/>
          </a:prstGeom>
        </p:spPr>
        <p:txBody>
          <a:bodyPr anchor="ctr"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0C0C0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de-CH" b="1" i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endParaRPr lang="en-US" b="1" i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" name="Grafik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4251" y="893792"/>
            <a:ext cx="452404" cy="3960000"/>
          </a:xfrm>
          <a:prstGeom prst="rect">
            <a:avLst/>
          </a:prstGeom>
        </p:spPr>
      </p:pic>
      <p:sp>
        <p:nvSpPr>
          <p:cNvPr id="17" name="Untertitel 1"/>
          <p:cNvSpPr txBox="1">
            <a:spLocks/>
          </p:cNvSpPr>
          <p:nvPr/>
        </p:nvSpPr>
        <p:spPr>
          <a:xfrm>
            <a:off x="2342849" y="3661756"/>
            <a:ext cx="409354" cy="409812"/>
          </a:xfrm>
          <a:prstGeom prst="rect">
            <a:avLst/>
          </a:prstGeom>
        </p:spPr>
        <p:txBody>
          <a:bodyPr anchor="ctr"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0C0C0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de-CH" b="1" i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endParaRPr lang="en-US" b="1" i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Untertitel 1"/>
          <p:cNvSpPr txBox="1">
            <a:spLocks/>
          </p:cNvSpPr>
          <p:nvPr/>
        </p:nvSpPr>
        <p:spPr>
          <a:xfrm>
            <a:off x="5470549" y="2686218"/>
            <a:ext cx="409354" cy="409812"/>
          </a:xfrm>
          <a:prstGeom prst="rect">
            <a:avLst/>
          </a:prstGeom>
        </p:spPr>
        <p:txBody>
          <a:bodyPr anchor="ctr"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0C0C0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de-CH" b="1" i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  <a:endParaRPr lang="en-US" b="1" i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9" name="Grafik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15221" y="292522"/>
            <a:ext cx="1009649" cy="334819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6181" y="139572"/>
            <a:ext cx="876186" cy="876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677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830" y="893792"/>
            <a:ext cx="7040000" cy="3960000"/>
          </a:xfrm>
          <a:prstGeom prst="rect">
            <a:avLst/>
          </a:prstGeom>
        </p:spPr>
      </p:pic>
      <p:sp>
        <p:nvSpPr>
          <p:cNvPr id="2" name="Textplatzhalter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0" indent="0">
              <a:buNone/>
            </a:pPr>
            <a:r>
              <a:rPr lang="de-CH" dirty="0"/>
              <a:t> </a:t>
            </a:r>
            <a:endParaRPr lang="en-US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/>
              <a:t>warm-up</a:t>
            </a:r>
            <a:r>
              <a:rPr lang="de-CH" dirty="0"/>
              <a:t> </a:t>
            </a:r>
            <a:r>
              <a:rPr lang="de-CH" dirty="0" err="1"/>
              <a:t>quiz</a:t>
            </a:r>
            <a:r>
              <a:rPr lang="de-CH" dirty="0"/>
              <a:t>		 </a:t>
            </a:r>
            <a:r>
              <a:rPr lang="de-CH" dirty="0" err="1"/>
              <a:t>code</a:t>
            </a:r>
            <a:r>
              <a:rPr lang="de-CH" dirty="0"/>
              <a:t> </a:t>
            </a:r>
            <a:r>
              <a:rPr lang="de-CH" b="1" dirty="0"/>
              <a:t>1380185</a:t>
            </a:r>
            <a:endParaRPr lang="en-US" b="1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985" y="3146662"/>
            <a:ext cx="2057143" cy="1440000"/>
          </a:xfrm>
          <a:prstGeom prst="rect">
            <a:avLst/>
          </a:prstGeom>
          <a:ln>
            <a:solidFill>
              <a:srgbClr val="FFC000"/>
            </a:solidFill>
          </a:ln>
        </p:spPr>
      </p:pic>
      <p:pic>
        <p:nvPicPr>
          <p:cNvPr id="1026" name="Picture 2" descr="MetEd » Hom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5221" y="4310406"/>
            <a:ext cx="631897" cy="252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MetEd » Hom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985" y="4310406"/>
            <a:ext cx="631897" cy="252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Untertitel 1"/>
          <p:cNvSpPr txBox="1">
            <a:spLocks/>
          </p:cNvSpPr>
          <p:nvPr/>
        </p:nvSpPr>
        <p:spPr>
          <a:xfrm>
            <a:off x="1186180" y="893792"/>
            <a:ext cx="5830439" cy="500667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0C0C0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de-CH" b="1" i="1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Where</a:t>
            </a:r>
            <a:r>
              <a:rPr lang="de-CH" b="1" i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do </a:t>
            </a:r>
            <a:r>
              <a:rPr lang="de-CH" b="1" i="1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</a:t>
            </a:r>
            <a:r>
              <a:rPr lang="de-CH" b="1" i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CH" b="1" i="1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see</a:t>
            </a:r>
            <a:r>
              <a:rPr lang="de-CH" b="1" i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de-CH" b="1" i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CH" b="1" i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BREAKING WAVES? </a:t>
            </a:r>
            <a:endParaRPr lang="en-US" b="1" i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Untertitel 1"/>
          <p:cNvSpPr txBox="1">
            <a:spLocks/>
          </p:cNvSpPr>
          <p:nvPr/>
        </p:nvSpPr>
        <p:spPr>
          <a:xfrm>
            <a:off x="1282597" y="2226707"/>
            <a:ext cx="409354" cy="409812"/>
          </a:xfrm>
          <a:prstGeom prst="rect">
            <a:avLst/>
          </a:prstGeom>
        </p:spPr>
        <p:txBody>
          <a:bodyPr anchor="ctr"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0C0C0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de-CH" b="1" i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endParaRPr lang="en-US" b="1" i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Untertitel 1"/>
          <p:cNvSpPr txBox="1">
            <a:spLocks/>
          </p:cNvSpPr>
          <p:nvPr/>
        </p:nvSpPr>
        <p:spPr>
          <a:xfrm>
            <a:off x="1186180" y="3456850"/>
            <a:ext cx="409354" cy="409812"/>
          </a:xfrm>
          <a:prstGeom prst="rect">
            <a:avLst/>
          </a:prstGeom>
        </p:spPr>
        <p:txBody>
          <a:bodyPr anchor="ctr"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0C0C0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de-CH" b="1" i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endParaRPr lang="en-US" b="1" i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Untertitel 1"/>
          <p:cNvSpPr txBox="1">
            <a:spLocks/>
          </p:cNvSpPr>
          <p:nvPr/>
        </p:nvSpPr>
        <p:spPr>
          <a:xfrm>
            <a:off x="3130622" y="2941756"/>
            <a:ext cx="409354" cy="409812"/>
          </a:xfrm>
          <a:prstGeom prst="rect">
            <a:avLst/>
          </a:prstGeom>
        </p:spPr>
        <p:txBody>
          <a:bodyPr anchor="ctr"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0C0C0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de-CH" b="1" i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endParaRPr lang="en-US" b="1" i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Untertitel 1"/>
          <p:cNvSpPr txBox="1">
            <a:spLocks/>
          </p:cNvSpPr>
          <p:nvPr/>
        </p:nvSpPr>
        <p:spPr>
          <a:xfrm>
            <a:off x="4451610" y="2276406"/>
            <a:ext cx="409354" cy="409812"/>
          </a:xfrm>
          <a:prstGeom prst="rect">
            <a:avLst/>
          </a:prstGeom>
        </p:spPr>
        <p:txBody>
          <a:bodyPr anchor="ctr"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0C0C0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de-CH" b="1" i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endParaRPr lang="en-US" b="1" i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5221" y="3146662"/>
            <a:ext cx="2057143" cy="1440000"/>
          </a:xfrm>
          <a:prstGeom prst="rect">
            <a:avLst/>
          </a:prstGeom>
          <a:ln>
            <a:solidFill>
              <a:srgbClr val="FFC000"/>
            </a:solidFill>
          </a:ln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4251" y="893792"/>
            <a:ext cx="452404" cy="3960000"/>
          </a:xfrm>
          <a:prstGeom prst="rect">
            <a:avLst/>
          </a:prstGeom>
        </p:spPr>
      </p:pic>
      <p:sp>
        <p:nvSpPr>
          <p:cNvPr id="17" name="Untertitel 1"/>
          <p:cNvSpPr txBox="1">
            <a:spLocks/>
          </p:cNvSpPr>
          <p:nvPr/>
        </p:nvSpPr>
        <p:spPr>
          <a:xfrm>
            <a:off x="2342849" y="3661756"/>
            <a:ext cx="409354" cy="409812"/>
          </a:xfrm>
          <a:prstGeom prst="rect">
            <a:avLst/>
          </a:prstGeom>
        </p:spPr>
        <p:txBody>
          <a:bodyPr anchor="ctr"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0C0C0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de-CH" b="1" i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endParaRPr lang="en-US" b="1" i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Untertitel 1"/>
          <p:cNvSpPr txBox="1">
            <a:spLocks/>
          </p:cNvSpPr>
          <p:nvPr/>
        </p:nvSpPr>
        <p:spPr>
          <a:xfrm>
            <a:off x="5470549" y="2686218"/>
            <a:ext cx="409354" cy="409812"/>
          </a:xfrm>
          <a:prstGeom prst="rect">
            <a:avLst/>
          </a:prstGeom>
        </p:spPr>
        <p:txBody>
          <a:bodyPr anchor="ctr"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0C0C0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de-CH" b="1" i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  <a:endParaRPr lang="en-US" b="1" i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9" name="Grafik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15221" y="292522"/>
            <a:ext cx="1009649" cy="334819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6181" y="139572"/>
            <a:ext cx="876186" cy="876186"/>
          </a:xfrm>
          <a:prstGeom prst="rect">
            <a:avLst/>
          </a:prstGeom>
        </p:spPr>
      </p:pic>
      <p:pic>
        <p:nvPicPr>
          <p:cNvPr id="21" name="Picture 2" descr="MetEd » Hom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5220" y="4310405"/>
            <a:ext cx="631897" cy="252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6192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0" indent="0">
              <a:buNone/>
            </a:pPr>
            <a:r>
              <a:rPr lang="de-CH" dirty="0" smtClean="0"/>
              <a:t> </a:t>
            </a:r>
            <a:endParaRPr lang="en-US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post-event </a:t>
            </a:r>
            <a:r>
              <a:rPr lang="de-CH" dirty="0" err="1" smtClean="0"/>
              <a:t>slido</a:t>
            </a:r>
            <a:r>
              <a:rPr lang="de-CH" dirty="0" smtClean="0"/>
              <a:t> </a:t>
            </a:r>
            <a:r>
              <a:rPr lang="de-CH" dirty="0" err="1" smtClean="0"/>
              <a:t>quiz</a:t>
            </a:r>
            <a:r>
              <a:rPr lang="de-CH" dirty="0" smtClean="0"/>
              <a:t> </a:t>
            </a:r>
            <a:r>
              <a:rPr lang="de-CH" dirty="0" err="1" smtClean="0"/>
              <a:t>results</a:t>
            </a:r>
            <a:endParaRPr lang="en-US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581" y="1394459"/>
            <a:ext cx="2673268" cy="180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4950" y="1394459"/>
            <a:ext cx="2642079" cy="180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3130" y="1394459"/>
            <a:ext cx="2711278" cy="1800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37575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CH" dirty="0" err="1" smtClean="0"/>
              <a:t>are</a:t>
            </a:r>
            <a:r>
              <a:rPr lang="de-CH" dirty="0" smtClean="0"/>
              <a:t> </a:t>
            </a:r>
            <a:r>
              <a:rPr lang="de-CH" dirty="0" err="1" smtClean="0"/>
              <a:t>there</a:t>
            </a:r>
            <a:r>
              <a:rPr lang="de-CH" dirty="0" smtClean="0"/>
              <a:t> </a:t>
            </a:r>
            <a:r>
              <a:rPr lang="de-CH" dirty="0" err="1" smtClean="0"/>
              <a:t>significant</a:t>
            </a:r>
            <a:r>
              <a:rPr lang="de-CH" dirty="0" smtClean="0"/>
              <a:t> </a:t>
            </a:r>
            <a:r>
              <a:rPr lang="de-CH" dirty="0" err="1" smtClean="0"/>
              <a:t>mountain</a:t>
            </a:r>
            <a:r>
              <a:rPr lang="de-CH" dirty="0" smtClean="0"/>
              <a:t> </a:t>
            </a:r>
            <a:r>
              <a:rPr lang="de-CH" dirty="0" err="1" smtClean="0"/>
              <a:t>waves</a:t>
            </a:r>
            <a:r>
              <a:rPr lang="de-CH" dirty="0" smtClean="0"/>
              <a:t>? </a:t>
            </a:r>
          </a:p>
          <a:p>
            <a:r>
              <a:rPr lang="de-CH" dirty="0" err="1" smtClean="0"/>
              <a:t>what</a:t>
            </a:r>
            <a:r>
              <a:rPr lang="de-CH" dirty="0" smtClean="0"/>
              <a:t> type of </a:t>
            </a:r>
            <a:r>
              <a:rPr lang="de-CH" dirty="0" err="1" smtClean="0"/>
              <a:t>wave</a:t>
            </a:r>
            <a:r>
              <a:rPr lang="de-CH" dirty="0" smtClean="0"/>
              <a:t> </a:t>
            </a:r>
            <a:r>
              <a:rPr lang="de-CH" dirty="0" err="1" smtClean="0"/>
              <a:t>does</a:t>
            </a:r>
            <a:r>
              <a:rPr lang="de-CH" dirty="0" smtClean="0"/>
              <a:t> form in </a:t>
            </a:r>
            <a:r>
              <a:rPr lang="de-CH" dirty="0" err="1" smtClean="0"/>
              <a:t>the</a:t>
            </a:r>
            <a:r>
              <a:rPr lang="de-CH" dirty="0" smtClean="0"/>
              <a:t> </a:t>
            </a:r>
            <a:r>
              <a:rPr lang="de-CH" dirty="0" err="1" smtClean="0"/>
              <a:t>flow</a:t>
            </a:r>
            <a:r>
              <a:rPr lang="de-CH" dirty="0" smtClean="0"/>
              <a:t>? </a:t>
            </a:r>
          </a:p>
          <a:p>
            <a:r>
              <a:rPr lang="de-CH" dirty="0" err="1" smtClean="0"/>
              <a:t>how</a:t>
            </a:r>
            <a:r>
              <a:rPr lang="de-CH" dirty="0" smtClean="0"/>
              <a:t> strong </a:t>
            </a:r>
            <a:r>
              <a:rPr lang="de-CH" dirty="0" err="1" smtClean="0"/>
              <a:t>are</a:t>
            </a:r>
            <a:r>
              <a:rPr lang="de-CH" dirty="0" smtClean="0"/>
              <a:t> </a:t>
            </a:r>
            <a:r>
              <a:rPr lang="de-CH" dirty="0" err="1" smtClean="0"/>
              <a:t>the</a:t>
            </a:r>
            <a:r>
              <a:rPr lang="de-CH" dirty="0" smtClean="0"/>
              <a:t> </a:t>
            </a:r>
            <a:r>
              <a:rPr lang="de-CH" dirty="0" err="1" smtClean="0"/>
              <a:t>up</a:t>
            </a:r>
            <a:r>
              <a:rPr lang="de-CH" dirty="0" smtClean="0"/>
              <a:t>- </a:t>
            </a:r>
            <a:r>
              <a:rPr lang="de-CH" dirty="0" err="1" smtClean="0"/>
              <a:t>and</a:t>
            </a:r>
            <a:r>
              <a:rPr lang="de-CH" dirty="0" smtClean="0"/>
              <a:t> </a:t>
            </a:r>
            <a:r>
              <a:rPr lang="de-CH" dirty="0" err="1" smtClean="0"/>
              <a:t>downdrafts</a:t>
            </a:r>
            <a:r>
              <a:rPr lang="de-CH" dirty="0" smtClean="0"/>
              <a:t>? </a:t>
            </a:r>
          </a:p>
          <a:p>
            <a:r>
              <a:rPr lang="de-CH" dirty="0" err="1" smtClean="0"/>
              <a:t>is</a:t>
            </a:r>
            <a:r>
              <a:rPr lang="de-CH" dirty="0" smtClean="0"/>
              <a:t> </a:t>
            </a:r>
            <a:r>
              <a:rPr lang="de-CH" dirty="0" err="1" smtClean="0"/>
              <a:t>there</a:t>
            </a:r>
            <a:r>
              <a:rPr lang="de-CH" dirty="0" smtClean="0"/>
              <a:t> a </a:t>
            </a:r>
            <a:r>
              <a:rPr lang="de-CH" dirty="0" err="1" smtClean="0"/>
              <a:t>chance</a:t>
            </a:r>
            <a:r>
              <a:rPr lang="de-CH" dirty="0" smtClean="0"/>
              <a:t>/</a:t>
            </a:r>
            <a:r>
              <a:rPr lang="de-CH" dirty="0" err="1" smtClean="0"/>
              <a:t>risk</a:t>
            </a:r>
            <a:r>
              <a:rPr lang="de-CH" dirty="0" smtClean="0"/>
              <a:t> of </a:t>
            </a:r>
            <a:r>
              <a:rPr lang="de-CH" dirty="0" err="1" smtClean="0"/>
              <a:t>wave</a:t>
            </a:r>
            <a:r>
              <a:rPr lang="de-CH" dirty="0" smtClean="0"/>
              <a:t> </a:t>
            </a:r>
            <a:r>
              <a:rPr lang="de-CH" dirty="0" err="1" smtClean="0"/>
              <a:t>breaking</a:t>
            </a:r>
            <a:r>
              <a:rPr lang="de-CH" dirty="0" smtClean="0"/>
              <a:t> </a:t>
            </a:r>
            <a:r>
              <a:rPr lang="de-CH" dirty="0" err="1" smtClean="0"/>
              <a:t>to</a:t>
            </a:r>
            <a:r>
              <a:rPr lang="de-CH" dirty="0" smtClean="0"/>
              <a:t> </a:t>
            </a:r>
            <a:r>
              <a:rPr lang="de-CH" dirty="0" err="1" smtClean="0"/>
              <a:t>occur</a:t>
            </a:r>
            <a:r>
              <a:rPr lang="de-CH" dirty="0" smtClean="0"/>
              <a:t>? </a:t>
            </a:r>
            <a:endParaRPr lang="en-US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 smtClean="0"/>
              <a:t>problems</a:t>
            </a:r>
            <a:r>
              <a:rPr lang="de-CH" dirty="0" smtClean="0"/>
              <a:t> in </a:t>
            </a:r>
            <a:r>
              <a:rPr lang="de-CH" dirty="0" err="1" smtClean="0"/>
              <a:t>aviation</a:t>
            </a:r>
            <a:r>
              <a:rPr lang="de-CH" dirty="0" smtClean="0"/>
              <a:t> </a:t>
            </a:r>
            <a:r>
              <a:rPr lang="de-CH" dirty="0" err="1" smtClean="0"/>
              <a:t>forecasting</a:t>
            </a:r>
            <a:r>
              <a:rPr lang="de-CH" dirty="0" smtClean="0"/>
              <a:t>/</a:t>
            </a:r>
            <a:r>
              <a:rPr lang="de-CH" dirty="0" err="1" smtClean="0"/>
              <a:t>warning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2141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 smtClean="0"/>
              <a:t>content</a:t>
            </a:r>
            <a:r>
              <a:rPr lang="de-CH" dirty="0" smtClean="0"/>
              <a:t> of </a:t>
            </a:r>
            <a:r>
              <a:rPr lang="de-CH" dirty="0" err="1" smtClean="0"/>
              <a:t>this</a:t>
            </a:r>
            <a:r>
              <a:rPr lang="de-CH" dirty="0" smtClean="0"/>
              <a:t> </a:t>
            </a:r>
            <a:r>
              <a:rPr lang="de-CH" dirty="0" err="1" smtClean="0"/>
              <a:t>talk</a:t>
            </a:r>
            <a:endParaRPr lang="de-CH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CH" dirty="0" smtClean="0"/>
              <a:t>«</a:t>
            </a:r>
            <a:r>
              <a:rPr lang="de-CH" dirty="0" err="1" smtClean="0"/>
              <a:t>types</a:t>
            </a:r>
            <a:r>
              <a:rPr lang="de-CH" dirty="0" smtClean="0"/>
              <a:t>» of </a:t>
            </a:r>
            <a:r>
              <a:rPr lang="de-CH" dirty="0" err="1" smtClean="0"/>
              <a:t>turbulence</a:t>
            </a:r>
            <a:r>
              <a:rPr lang="de-CH" dirty="0" smtClean="0"/>
              <a:t> </a:t>
            </a:r>
            <a:r>
              <a:rPr lang="de-CH" dirty="0" err="1" smtClean="0"/>
              <a:t>and</a:t>
            </a:r>
            <a:r>
              <a:rPr lang="de-CH" dirty="0" smtClean="0"/>
              <a:t> </a:t>
            </a:r>
            <a:r>
              <a:rPr lang="de-CH" dirty="0" err="1" smtClean="0"/>
              <a:t>translation</a:t>
            </a:r>
            <a:r>
              <a:rPr lang="de-CH" dirty="0" smtClean="0"/>
              <a:t> </a:t>
            </a:r>
            <a:r>
              <a:rPr lang="de-CH" dirty="0" err="1" smtClean="0"/>
              <a:t>into</a:t>
            </a:r>
            <a:r>
              <a:rPr lang="de-CH" dirty="0" smtClean="0"/>
              <a:t> SIGMETs</a:t>
            </a:r>
          </a:p>
          <a:p>
            <a:r>
              <a:rPr lang="de-CH" dirty="0" err="1" smtClean="0"/>
              <a:t>the</a:t>
            </a:r>
            <a:r>
              <a:rPr lang="de-CH" dirty="0" smtClean="0"/>
              <a:t> 22 </a:t>
            </a:r>
            <a:r>
              <a:rPr lang="de-CH" dirty="0" err="1" smtClean="0"/>
              <a:t>dec</a:t>
            </a:r>
            <a:r>
              <a:rPr lang="de-CH" dirty="0" smtClean="0"/>
              <a:t> 2023 </a:t>
            </a:r>
            <a:r>
              <a:rPr lang="de-CH" dirty="0" err="1" smtClean="0"/>
              <a:t>case</a:t>
            </a:r>
            <a:endParaRPr lang="de-CH" dirty="0" smtClean="0"/>
          </a:p>
          <a:p>
            <a:pPr lvl="1"/>
            <a:r>
              <a:rPr lang="de-CH" dirty="0" err="1" smtClean="0"/>
              <a:t>synoptic</a:t>
            </a:r>
            <a:r>
              <a:rPr lang="de-CH" dirty="0" smtClean="0"/>
              <a:t> </a:t>
            </a:r>
            <a:r>
              <a:rPr lang="de-CH" dirty="0" err="1" smtClean="0"/>
              <a:t>overview</a:t>
            </a:r>
            <a:endParaRPr lang="de-CH" dirty="0" smtClean="0"/>
          </a:p>
          <a:p>
            <a:pPr lvl="1"/>
            <a:r>
              <a:rPr lang="de-CH" dirty="0" err="1" smtClean="0"/>
              <a:t>satellite</a:t>
            </a:r>
            <a:r>
              <a:rPr lang="de-CH" dirty="0" smtClean="0"/>
              <a:t> &amp; </a:t>
            </a:r>
            <a:r>
              <a:rPr lang="de-CH" dirty="0" err="1" smtClean="0"/>
              <a:t>radar</a:t>
            </a:r>
            <a:r>
              <a:rPr lang="de-CH" dirty="0" smtClean="0"/>
              <a:t> </a:t>
            </a:r>
            <a:r>
              <a:rPr lang="de-CH" dirty="0" err="1" smtClean="0"/>
              <a:t>imagery</a:t>
            </a:r>
            <a:endParaRPr lang="de-CH" dirty="0" smtClean="0"/>
          </a:p>
          <a:p>
            <a:pPr lvl="1"/>
            <a:r>
              <a:rPr lang="de-CH" dirty="0" err="1" smtClean="0"/>
              <a:t>upstream</a:t>
            </a:r>
            <a:r>
              <a:rPr lang="de-CH" dirty="0" smtClean="0"/>
              <a:t> </a:t>
            </a:r>
            <a:r>
              <a:rPr lang="de-CH" dirty="0" err="1" smtClean="0"/>
              <a:t>sounding</a:t>
            </a:r>
            <a:r>
              <a:rPr lang="de-CH" dirty="0" smtClean="0"/>
              <a:t> </a:t>
            </a:r>
            <a:r>
              <a:rPr lang="de-CH" dirty="0" err="1" smtClean="0"/>
              <a:t>analysis</a:t>
            </a:r>
            <a:endParaRPr lang="de-CH" dirty="0" smtClean="0"/>
          </a:p>
          <a:p>
            <a:pPr lvl="1"/>
            <a:r>
              <a:rPr lang="de-CH" dirty="0" smtClean="0"/>
              <a:t>NWP </a:t>
            </a:r>
            <a:r>
              <a:rPr lang="de-CH" dirty="0" err="1" smtClean="0"/>
              <a:t>cross</a:t>
            </a:r>
            <a:r>
              <a:rPr lang="de-CH" dirty="0" smtClean="0"/>
              <a:t> </a:t>
            </a:r>
            <a:r>
              <a:rPr lang="de-CH" dirty="0" err="1" smtClean="0"/>
              <a:t>sections</a:t>
            </a:r>
            <a:endParaRPr lang="de-CH" dirty="0" smtClean="0"/>
          </a:p>
          <a:p>
            <a:r>
              <a:rPr lang="de-CH" dirty="0" err="1" smtClean="0"/>
              <a:t>conclusions</a:t>
            </a:r>
            <a:r>
              <a:rPr lang="de-CH" dirty="0" smtClean="0"/>
              <a:t> &amp; </a:t>
            </a:r>
            <a:r>
              <a:rPr lang="de-CH" dirty="0" err="1" smtClean="0"/>
              <a:t>outlook</a:t>
            </a:r>
            <a:endParaRPr lang="de-CH" dirty="0" smtClean="0"/>
          </a:p>
          <a:p>
            <a:r>
              <a:rPr lang="de-CH" dirty="0" err="1" smtClean="0"/>
              <a:t>questions</a:t>
            </a:r>
            <a:r>
              <a:rPr lang="de-CH" dirty="0" smtClean="0"/>
              <a:t>, </a:t>
            </a:r>
            <a:r>
              <a:rPr lang="de-CH" dirty="0" err="1" smtClean="0"/>
              <a:t>discussion</a:t>
            </a:r>
            <a:r>
              <a:rPr lang="de-CH" dirty="0" smtClean="0"/>
              <a:t> 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138082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Kreuzraster komplett">
  <a:themeElements>
    <a:clrScheme name="Benutzerdefiniert 1">
      <a:dk1>
        <a:srgbClr val="000000"/>
      </a:dk1>
      <a:lt1>
        <a:srgbClr val="FFFFFF"/>
      </a:lt1>
      <a:dk2>
        <a:srgbClr val="000000"/>
      </a:dk2>
      <a:lt2>
        <a:srgbClr val="7D6E5F"/>
      </a:lt2>
      <a:accent1>
        <a:srgbClr val="FF0000"/>
      </a:accent1>
      <a:accent2>
        <a:srgbClr val="7D6E5F"/>
      </a:accent2>
      <a:accent3>
        <a:srgbClr val="5A735F"/>
      </a:accent3>
      <a:accent4>
        <a:srgbClr val="000000"/>
      </a:accent4>
      <a:accent5>
        <a:srgbClr val="DAEDEF"/>
      </a:accent5>
      <a:accent6>
        <a:srgbClr val="FAB45F"/>
      </a:accent6>
      <a:hlink>
        <a:srgbClr val="000000"/>
      </a:hlink>
      <a:folHlink>
        <a:srgbClr val="000000"/>
      </a:folHlink>
    </a:clrScheme>
    <a:fontScheme name="GSEDI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CH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CH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GSEDI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EDI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EDI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EDI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EDI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EDI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EDI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EDI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EDI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EDI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EDI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EDI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de_Format_16-9.pptx" id="{14B80262-283B-4455-926B-736EE80994B7}" vid="{03C32CFB-F977-44A6-8C51-B08D66399866}"/>
    </a:ext>
  </a:ext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7711EB1397DA214C991D0114E1C6705F" ma:contentTypeVersion="1" ma:contentTypeDescription="Ein neues Dokument erstellen." ma:contentTypeScope="" ma:versionID="4f497952251489acb7320a0ddcdc69ee">
  <xsd:schema xmlns:xsd="http://www.w3.org/2001/XMLSchema" xmlns:p="http://schemas.microsoft.com/office/2006/metadata/properties" xmlns:ns1="http://schemas.microsoft.com/sharepoint/v3" targetNamespace="http://schemas.microsoft.com/office/2006/metadata/properties" ma:root="true" ma:fieldsID="5e9f62132f8a72b8ccdf838efe357e29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dms="http://schemas.microsoft.com/office/2006/documentManagement/types" targetNamespace="http://schemas.microsoft.com/sharepoint/v3" elementFormDefault="qualified">
    <xsd:import namespace="http://schemas.microsoft.com/office/2006/documentManagement/types"/>
    <xsd:element name="PublishingStartDate" ma:index="8" nillable="true" ma:displayName="Geplantes Startdatum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Geplantes Enddatum" ma:description="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 ma:readOnly="tru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Props1.xml><?xml version="1.0" encoding="utf-8"?>
<ds:datastoreItem xmlns:ds="http://schemas.openxmlformats.org/officeDocument/2006/customXml" ds:itemID="{DEE9CD66-01A1-48D3-A44D-6CE49655947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470CE0D-FADF-4C0F-90CA-E3B937E9A86B}">
  <ds:schemaRefs>
    <ds:schemaRef ds:uri="http://schemas.microsoft.com/sharepoint/v3"/>
    <ds:schemaRef ds:uri="http://schemas.microsoft.com/office/2006/documentManagement/types"/>
    <ds:schemaRef ds:uri="http://schemas.openxmlformats.org/package/2006/metadata/core-properties"/>
    <ds:schemaRef ds:uri="http://purl.org/dc/dcmitype/"/>
    <ds:schemaRef ds:uri="http://purl.org/dc/elements/1.1/"/>
    <ds:schemaRef ds:uri="http://schemas.microsoft.com/office/2006/metadata/properties"/>
    <ds:schemaRef ds:uri="http://www.w3.org/XML/1998/namespace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38F031FF-B88D-427D-A541-B3BADEC17DB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de_Format_16-9</Template>
  <TotalTime>0</TotalTime>
  <Words>901</Words>
  <Application>Microsoft Office PowerPoint</Application>
  <PresentationFormat>Bildschirmpräsentation (16:9)</PresentationFormat>
  <Paragraphs>194</Paragraphs>
  <Slides>31</Slides>
  <Notes>0</Notes>
  <HiddenSlides>1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31</vt:i4>
      </vt:variant>
    </vt:vector>
  </HeadingPairs>
  <TitlesOfParts>
    <vt:vector size="38" baseType="lpstr">
      <vt:lpstr>Arial</vt:lpstr>
      <vt:lpstr>Garamond</vt:lpstr>
      <vt:lpstr>Roboto Light</vt:lpstr>
      <vt:lpstr>Symbol</vt:lpstr>
      <vt:lpstr>Times</vt:lpstr>
      <vt:lpstr>Wingdings</vt:lpstr>
      <vt:lpstr>1_Kreuzraster komplett</vt:lpstr>
      <vt:lpstr>Challenges in aviation weather forecasting:  the example of mountain waves </vt:lpstr>
      <vt:lpstr>PowerPoint-Präsentation</vt:lpstr>
      <vt:lpstr>warm-up quiz   code 1380185</vt:lpstr>
      <vt:lpstr>warm-up quiz   code 1380185</vt:lpstr>
      <vt:lpstr>warm-up quiz   code 1380185</vt:lpstr>
      <vt:lpstr>warm-up quiz   code 1380185</vt:lpstr>
      <vt:lpstr>post-event slido quiz results</vt:lpstr>
      <vt:lpstr>problems in aviation forecasting/warning</vt:lpstr>
      <vt:lpstr>content of this talk</vt:lpstr>
      <vt:lpstr>mountain waves vs turbulence</vt:lpstr>
      <vt:lpstr>mountain waves vs turbulence</vt:lpstr>
      <vt:lpstr>mountain waves vs turbulence</vt:lpstr>
      <vt:lpstr>22 Dec 2023 – synoptic overview</vt:lpstr>
      <vt:lpstr>22 Dec 2023 – HRV/IR10.8 sandwich</vt:lpstr>
      <vt:lpstr>22 Dec 2023 – HRV animation</vt:lpstr>
      <vt:lpstr>22 Dec 2023 – HRV/MeteoSwiss radar</vt:lpstr>
      <vt:lpstr>22 Dec 2023 – Lugano view north</vt:lpstr>
      <vt:lpstr>upstream sounding analysis</vt:lpstr>
      <vt:lpstr>upstream sounding analysis</vt:lpstr>
      <vt:lpstr>upstream sounding analysis</vt:lpstr>
      <vt:lpstr>NWP cross sections: ICON-CH1 CTRL</vt:lpstr>
      <vt:lpstr>ICON cross section Payerne - Alps</vt:lpstr>
      <vt:lpstr>ICON cross section Payerne - Alps</vt:lpstr>
      <vt:lpstr>ICON cross section Payerne - Alps</vt:lpstr>
      <vt:lpstr>ICON cross section St. Etienne - Toulon</vt:lpstr>
      <vt:lpstr>ICON cross section St. Etienne - Toulon</vt:lpstr>
      <vt:lpstr>ICON cross section St. Etienne - Toulon</vt:lpstr>
      <vt:lpstr>conclusions</vt:lpstr>
      <vt:lpstr>outlook: automation of the process based on probabilistic high res. NWP model? </vt:lpstr>
      <vt:lpstr>PowerPoint-Präsentation</vt:lpstr>
      <vt:lpstr>PowerPoint-Präsentation</vt:lpstr>
    </vt:vector>
  </TitlesOfParts>
  <Company>Bundesverwaltung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Document Partner</dc:creator>
  <cp:lastModifiedBy>Stoll Marco</cp:lastModifiedBy>
  <cp:revision>50</cp:revision>
  <cp:lastPrinted>2016-02-16T15:38:09Z</cp:lastPrinted>
  <dcterms:created xsi:type="dcterms:W3CDTF">2022-04-05T12:22:27Z</dcterms:created>
  <dcterms:modified xsi:type="dcterms:W3CDTF">2024-06-04T09:26:22Z</dcterms:modified>
</cp:coreProperties>
</file>