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93" r:id="rId3"/>
    <p:sldId id="290" r:id="rId4"/>
    <p:sldId id="258" r:id="rId5"/>
    <p:sldId id="259" r:id="rId6"/>
    <p:sldId id="260" r:id="rId7"/>
    <p:sldId id="271" r:id="rId8"/>
    <p:sldId id="263" r:id="rId9"/>
    <p:sldId id="289" r:id="rId10"/>
    <p:sldId id="272" r:id="rId11"/>
    <p:sldId id="294" r:id="rId12"/>
    <p:sldId id="276" r:id="rId13"/>
    <p:sldId id="299" r:id="rId14"/>
    <p:sldId id="277" r:id="rId15"/>
    <p:sldId id="278" r:id="rId16"/>
    <p:sldId id="281" r:id="rId17"/>
    <p:sldId id="282" r:id="rId18"/>
    <p:sldId id="283" r:id="rId19"/>
    <p:sldId id="286" r:id="rId20"/>
    <p:sldId id="266" r:id="rId21"/>
    <p:sldId id="285" r:id="rId22"/>
    <p:sldId id="295" r:id="rId23"/>
    <p:sldId id="269" r:id="rId24"/>
    <p:sldId id="291" r:id="rId25"/>
    <p:sldId id="296" r:id="rId26"/>
    <p:sldId id="297" r:id="rId27"/>
    <p:sldId id="298" r:id="rId28"/>
  </p:sldIdLst>
  <p:sldSz cx="12192000" cy="6858000"/>
  <p:notesSz cx="6858000" cy="9144000"/>
  <p:custDataLst>
    <p:tags r:id="rId30"/>
  </p:custData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63E5AC-ED57-445B-83C2-A94E8F407A8B}" type="datetimeFigureOut">
              <a:rPr lang="es-ES" smtClean="0"/>
              <a:t>27/09/2023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92D27F-7B96-47BB-A91A-465B1880668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3229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7436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52525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4070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0034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8356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65977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30205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74459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27975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54789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3902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57720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15841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36406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6367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6266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9800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5574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5471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2783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9060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FDA0-1CE2-49C3-BB32-E846349DA6F5}" type="slidenum">
              <a:rPr lang="es-ES" smtClean="0"/>
              <a:pPr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5394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859BE-4E5A-4EAA-B5DF-3D9550BFFE06}" type="datetimeFigureOut">
              <a:rPr lang="es-ES" smtClean="0"/>
              <a:t>27/09/2023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F09B8-84C6-4BEC-9019-8D52013CDC9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7887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859BE-4E5A-4EAA-B5DF-3D9550BFFE06}" type="datetimeFigureOut">
              <a:rPr lang="es-ES" smtClean="0"/>
              <a:t>27/09/2023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F09B8-84C6-4BEC-9019-8D52013CDC9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1325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859BE-4E5A-4EAA-B5DF-3D9550BFFE06}" type="datetimeFigureOut">
              <a:rPr lang="es-ES" smtClean="0"/>
              <a:t>27/09/2023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F09B8-84C6-4BEC-9019-8D52013CDC9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8430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ector recto 9"/>
          <p:cNvCxnSpPr/>
          <p:nvPr userDrawn="1"/>
        </p:nvCxnSpPr>
        <p:spPr>
          <a:xfrm flipV="1">
            <a:off x="838200" y="1420234"/>
            <a:ext cx="10515600" cy="19455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 userDrawn="1"/>
        </p:nvCxnSpPr>
        <p:spPr>
          <a:xfrm flipV="1">
            <a:off x="844684" y="6203014"/>
            <a:ext cx="10515600" cy="19455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D0D408-5C35-41C9-A3DB-7AC3BA5B0A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3289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ector recto 9"/>
          <p:cNvCxnSpPr/>
          <p:nvPr userDrawn="1"/>
        </p:nvCxnSpPr>
        <p:spPr>
          <a:xfrm flipV="1">
            <a:off x="838200" y="1420234"/>
            <a:ext cx="10515600" cy="19455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 userDrawn="1"/>
        </p:nvCxnSpPr>
        <p:spPr>
          <a:xfrm flipV="1">
            <a:off x="844684" y="6203014"/>
            <a:ext cx="10515600" cy="19455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D0D408-5C35-41C9-A3DB-7AC3BA5B0A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5610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ector recto 9"/>
          <p:cNvCxnSpPr/>
          <p:nvPr userDrawn="1"/>
        </p:nvCxnSpPr>
        <p:spPr>
          <a:xfrm flipV="1">
            <a:off x="838200" y="1420234"/>
            <a:ext cx="10515600" cy="19455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 userDrawn="1"/>
        </p:nvCxnSpPr>
        <p:spPr>
          <a:xfrm flipV="1">
            <a:off x="844684" y="6203014"/>
            <a:ext cx="10515600" cy="19455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D0D408-5C35-41C9-A3DB-7AC3BA5B0A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1408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ector recto 9"/>
          <p:cNvCxnSpPr/>
          <p:nvPr userDrawn="1"/>
        </p:nvCxnSpPr>
        <p:spPr>
          <a:xfrm flipV="1">
            <a:off x="838200" y="1420234"/>
            <a:ext cx="10515600" cy="19455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 userDrawn="1"/>
        </p:nvCxnSpPr>
        <p:spPr>
          <a:xfrm flipV="1">
            <a:off x="844684" y="6203014"/>
            <a:ext cx="10515600" cy="19455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D0D408-5C35-41C9-A3DB-7AC3BA5B0A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640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ector recto 9"/>
          <p:cNvCxnSpPr/>
          <p:nvPr userDrawn="1"/>
        </p:nvCxnSpPr>
        <p:spPr>
          <a:xfrm flipV="1">
            <a:off x="838200" y="1420234"/>
            <a:ext cx="10515600" cy="19455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 userDrawn="1"/>
        </p:nvCxnSpPr>
        <p:spPr>
          <a:xfrm flipV="1">
            <a:off x="844684" y="6203014"/>
            <a:ext cx="10515600" cy="19455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D0D408-5C35-41C9-A3DB-7AC3BA5B0A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5710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ector recto 9"/>
          <p:cNvCxnSpPr/>
          <p:nvPr userDrawn="1"/>
        </p:nvCxnSpPr>
        <p:spPr>
          <a:xfrm flipV="1">
            <a:off x="838200" y="1420234"/>
            <a:ext cx="10515600" cy="19455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 userDrawn="1"/>
        </p:nvCxnSpPr>
        <p:spPr>
          <a:xfrm flipV="1">
            <a:off x="844684" y="6203014"/>
            <a:ext cx="10515600" cy="19455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D0D408-5C35-41C9-A3DB-7AC3BA5B0A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2335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ector recto 9"/>
          <p:cNvCxnSpPr/>
          <p:nvPr userDrawn="1"/>
        </p:nvCxnSpPr>
        <p:spPr>
          <a:xfrm flipV="1">
            <a:off x="838200" y="1420234"/>
            <a:ext cx="10515600" cy="19455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 userDrawn="1"/>
        </p:nvCxnSpPr>
        <p:spPr>
          <a:xfrm flipV="1">
            <a:off x="844684" y="6203014"/>
            <a:ext cx="10515600" cy="19455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D0D408-5C35-41C9-A3DB-7AC3BA5B0A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3332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ector recto 9"/>
          <p:cNvCxnSpPr/>
          <p:nvPr userDrawn="1"/>
        </p:nvCxnSpPr>
        <p:spPr>
          <a:xfrm flipV="1">
            <a:off x="838200" y="1420234"/>
            <a:ext cx="10515600" cy="19455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 userDrawn="1"/>
        </p:nvCxnSpPr>
        <p:spPr>
          <a:xfrm flipV="1">
            <a:off x="844684" y="6203014"/>
            <a:ext cx="10515600" cy="19455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D0D408-5C35-41C9-A3DB-7AC3BA5B0A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0640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859BE-4E5A-4EAA-B5DF-3D9550BFFE06}" type="datetimeFigureOut">
              <a:rPr lang="es-ES" smtClean="0"/>
              <a:t>27/09/2023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F09B8-84C6-4BEC-9019-8D52013CDC9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33881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ector recto 9"/>
          <p:cNvCxnSpPr/>
          <p:nvPr userDrawn="1"/>
        </p:nvCxnSpPr>
        <p:spPr>
          <a:xfrm flipV="1">
            <a:off x="838200" y="1420234"/>
            <a:ext cx="10515600" cy="19455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 userDrawn="1"/>
        </p:nvCxnSpPr>
        <p:spPr>
          <a:xfrm flipV="1">
            <a:off x="844684" y="6203014"/>
            <a:ext cx="10515600" cy="19455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119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ector recto 9"/>
          <p:cNvCxnSpPr/>
          <p:nvPr userDrawn="1"/>
        </p:nvCxnSpPr>
        <p:spPr>
          <a:xfrm flipV="1">
            <a:off x="838200" y="1420234"/>
            <a:ext cx="10515600" cy="19455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 userDrawn="1"/>
        </p:nvCxnSpPr>
        <p:spPr>
          <a:xfrm flipV="1">
            <a:off x="844684" y="6203014"/>
            <a:ext cx="10515600" cy="19455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D0D408-5C35-41C9-A3DB-7AC3BA5B0A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6064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859BE-4E5A-4EAA-B5DF-3D9550BFFE06}" type="datetimeFigureOut">
              <a:rPr lang="es-ES" smtClean="0"/>
              <a:t>27/09/2023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F09B8-84C6-4BEC-9019-8D52013CDC9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7667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859BE-4E5A-4EAA-B5DF-3D9550BFFE06}" type="datetimeFigureOut">
              <a:rPr lang="es-ES" smtClean="0"/>
              <a:t>27/09/2023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F09B8-84C6-4BEC-9019-8D52013CDC9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352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859BE-4E5A-4EAA-B5DF-3D9550BFFE06}" type="datetimeFigureOut">
              <a:rPr lang="es-ES" smtClean="0"/>
              <a:t>27/09/2023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F09B8-84C6-4BEC-9019-8D52013CDC9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3626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859BE-4E5A-4EAA-B5DF-3D9550BFFE06}" type="datetimeFigureOut">
              <a:rPr lang="es-ES" smtClean="0"/>
              <a:t>27/09/2023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F09B8-84C6-4BEC-9019-8D52013CDC9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9679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859BE-4E5A-4EAA-B5DF-3D9550BFFE06}" type="datetimeFigureOut">
              <a:rPr lang="es-ES" smtClean="0"/>
              <a:t>27/09/2023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F09B8-84C6-4BEC-9019-8D52013CDC9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5398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859BE-4E5A-4EAA-B5DF-3D9550BFFE06}" type="datetimeFigureOut">
              <a:rPr lang="es-ES" smtClean="0"/>
              <a:t>27/09/2023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F09B8-84C6-4BEC-9019-8D52013CDC9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2045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859BE-4E5A-4EAA-B5DF-3D9550BFFE06}" type="datetimeFigureOut">
              <a:rPr lang="es-ES" smtClean="0"/>
              <a:t>27/09/2023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F09B8-84C6-4BEC-9019-8D52013CDC9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3356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859BE-4E5A-4EAA-B5DF-3D9550BFFE06}" type="datetimeFigureOut">
              <a:rPr lang="es-ES" smtClean="0"/>
              <a:t>27/09/2023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F09B8-84C6-4BEC-9019-8D52013CDC9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3506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859BE-4E5A-4EAA-B5DF-3D9550BFFE06}" type="datetimeFigureOut">
              <a:rPr lang="es-ES" smtClean="0"/>
              <a:t>27/09/2023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F09B8-84C6-4BEC-9019-8D52013CDC9A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4" y="6269809"/>
            <a:ext cx="1508833" cy="55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70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4" r:id="rId14"/>
    <p:sldLayoutId id="2147483665" r:id="rId15"/>
    <p:sldLayoutId id="2147483666" r:id="rId16"/>
    <p:sldLayoutId id="2147483669" r:id="rId17"/>
    <p:sldLayoutId id="2147483670" r:id="rId18"/>
    <p:sldLayoutId id="2147483671" r:id="rId19"/>
    <p:sldLayoutId id="2147483672" r:id="rId20"/>
    <p:sldLayoutId id="2147483675" r:id="rId21"/>
    <p:sldLayoutId id="2147483676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2.gif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openxmlformats.org/officeDocument/2006/relationships/image" Target="../media/image38.png"/><Relationship Id="rId4" Type="http://schemas.openxmlformats.org/officeDocument/2006/relationships/image" Target="../media/image3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194/amt-10-1359-2017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hyperlink" Target="https://doi.org/10.1175/JAMC-D-12-057.1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4.xml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wcsaf.org/" TargetMode="External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2.xml"/><Relationship Id="rId5" Type="http://schemas.openxmlformats.org/officeDocument/2006/relationships/hyperlink" Target="mailto:safnwchd@aemet.es" TargetMode="External"/><Relationship Id="rId4" Type="http://schemas.openxmlformats.org/officeDocument/2006/relationships/hyperlink" Target="mailto:pripodasa@aemet.es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709386"/>
            <a:ext cx="9144000" cy="2387600"/>
          </a:xfrm>
        </p:spPr>
        <p:txBody>
          <a:bodyPr>
            <a:normAutofit/>
          </a:bodyPr>
          <a:lstStyle/>
          <a:p>
            <a:r>
              <a:rPr lang="en-GB" b="1" dirty="0"/>
              <a:t>Improved NWCSAF products with </a:t>
            </a:r>
            <a:r>
              <a:rPr lang="en-GB" b="1" dirty="0" smtClean="0"/>
              <a:t>MTG-I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4189061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de-DE" dirty="0" smtClean="0"/>
              <a:t>Pilar Rípodas</a:t>
            </a:r>
          </a:p>
          <a:p>
            <a:r>
              <a:rPr lang="de-DE" dirty="0" smtClean="0"/>
              <a:t>NWC SAF team</a:t>
            </a:r>
          </a:p>
          <a:p>
            <a:r>
              <a:rPr lang="de-DE" dirty="0" smtClean="0"/>
              <a:t>Eumetrain event week on MTG-I</a:t>
            </a:r>
          </a:p>
          <a:p>
            <a:r>
              <a:rPr lang="de-DE" dirty="0" smtClean="0"/>
              <a:t> 27 September 2023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1"/>
            <a:ext cx="3949302" cy="178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7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746126" y="1490696"/>
            <a:ext cx="10741932" cy="45609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 dirty="0" smtClean="0"/>
              <a:t>Data Package provided 17 July 2023. 38 hours: 26 June 2023 20:00 to 28 June 2023 09:50</a:t>
            </a:r>
          </a:p>
          <a:p>
            <a:pPr marL="0" indent="0" algn="just">
              <a:buNone/>
            </a:pPr>
            <a:endParaRPr lang="en-US" sz="2000" dirty="0" smtClean="0"/>
          </a:p>
          <a:p>
            <a:pPr marL="0" indent="0" algn="just">
              <a:buNone/>
            </a:pPr>
            <a:r>
              <a:rPr lang="en-US" sz="2000" dirty="0" smtClean="0"/>
              <a:t>FCI data package MTGTD-488: </a:t>
            </a:r>
          </a:p>
          <a:p>
            <a:pPr algn="just"/>
            <a:r>
              <a:rPr lang="en-US" sz="2000" dirty="0" smtClean="0"/>
              <a:t>Is the result </a:t>
            </a:r>
            <a:r>
              <a:rPr lang="en-US" sz="2000" dirty="0"/>
              <a:t>of </a:t>
            </a:r>
            <a:r>
              <a:rPr lang="en-US" sz="2000" dirty="0" smtClean="0"/>
              <a:t>a </a:t>
            </a:r>
            <a:r>
              <a:rPr lang="en-US" sz="2000" b="1" dirty="0" smtClean="0"/>
              <a:t>very </a:t>
            </a:r>
            <a:r>
              <a:rPr lang="en-US" sz="2000" b="1" dirty="0"/>
              <a:t>preliminary processing of FCI data </a:t>
            </a:r>
            <a:r>
              <a:rPr lang="en-US" sz="2000" dirty="0"/>
              <a:t>and it is not properly </a:t>
            </a:r>
            <a:r>
              <a:rPr lang="en-US" sz="2000" dirty="0" smtClean="0"/>
              <a:t>validated and has a number of </a:t>
            </a:r>
            <a:r>
              <a:rPr lang="en-US" sz="2000" b="1" dirty="0" smtClean="0"/>
              <a:t>known limitations</a:t>
            </a:r>
          </a:p>
          <a:p>
            <a:pPr algn="just"/>
            <a:r>
              <a:rPr lang="en-US" sz="2000" b="1" dirty="0" smtClean="0"/>
              <a:t>To facilitate </a:t>
            </a:r>
            <a:r>
              <a:rPr lang="en-US" sz="2000" dirty="0" smtClean="0"/>
              <a:t>the integration </a:t>
            </a:r>
            <a:r>
              <a:rPr lang="en-US" sz="2000" dirty="0"/>
              <a:t>of the SAF processing chains with the MTG System and to test interfaces </a:t>
            </a:r>
            <a:r>
              <a:rPr lang="en-US" sz="2000" dirty="0" smtClean="0"/>
              <a:t>and processing </a:t>
            </a:r>
            <a:r>
              <a:rPr lang="en-US" sz="2000" dirty="0"/>
              <a:t>timeliness</a:t>
            </a:r>
            <a:r>
              <a:rPr lang="en-US" sz="2000" dirty="0" smtClean="0"/>
              <a:t>. </a:t>
            </a:r>
            <a:r>
              <a:rPr lang="en-US" sz="2000" b="1" dirty="0" smtClean="0"/>
              <a:t>Not suitable for scientific results</a:t>
            </a:r>
          </a:p>
          <a:p>
            <a:pPr algn="just"/>
            <a:endParaRPr lang="en-US" sz="2000" b="1" dirty="0"/>
          </a:p>
          <a:p>
            <a:pPr marL="0" indent="0" algn="just">
              <a:buNone/>
            </a:pPr>
            <a:r>
              <a:rPr lang="en-US" sz="2000" b="1" dirty="0" smtClean="0"/>
              <a:t>We can:</a:t>
            </a:r>
          </a:p>
          <a:p>
            <a:pPr algn="just"/>
            <a:r>
              <a:rPr lang="en-US" sz="2000" dirty="0" smtClean="0"/>
              <a:t>Test the operability of the software</a:t>
            </a:r>
          </a:p>
          <a:p>
            <a:pPr algn="just"/>
            <a:r>
              <a:rPr lang="en-US" sz="2000" dirty="0" smtClean="0"/>
              <a:t>Get a first impression of what the software can do with MTG data</a:t>
            </a:r>
          </a:p>
          <a:p>
            <a:pPr algn="just"/>
            <a:endParaRPr lang="en-US" sz="2000" dirty="0" smtClean="0"/>
          </a:p>
          <a:p>
            <a:pPr marL="0" indent="0" algn="just">
              <a:buNone/>
            </a:pPr>
            <a:endParaRPr lang="en-US" sz="2000" dirty="0" smtClean="0"/>
          </a:p>
          <a:p>
            <a:pPr marL="0" indent="0" algn="just">
              <a:buNone/>
            </a:pPr>
            <a:endParaRPr lang="en-US" sz="2000" dirty="0"/>
          </a:p>
          <a:p>
            <a:pPr marL="0" indent="0" algn="just">
              <a:buNone/>
            </a:pPr>
            <a:endParaRPr lang="de-DE" sz="1900" dirty="0"/>
          </a:p>
          <a:p>
            <a:endParaRPr lang="es-ES" sz="1900" dirty="0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825240" y="578647"/>
            <a:ext cx="10929364" cy="62644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3600" dirty="0">
                <a:solidFill>
                  <a:srgbClr val="003399"/>
                </a:solidFill>
                <a:latin typeface="+mj-lt"/>
              </a:rPr>
              <a:t>MTGTD-488 FCI L1C Commissioning Data for SAFs</a:t>
            </a:r>
            <a:endParaRPr lang="es-ES" sz="3600" dirty="0">
              <a:solidFill>
                <a:srgbClr val="003399"/>
              </a:solidFill>
              <a:latin typeface="+mj-lt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92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57"/>
    </mc:Choice>
    <mc:Fallback xmlns:mv="urn:schemas-microsoft-com:mac:vml" xmlns="">
      <mp:transition xmlns:mp="http://schemas.microsoft.com/office/mac/powerpoint/2008/main" spd="slow" advTm="2585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470406" y="1117600"/>
            <a:ext cx="11284198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825240" y="99679"/>
            <a:ext cx="10929364" cy="773940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5100" dirty="0" smtClean="0">
                <a:solidFill>
                  <a:srgbClr val="003399"/>
                </a:solidFill>
                <a:latin typeface="+mj-lt"/>
              </a:rPr>
              <a:t>EUR-MLAND examples</a:t>
            </a:r>
            <a:r>
              <a:rPr lang="en-GB" sz="5100" noProof="0" dirty="0" smtClean="0">
                <a:solidFill>
                  <a:srgbClr val="003399"/>
                </a:solidFill>
                <a:latin typeface="+mj-lt"/>
              </a:rPr>
              <a:t> 27 June 2023 14:00 UTC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3600" dirty="0">
                <a:solidFill>
                  <a:srgbClr val="003399"/>
                </a:solidFill>
              </a:rPr>
              <a:t>(Provisional data MTGTD-488)</a:t>
            </a:r>
            <a:endParaRPr lang="es-ES" sz="3600" dirty="0">
              <a:solidFill>
                <a:srgbClr val="003399"/>
              </a:solidFill>
            </a:endParaRPr>
          </a:p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endParaRPr kumimoji="0" lang="es-ES" sz="360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11</a:t>
            </a:fld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66" y="921119"/>
            <a:ext cx="3615690" cy="270129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886" y="990277"/>
            <a:ext cx="3322320" cy="220737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36" y="921119"/>
            <a:ext cx="3371850" cy="224028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06" y="3888600"/>
            <a:ext cx="3371850" cy="211900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268" y="3827963"/>
            <a:ext cx="3228069" cy="208788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092" y="3767003"/>
            <a:ext cx="3192868" cy="214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2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57"/>
    </mc:Choice>
    <mc:Fallback xmlns:mv="urn:schemas-microsoft-com:mac:vml" xmlns="">
      <mp:transition xmlns:mp="http://schemas.microsoft.com/office/mac/powerpoint/2008/main" spd="slow" advTm="25857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12</a:t>
            </a:fld>
            <a:endParaRPr lang="es-ES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825240" y="520589"/>
            <a:ext cx="10929364" cy="99338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3900" dirty="0" smtClean="0">
                <a:solidFill>
                  <a:srgbClr val="003399"/>
                </a:solidFill>
                <a:latin typeface="+mj-lt"/>
              </a:rPr>
              <a:t>Full disk examples</a:t>
            </a:r>
            <a:r>
              <a:rPr lang="en-GB" sz="3900" noProof="0" dirty="0" smtClean="0">
                <a:solidFill>
                  <a:srgbClr val="003399"/>
                </a:solidFill>
                <a:latin typeface="+mj-lt"/>
              </a:rPr>
              <a:t> 27 June 2023 14:00 UTC</a:t>
            </a:r>
          </a:p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kumimoji="0" lang="en-GB" sz="2800" i="0" u="none" strike="noStrike" kern="1200" cap="none" spc="0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(Provisional data MTGTD-488)</a:t>
            </a:r>
            <a:endParaRPr kumimoji="0" lang="es-ES" sz="280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43" y="1669163"/>
            <a:ext cx="5875496" cy="453199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24" y="1683676"/>
            <a:ext cx="5479256" cy="378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8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57"/>
    </mc:Choice>
    <mc:Fallback xmlns:mv="urn:schemas-microsoft-com:mac:vml" xmlns="">
      <mp:transition xmlns:mp="http://schemas.microsoft.com/office/mac/powerpoint/2008/main" spd="slow" advTm="25857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13</a:t>
            </a:fld>
            <a:endParaRPr lang="es-ES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825240" y="520589"/>
            <a:ext cx="10929364" cy="99338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3900" dirty="0" smtClean="0">
                <a:solidFill>
                  <a:srgbClr val="003399"/>
                </a:solidFill>
                <a:latin typeface="+mj-lt"/>
              </a:rPr>
              <a:t>Full disk examples</a:t>
            </a:r>
            <a:r>
              <a:rPr lang="en-GB" sz="3900" noProof="0" dirty="0" smtClean="0">
                <a:solidFill>
                  <a:srgbClr val="003399"/>
                </a:solidFill>
                <a:latin typeface="+mj-lt"/>
              </a:rPr>
              <a:t> 27 June 2023 14:00 UTC</a:t>
            </a:r>
          </a:p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kumimoji="0" lang="en-GB" sz="2800" i="0" u="none" strike="noStrike" kern="1200" cap="none" spc="0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(Provisional data MTGTD-488)</a:t>
            </a:r>
            <a:endParaRPr kumimoji="0" lang="es-ES" sz="280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27" y="1669163"/>
            <a:ext cx="5744040" cy="453199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885" y="1868311"/>
            <a:ext cx="5423535" cy="378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57"/>
    </mc:Choice>
    <mc:Fallback xmlns:mv="urn:schemas-microsoft-com:mac:vml" xmlns="">
      <mp:transition xmlns:mp="http://schemas.microsoft.com/office/mac/powerpoint/2008/main" spd="slow" advTm="25857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/>
          <p:cNvSpPr txBox="1">
            <a:spLocks/>
          </p:cNvSpPr>
          <p:nvPr/>
        </p:nvSpPr>
        <p:spPr>
          <a:xfrm>
            <a:off x="825240" y="75931"/>
            <a:ext cx="10929364" cy="98386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3600" noProof="0" dirty="0" smtClean="0">
                <a:solidFill>
                  <a:srgbClr val="003399"/>
                </a:solidFill>
                <a:latin typeface="+mj-lt"/>
              </a:rPr>
              <a:t>MTG   CT   27 June 2023 13:00 – 16:50 UTC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2400" dirty="0">
                <a:solidFill>
                  <a:srgbClr val="003399"/>
                </a:solidFill>
              </a:rPr>
              <a:t>(Provisional data MTGTD-488)</a:t>
            </a:r>
            <a:endParaRPr lang="es-ES" sz="2400" dirty="0">
              <a:solidFill>
                <a:srgbClr val="003399"/>
              </a:solidFill>
            </a:endParaRPr>
          </a:p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endParaRPr kumimoji="0" lang="es-ES" sz="360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14</a:t>
            </a:fld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" y="1135755"/>
            <a:ext cx="10744200" cy="35814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793111"/>
            <a:ext cx="10812780" cy="1980248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01600" y="6037943"/>
            <a:ext cx="928914" cy="735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698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57"/>
    </mc:Choice>
    <mc:Fallback xmlns:mv="urn:schemas-microsoft-com:mac:vml" xmlns="">
      <mp:transition xmlns:mp="http://schemas.microsoft.com/office/mac/powerpoint/2008/main" spd="slow" advTm="25857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/>
          <p:cNvSpPr txBox="1">
            <a:spLocks/>
          </p:cNvSpPr>
          <p:nvPr/>
        </p:nvSpPr>
        <p:spPr>
          <a:xfrm>
            <a:off x="825240" y="217715"/>
            <a:ext cx="10929364" cy="987376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4600" dirty="0" smtClean="0">
                <a:solidFill>
                  <a:srgbClr val="003399"/>
                </a:solidFill>
              </a:rPr>
              <a:t>MTG    27 </a:t>
            </a:r>
            <a:r>
              <a:rPr lang="en-GB" sz="4600" dirty="0">
                <a:solidFill>
                  <a:srgbClr val="003399"/>
                </a:solidFill>
              </a:rPr>
              <a:t>June 2023 13:00 – 16:50 </a:t>
            </a:r>
            <a:r>
              <a:rPr lang="en-GB" sz="4600" dirty="0" smtClean="0">
                <a:solidFill>
                  <a:srgbClr val="003399"/>
                </a:solidFill>
              </a:rPr>
              <a:t>UTC </a:t>
            </a:r>
            <a:r>
              <a:rPr lang="en-GB" sz="2900" dirty="0" smtClean="0">
                <a:solidFill>
                  <a:srgbClr val="003399"/>
                </a:solidFill>
              </a:rPr>
              <a:t>(Provisional data MTGTD-488)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endParaRPr lang="en-GB" sz="3600" dirty="0" smtClean="0">
              <a:solidFill>
                <a:srgbClr val="003399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3600" dirty="0" smtClean="0">
                <a:solidFill>
                  <a:srgbClr val="003399"/>
                </a:solidFill>
              </a:rPr>
              <a:t>CT (Cloud Type)                                                     CRR (</a:t>
            </a:r>
            <a:r>
              <a:rPr lang="en-GB" sz="3600" dirty="0">
                <a:solidFill>
                  <a:srgbClr val="003399"/>
                </a:solidFill>
              </a:rPr>
              <a:t>C</a:t>
            </a:r>
            <a:r>
              <a:rPr lang="en-GB" sz="3600" dirty="0" smtClean="0">
                <a:solidFill>
                  <a:srgbClr val="003399"/>
                </a:solidFill>
              </a:rPr>
              <a:t>onvective Rainfall Rate mm/h)</a:t>
            </a:r>
            <a:endParaRPr lang="es-ES" sz="3600" dirty="0">
              <a:solidFill>
                <a:srgbClr val="003399"/>
              </a:solidFill>
            </a:endParaRPr>
          </a:p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endParaRPr kumimoji="0" lang="es-ES" sz="360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91" y="1454576"/>
            <a:ext cx="4000500" cy="399383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929" y="1440062"/>
            <a:ext cx="4000500" cy="3993832"/>
          </a:xfrm>
          <a:prstGeom prst="rect">
            <a:avLst/>
          </a:prstGeom>
        </p:spPr>
      </p:pic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15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32" y="5475294"/>
            <a:ext cx="4030218" cy="73809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94" y="5504773"/>
            <a:ext cx="4057555" cy="26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92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57"/>
    </mc:Choice>
    <mc:Fallback xmlns:mv="urn:schemas-microsoft-com:mac:vml" xmlns="">
      <mp:transition xmlns:mp="http://schemas.microsoft.com/office/mac/powerpoint/2008/main" spd="slow" advTm="25857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91" y="1585198"/>
            <a:ext cx="4572000" cy="456438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39" y="1585198"/>
            <a:ext cx="4564380" cy="4564380"/>
          </a:xfrm>
          <a:prstGeom prst="rect">
            <a:avLst/>
          </a:prstGeom>
        </p:spPr>
      </p:pic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nwc-saf.eumetsat.int</a:t>
            </a: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16</a:t>
            </a:fld>
            <a:endParaRPr lang="es-ES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884615" y="435430"/>
            <a:ext cx="10929364" cy="987376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4600" dirty="0" smtClean="0">
                <a:solidFill>
                  <a:srgbClr val="003399"/>
                </a:solidFill>
              </a:rPr>
              <a:t>27 </a:t>
            </a:r>
            <a:r>
              <a:rPr lang="en-GB" sz="4600" dirty="0">
                <a:solidFill>
                  <a:srgbClr val="003399"/>
                </a:solidFill>
              </a:rPr>
              <a:t>June 2023 13:00 – 16:50 </a:t>
            </a:r>
            <a:r>
              <a:rPr lang="en-GB" sz="4600" dirty="0" smtClean="0">
                <a:solidFill>
                  <a:srgbClr val="003399"/>
                </a:solidFill>
              </a:rPr>
              <a:t>UTC</a:t>
            </a:r>
            <a:endParaRPr lang="en-GB" sz="3600" dirty="0" smtClean="0">
              <a:solidFill>
                <a:srgbClr val="003399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endParaRPr lang="en-GB" sz="3600" dirty="0" smtClean="0">
              <a:solidFill>
                <a:srgbClr val="003399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3600" dirty="0" smtClean="0">
                <a:solidFill>
                  <a:srgbClr val="003399"/>
                </a:solidFill>
              </a:rPr>
              <a:t>MTGI1 CT </a:t>
            </a:r>
            <a:r>
              <a:rPr lang="en-GB" sz="2600" dirty="0" smtClean="0">
                <a:solidFill>
                  <a:srgbClr val="003399"/>
                </a:solidFill>
              </a:rPr>
              <a:t>(Provisional data MTGTD-488)                                </a:t>
            </a:r>
            <a:r>
              <a:rPr lang="en-GB" sz="3600" dirty="0" smtClean="0">
                <a:solidFill>
                  <a:srgbClr val="003399"/>
                </a:solidFill>
              </a:rPr>
              <a:t>MSG3 CT</a:t>
            </a:r>
            <a:endParaRPr lang="es-ES" sz="3600" dirty="0">
              <a:solidFill>
                <a:srgbClr val="003399"/>
              </a:solidFill>
            </a:endParaRPr>
          </a:p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endParaRPr kumimoji="0" lang="es-ES" sz="360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9795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57"/>
    </mc:Choice>
    <mc:Fallback xmlns:mv="urn:schemas-microsoft-com:mac:vml" xmlns="">
      <mp:transition xmlns:mp="http://schemas.microsoft.com/office/mac/powerpoint/2008/main" spd="slow" advTm="25857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168" y="3290913"/>
            <a:ext cx="3225494" cy="59189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22" y="3312681"/>
            <a:ext cx="3225494" cy="591894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551543" y="1220141"/>
            <a:ext cx="10987314" cy="478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In </a:t>
            </a: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24" y="1133059"/>
            <a:ext cx="3064866" cy="2160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729" y="1134000"/>
            <a:ext cx="3024000" cy="2160000"/>
          </a:xfrm>
          <a:prstGeom prst="rect">
            <a:avLst/>
          </a:prstGeom>
        </p:spPr>
      </p:pic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17</a:t>
            </a:fld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24" y="3627227"/>
            <a:ext cx="3064866" cy="2160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729" y="3627227"/>
            <a:ext cx="3024000" cy="2160000"/>
          </a:xfrm>
          <a:prstGeom prst="rect">
            <a:avLst/>
          </a:prstGeom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825240" y="203206"/>
            <a:ext cx="10929364" cy="987376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4600" dirty="0" smtClean="0">
                <a:solidFill>
                  <a:srgbClr val="003399"/>
                </a:solidFill>
              </a:rPr>
              <a:t>    27 </a:t>
            </a:r>
            <a:r>
              <a:rPr lang="en-GB" sz="4600" dirty="0">
                <a:solidFill>
                  <a:srgbClr val="003399"/>
                </a:solidFill>
              </a:rPr>
              <a:t>June 2023 13:00 – </a:t>
            </a:r>
            <a:r>
              <a:rPr lang="en-GB" sz="4600" dirty="0" smtClean="0">
                <a:solidFill>
                  <a:srgbClr val="003399"/>
                </a:solidFill>
              </a:rPr>
              <a:t>14:50 UTC </a:t>
            </a:r>
            <a:endParaRPr lang="en-GB" sz="3200" dirty="0" smtClean="0">
              <a:solidFill>
                <a:srgbClr val="003399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endParaRPr lang="en-GB" sz="3600" dirty="0" smtClean="0">
              <a:solidFill>
                <a:srgbClr val="003399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3600" dirty="0" smtClean="0">
                <a:solidFill>
                  <a:srgbClr val="003399"/>
                </a:solidFill>
              </a:rPr>
              <a:t>      MTGI1 </a:t>
            </a:r>
            <a:r>
              <a:rPr lang="en-GB" sz="2000" dirty="0" smtClean="0">
                <a:solidFill>
                  <a:srgbClr val="003399"/>
                </a:solidFill>
              </a:rPr>
              <a:t>(Provisional </a:t>
            </a:r>
            <a:r>
              <a:rPr lang="en-GB" sz="2000" dirty="0">
                <a:solidFill>
                  <a:srgbClr val="003399"/>
                </a:solidFill>
              </a:rPr>
              <a:t>data </a:t>
            </a:r>
            <a:r>
              <a:rPr lang="en-GB" sz="2000" dirty="0" smtClean="0">
                <a:solidFill>
                  <a:srgbClr val="003399"/>
                </a:solidFill>
              </a:rPr>
              <a:t>MTGTD-488)</a:t>
            </a:r>
            <a:r>
              <a:rPr lang="en-GB" sz="3600" dirty="0" smtClean="0">
                <a:solidFill>
                  <a:srgbClr val="003399"/>
                </a:solidFill>
              </a:rPr>
              <a:t>            MSG3</a:t>
            </a:r>
            <a:endParaRPr lang="es-ES" sz="3600" dirty="0">
              <a:solidFill>
                <a:srgbClr val="003399"/>
              </a:solidFill>
            </a:endParaRPr>
          </a:p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endParaRPr kumimoji="0" lang="es-ES" sz="360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51543" y="2322286"/>
            <a:ext cx="42146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CT</a:t>
            </a:r>
            <a:endParaRPr lang="es-E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493487" y="4093030"/>
            <a:ext cx="73904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CMIC- </a:t>
            </a:r>
          </a:p>
          <a:p>
            <a:r>
              <a:rPr lang="de-DE" dirty="0" smtClean="0"/>
              <a:t>COT</a:t>
            </a:r>
            <a:endParaRPr lang="es-ES" dirty="0"/>
          </a:p>
        </p:txBody>
      </p:sp>
      <p:sp>
        <p:nvSpPr>
          <p:cNvPr id="15" name="CuadroTexto 14"/>
          <p:cNvSpPr txBox="1"/>
          <p:nvPr/>
        </p:nvSpPr>
        <p:spPr>
          <a:xfrm>
            <a:off x="8869813" y="1220139"/>
            <a:ext cx="27561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In particular in the first stages of Convection Development</a:t>
            </a:r>
          </a:p>
          <a:p>
            <a:endParaRPr lang="de-DE" sz="2400" dirty="0" smtClean="0"/>
          </a:p>
          <a:p>
            <a:r>
              <a:rPr lang="de-DE" sz="2400" dirty="0" smtClean="0"/>
              <a:t>MTG provides more frequent and more detailed information </a:t>
            </a:r>
            <a:endParaRPr lang="es-ES" sz="24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084" y="5832000"/>
            <a:ext cx="2934653" cy="18288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687" y="5831118"/>
            <a:ext cx="2934653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2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57"/>
    </mc:Choice>
    <mc:Fallback xmlns:mv="urn:schemas-microsoft-com:mac:vml" xmlns="">
      <mp:transition xmlns:mp="http://schemas.microsoft.com/office/mac/powerpoint/2008/main" spd="slow" advTm="25857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/>
          <p:cNvSpPr txBox="1">
            <a:spLocks/>
          </p:cNvSpPr>
          <p:nvPr/>
        </p:nvSpPr>
        <p:spPr>
          <a:xfrm>
            <a:off x="825240" y="308758"/>
            <a:ext cx="10929364" cy="105399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3600" noProof="0" dirty="0" smtClean="0">
                <a:solidFill>
                  <a:srgbClr val="003399"/>
                </a:solidFill>
                <a:latin typeface="+mj-lt"/>
              </a:rPr>
              <a:t>Channel 1.38 µm in MTGI1: improves detection of cirrus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2000" dirty="0">
                <a:solidFill>
                  <a:srgbClr val="003399"/>
                </a:solidFill>
              </a:rPr>
              <a:t>(Provisional data </a:t>
            </a:r>
            <a:r>
              <a:rPr lang="en-GB" sz="2000" dirty="0" smtClean="0">
                <a:solidFill>
                  <a:srgbClr val="003399"/>
                </a:solidFill>
              </a:rPr>
              <a:t>MTGTD-488 for MTG)</a:t>
            </a:r>
            <a:endParaRPr lang="en-GB" sz="2000" dirty="0">
              <a:solidFill>
                <a:srgbClr val="003399"/>
              </a:solidFill>
            </a:endParaRPr>
          </a:p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endParaRPr kumimoji="0" lang="es-ES" sz="360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18</a:t>
            </a:fld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57" y="1908000"/>
            <a:ext cx="2534078" cy="2520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347" y="1908000"/>
            <a:ext cx="2499000" cy="2520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03" y="1908000"/>
            <a:ext cx="2527019" cy="2520000"/>
          </a:xfrm>
          <a:prstGeom prst="rect">
            <a:avLst/>
          </a:prstGeom>
        </p:spPr>
      </p:pic>
      <p:sp>
        <p:nvSpPr>
          <p:cNvPr id="12" name="Elipse 11"/>
          <p:cNvSpPr/>
          <p:nvPr/>
        </p:nvSpPr>
        <p:spPr>
          <a:xfrm>
            <a:off x="1531918" y="3348846"/>
            <a:ext cx="914400" cy="9144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/>
          <p:cNvSpPr/>
          <p:nvPr/>
        </p:nvSpPr>
        <p:spPr>
          <a:xfrm>
            <a:off x="4498765" y="3346871"/>
            <a:ext cx="914400" cy="91440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Elipse 15"/>
          <p:cNvSpPr/>
          <p:nvPr/>
        </p:nvSpPr>
        <p:spPr>
          <a:xfrm>
            <a:off x="7762498" y="3348000"/>
            <a:ext cx="914400" cy="9144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uadroTexto 16"/>
          <p:cNvSpPr txBox="1"/>
          <p:nvPr/>
        </p:nvSpPr>
        <p:spPr>
          <a:xfrm>
            <a:off x="821107" y="1531922"/>
            <a:ext cx="922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MTG CT</a:t>
            </a:r>
            <a:endParaRPr lang="es-ES" dirty="0"/>
          </a:p>
        </p:txBody>
      </p:sp>
      <p:sp>
        <p:nvSpPr>
          <p:cNvPr id="19" name="Rectángulo 18"/>
          <p:cNvSpPr/>
          <p:nvPr/>
        </p:nvSpPr>
        <p:spPr>
          <a:xfrm>
            <a:off x="8877898" y="5821278"/>
            <a:ext cx="2440155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de-DE" dirty="0"/>
              <a:t>27 June 2023 16:00 UTC</a:t>
            </a:r>
            <a:endParaRPr lang="es-ES" dirty="0"/>
          </a:p>
        </p:txBody>
      </p:sp>
      <p:sp>
        <p:nvSpPr>
          <p:cNvPr id="20" name="CuadroTexto 19"/>
          <p:cNvSpPr txBox="1"/>
          <p:nvPr/>
        </p:nvSpPr>
        <p:spPr>
          <a:xfrm>
            <a:off x="3930465" y="1529947"/>
            <a:ext cx="923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MSG CT</a:t>
            </a:r>
            <a:endParaRPr lang="es-ES" dirty="0"/>
          </a:p>
        </p:txBody>
      </p:sp>
      <p:sp>
        <p:nvSpPr>
          <p:cNvPr id="21" name="CuadroTexto 20"/>
          <p:cNvSpPr txBox="1"/>
          <p:nvPr/>
        </p:nvSpPr>
        <p:spPr>
          <a:xfrm>
            <a:off x="7122938" y="1563595"/>
            <a:ext cx="1458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MTG 1.38 µm</a:t>
            </a:r>
            <a:endParaRPr lang="es-ES" dirty="0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81" y="4595196"/>
            <a:ext cx="5897880" cy="108013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122938" y="4453245"/>
            <a:ext cx="2283317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1400" dirty="0" smtClean="0"/>
              <a:t>360x360 1.38 µm pixels </a:t>
            </a:r>
          </a:p>
          <a:p>
            <a:r>
              <a:rPr lang="de-DE" sz="1400" dirty="0" smtClean="0"/>
              <a:t>centered at lat 5.4°lon -12.2°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424984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57"/>
    </mc:Choice>
    <mc:Fallback xmlns:mv="urn:schemas-microsoft-com:mac:vml" xmlns="">
      <mp:transition xmlns:mp="http://schemas.microsoft.com/office/mac/powerpoint/2008/main" spd="slow" advTm="25857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751239" y="1504299"/>
            <a:ext cx="6636532" cy="4620729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sz="2378" b="1" dirty="0" smtClean="0">
              <a:solidFill>
                <a:srgbClr val="003399"/>
              </a:solidFill>
            </a:endParaRPr>
          </a:p>
          <a:p>
            <a:pPr marL="0" indent="0">
              <a:buNone/>
            </a:pP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Detection of in-flight icing, comprising: </a:t>
            </a:r>
            <a:endParaRPr lang="en-GB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None/>
            </a:pPr>
            <a:r>
              <a:rPr lang="en-GB" sz="210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</a:t>
            </a:r>
            <a:r>
              <a:rPr lang="en-GB" sz="2100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H</a:t>
            </a:r>
            <a:r>
              <a:rPr lang="en-GB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igh-altitude ice crystals (HAIC) detection, as defined in  </a:t>
            </a:r>
            <a:endParaRPr lang="en-GB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GB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en-GB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Laat</a:t>
            </a:r>
            <a:r>
              <a:rPr lang="en-GB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A., Defer, E., </a:t>
            </a:r>
            <a:r>
              <a:rPr lang="en-GB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Delanoë</a:t>
            </a:r>
            <a:r>
              <a:rPr lang="en-GB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J., </a:t>
            </a:r>
            <a:r>
              <a:rPr lang="en-GB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Dezitter</a:t>
            </a:r>
            <a:r>
              <a:rPr lang="en-GB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F., </a:t>
            </a:r>
            <a:r>
              <a:rPr lang="en-GB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Gounou</a:t>
            </a:r>
            <a:r>
              <a:rPr lang="en-GB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A., </a:t>
            </a:r>
            <a:r>
              <a:rPr lang="en-GB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Grandin</a:t>
            </a:r>
            <a:r>
              <a:rPr lang="en-GB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A., </a:t>
            </a:r>
            <a:r>
              <a:rPr lang="en-GB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Guignard</a:t>
            </a:r>
            <a:r>
              <a:rPr lang="en-GB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A., </a:t>
            </a:r>
            <a:r>
              <a:rPr lang="en-GB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Meirink</a:t>
            </a:r>
            <a:r>
              <a:rPr lang="en-GB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J. F., </a:t>
            </a:r>
            <a:r>
              <a:rPr lang="en-GB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Moisselin</a:t>
            </a:r>
            <a:r>
              <a:rPr lang="en-GB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J.-M., </a:t>
            </a:r>
            <a:r>
              <a:rPr lang="en-GB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Parol</a:t>
            </a:r>
            <a:r>
              <a:rPr lang="en-GB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F. (2017): Analysis of geostationary satellite-derived cloud parameters associated with environments with high ice water content. Atmos. Meas. Tech., 10, 1359-1371 (</a:t>
            </a:r>
            <a:r>
              <a:rPr lang="en-GB" sz="1200" dirty="0" smtClean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https://doi.org/10.5194/amt-10-1359-2017</a:t>
            </a:r>
            <a:r>
              <a:rPr lang="en-GB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  <a:endParaRPr lang="en-GB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4" charset="2"/>
              <a:buChar char="è"/>
            </a:pPr>
            <a:r>
              <a:rPr lang="en-GB" sz="2100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I</a:t>
            </a:r>
            <a:r>
              <a:rPr lang="en-GB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cing potential based on </a:t>
            </a:r>
            <a:r>
              <a:rPr lang="en-GB" sz="2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supercooled</a:t>
            </a:r>
            <a:r>
              <a:rPr lang="en-GB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 water droplet detection, as defined in</a:t>
            </a:r>
            <a:endParaRPr lang="en-GB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GB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Smith, W. L. Jr., P. </a:t>
            </a:r>
            <a:r>
              <a:rPr lang="en-GB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Minnis</a:t>
            </a:r>
            <a:r>
              <a:rPr lang="en-GB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C. </a:t>
            </a:r>
            <a:r>
              <a:rPr lang="en-GB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Fleeger</a:t>
            </a:r>
            <a:r>
              <a:rPr lang="en-GB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D. </a:t>
            </a:r>
            <a:r>
              <a:rPr lang="en-GB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Spangenberg</a:t>
            </a:r>
            <a:r>
              <a:rPr lang="en-GB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R. </a:t>
            </a:r>
            <a:r>
              <a:rPr lang="en-GB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Palikonda</a:t>
            </a:r>
            <a:r>
              <a:rPr lang="en-GB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 L. Nguyen (2012): Determining the flight icing threat to aircraft with single-layer cloud parameters derived from operational satellite date. </a:t>
            </a:r>
            <a:r>
              <a:rPr lang="en-GB" sz="12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J. Appl. Meteor. </a:t>
            </a:r>
            <a:r>
              <a:rPr lang="en-GB" sz="12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Climatol</a:t>
            </a:r>
            <a:r>
              <a:rPr lang="en-GB" sz="12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GB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51, 1794–1810 (</a:t>
            </a:r>
            <a:r>
              <a:rPr lang="en-GB" sz="1200" u="sng" dirty="0" smtClean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https://doi.org/10.1175/JAMC-D-12-057.1</a:t>
            </a:r>
            <a:r>
              <a:rPr lang="en-GB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indent="0">
              <a:buNone/>
            </a:pPr>
            <a:endParaRPr lang="en-GB" sz="2600" dirty="0" smtClean="0"/>
          </a:p>
          <a:p>
            <a:pPr marL="0" indent="0">
              <a:buNone/>
            </a:pPr>
            <a:r>
              <a:rPr lang="en-GB" sz="2400" dirty="0" smtClean="0">
                <a:solidFill>
                  <a:srgbClr val="003399"/>
                </a:solidFill>
              </a:rPr>
              <a:t>Main application: Aviation community</a:t>
            </a:r>
          </a:p>
          <a:p>
            <a:pPr marL="0" indent="0">
              <a:buNone/>
            </a:pPr>
            <a:r>
              <a:rPr lang="en-GB" sz="2400" dirty="0" smtClean="0"/>
              <a:t>To be released as demonstrational; </a:t>
            </a:r>
            <a:br>
              <a:rPr lang="en-GB" sz="2400" dirty="0" smtClean="0"/>
            </a:br>
            <a:r>
              <a:rPr lang="en-GB" sz="2400" dirty="0" smtClean="0"/>
              <a:t>to become operational in later releases</a:t>
            </a: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9" name="Marcador de pie de página 3"/>
          <p:cNvSpPr txBox="1">
            <a:spLocks/>
          </p:cNvSpPr>
          <p:nvPr/>
        </p:nvSpPr>
        <p:spPr>
          <a:xfrm>
            <a:off x="4834033" y="6278602"/>
            <a:ext cx="243809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nwc-saf.eumetsat.int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838200" y="565689"/>
            <a:ext cx="10555514" cy="72487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3600" dirty="0">
                <a:solidFill>
                  <a:srgbClr val="0033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New ASII-ICE product (by ZAMG</a:t>
            </a:r>
            <a:r>
              <a:rPr lang="en-GB" sz="3600" dirty="0" smtClean="0">
                <a:solidFill>
                  <a:srgbClr val="0033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endParaRPr lang="en-GB" sz="3600" dirty="0">
              <a:solidFill>
                <a:srgbClr val="003399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000" y="3819140"/>
            <a:ext cx="3322320" cy="254889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000" y="1465640"/>
            <a:ext cx="3322320" cy="2320290"/>
          </a:xfrm>
          <a:prstGeom prst="rect">
            <a:avLst/>
          </a:prstGeom>
        </p:spPr>
      </p:pic>
      <p:cxnSp>
        <p:nvCxnSpPr>
          <p:cNvPr id="6" name="Conector recto de flecha 5"/>
          <p:cNvCxnSpPr/>
          <p:nvPr/>
        </p:nvCxnSpPr>
        <p:spPr>
          <a:xfrm>
            <a:off x="6784622" y="2415822"/>
            <a:ext cx="1139371" cy="33866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>
            <a:off x="6937022" y="3516487"/>
            <a:ext cx="1126978" cy="82973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3"/>
          <p:cNvSpPr/>
          <p:nvPr/>
        </p:nvSpPr>
        <p:spPr>
          <a:xfrm>
            <a:off x="8115299" y="933451"/>
            <a:ext cx="3190876" cy="476492"/>
          </a:xfrm>
          <a:prstGeom prst="rect">
            <a:avLst/>
          </a:prstGeom>
          <a:ln>
            <a:solidFill>
              <a:srgbClr val="003399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1600" dirty="0" smtClean="0">
                <a:solidFill>
                  <a:srgbClr val="003399"/>
                </a:solidFill>
              </a:rPr>
              <a:t>27 </a:t>
            </a:r>
            <a:r>
              <a:rPr lang="en-GB" sz="1600" dirty="0">
                <a:solidFill>
                  <a:srgbClr val="003399"/>
                </a:solidFill>
              </a:rPr>
              <a:t>June 2023 14:00 UTC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1100" dirty="0">
                <a:solidFill>
                  <a:srgbClr val="003399"/>
                </a:solidFill>
              </a:rPr>
              <a:t>(Provisional data MTGTD-488</a:t>
            </a:r>
            <a:r>
              <a:rPr lang="en-GB" sz="1100" dirty="0" smtClean="0">
                <a:solidFill>
                  <a:srgbClr val="003399"/>
                </a:solidFill>
              </a:rPr>
              <a:t>)</a:t>
            </a:r>
            <a:endParaRPr lang="es-ES" sz="11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7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65"/>
    </mc:Choice>
    <mc:Fallback xmlns:mv="urn:schemas-microsoft-com:mac:vml" xmlns="">
      <mp:transition xmlns:mp="http://schemas.microsoft.com/office/mac/powerpoint/2008/main" spd="slow" advTm="3516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pic>
        <p:nvPicPr>
          <p:cNvPr id="3" name="Imagen 2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  <p:sp>
        <p:nvSpPr>
          <p:cNvPr id="4" name="Rectángulo 3"/>
          <p:cNvSpPr/>
          <p:nvPr>
            <p:custDataLst>
              <p:tags r:id="rId4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 smtClean="0">
                <a:solidFill>
                  <a:srgbClr val="5B5B5B"/>
                </a:solidFill>
              </a:rPr>
              <a:t>Are you a current user of the NWC SAF?</a:t>
            </a:r>
            <a:endParaRPr lang="en-GB" sz="3600" b="1">
              <a:solidFill>
                <a:srgbClr val="5B5B5B"/>
              </a:solidFill>
            </a:endParaRPr>
          </a:p>
        </p:txBody>
      </p:sp>
      <p:sp>
        <p:nvSpPr>
          <p:cNvPr id="5" name="Rectángulo 4"/>
          <p:cNvSpPr/>
          <p:nvPr>
            <p:custDataLst>
              <p:tags r:id="rId5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300" b="1" smtClean="0">
                <a:solidFill>
                  <a:srgbClr val="5B5B5B"/>
                </a:solidFill>
              </a:rPr>
              <a:t>ⓘ</a:t>
            </a:r>
            <a:r>
              <a:rPr lang="en-GB" sz="1400" smtClean="0">
                <a:solidFill>
                  <a:srgbClr val="5B5B5B"/>
                </a:solidFill>
              </a:rPr>
              <a:t> Start presenting to display the poll results on this slide.</a:t>
            </a:r>
            <a:endParaRPr lang="en-GB" sz="14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116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20</a:t>
            </a:fld>
            <a:endParaRPr lang="es-ES"/>
          </a:p>
        </p:txBody>
      </p:sp>
      <p:pic>
        <p:nvPicPr>
          <p:cNvPr id="7" name="ADAGUC Viewer — Mozilla Firefox 2023-09-25 15-41-2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67230" y="1727209"/>
            <a:ext cx="7201905" cy="433829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78412" y="1663809"/>
            <a:ext cx="3438847" cy="23566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Starting in </a:t>
            </a:r>
            <a:r>
              <a:rPr lang="en-GB" dirty="0" err="1" smtClean="0"/>
              <a:t>vMTG</a:t>
            </a:r>
            <a:r>
              <a:rPr lang="en-GB" dirty="0" smtClean="0"/>
              <a:t> day-1, allows to ingest directly NWCSAF/GEO outputs to common tools</a:t>
            </a:r>
            <a:br>
              <a:rPr lang="en-GB" dirty="0" smtClean="0"/>
            </a:br>
            <a:r>
              <a:rPr lang="en-GB" dirty="0" smtClean="0"/>
              <a:t>like Panoply, </a:t>
            </a:r>
            <a:r>
              <a:rPr lang="en-GB" dirty="0" err="1" smtClean="0"/>
              <a:t>McIDAS</a:t>
            </a:r>
            <a:r>
              <a:rPr lang="en-GB" dirty="0" smtClean="0"/>
              <a:t> V, ADAGUC, WCT.</a:t>
            </a:r>
          </a:p>
          <a:p>
            <a:r>
              <a:rPr lang="en-GB" dirty="0"/>
              <a:t>(</a:t>
            </a:r>
            <a:r>
              <a:rPr lang="en-GB" dirty="0" smtClean="0"/>
              <a:t>for previous versions </a:t>
            </a:r>
            <a:r>
              <a:rPr lang="en-GB" dirty="0"/>
              <a:t>we provide a converter from </a:t>
            </a:r>
            <a:r>
              <a:rPr lang="en-GB" dirty="0" smtClean="0"/>
              <a:t> </a:t>
            </a:r>
            <a:r>
              <a:rPr lang="en-GB" dirty="0"/>
              <a:t>NWCSAF outputs to appropriate </a:t>
            </a:r>
            <a:r>
              <a:rPr lang="en-GB" dirty="0" smtClean="0"/>
              <a:t>formats)</a:t>
            </a:r>
            <a:endParaRPr lang="en-GB" dirty="0"/>
          </a:p>
        </p:txBody>
      </p:sp>
      <p:sp>
        <p:nvSpPr>
          <p:cNvPr id="10" name="CuadroTexto 9"/>
          <p:cNvSpPr txBox="1"/>
          <p:nvPr/>
        </p:nvSpPr>
        <p:spPr>
          <a:xfrm>
            <a:off x="377372" y="4661210"/>
            <a:ext cx="343988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ADAGUC example of NWCSAF software outputs: geolocalized, </a:t>
            </a:r>
            <a:r>
              <a:rPr lang="en-GB" dirty="0" err="1" smtClean="0"/>
              <a:t>zoomable</a:t>
            </a:r>
            <a:r>
              <a:rPr lang="en-GB" dirty="0" smtClean="0"/>
              <a:t>, several products visible simultaneously (</a:t>
            </a:r>
            <a:r>
              <a:rPr lang="en-GB" dirty="0" err="1" smtClean="0"/>
              <a:t>f.ex</a:t>
            </a:r>
            <a:r>
              <a:rPr lang="en-GB" dirty="0" smtClean="0"/>
              <a:t>. </a:t>
            </a:r>
            <a:r>
              <a:rPr lang="en-GB" dirty="0" err="1" smtClean="0"/>
              <a:t>CRRPh</a:t>
            </a:r>
            <a:r>
              <a:rPr lang="en-GB" dirty="0" smtClean="0"/>
              <a:t>, RDT</a:t>
            </a:r>
            <a:r>
              <a:rPr lang="de-DE" dirty="0" smtClean="0"/>
              <a:t>) </a:t>
            </a:r>
            <a:endParaRPr lang="es-ES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423745" y="267749"/>
            <a:ext cx="10531475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solidFill>
                  <a:srgbClr val="0033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altLang="en-US" dirty="0" smtClean="0">
                <a:solidFill>
                  <a:srgbClr val="0033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altLang="en-US" sz="5300" dirty="0" smtClean="0">
                <a:solidFill>
                  <a:srgbClr val="0033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New </a:t>
            </a:r>
            <a:r>
              <a:rPr lang="en-US" altLang="en-US" sz="5300" dirty="0" err="1" smtClean="0">
                <a:solidFill>
                  <a:srgbClr val="0033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NetCDF</a:t>
            </a:r>
            <a:r>
              <a:rPr lang="en-US" altLang="en-US" sz="5300" dirty="0" smtClean="0">
                <a:solidFill>
                  <a:srgbClr val="0033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format </a:t>
            </a:r>
            <a:endParaRPr lang="es-ES" sz="5300" dirty="0"/>
          </a:p>
        </p:txBody>
      </p:sp>
      <p:sp>
        <p:nvSpPr>
          <p:cNvPr id="2" name="Rectángulo 1"/>
          <p:cNvSpPr/>
          <p:nvPr/>
        </p:nvSpPr>
        <p:spPr>
          <a:xfrm>
            <a:off x="8462418" y="1172209"/>
            <a:ext cx="3191964" cy="507831"/>
          </a:xfrm>
          <a:prstGeom prst="rect">
            <a:avLst/>
          </a:prstGeom>
          <a:ln>
            <a:solidFill>
              <a:srgbClr val="003399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GB" dirty="0">
                <a:solidFill>
                  <a:srgbClr val="003399"/>
                </a:solidFill>
              </a:rPr>
              <a:t>27 June 2023 </a:t>
            </a:r>
            <a:r>
              <a:rPr lang="en-GB" dirty="0" smtClean="0">
                <a:solidFill>
                  <a:srgbClr val="003399"/>
                </a:solidFill>
              </a:rPr>
              <a:t>13:10 </a:t>
            </a:r>
            <a:r>
              <a:rPr lang="en-GB" dirty="0">
                <a:solidFill>
                  <a:srgbClr val="003399"/>
                </a:solidFill>
              </a:rPr>
              <a:t>– </a:t>
            </a:r>
            <a:r>
              <a:rPr lang="en-GB" dirty="0" smtClean="0">
                <a:solidFill>
                  <a:srgbClr val="003399"/>
                </a:solidFill>
              </a:rPr>
              <a:t>16:40 UTC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1200" dirty="0">
                <a:solidFill>
                  <a:srgbClr val="003399"/>
                </a:solidFill>
              </a:rPr>
              <a:t>(Provisional data MTGTD-488</a:t>
            </a:r>
            <a:r>
              <a:rPr lang="en-GB" sz="1200" dirty="0" smtClean="0">
                <a:solidFill>
                  <a:srgbClr val="003399"/>
                </a:solidFill>
              </a:rPr>
              <a:t>)</a:t>
            </a:r>
            <a:endParaRPr lang="es-ES" sz="12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7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846667" y="423863"/>
            <a:ext cx="10531475" cy="8985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rgbClr val="0033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Planned Workshop</a:t>
            </a:r>
            <a:endParaRPr lang="es-ES" dirty="0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822325" y="1459346"/>
            <a:ext cx="10515600" cy="47567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n-GB" altLang="en-US" dirty="0" smtClean="0">
                <a:solidFill>
                  <a:srgbClr val="003399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21</a:t>
            </a:fld>
            <a:endParaRPr lang="es-ES"/>
          </a:p>
        </p:txBody>
      </p:sp>
      <p:sp>
        <p:nvSpPr>
          <p:cNvPr id="3" name="CuadroTexto 2"/>
          <p:cNvSpPr txBox="1"/>
          <p:nvPr/>
        </p:nvSpPr>
        <p:spPr>
          <a:xfrm>
            <a:off x="1241778" y="1459346"/>
            <a:ext cx="889564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After the release of NWC SAF MTG Day-1 as NWC SAF GEO-I v2024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Short and online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Content: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Installation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Configuration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Main technical differences with previous version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Guidelines to plot the products</a:t>
            </a:r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136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/>
          <p:cNvSpPr txBox="1">
            <a:spLocks/>
          </p:cNvSpPr>
          <p:nvPr/>
        </p:nvSpPr>
        <p:spPr>
          <a:xfrm>
            <a:off x="825240" y="376772"/>
            <a:ext cx="10929364" cy="90763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3600" noProof="0" dirty="0" smtClean="0">
                <a:solidFill>
                  <a:srgbClr val="003399"/>
                </a:solidFill>
                <a:latin typeface="+mj-lt"/>
              </a:rPr>
              <a:t>Channel </a:t>
            </a:r>
            <a:r>
              <a:rPr lang="en-GB" sz="3600" dirty="0" smtClean="0">
                <a:solidFill>
                  <a:srgbClr val="003399"/>
                </a:solidFill>
                <a:latin typeface="+mj-lt"/>
              </a:rPr>
              <a:t>0.9</a:t>
            </a:r>
            <a:r>
              <a:rPr lang="en-GB" sz="3600" noProof="0" dirty="0" smtClean="0">
                <a:solidFill>
                  <a:srgbClr val="003399"/>
                </a:solidFill>
                <a:latin typeface="+mj-lt"/>
              </a:rPr>
              <a:t> µm in MTGI1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2200" dirty="0">
                <a:solidFill>
                  <a:srgbClr val="003399"/>
                </a:solidFill>
              </a:rPr>
              <a:t>(Provisional data MTGTD-488)</a:t>
            </a:r>
          </a:p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endParaRPr kumimoji="0" lang="es-ES" sz="360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22</a:t>
            </a:fld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587" y="1974037"/>
            <a:ext cx="6667500" cy="333375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848587" y="5830778"/>
            <a:ext cx="483632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Image cortesy of Miguel Ángel Martínez (AEMET)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825240" y="1581790"/>
            <a:ext cx="3865525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b="1" dirty="0" smtClean="0"/>
              <a:t>Left:</a:t>
            </a:r>
            <a:r>
              <a:rPr lang="de-DE" dirty="0" smtClean="0"/>
              <a:t> </a:t>
            </a:r>
            <a:r>
              <a:rPr lang="en-GB" dirty="0"/>
              <a:t>Ratio of VIS09 and VIS08 proxy of TPW. </a:t>
            </a:r>
            <a:r>
              <a:rPr lang="en-GB" dirty="0" smtClean="0"/>
              <a:t>Implemented </a:t>
            </a:r>
            <a:r>
              <a:rPr lang="en-GB" dirty="0"/>
              <a:t>through the difference of the </a:t>
            </a:r>
            <a:r>
              <a:rPr lang="en-GB" dirty="0" smtClean="0"/>
              <a:t>logarithms.</a:t>
            </a:r>
          </a:p>
          <a:p>
            <a:r>
              <a:rPr lang="de-DE" b="1" dirty="0" smtClean="0"/>
              <a:t>Right:</a:t>
            </a:r>
            <a:r>
              <a:rPr lang="de-DE" dirty="0" smtClean="0"/>
              <a:t> NWC SAF MTGI/FCI TPW iSHAI product from WV and IR channels </a:t>
            </a:r>
          </a:p>
          <a:p>
            <a:endParaRPr lang="de-DE" dirty="0" smtClean="0"/>
          </a:p>
          <a:p>
            <a:r>
              <a:rPr lang="de-DE" dirty="0" smtClean="0"/>
              <a:t>General pattern very similar.</a:t>
            </a:r>
          </a:p>
          <a:p>
            <a:r>
              <a:rPr lang="en-US" b="1" dirty="0"/>
              <a:t>Ratio of VIS09 and VIS08 </a:t>
            </a:r>
            <a:r>
              <a:rPr lang="de-DE" b="1" dirty="0" smtClean="0"/>
              <a:t>can provide more detailed information (daytime).  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818565" y="4290066"/>
            <a:ext cx="3863913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NWC </a:t>
            </a:r>
            <a:r>
              <a:rPr lang="de-DE" dirty="0" smtClean="0"/>
              <a:t>SAF is also financing </a:t>
            </a:r>
            <a:r>
              <a:rPr lang="de-DE" dirty="0"/>
              <a:t>a scientific </a:t>
            </a:r>
            <a:r>
              <a:rPr lang="de-DE" dirty="0" smtClean="0"/>
              <a:t>study </a:t>
            </a:r>
            <a:r>
              <a:rPr lang="de-DE" dirty="0"/>
              <a:t>to develop </a:t>
            </a:r>
            <a:r>
              <a:rPr lang="de-DE" dirty="0" smtClean="0"/>
              <a:t>an </a:t>
            </a:r>
            <a:r>
              <a:rPr lang="de-DE" dirty="0"/>
              <a:t>algorithm for total  water content from 0.9 and 0.8 </a:t>
            </a:r>
            <a:r>
              <a:rPr lang="en-US" dirty="0" smtClean="0"/>
              <a:t>channels.  </a:t>
            </a:r>
          </a:p>
          <a:p>
            <a:r>
              <a:rPr lang="en-US" dirty="0" smtClean="0"/>
              <a:t>Scientist: Jan El </a:t>
            </a:r>
            <a:r>
              <a:rPr lang="en-US" dirty="0" err="1" smtClean="0"/>
              <a:t>Kassar</a:t>
            </a:r>
            <a:r>
              <a:rPr lang="en-US" dirty="0" smtClean="0"/>
              <a:t> (FUB).</a:t>
            </a:r>
          </a:p>
          <a:p>
            <a:r>
              <a:rPr lang="en-US" dirty="0" smtClean="0"/>
              <a:t>Prototype can be ready beginning 2024</a:t>
            </a:r>
            <a:endParaRPr lang="en-US" dirty="0"/>
          </a:p>
        </p:txBody>
      </p:sp>
      <p:sp>
        <p:nvSpPr>
          <p:cNvPr id="14" name="Rectángulo 13"/>
          <p:cNvSpPr/>
          <p:nvPr/>
        </p:nvSpPr>
        <p:spPr>
          <a:xfrm>
            <a:off x="4877410" y="1581790"/>
            <a:ext cx="3149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2023-06-27 from 06:00Z 18:50Z</a:t>
            </a:r>
            <a:endParaRPr lang="es-ES" dirty="0"/>
          </a:p>
        </p:txBody>
      </p:sp>
      <p:sp>
        <p:nvSpPr>
          <p:cNvPr id="16" name="AutoShape 4" descr="data:image/jpg;base64,%20/9j/4AAQSkZJRgABAQEAYABgAAD/2wBDAAUDBAQEAwUEBAQFBQUGBwwIBwcHBw8LCwkMEQ8SEhEPERETFhwXExQaFRERGCEYGh0dHx8fExciJCIeJBweHx7/2wBDAQUFBQcGBw4ICA4eFBEUHh4eHh4eHh4eHh4eHh4eHh4eHh4eHh4eHh4eHh4eHh4eHh4eHh4eHh4eHh4eHh4eHh7/wAARCAAZAK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1f9qLxRr3hPwLZah4d1KTT7qTUEieRFUkoVYkfMD6CvCtH+LnxHm2eb4pumyOf3Ufp/u17f8AtW6BrXiLwDY2eh6bcahcJqKSNHCuSFCMCfpyK8C0b4b+PI9nmeFdTXgdYvavMxbqc/u3O7DKHL71jv8ARviN42nKeb4gnbJ7xp/8TXY2HjHxLJCWfVpScf3V/wAK4TRPBHi6Ip5nh++XnvHXaaf4Z19ISH0m6U47pWuSObzCkqt+W7vfbZ9zfEql7CXLa4t54z8UJnbq8o/4Av8AhWLe+PvGEbHbrk4/4An+Fad74X8QtnbpF0f+AVh33g7xQ7Hbod6fpHX6JVjg+ij+B4S5jN1L4l+OooZGj8RXCkKcfu09P92sCx+LPxEkA3+KLk/9s4//AImtTU/AnjGSCRU8O37EqcYj9q56w+HPjpFG7wvqQ+sVeDmSpKPuW+R4ubOuqkPZ3trtc6my+JnjuTG/xFcH/tmn/wATXQaN4+8YT3cSS65Oys2CNif4Vyll4D8ZJjd4c1AfWOui0Twd4oivIWk0O9UBgSTHXwOZSxCT5Ob5XFhpYjTmv+J6BZ+Jtckxv1GQ/wDAV/wrZs9a1R8brxz+A/wrBstC1hMbtOuB/wABrbs9L1FcbrOUf8Br8+zCpm+vI6ny5j6HD/3jWuNRvV0u5mW4YOkLMpwOCBXnGo+MvE0efL1aVf8AgC/4V6Lc2N22lXMYt5C7QsAMck4NeZ6l4Y8QSZ2aTdN9Eru4SqZo4VfrLqbq3Nzdulz7nI44N0pe1Ub362/U5/U/iH4ziY+Xr068/wBxP8K5bWPir8QYbeVovE1ypCkgiOP0/wB2ug1TwX4rkZtmg3rc9o65PWvh543lt5Vj8M6ixKnAEXtX3mHdbnXNf8T1KkMutoof+SnO2Xxq+KMhG7xfeH/tlF/8TWzafF/4kP8Ae8VXR/7ZR/8AxNcvY/Cz4iIRu8H6sPrDW1afDXx6g+bwrqa/WKv1vBwwNlzKP4F4CGXWXOofPlOt0L4o+PrjUrWKbxJcujzIrAxx8gsP9mvrQ9a+P9A8AeM4dTtJJfDeoIqzIxJj6DcOa+wT1rzOKI4ZOl9XUet+W3lvY8fjKODi6H1VR2lflt5b2OQ+MEeqy/D++TRxMbgvDvEOd5i8xfMAxz9zdT/hImqReAtPTVhMs4MmwS53iLefLBzz93FdXRXyh8SFFFFABRRRQAUUUUAFFFFABRRRQAUUUUAFGTRRQAZNed/Hc64uhabLpNu91DHeb7uAIzrKoRtqsqnJUvtFeiUUAeKXsPi+X4k+GbiOxurOD7LYssEW7yYF2SfaUPYYyg59BXtdBooA/9k="/>
          <p:cNvSpPr>
            <a:spLocks noChangeAspect="1" noChangeArrowheads="1"/>
          </p:cNvSpPr>
          <p:nvPr/>
        </p:nvSpPr>
        <p:spPr bwMode="auto">
          <a:xfrm>
            <a:off x="4440336" y="527067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6377" y="5345253"/>
            <a:ext cx="1819529" cy="276264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355" y="236418"/>
            <a:ext cx="1569817" cy="1569817"/>
          </a:xfrm>
          <a:prstGeom prst="rect">
            <a:avLst/>
          </a:prstGeom>
        </p:spPr>
      </p:pic>
      <p:sp>
        <p:nvSpPr>
          <p:cNvPr id="26" name="Elipse 25"/>
          <p:cNvSpPr/>
          <p:nvPr/>
        </p:nvSpPr>
        <p:spPr>
          <a:xfrm>
            <a:off x="9939775" y="530709"/>
            <a:ext cx="562303" cy="446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Conector recto de flecha 26"/>
          <p:cNvCxnSpPr>
            <a:stCxn id="26" idx="3"/>
          </p:cNvCxnSpPr>
          <p:nvPr/>
        </p:nvCxnSpPr>
        <p:spPr>
          <a:xfrm flipH="1">
            <a:off x="8358479" y="911983"/>
            <a:ext cx="1663643" cy="9769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/>
          <p:cNvSpPr txBox="1"/>
          <p:nvPr/>
        </p:nvSpPr>
        <p:spPr>
          <a:xfrm>
            <a:off x="8193975" y="5326097"/>
            <a:ext cx="1658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iSHAI TPW (mm)</a:t>
            </a:r>
          </a:p>
          <a:p>
            <a:r>
              <a:rPr lang="es-ES" sz="1200" dirty="0" smtClean="0"/>
              <a:t>(</a:t>
            </a:r>
            <a:r>
              <a:rPr lang="es-ES" sz="1200" dirty="0" err="1" smtClean="0"/>
              <a:t>Processed</a:t>
            </a:r>
            <a:r>
              <a:rPr lang="es-ES" sz="1200" dirty="0" smtClean="0"/>
              <a:t> </a:t>
            </a:r>
            <a:r>
              <a:rPr lang="es-ES" sz="1200" dirty="0" err="1" smtClean="0"/>
              <a:t>on</a:t>
            </a:r>
            <a:r>
              <a:rPr lang="es-ES" sz="1200" dirty="0" smtClean="0"/>
              <a:t> 1x1 FOR)</a:t>
            </a:r>
            <a:endParaRPr lang="es-ES" sz="1200" dirty="0"/>
          </a:p>
        </p:txBody>
      </p:sp>
      <p:sp>
        <p:nvSpPr>
          <p:cNvPr id="32" name="CuadroTexto 31"/>
          <p:cNvSpPr txBox="1"/>
          <p:nvPr/>
        </p:nvSpPr>
        <p:spPr>
          <a:xfrm>
            <a:off x="4847187" y="5308923"/>
            <a:ext cx="33230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FCI </a:t>
            </a:r>
            <a:r>
              <a:rPr lang="en-GB" sz="1200" b="1" dirty="0"/>
              <a:t>(log(VIS08)-Log(VIS09))</a:t>
            </a:r>
            <a:r>
              <a:rPr lang="en-GB" sz="1200" dirty="0"/>
              <a:t> scaled in range [0, 0.8]</a:t>
            </a:r>
          </a:p>
        </p:txBody>
      </p:sp>
    </p:spTree>
    <p:extLst>
      <p:ext uri="{BB962C8B-B14F-4D97-AF65-F5344CB8AC3E}">
        <p14:creationId xmlns:p14="http://schemas.microsoft.com/office/powerpoint/2010/main" val="275858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57"/>
    </mc:Choice>
    <mc:Fallback xmlns="" xmlns:mv="urn:schemas-microsoft-com:mac:vml">
      <mp:transition xmlns:mp="http://schemas.microsoft.com/office/mac/powerpoint/2008/main" spd="slow" advTm="25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/>
          <p:cNvSpPr txBox="1">
            <a:spLocks/>
          </p:cNvSpPr>
          <p:nvPr/>
        </p:nvSpPr>
        <p:spPr>
          <a:xfrm>
            <a:off x="822325" y="1459346"/>
            <a:ext cx="10515600" cy="47567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n-GB" altLang="en-US" dirty="0" smtClean="0">
                <a:solidFill>
                  <a:srgbClr val="003399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23</a:t>
            </a:fld>
            <a:endParaRPr lang="es-ES"/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838202" y="1452516"/>
            <a:ext cx="6745746" cy="477811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4400" smtClean="0">
                <a:solidFill>
                  <a:srgbClr val="003399"/>
                </a:solidFill>
              </a:rPr>
              <a:t>New Lightning products (by NMA/Romania)</a:t>
            </a:r>
            <a:br>
              <a:rPr lang="en-GB" sz="4400" smtClean="0">
                <a:solidFill>
                  <a:srgbClr val="003399"/>
                </a:solidFill>
              </a:rPr>
            </a:br>
            <a:endParaRPr lang="en-GB" sz="4400" smtClean="0">
              <a:solidFill>
                <a:srgbClr val="003399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4421" smtClean="0">
                <a:solidFill>
                  <a:srgbClr val="003399"/>
                </a:solidFill>
              </a:rPr>
              <a:t>LiStack</a:t>
            </a:r>
            <a:r>
              <a:rPr lang="en-GB" sz="3200" smtClean="0">
                <a:solidFill>
                  <a:srgbClr val="003399"/>
                </a:solidFill>
              </a:rPr>
              <a:t> </a:t>
            </a:r>
          </a:p>
          <a:p>
            <a:pPr marL="285750" indent="-285750"/>
            <a:r>
              <a:rPr lang="en-GB" sz="3360" smtClean="0">
                <a:latin typeface="Calibri" panose="020F0502020204030204" pitchFamily="34" charset="0"/>
                <a:cs typeface="Calibri" panose="020F0502020204030204" pitchFamily="34" charset="0"/>
              </a:rPr>
              <a:t>Accumulation of EUMETSAT L2 LI gridded products </a:t>
            </a:r>
            <a:br>
              <a:rPr lang="en-GB" sz="336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360" smtClean="0">
                <a:latin typeface="Calibri" panose="020F0502020204030204" pitchFamily="34" charset="0"/>
                <a:cs typeface="Calibri" panose="020F0502020204030204" pitchFamily="34" charset="0"/>
              </a:rPr>
              <a:t>in the user´s defined time period and region </a:t>
            </a:r>
            <a:br>
              <a:rPr lang="en-GB" sz="336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360" smtClean="0">
                <a:latin typeface="Calibri" panose="020F0502020204030204" pitchFamily="34" charset="0"/>
                <a:cs typeface="Calibri" panose="020F0502020204030204" pitchFamily="34" charset="0"/>
              </a:rPr>
              <a:t>(with option of parallax correction). </a:t>
            </a:r>
          </a:p>
          <a:p>
            <a:r>
              <a:rPr lang="en-GB" sz="3360" smtClean="0">
                <a:latin typeface="Calibri" panose="020F0502020204030204" pitchFamily="34" charset="0"/>
                <a:cs typeface="Calibri" panose="020F0502020204030204" pitchFamily="34" charset="0"/>
              </a:rPr>
              <a:t>To monitor the lightning activity.</a:t>
            </a:r>
          </a:p>
          <a:p>
            <a:r>
              <a:rPr lang="en-GB" sz="3360" u="sng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Released around end 2024 in a dedicated release.</a:t>
            </a:r>
            <a:endParaRPr lang="en-GB" sz="3360" u="sng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en-GB" sz="340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4421" smtClean="0">
                <a:solidFill>
                  <a:srgbClr val="003399"/>
                </a:solidFill>
              </a:rPr>
              <a:t>LiJump</a:t>
            </a:r>
          </a:p>
          <a:p>
            <a:r>
              <a:rPr lang="en-GB" sz="3360" smtClean="0">
                <a:latin typeface="Calibri" panose="020F0502020204030204" pitchFamily="34" charset="0"/>
                <a:cs typeface="Calibri" panose="020F0502020204030204" pitchFamily="34" charset="0"/>
              </a:rPr>
              <a:t>Lightning jump detection (Image like product).</a:t>
            </a:r>
          </a:p>
          <a:p>
            <a:r>
              <a:rPr lang="en-GB" sz="3360" u="sng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Released at a later stage around 2026.</a:t>
            </a:r>
            <a:endParaRPr lang="en-GB" sz="3360" u="sng" dirty="0" smtClean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8034" y="2232152"/>
            <a:ext cx="3824840" cy="217768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7617190" y="4436707"/>
            <a:ext cx="378538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Simulated MTG LI L2 AFA accumulated product</a:t>
            </a:r>
          </a:p>
          <a:p>
            <a:r>
              <a:rPr lang="de-DE" sz="1200" dirty="0" smtClean="0"/>
              <a:t>B. Viticchie, EUMETSAT</a:t>
            </a:r>
            <a:endParaRPr lang="es-ES" sz="1200" dirty="0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838202" y="641890"/>
            <a:ext cx="10515598" cy="76265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New products in future software releases</a:t>
            </a: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6197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/>
          <p:cNvSpPr txBox="1">
            <a:spLocks/>
          </p:cNvSpPr>
          <p:nvPr/>
        </p:nvSpPr>
        <p:spPr>
          <a:xfrm>
            <a:off x="822325" y="1459346"/>
            <a:ext cx="10515600" cy="47567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n-GB" altLang="en-US" dirty="0" smtClean="0">
                <a:solidFill>
                  <a:srgbClr val="003399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24</a:t>
            </a:fld>
            <a:endParaRPr lang="es-ES"/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704114" y="1445733"/>
            <a:ext cx="9115667" cy="4593823"/>
          </a:xfrm>
          <a:prstGeom prst="rect">
            <a:avLst/>
          </a:prstGeom>
          <a:ln w="127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sz="1700" b="1" smtClean="0">
              <a:solidFill>
                <a:srgbClr val="003399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 smtClean="0">
                <a:solidFill>
                  <a:srgbClr val="003399"/>
                </a:solidFill>
              </a:rPr>
              <a:t>NWC/GEO-S  – New products from MTG-S/IRS instrument (by AEMET)</a:t>
            </a:r>
            <a:r>
              <a:rPr lang="en-GB" sz="2000" smtClean="0">
                <a:solidFill>
                  <a:srgbClr val="003399"/>
                </a:solidFill>
              </a:rPr>
              <a:t/>
            </a:r>
            <a:br>
              <a:rPr lang="en-GB" sz="2000" smtClean="0">
                <a:solidFill>
                  <a:srgbClr val="003399"/>
                </a:solidFill>
              </a:rPr>
            </a:br>
            <a:r>
              <a:rPr lang="en-GB" sz="1800" smtClean="0"/>
              <a:t>First infrared hyperspectral sounder in a geostationary satellite for Europe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smtClean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GB" sz="1800" b="1" smtClean="0">
                <a:solidFill>
                  <a:srgbClr val="003399"/>
                </a:solidFill>
              </a:rPr>
              <a:t>qIRS</a:t>
            </a:r>
            <a:r>
              <a:rPr lang="en-GB" sz="1800" smtClean="0"/>
              <a:t>:            Tool to manage MTG-S/IRS data: calculates radiances/BTs for channels &amp;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800" smtClean="0"/>
              <a:t>                            combinations with physical meaning</a:t>
            </a:r>
          </a:p>
          <a:p>
            <a:pPr marL="342900" indent="-342900"/>
            <a:r>
              <a:rPr lang="en-GB" sz="1800" b="1" smtClean="0">
                <a:solidFill>
                  <a:srgbClr val="003399"/>
                </a:solidFill>
              </a:rPr>
              <a:t>sSHAI</a:t>
            </a:r>
            <a:r>
              <a:rPr lang="en-GB" sz="1800" smtClean="0"/>
              <a:t>:         Atmospheric vertical profiles retrievals (T,q,ozone) and derived stability indices.</a:t>
            </a:r>
            <a:br>
              <a:rPr lang="en-GB" sz="1800" smtClean="0"/>
            </a:br>
            <a:r>
              <a:rPr lang="en-GB" sz="1800" smtClean="0"/>
              <a:t>                     </a:t>
            </a:r>
            <a:r>
              <a:rPr lang="en-GB" sz="1800" smtClean="0">
                <a:latin typeface="Calibri" panose="020F0502020204030204" pitchFamily="34" charset="0"/>
              </a:rPr>
              <a:t>Integration of surface based measurements to the retrievals will be explored.</a:t>
            </a:r>
            <a:endParaRPr lang="en-GB" sz="1800" smtClean="0"/>
          </a:p>
          <a:p>
            <a:pPr marL="342900" indent="-342900"/>
            <a:r>
              <a:rPr lang="en-GB" sz="1800" b="1" smtClean="0">
                <a:solidFill>
                  <a:srgbClr val="003399"/>
                </a:solidFill>
              </a:rPr>
              <a:t>sSHAI_ES</a:t>
            </a:r>
            <a:r>
              <a:rPr lang="en-GB" sz="1800" smtClean="0"/>
              <a:t>:  Stability indices derived from EUMETSAT Secretariat L2 vertical profiles. </a:t>
            </a:r>
          </a:p>
          <a:p>
            <a:endParaRPr lang="en-GB" sz="180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b="1" smtClean="0">
                <a:solidFill>
                  <a:srgbClr val="003399"/>
                </a:solidFill>
              </a:rPr>
              <a:t>Delivered as Day-2 products in a dedicated NWC/GEO-S software package</a:t>
            </a:r>
            <a:br>
              <a:rPr lang="en-GB" sz="1800" b="1" smtClean="0">
                <a:solidFill>
                  <a:srgbClr val="003399"/>
                </a:solidFill>
              </a:rPr>
            </a:br>
            <a:r>
              <a:rPr lang="en-GB" sz="1800" smtClean="0"/>
              <a:t>We aim to integrate GEO-I and GEO-S software packages for </a:t>
            </a:r>
            <a:r>
              <a:rPr lang="en-GB" sz="1800" smtClean="0">
                <a:solidFill>
                  <a:srgbClr val="003399"/>
                </a:solidFill>
              </a:rPr>
              <a:t>synergies of FCI,LI,IRS instruments </a:t>
            </a:r>
            <a:endParaRPr lang="en-GB" sz="1800" dirty="0" smtClean="0">
              <a:solidFill>
                <a:srgbClr val="003399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950" y="1630402"/>
            <a:ext cx="2432174" cy="19495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CuadroTexto 8"/>
          <p:cNvSpPr txBox="1"/>
          <p:nvPr/>
        </p:nvSpPr>
        <p:spPr>
          <a:xfrm>
            <a:off x="9616949" y="3635830"/>
            <a:ext cx="2432175" cy="9464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050" dirty="0"/>
              <a:t>15 June 2015 12:00 </a:t>
            </a:r>
            <a:r>
              <a:rPr lang="de-DE" sz="1050" dirty="0" smtClean="0"/>
              <a:t>UTC, Madrid</a:t>
            </a:r>
            <a:endParaRPr lang="de-DE" sz="1050" dirty="0"/>
          </a:p>
          <a:p>
            <a:r>
              <a:rPr lang="de-DE" sz="1050" dirty="0"/>
              <a:t>Comparison of protoptype retrievals with ECMWF forecast and </a:t>
            </a:r>
            <a:r>
              <a:rPr lang="de-DE" sz="1050" dirty="0" smtClean="0"/>
              <a:t>radiosonde</a:t>
            </a:r>
          </a:p>
          <a:p>
            <a:endParaRPr lang="de-DE" sz="1200" dirty="0" smtClean="0"/>
          </a:p>
          <a:p>
            <a:r>
              <a:rPr lang="de-DE" sz="1200" dirty="0" smtClean="0"/>
              <a:t>N. Peinado-Galán, AEMET</a:t>
            </a:r>
            <a:endParaRPr lang="es-ES" sz="1200" dirty="0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838200" y="565690"/>
            <a:ext cx="10515600" cy="8241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dirty="0" smtClean="0">
                <a:solidFill>
                  <a:srgbClr val="003399"/>
                </a:solidFill>
                <a:latin typeface="+mj-lt"/>
                <a:ea typeface="+mj-ea"/>
                <a:cs typeface="+mj-cs"/>
              </a:rPr>
              <a:t>New software package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NWC/GEO-S</a:t>
            </a: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8982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846667" y="423863"/>
            <a:ext cx="10531475" cy="8985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rgbClr val="0033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Conclusions</a:t>
            </a:r>
            <a:endParaRPr lang="es-ES" dirty="0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822325" y="1459346"/>
            <a:ext cx="10515600" cy="47567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n-GB" altLang="en-US" dirty="0" smtClean="0">
                <a:solidFill>
                  <a:srgbClr val="003399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25</a:t>
            </a:fld>
            <a:endParaRPr lang="es-ES"/>
          </a:p>
        </p:txBody>
      </p:sp>
      <p:sp>
        <p:nvSpPr>
          <p:cNvPr id="3" name="CuadroTexto 2"/>
          <p:cNvSpPr txBox="1"/>
          <p:nvPr/>
        </p:nvSpPr>
        <p:spPr>
          <a:xfrm>
            <a:off x="1162754" y="1298228"/>
            <a:ext cx="10611555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NWC SAF software for MTG is technically ready. Final algorithm tuning and validation of the products against the requirements to be done when calibrated FCI data is available.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Software to be released to users when MTG-I1 is operational, as NWC SAF GEO-I v2024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Main improvements come from the higher spatial and temporal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Online Workshop planned after software release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Full exploitation of MTG capabilities in future releases: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Improvements in current products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New products from new sensors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023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" y="115849"/>
            <a:ext cx="10744200" cy="3581400"/>
          </a:xfrm>
          <a:prstGeom prst="rect">
            <a:avLst/>
          </a:prstGeom>
        </p:spPr>
      </p:pic>
      <p:sp>
        <p:nvSpPr>
          <p:cNvPr id="2" name="Marcador de contenido 1"/>
          <p:cNvSpPr>
            <a:spLocks noGrp="1"/>
          </p:cNvSpPr>
          <p:nvPr>
            <p:ph idx="4294967295"/>
          </p:nvPr>
        </p:nvSpPr>
        <p:spPr>
          <a:xfrm>
            <a:off x="5301763" y="3750001"/>
            <a:ext cx="5882054" cy="242219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sz="2000" dirty="0" smtClean="0"/>
          </a:p>
          <a:p>
            <a:pPr marL="0" indent="0" algn="ctr">
              <a:buNone/>
            </a:pPr>
            <a:r>
              <a:rPr lang="en-GB" sz="2000" dirty="0" smtClean="0"/>
              <a:t>More </a:t>
            </a:r>
            <a:r>
              <a:rPr lang="en-GB" sz="2000" dirty="0"/>
              <a:t>information in </a:t>
            </a:r>
            <a:r>
              <a:rPr lang="en-GB" sz="2000" dirty="0">
                <a:hlinkClick r:id="rId3"/>
              </a:rPr>
              <a:t>nwc-saf.eumetsat.int</a:t>
            </a:r>
            <a:endParaRPr lang="en-GB" sz="2000" dirty="0"/>
          </a:p>
          <a:p>
            <a:pPr marL="0" indent="0" algn="ctr">
              <a:buNone/>
            </a:pPr>
            <a:endParaRPr lang="en-GB" sz="2000" dirty="0" smtClean="0"/>
          </a:p>
          <a:p>
            <a:pPr marL="0" indent="0" algn="ctr">
              <a:buNone/>
            </a:pPr>
            <a:r>
              <a:rPr lang="en-GB" sz="2000" dirty="0" smtClean="0"/>
              <a:t>You can contact us at</a:t>
            </a:r>
          </a:p>
          <a:p>
            <a:pPr marL="0" indent="0" algn="ctr">
              <a:buNone/>
            </a:pPr>
            <a:r>
              <a:rPr lang="en-GB" sz="2000" dirty="0" smtClean="0">
                <a:hlinkClick r:id="rId4"/>
              </a:rPr>
              <a:t>pripodasa@aemet.es</a:t>
            </a:r>
            <a:endParaRPr lang="en-GB" sz="2000" dirty="0" smtClean="0"/>
          </a:p>
          <a:p>
            <a:pPr marL="0" indent="0" algn="ctr">
              <a:buNone/>
            </a:pPr>
            <a:r>
              <a:rPr lang="en-GB" sz="2000" dirty="0" smtClean="0">
                <a:hlinkClick r:id="rId5"/>
              </a:rPr>
              <a:t>safnwchd@aemet.es</a:t>
            </a:r>
            <a:endParaRPr lang="en-GB" sz="2000" dirty="0" smtClean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26</a:t>
            </a:fld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1011114" y="4193157"/>
            <a:ext cx="31828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dirty="0" smtClean="0"/>
          </a:p>
          <a:p>
            <a:pPr algn="ctr"/>
            <a:r>
              <a:rPr lang="en-GB" sz="2400" dirty="0" smtClean="0"/>
              <a:t>Thank </a:t>
            </a:r>
            <a:r>
              <a:rPr lang="en-GB" sz="2400" dirty="0"/>
              <a:t>you very much for your attention!</a:t>
            </a:r>
          </a:p>
          <a:p>
            <a:pPr algn="ctr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23595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5"/>
    </mc:Choice>
    <mc:Fallback xmlns="" xmlns:mv="urn:schemas-microsoft-com:mac:vml">
      <mp:transition xmlns:mp="http://schemas.microsoft.com/office/mac/powerpoint/2008/main" spd="slow" advTm="4765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423863"/>
            <a:ext cx="10531475" cy="8985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822325" y="1459346"/>
            <a:ext cx="10515600" cy="47567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n-GB" altLang="en-US" dirty="0" smtClean="0">
                <a:solidFill>
                  <a:srgbClr val="003399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121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423863"/>
            <a:ext cx="10531475" cy="898525"/>
          </a:xfrm>
          <a:prstGeom prst="rect">
            <a:avLst/>
          </a:prstGeom>
        </p:spPr>
        <p:txBody>
          <a:bodyPr/>
          <a:lstStyle/>
          <a:p>
            <a:r>
              <a:rPr lang="en-GB" dirty="0">
                <a:solidFill>
                  <a:srgbClr val="003399"/>
                </a:solidFill>
              </a:rPr>
              <a:t>Outline of the </a:t>
            </a:r>
            <a:r>
              <a:rPr lang="en-GB" dirty="0" smtClean="0">
                <a:solidFill>
                  <a:srgbClr val="003399"/>
                </a:solidFill>
              </a:rPr>
              <a:t>presentation</a:t>
            </a:r>
            <a:endParaRPr lang="es-ES" dirty="0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822325" y="1459346"/>
            <a:ext cx="10515600" cy="475672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n-GB" altLang="en-US" dirty="0" smtClean="0">
                <a:solidFill>
                  <a:srgbClr val="003399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6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Introduction to the NWC SAF</a:t>
            </a:r>
          </a:p>
          <a:p>
            <a:pPr lvl="1" algn="just">
              <a:spcBef>
                <a:spcPts val="0"/>
              </a:spcBef>
            </a:pPr>
            <a:endParaRPr lang="en-GB" altLang="en-US" sz="1900" dirty="0" smtClean="0">
              <a:latin typeface="Calibri" panose="020F0502020204030204" pitchFamily="34" charset="0"/>
            </a:endParaRPr>
          </a:p>
          <a:p>
            <a:pPr lvl="1" algn="just">
              <a:spcBef>
                <a:spcPts val="0"/>
              </a:spcBef>
            </a:pPr>
            <a:r>
              <a:rPr lang="en-GB" altLang="en-US" sz="1900" dirty="0" smtClean="0">
                <a:latin typeface="Calibri" panose="020F0502020204030204" pitchFamily="34" charset="0"/>
              </a:rPr>
              <a:t>Objective of the NWC SAF and products portfolio</a:t>
            </a:r>
          </a:p>
          <a:p>
            <a:pPr lvl="1" algn="just">
              <a:spcBef>
                <a:spcPts val="0"/>
              </a:spcBef>
            </a:pPr>
            <a:r>
              <a:rPr lang="en-US" altLang="en-US" sz="1900" dirty="0" smtClean="0">
                <a:latin typeface="Calibri" panose="020F0502020204030204" pitchFamily="34" charset="0"/>
              </a:rPr>
              <a:t>Current software versions</a:t>
            </a:r>
          </a:p>
          <a:p>
            <a:pPr lvl="1" algn="just">
              <a:spcBef>
                <a:spcPts val="0"/>
              </a:spcBef>
            </a:pPr>
            <a:r>
              <a:rPr lang="en-US" altLang="en-US" sz="1900" dirty="0" smtClean="0">
                <a:latin typeface="Calibri" panose="020F0502020204030204" pitchFamily="34" charset="0"/>
              </a:rPr>
              <a:t>User Services</a:t>
            </a:r>
          </a:p>
          <a:p>
            <a:pPr lvl="1" algn="just">
              <a:spcBef>
                <a:spcPts val="0"/>
              </a:spcBef>
            </a:pPr>
            <a:endParaRPr lang="en-US" altLang="en-US" dirty="0" smtClean="0">
              <a:solidFill>
                <a:srgbClr val="003399"/>
              </a:solidFill>
              <a:latin typeface="Calibri" panose="020F050202020403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en-US" altLang="en-US" sz="26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NWC SAF MTG-I Day 1 software and products</a:t>
            </a:r>
            <a:endParaRPr lang="en-US" altLang="en-US" sz="2600" dirty="0">
              <a:solidFill>
                <a:srgbClr val="003399"/>
              </a:solidFill>
              <a:latin typeface="Calibri" panose="020F0502020204030204" pitchFamily="34" charset="0"/>
            </a:endParaRPr>
          </a:p>
          <a:p>
            <a:pPr lvl="1" algn="just">
              <a:spcBef>
                <a:spcPts val="0"/>
              </a:spcBef>
            </a:pPr>
            <a:endParaRPr lang="en-US" altLang="en-US" sz="2200" dirty="0" smtClean="0">
              <a:latin typeface="Calibri" panose="020F0502020204030204" pitchFamily="34" charset="0"/>
            </a:endParaRPr>
          </a:p>
          <a:p>
            <a:pPr lvl="1" algn="just">
              <a:spcBef>
                <a:spcPts val="0"/>
              </a:spcBef>
            </a:pPr>
            <a:r>
              <a:rPr lang="en-US" altLang="en-US" sz="1900" dirty="0">
                <a:latin typeface="Calibri" panose="020F0502020204030204" pitchFamily="34" charset="0"/>
              </a:rPr>
              <a:t>Objective</a:t>
            </a:r>
          </a:p>
          <a:p>
            <a:pPr lvl="1" algn="just">
              <a:spcBef>
                <a:spcPts val="0"/>
              </a:spcBef>
            </a:pPr>
            <a:r>
              <a:rPr lang="en-US" altLang="en-US" sz="1900" dirty="0">
                <a:latin typeface="Calibri" panose="020F0502020204030204" pitchFamily="34" charset="0"/>
              </a:rPr>
              <a:t>Products and improvements with respect to MSG</a:t>
            </a:r>
          </a:p>
          <a:p>
            <a:pPr lvl="1" algn="just">
              <a:spcBef>
                <a:spcPts val="0"/>
              </a:spcBef>
            </a:pPr>
            <a:r>
              <a:rPr lang="en-US" altLang="en-US" sz="1900" dirty="0">
                <a:latin typeface="Calibri" panose="020F0502020204030204" pitchFamily="34" charset="0"/>
              </a:rPr>
              <a:t>Examples with </a:t>
            </a:r>
            <a:r>
              <a:rPr lang="en-GB" sz="1900" dirty="0">
                <a:latin typeface="Calibri" panose="020F0502020204030204" pitchFamily="34" charset="0"/>
              </a:rPr>
              <a:t>MTGTD-488 </a:t>
            </a:r>
            <a:r>
              <a:rPr lang="en-US" altLang="en-US" sz="1900" dirty="0">
                <a:latin typeface="Calibri" panose="020F0502020204030204" pitchFamily="34" charset="0"/>
              </a:rPr>
              <a:t>FCI Dataset</a:t>
            </a:r>
          </a:p>
          <a:p>
            <a:pPr lvl="1" algn="just">
              <a:spcBef>
                <a:spcPts val="0"/>
              </a:spcBef>
            </a:pPr>
            <a:r>
              <a:rPr lang="en-US" altLang="en-US" sz="1900" dirty="0">
                <a:latin typeface="Calibri" panose="020F0502020204030204" pitchFamily="34" charset="0"/>
              </a:rPr>
              <a:t>Short online workshop after MTG Day-1 software is released</a:t>
            </a:r>
          </a:p>
          <a:p>
            <a:pPr lvl="1" algn="just">
              <a:spcBef>
                <a:spcPts val="0"/>
              </a:spcBef>
            </a:pPr>
            <a:endParaRPr lang="en-US" altLang="en-US" dirty="0" smtClean="0">
              <a:latin typeface="Calibri" panose="020F050202020403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en-GB" altLang="en-US" sz="2400" dirty="0" smtClean="0">
                <a:solidFill>
                  <a:srgbClr val="003399"/>
                </a:solidFill>
              </a:rPr>
              <a:t>Future NWCSAF SW releases</a:t>
            </a:r>
            <a:endParaRPr lang="en-US" altLang="en-US" sz="2600" dirty="0" smtClean="0">
              <a:solidFill>
                <a:srgbClr val="003399"/>
              </a:solidFill>
              <a:latin typeface="Calibri" panose="020F0502020204030204" pitchFamily="34" charset="0"/>
            </a:endParaRPr>
          </a:p>
          <a:p>
            <a:pPr lvl="1" algn="just">
              <a:spcBef>
                <a:spcPts val="0"/>
              </a:spcBef>
            </a:pPr>
            <a:endParaRPr lang="en-US" altLang="en-US" sz="1900" dirty="0" smtClean="0">
              <a:latin typeface="Calibri" panose="020F0502020204030204" pitchFamily="34" charset="0"/>
            </a:endParaRPr>
          </a:p>
          <a:p>
            <a:pPr lvl="1" algn="just">
              <a:spcBef>
                <a:spcPts val="0"/>
              </a:spcBef>
            </a:pPr>
            <a:r>
              <a:rPr lang="en-US" altLang="en-US" sz="1900" dirty="0">
                <a:latin typeface="Calibri" panose="020F0502020204030204" pitchFamily="34" charset="0"/>
              </a:rPr>
              <a:t>Improvement of current products</a:t>
            </a:r>
          </a:p>
          <a:p>
            <a:pPr lvl="1" algn="just">
              <a:spcBef>
                <a:spcPts val="0"/>
              </a:spcBef>
            </a:pPr>
            <a:r>
              <a:rPr lang="en-US" altLang="en-US" sz="1900" dirty="0">
                <a:latin typeface="Calibri" panose="020F0502020204030204" pitchFamily="34" charset="0"/>
              </a:rPr>
              <a:t>New products  from LI and IRS </a:t>
            </a:r>
            <a:r>
              <a:rPr lang="en-US" altLang="en-US" sz="1900" dirty="0" smtClean="0">
                <a:latin typeface="Calibri" panose="020F0502020204030204" pitchFamily="34" charset="0"/>
              </a:rPr>
              <a:t>sensors</a:t>
            </a:r>
          </a:p>
          <a:p>
            <a:pPr lvl="1" algn="just">
              <a:spcBef>
                <a:spcPts val="0"/>
              </a:spcBef>
            </a:pPr>
            <a:endParaRPr lang="en-US" altLang="en-US" sz="1900" dirty="0">
              <a:latin typeface="Calibri" panose="020F050202020403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en-US" altLang="en-US" sz="26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Conclusions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005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n-US" dirty="0" smtClean="0">
                <a:solidFill>
                  <a:srgbClr val="003399"/>
                </a:solidFill>
              </a:rPr>
              <a:t/>
            </a:r>
            <a:br>
              <a:rPr lang="es-ES" altLang="en-US" dirty="0" smtClean="0">
                <a:solidFill>
                  <a:srgbClr val="003399"/>
                </a:solidFill>
              </a:rPr>
            </a:br>
            <a:r>
              <a:rPr lang="es-ES" altLang="en-US" dirty="0" smtClean="0">
                <a:solidFill>
                  <a:srgbClr val="003399"/>
                </a:solidFill>
              </a:rPr>
              <a:t>NWC SAF </a:t>
            </a:r>
            <a:r>
              <a:rPr lang="es-ES" altLang="en-US" dirty="0">
                <a:solidFill>
                  <a:srgbClr val="003399"/>
                </a:solidFill>
              </a:rPr>
              <a:t>concept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GB" altLang="en-US" dirty="0">
                <a:solidFill>
                  <a:prstClr val="black"/>
                </a:solidFill>
                <a:latin typeface="Calibri" panose="020F0502020204030204" pitchFamily="34" charset="0"/>
              </a:rPr>
              <a:t>To ensure the </a:t>
            </a:r>
            <a:r>
              <a:rPr lang="en-GB" altLang="en-US" dirty="0">
                <a:solidFill>
                  <a:srgbClr val="003399"/>
                </a:solidFill>
                <a:latin typeface="Calibri" panose="020F0502020204030204" pitchFamily="34" charset="0"/>
              </a:rPr>
              <a:t>optimum use of meteorological satellite data in Nowcasting and Very Short Range Forecasting</a:t>
            </a:r>
          </a:p>
          <a:p>
            <a:pPr marL="285750" indent="-28575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GB" altLang="en-US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285750" indent="-28575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GB" altLang="en-US" dirty="0">
                <a:solidFill>
                  <a:prstClr val="black"/>
                </a:solidFill>
                <a:latin typeface="Calibri" panose="020F0502020204030204" pitchFamily="34" charset="0"/>
              </a:rPr>
              <a:t>The NWC SAF develops and maintains  </a:t>
            </a:r>
            <a:r>
              <a:rPr lang="en-GB" altLang="en-US" dirty="0" smtClean="0">
                <a:solidFill>
                  <a:srgbClr val="003399"/>
                </a:solidFill>
                <a:latin typeface="Calibri" panose="020F0502020204030204" pitchFamily="34" charset="0"/>
              </a:rPr>
              <a:t>software </a:t>
            </a:r>
            <a:r>
              <a:rPr lang="en-GB" altLang="en-US" dirty="0">
                <a:solidFill>
                  <a:srgbClr val="003399"/>
                </a:solidFill>
                <a:latin typeface="Calibri" panose="020F0502020204030204" pitchFamily="34" charset="0"/>
              </a:rPr>
              <a:t>Packages (for </a:t>
            </a:r>
            <a:r>
              <a:rPr lang="en-GB" altLang="en-US" dirty="0" err="1">
                <a:solidFill>
                  <a:srgbClr val="003399"/>
                </a:solidFill>
                <a:latin typeface="Calibri" panose="020F0502020204030204" pitchFamily="34" charset="0"/>
              </a:rPr>
              <a:t>GEOstationary</a:t>
            </a:r>
            <a:r>
              <a:rPr lang="en-GB" altLang="en-US" dirty="0">
                <a:solidFill>
                  <a:srgbClr val="003399"/>
                </a:solidFill>
                <a:latin typeface="Calibri" panose="020F0502020204030204" pitchFamily="34" charset="0"/>
              </a:rPr>
              <a:t> and POLAR Satellites) </a:t>
            </a:r>
            <a:r>
              <a:rPr lang="en-GB" altLang="en-US" u="sng" dirty="0">
                <a:latin typeface="Calibri" panose="020F0502020204030204" pitchFamily="34" charset="0"/>
              </a:rPr>
              <a:t>freely distributed </a:t>
            </a:r>
            <a:r>
              <a:rPr lang="en-GB" altLang="en-US" dirty="0">
                <a:latin typeface="Calibri" panose="020F0502020204030204" pitchFamily="34" charset="0"/>
              </a:rPr>
              <a:t>to registered users</a:t>
            </a:r>
            <a:r>
              <a:rPr lang="en-GB" altLang="en-US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n-GB" altLang="en-US" dirty="0">
                <a:solidFill>
                  <a:srgbClr val="003399"/>
                </a:solidFill>
                <a:latin typeface="Calibri" panose="020F0502020204030204" pitchFamily="34" charset="0"/>
              </a:rPr>
              <a:t>to generate </a:t>
            </a:r>
            <a:r>
              <a:rPr lang="en-GB" altLang="en-US" dirty="0" smtClean="0">
                <a:solidFill>
                  <a:srgbClr val="003399"/>
                </a:solidFill>
                <a:latin typeface="Calibri" panose="020F0502020204030204" pitchFamily="34" charset="0"/>
              </a:rPr>
              <a:t>satellite derived </a:t>
            </a:r>
            <a:r>
              <a:rPr lang="en-GB" altLang="en-US" dirty="0">
                <a:solidFill>
                  <a:srgbClr val="003399"/>
                </a:solidFill>
                <a:latin typeface="Calibri" panose="020F0502020204030204" pitchFamily="34" charset="0"/>
              </a:rPr>
              <a:t>products with a direct application in Nowcasting</a:t>
            </a:r>
          </a:p>
          <a:p>
            <a:pPr marL="285750" indent="-28575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GB" altLang="en-US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85750" indent="-28575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GB" altLang="en-US" dirty="0" smtClean="0">
                <a:solidFill>
                  <a:srgbClr val="003399"/>
                </a:solidFill>
                <a:latin typeface="Calibri" panose="020F0502020204030204" pitchFamily="34" charset="0"/>
              </a:rPr>
              <a:t>User support</a:t>
            </a:r>
            <a:endParaRPr lang="en-GB" altLang="en-US" dirty="0">
              <a:solidFill>
                <a:srgbClr val="003399"/>
              </a:solidFill>
              <a:latin typeface="Calibri" panose="020F0502020204030204" pitchFamily="34" charset="0"/>
            </a:endParaRPr>
          </a:p>
          <a:p>
            <a:pPr marL="285750" indent="-28575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GB" altLang="en-US" dirty="0">
              <a:solidFill>
                <a:srgbClr val="003399"/>
              </a:solidFill>
              <a:latin typeface="Calibri" panose="020F0502020204030204" pitchFamily="34" charset="0"/>
            </a:endParaRPr>
          </a:p>
          <a:p>
            <a:pPr marL="285750" indent="-28575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GB" altLang="en-US" dirty="0" smtClean="0">
                <a:solidFill>
                  <a:srgbClr val="003399"/>
                </a:solidFill>
                <a:latin typeface="Calibri" panose="020F0502020204030204" pitchFamily="34" charset="0"/>
              </a:rPr>
              <a:t>Training </a:t>
            </a:r>
            <a:endParaRPr lang="en-GB" altLang="en-US" dirty="0">
              <a:solidFill>
                <a:srgbClr val="003399"/>
              </a:solidFill>
              <a:latin typeface="Calibri" panose="020F0502020204030204" pitchFamily="34" charset="0"/>
            </a:endParaRPr>
          </a:p>
          <a:p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8600042" y="5589240"/>
            <a:ext cx="2721457" cy="461665"/>
          </a:xfrm>
          <a:prstGeom prst="rect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nwc-saf.eumetsat.int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13" name="Marcador de número de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4</a:t>
            </a:fld>
            <a:endParaRPr lang="es-ES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039" y="648582"/>
            <a:ext cx="895428" cy="48721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3353" y="473506"/>
            <a:ext cx="600159" cy="60873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211" y="543827"/>
            <a:ext cx="460131" cy="508764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1436" y="748672"/>
            <a:ext cx="763059" cy="30865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2174" y="553535"/>
            <a:ext cx="531569" cy="54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57"/>
    </mc:Choice>
    <mc:Fallback xmlns="">
      <p:transition spd="slow" advTm="35057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 b="1" dirty="0" smtClean="0">
                <a:solidFill>
                  <a:srgbClr val="003399"/>
                </a:solidFill>
              </a:rPr>
              <a:t/>
            </a:r>
            <a:br>
              <a:rPr lang="en-GB" altLang="en-US" sz="3600" b="1" dirty="0" smtClean="0">
                <a:solidFill>
                  <a:srgbClr val="003399"/>
                </a:solidFill>
              </a:rPr>
            </a:br>
            <a:r>
              <a:rPr lang="en-GB" altLang="en-US" sz="3600" b="1" dirty="0" smtClean="0">
                <a:solidFill>
                  <a:srgbClr val="003399"/>
                </a:solidFill>
              </a:rPr>
              <a:t>Current NWC </a:t>
            </a:r>
            <a:r>
              <a:rPr lang="en-GB" altLang="en-US" sz="3600" b="1" dirty="0">
                <a:solidFill>
                  <a:srgbClr val="003399"/>
                </a:solidFill>
              </a:rPr>
              <a:t>SAF </a:t>
            </a:r>
            <a:r>
              <a:rPr lang="en-GB" altLang="en-US" sz="3600" b="1" dirty="0" smtClean="0">
                <a:solidFill>
                  <a:srgbClr val="003399"/>
                </a:solidFill>
              </a:rPr>
              <a:t>software packages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Geostationary satellites</a:t>
            </a:r>
          </a:p>
          <a:p>
            <a:pPr marL="0" indent="0">
              <a:buNone/>
            </a:pPr>
            <a:endParaRPr lang="de-DE" dirty="0" smtClean="0">
              <a:solidFill>
                <a:srgbClr val="003399"/>
              </a:solidFill>
            </a:endParaRPr>
          </a:p>
          <a:p>
            <a:pPr marL="0" indent="0">
              <a:buNone/>
            </a:pPr>
            <a:r>
              <a:rPr lang="de-DE" dirty="0" smtClean="0">
                <a:solidFill>
                  <a:srgbClr val="003399"/>
                </a:solidFill>
              </a:rPr>
              <a:t>NWC SAF GEO v2021.2</a:t>
            </a:r>
          </a:p>
          <a:p>
            <a:pPr marL="0" indent="0">
              <a:buNone/>
            </a:pPr>
            <a:endParaRPr lang="de-DE" dirty="0">
              <a:solidFill>
                <a:srgbClr val="003399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GB" sz="1800" dirty="0">
                <a:latin typeface="Calibri" panose="020F0502020204030204" pitchFamily="34" charset="0"/>
              </a:rPr>
              <a:t>MSG </a:t>
            </a:r>
            <a:r>
              <a:rPr lang="en-GB" sz="1800" dirty="0" smtClean="0">
                <a:latin typeface="Calibri" panose="020F0502020204030204" pitchFamily="34" charset="0"/>
              </a:rPr>
              <a:t>0 degree/primary Service</a:t>
            </a:r>
            <a:endParaRPr lang="en-GB" sz="1800" dirty="0"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GB" sz="1800" dirty="0">
                <a:latin typeface="Calibri" panose="020F0502020204030204" pitchFamily="34" charset="0"/>
              </a:rPr>
              <a:t>MSG Rapid Scan Service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GB" sz="1800" dirty="0">
                <a:latin typeface="Calibri" panose="020F0502020204030204" pitchFamily="34" charset="0"/>
              </a:rPr>
              <a:t>MSG IODC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GB" sz="1800" dirty="0" err="1">
                <a:latin typeface="Calibri" panose="020F0502020204030204" pitchFamily="34" charset="0"/>
              </a:rPr>
              <a:t>Himawari</a:t>
            </a:r>
            <a:r>
              <a:rPr lang="en-GB" sz="1800" dirty="0">
                <a:latin typeface="Calibri" panose="020F0502020204030204" pitchFamily="34" charset="0"/>
              </a:rPr>
              <a:t> </a:t>
            </a:r>
            <a:r>
              <a:rPr lang="en-GB" sz="1800" dirty="0" smtClean="0">
                <a:latin typeface="Calibri" panose="020F0502020204030204" pitchFamily="34" charset="0"/>
              </a:rPr>
              <a:t>8/9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GB" sz="1800" dirty="0" smtClean="0">
                <a:latin typeface="Calibri" panose="020F0502020204030204" pitchFamily="34" charset="0"/>
              </a:rPr>
              <a:t>GOES-16,GOES-17, GOES-18</a:t>
            </a:r>
            <a:endParaRPr lang="en-GB" sz="18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Polar satellites</a:t>
            </a:r>
          </a:p>
          <a:p>
            <a:pPr marL="0" indent="0">
              <a:buNone/>
            </a:pPr>
            <a:endParaRPr lang="de-DE" dirty="0" smtClean="0">
              <a:solidFill>
                <a:srgbClr val="003399"/>
              </a:solidFill>
            </a:endParaRPr>
          </a:p>
          <a:p>
            <a:pPr marL="0" indent="0">
              <a:buNone/>
            </a:pPr>
            <a:r>
              <a:rPr lang="de-DE" dirty="0" smtClean="0">
                <a:solidFill>
                  <a:srgbClr val="003399"/>
                </a:solidFill>
              </a:rPr>
              <a:t>NWC SAF PPS v2021.3</a:t>
            </a:r>
          </a:p>
          <a:p>
            <a:pPr marL="0" indent="0">
              <a:buNone/>
            </a:pPr>
            <a:endParaRPr lang="de-DE" dirty="0">
              <a:solidFill>
                <a:srgbClr val="003399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s-ES" sz="1800" dirty="0" err="1">
                <a:latin typeface="Calibri" panose="020F0502020204030204" pitchFamily="34" charset="0"/>
              </a:rPr>
              <a:t>Metop</a:t>
            </a:r>
            <a:endParaRPr lang="es-ES" sz="1800" dirty="0"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s-ES" sz="1800" dirty="0">
                <a:latin typeface="Calibri" panose="020F0502020204030204" pitchFamily="34" charset="0"/>
              </a:rPr>
              <a:t>NOAA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s-ES" sz="1800" dirty="0">
                <a:latin typeface="Calibri" panose="020F0502020204030204" pitchFamily="34" charset="0"/>
              </a:rPr>
              <a:t>NPP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s-ES" sz="1800" dirty="0">
                <a:latin typeface="Calibri" panose="020F0502020204030204" pitchFamily="34" charset="0"/>
              </a:rPr>
              <a:t>JPSS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s-ES" sz="1800" dirty="0">
                <a:latin typeface="Calibri" panose="020F0502020204030204" pitchFamily="34" charset="0"/>
              </a:rPr>
              <a:t>EOS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s-ES" sz="1800" dirty="0">
                <a:latin typeface="Calibri" panose="020F0502020204030204" pitchFamily="34" charset="0"/>
              </a:rPr>
              <a:t>FY-3D</a:t>
            </a:r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nwc-saf.eumetsat.int</a:t>
            </a:r>
            <a:endParaRPr lang="es-ES" dirty="0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050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115" y="156651"/>
            <a:ext cx="5463540" cy="585216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201284" y="221133"/>
            <a:ext cx="5535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0" dirty="0" smtClean="0">
                <a:solidFill>
                  <a:srgbClr val="003399"/>
                </a:solidFill>
                <a:latin typeface="+mj-lt"/>
              </a:rPr>
              <a:t>NWC SAF GEO Products</a:t>
            </a:r>
            <a:endParaRPr lang="en-GB" sz="3600" b="0" dirty="0">
              <a:solidFill>
                <a:srgbClr val="003399"/>
              </a:solidFill>
              <a:latin typeface="+mj-lt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8042" y="1020753"/>
            <a:ext cx="5434965" cy="458343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967786" y="5686072"/>
            <a:ext cx="6353714" cy="461665"/>
          </a:xfrm>
          <a:prstGeom prst="rect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Available in NRT in nwc-saf.eumetsat.int</a:t>
            </a:r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25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62"/>
    </mc:Choice>
    <mc:Fallback xmlns="">
      <p:transition spd="slow" advTm="13962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471051"/>
            <a:ext cx="10515600" cy="820309"/>
          </a:xfrm>
        </p:spPr>
        <p:txBody>
          <a:bodyPr/>
          <a:lstStyle/>
          <a:p>
            <a:r>
              <a:rPr lang="en-GB" altLang="en-US" dirty="0" smtClean="0">
                <a:solidFill>
                  <a:srgbClr val="003399"/>
                </a:solidFill>
              </a:rPr>
              <a:t>NWC </a:t>
            </a:r>
            <a:r>
              <a:rPr lang="en-GB" altLang="en-US" dirty="0">
                <a:solidFill>
                  <a:srgbClr val="003399"/>
                </a:solidFill>
              </a:rPr>
              <a:t>SAF services. (</a:t>
            </a:r>
            <a:r>
              <a:rPr lang="en-GB" altLang="en-US" dirty="0" smtClean="0">
                <a:solidFill>
                  <a:srgbClr val="003399"/>
                </a:solidFill>
              </a:rPr>
              <a:t>nwc-saf.eumetsat.int</a:t>
            </a:r>
            <a:r>
              <a:rPr lang="en-GB" altLang="en-US" dirty="0" smtClean="0">
                <a:solidFill>
                  <a:srgbClr val="003399"/>
                </a:solidFill>
                <a:latin typeface="Calibri" panose="020F0502020204030204" pitchFamily="34" charset="0"/>
              </a:rPr>
              <a:t>)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431639"/>
            <a:ext cx="10515600" cy="46828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Calibri" panose="020F0502020204030204" pitchFamily="34" charset="0"/>
              </a:rPr>
              <a:t>From </a:t>
            </a:r>
            <a:r>
              <a:rPr lang="en-US" sz="2400" dirty="0">
                <a:latin typeface="Calibri" panose="020F0502020204030204" pitchFamily="34" charset="0"/>
              </a:rPr>
              <a:t>the web site</a:t>
            </a:r>
            <a:r>
              <a:rPr lang="en-US" sz="2400" dirty="0" smtClean="0">
                <a:latin typeface="Calibri" panose="020F0502020204030204" pitchFamily="34" charset="0"/>
              </a:rPr>
              <a:t>:</a:t>
            </a:r>
          </a:p>
          <a:p>
            <a:pPr lvl="1" algn="just"/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sz="2200" dirty="0" smtClean="0">
                <a:latin typeface="Calibri" panose="020F0502020204030204" pitchFamily="34" charset="0"/>
              </a:rPr>
              <a:t>Access </a:t>
            </a:r>
            <a:r>
              <a:rPr lang="en-US" sz="2200" dirty="0">
                <a:latin typeface="Calibri" panose="020F0502020204030204" pitchFamily="34" charset="0"/>
              </a:rPr>
              <a:t>to the </a:t>
            </a:r>
            <a:r>
              <a:rPr lang="en-US" sz="2200" dirty="0">
                <a:solidFill>
                  <a:srgbClr val="003399"/>
                </a:solidFill>
                <a:latin typeface="Calibri" panose="020F0502020204030204" pitchFamily="34" charset="0"/>
              </a:rPr>
              <a:t>NRT NWCSAF GEO and PPS product images (Reference Systems)</a:t>
            </a:r>
          </a:p>
          <a:p>
            <a:pPr marL="800100" lvl="1" indent="-342900" algn="just"/>
            <a:r>
              <a:rPr lang="en-US" sz="2200" dirty="0">
                <a:latin typeface="Calibri" panose="020F0502020204030204" pitchFamily="34" charset="0"/>
              </a:rPr>
              <a:t>Access to </a:t>
            </a:r>
            <a:r>
              <a:rPr lang="en-US" sz="2200" dirty="0">
                <a:solidFill>
                  <a:srgbClr val="003399"/>
                </a:solidFill>
                <a:latin typeface="Calibri" panose="020F0502020204030204" pitchFamily="34" charset="0"/>
              </a:rPr>
              <a:t>GEO product images archive</a:t>
            </a:r>
          </a:p>
          <a:p>
            <a:pPr marL="800100" lvl="1" indent="-342900" algn="just"/>
            <a:r>
              <a:rPr lang="en-US" sz="2200" dirty="0">
                <a:solidFill>
                  <a:srgbClr val="003399"/>
                </a:solidFill>
                <a:latin typeface="Calibri" panose="020F0502020204030204" pitchFamily="34" charset="0"/>
              </a:rPr>
              <a:t>Description of the products. </a:t>
            </a:r>
            <a:r>
              <a:rPr lang="en-US" sz="2200" dirty="0">
                <a:latin typeface="Calibri" panose="020F0502020204030204" pitchFamily="34" charset="0"/>
              </a:rPr>
              <a:t>Guide for forecasters and Aviation guide</a:t>
            </a:r>
          </a:p>
          <a:p>
            <a:pPr marL="800100" lvl="1" indent="-342900" algn="just"/>
            <a:r>
              <a:rPr lang="en-US" sz="2200" dirty="0">
                <a:latin typeface="Calibri" panose="020F0502020204030204" pitchFamily="34" charset="0"/>
              </a:rPr>
              <a:t>Some general information and documentation</a:t>
            </a:r>
          </a:p>
          <a:p>
            <a:pPr marL="800100" lvl="1" indent="-342900" algn="just"/>
            <a:r>
              <a:rPr lang="en-US" sz="2200" u="sng" dirty="0">
                <a:latin typeface="Calibri" panose="020F0502020204030204" pitchFamily="34" charset="0"/>
              </a:rPr>
              <a:t>For registered users: </a:t>
            </a:r>
            <a:r>
              <a:rPr lang="en-US" sz="2200" dirty="0">
                <a:solidFill>
                  <a:srgbClr val="003399"/>
                </a:solidFill>
                <a:latin typeface="Calibri" panose="020F0502020204030204" pitchFamily="34" charset="0"/>
              </a:rPr>
              <a:t>Download of </a:t>
            </a:r>
            <a:r>
              <a:rPr lang="en-US" sz="2200" dirty="0">
                <a:latin typeface="Calibri" panose="020F0502020204030204" pitchFamily="34" charset="0"/>
              </a:rPr>
              <a:t> NWCSAF </a:t>
            </a:r>
            <a:r>
              <a:rPr lang="en-US" sz="2200" dirty="0" smtClean="0">
                <a:latin typeface="Calibri" panose="020F0502020204030204" pitchFamily="34" charset="0"/>
              </a:rPr>
              <a:t>software </a:t>
            </a:r>
            <a:r>
              <a:rPr lang="en-US" sz="2200" dirty="0">
                <a:latin typeface="Calibri" panose="020F0502020204030204" pitchFamily="34" charset="0"/>
              </a:rPr>
              <a:t>packages and other tools, user support via a </a:t>
            </a:r>
            <a:r>
              <a:rPr lang="en-US" sz="2200" dirty="0">
                <a:solidFill>
                  <a:srgbClr val="003399"/>
                </a:solidFill>
                <a:latin typeface="Calibri" panose="020F0502020204030204" pitchFamily="34" charset="0"/>
              </a:rPr>
              <a:t>ticketing</a:t>
            </a:r>
            <a:r>
              <a:rPr lang="en-US" sz="2200" dirty="0">
                <a:latin typeface="Calibri" panose="020F0502020204030204" pitchFamily="34" charset="0"/>
              </a:rPr>
              <a:t> system, access to a broader information and </a:t>
            </a:r>
            <a:r>
              <a:rPr lang="en-US" sz="2200" dirty="0" smtClean="0">
                <a:latin typeface="Calibri" panose="020F0502020204030204" pitchFamily="34" charset="0"/>
              </a:rPr>
              <a:t>documentation</a:t>
            </a:r>
            <a:endParaRPr lang="en-US" sz="2200" dirty="0"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2400" dirty="0" smtClean="0"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en-US" sz="2400" dirty="0" smtClean="0">
                <a:latin typeface="Calibri" panose="020F0502020204030204" pitchFamily="34" charset="0"/>
              </a:rPr>
              <a:t>Participating </a:t>
            </a:r>
            <a:r>
              <a:rPr lang="en-US" sz="2400" dirty="0">
                <a:latin typeface="Calibri" panose="020F0502020204030204" pitchFamily="34" charset="0"/>
              </a:rPr>
              <a:t>in and/or organizing training </a:t>
            </a:r>
            <a:r>
              <a:rPr lang="en-US" sz="2400" dirty="0" smtClean="0">
                <a:latin typeface="Calibri" panose="020F0502020204030204" pitchFamily="34" charset="0"/>
              </a:rPr>
              <a:t>activities, Testbeds, Workshops </a:t>
            </a:r>
            <a:r>
              <a:rPr lang="en-US" sz="2400" dirty="0">
                <a:latin typeface="Calibri" panose="020F0502020204030204" pitchFamily="34" charset="0"/>
              </a:rPr>
              <a:t>and </a:t>
            </a:r>
            <a:r>
              <a:rPr lang="en-US" sz="2400" dirty="0" smtClean="0">
                <a:latin typeface="Calibri" panose="020F0502020204030204" pitchFamily="34" charset="0"/>
              </a:rPr>
              <a:t>conferences </a:t>
            </a:r>
            <a:r>
              <a:rPr lang="en-US" sz="2400" dirty="0">
                <a:solidFill>
                  <a:srgbClr val="003399"/>
                </a:solidFill>
                <a:latin typeface="Calibri" panose="020F0502020204030204" pitchFamily="34" charset="0"/>
              </a:rPr>
              <a:t>to explain, promote and </a:t>
            </a:r>
            <a:r>
              <a:rPr lang="en-US" sz="24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ease </a:t>
            </a:r>
            <a:r>
              <a:rPr lang="en-US" sz="2400" dirty="0">
                <a:solidFill>
                  <a:srgbClr val="003399"/>
                </a:solidFill>
                <a:latin typeface="Calibri" panose="020F0502020204030204" pitchFamily="34" charset="0"/>
              </a:rPr>
              <a:t>the use of the NWC SAF </a:t>
            </a:r>
            <a:r>
              <a:rPr lang="en-US" sz="24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products</a:t>
            </a:r>
            <a:endParaRPr lang="en-US" sz="2400" dirty="0"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228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44"/>
    </mc:Choice>
    <mc:Fallback xmlns="">
      <p:transition spd="slow" advTm="49444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423745" y="267749"/>
            <a:ext cx="10531475" cy="89852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altLang="en-US" dirty="0" smtClean="0">
                <a:solidFill>
                  <a:srgbClr val="0033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altLang="en-US" dirty="0" smtClean="0">
                <a:solidFill>
                  <a:srgbClr val="0033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altLang="en-US" dirty="0" smtClean="0">
                <a:solidFill>
                  <a:srgbClr val="0033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NWC </a:t>
            </a:r>
            <a:r>
              <a:rPr lang="en-US" altLang="en-US" dirty="0">
                <a:solidFill>
                  <a:srgbClr val="0033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SAF MTG-I Day 1 </a:t>
            </a:r>
            <a:r>
              <a:rPr lang="en-US" altLang="en-US" dirty="0">
                <a:solidFill>
                  <a:srgbClr val="003399"/>
                </a:solidFill>
                <a:latin typeface="Calibri" panose="020F0502020204030204" pitchFamily="34" charset="0"/>
              </a:rPr>
              <a:t/>
            </a:r>
            <a:br>
              <a:rPr lang="en-US" altLang="en-US" dirty="0">
                <a:solidFill>
                  <a:srgbClr val="003399"/>
                </a:solidFill>
                <a:latin typeface="Calibri" panose="020F0502020204030204" pitchFamily="34" charset="0"/>
              </a:rPr>
            </a:br>
            <a:endParaRPr lang="es-ES" dirty="0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822325" y="1459346"/>
            <a:ext cx="10515600" cy="47567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n-GB" altLang="en-US" dirty="0" smtClean="0">
                <a:solidFill>
                  <a:srgbClr val="003399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8</a:t>
            </a:fld>
            <a:endParaRPr lang="es-ES"/>
          </a:p>
        </p:txBody>
      </p:sp>
      <p:sp>
        <p:nvSpPr>
          <p:cNvPr id="3" name="CuadroTexto 2"/>
          <p:cNvSpPr txBox="1"/>
          <p:nvPr/>
        </p:nvSpPr>
        <p:spPr>
          <a:xfrm>
            <a:off x="925550" y="1017551"/>
            <a:ext cx="1018106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 smtClean="0"/>
          </a:p>
          <a:p>
            <a:r>
              <a:rPr lang="de-DE" sz="2000" b="1" dirty="0" smtClean="0"/>
              <a:t>NWC SAF software package available from the first day MTG-I1 is operational: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Ensures continuation of current NWCSAF/GEO products with MSG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Will benefit in Europe/Africa from </a:t>
            </a:r>
            <a:r>
              <a:rPr lang="en-GB" dirty="0"/>
              <a:t>the enhanced MTG-I spatial &amp; temporal </a:t>
            </a:r>
            <a:r>
              <a:rPr lang="en-GB" dirty="0" smtClean="0"/>
              <a:t>resolution: </a:t>
            </a:r>
            <a:r>
              <a:rPr lang="en-US" dirty="0">
                <a:latin typeface="Calibri" panose="020F0502020204030204" pitchFamily="34" charset="0"/>
              </a:rPr>
              <a:t>products will show </a:t>
            </a:r>
            <a:r>
              <a:rPr lang="en-US" dirty="0" smtClean="0">
                <a:latin typeface="Calibri" panose="020F0502020204030204" pitchFamily="34" charset="0"/>
              </a:rPr>
              <a:t>more </a:t>
            </a:r>
            <a:r>
              <a:rPr lang="en-US" dirty="0">
                <a:latin typeface="Calibri" panose="020F0502020204030204" pitchFamily="34" charset="0"/>
              </a:rPr>
              <a:t>details and can be updated with higher </a:t>
            </a:r>
            <a:r>
              <a:rPr lang="en-US" dirty="0" smtClean="0">
                <a:latin typeface="Calibri" panose="020F0502020204030204" pitchFamily="34" charset="0"/>
              </a:rPr>
              <a:t>frequency.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Some products make use of new channels in MTG-I/FCI, thanks to </a:t>
            </a:r>
            <a:r>
              <a:rPr lang="en-GB" dirty="0" smtClean="0"/>
              <a:t>the </a:t>
            </a:r>
            <a:r>
              <a:rPr lang="en-GB" dirty="0"/>
              <a:t>experience gained with </a:t>
            </a:r>
            <a:r>
              <a:rPr lang="en-GB" dirty="0" err="1"/>
              <a:t>Himawari</a:t>
            </a:r>
            <a:r>
              <a:rPr lang="en-GB" dirty="0"/>
              <a:t>/AHI &amp; GOES/ABI </a:t>
            </a:r>
            <a:r>
              <a:rPr lang="en-GB" dirty="0" smtClean="0"/>
              <a:t>sensors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Inclusion of MTG-LI as input data in RDT-CW product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New ASII-ICE product (demonstrational</a:t>
            </a:r>
            <a:r>
              <a:rPr lang="en-GB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Updated </a:t>
            </a:r>
            <a:r>
              <a:rPr lang="en-GB" dirty="0" err="1"/>
              <a:t>NetCDF</a:t>
            </a:r>
            <a:r>
              <a:rPr lang="en-GB" dirty="0"/>
              <a:t> output formats, for an easier processing by other tools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731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423745" y="267749"/>
            <a:ext cx="10531475" cy="89852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altLang="en-US" dirty="0" smtClean="0">
                <a:solidFill>
                  <a:srgbClr val="0033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altLang="en-US" dirty="0" smtClean="0">
                <a:solidFill>
                  <a:srgbClr val="0033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altLang="en-US" dirty="0" smtClean="0">
                <a:solidFill>
                  <a:srgbClr val="0033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NWC </a:t>
            </a:r>
            <a:r>
              <a:rPr lang="en-US" altLang="en-US" dirty="0">
                <a:solidFill>
                  <a:srgbClr val="0033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SAF MTG-I Day 1 </a:t>
            </a:r>
            <a:r>
              <a:rPr lang="en-US" altLang="en-US" dirty="0">
                <a:solidFill>
                  <a:srgbClr val="003399"/>
                </a:solidFill>
                <a:latin typeface="Calibri" panose="020F0502020204030204" pitchFamily="34" charset="0"/>
              </a:rPr>
              <a:t/>
            </a:r>
            <a:br>
              <a:rPr lang="en-US" altLang="en-US" dirty="0">
                <a:solidFill>
                  <a:srgbClr val="003399"/>
                </a:solidFill>
                <a:latin typeface="Calibri" panose="020F0502020204030204" pitchFamily="34" charset="0"/>
              </a:rPr>
            </a:br>
            <a:endParaRPr lang="es-ES" dirty="0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822325" y="1459346"/>
            <a:ext cx="10515600" cy="47567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n-GB" altLang="en-US" dirty="0" smtClean="0">
                <a:solidFill>
                  <a:srgbClr val="003399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nwc-saf.eumetsat.int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D408-5C35-41C9-A3DB-7AC3BA5B0A28}" type="slidenum">
              <a:rPr lang="es-ES" smtClean="0"/>
              <a:t>9</a:t>
            </a:fld>
            <a:endParaRPr lang="es-ES"/>
          </a:p>
        </p:txBody>
      </p:sp>
      <p:sp>
        <p:nvSpPr>
          <p:cNvPr id="3" name="CuadroTexto 2"/>
          <p:cNvSpPr txBox="1"/>
          <p:nvPr/>
        </p:nvSpPr>
        <p:spPr>
          <a:xfrm>
            <a:off x="822326" y="1772292"/>
            <a:ext cx="1028429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 smtClean="0"/>
          </a:p>
          <a:p>
            <a:r>
              <a:rPr lang="de-DE" sz="2000" b="1" dirty="0" smtClean="0"/>
              <a:t>The software is ready</a:t>
            </a:r>
          </a:p>
          <a:p>
            <a:endParaRPr lang="de-DE" sz="2000" b="1" dirty="0"/>
          </a:p>
          <a:p>
            <a:r>
              <a:rPr lang="de-DE" sz="2000" b="1" dirty="0" smtClean="0"/>
              <a:t>Waiting for the delivery of NRT FCI well calibrated data</a:t>
            </a:r>
          </a:p>
          <a:p>
            <a:endParaRPr lang="de-DE" sz="20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To test the end-to-end operability of the NWC SAF MTG day-1 software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To </a:t>
            </a:r>
            <a:r>
              <a:rPr lang="en-US" sz="2000" dirty="0"/>
              <a:t>fine tune the different NWCSAF algorithms to real data.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To </a:t>
            </a:r>
            <a:r>
              <a:rPr lang="en-US" sz="2000" dirty="0"/>
              <a:t>validate the NWC SAF products and ensure they fulfill the </a:t>
            </a:r>
            <a:r>
              <a:rPr lang="en-US" sz="2000" dirty="0" smtClean="0"/>
              <a:t>requirements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just"/>
            <a:r>
              <a:rPr lang="en-US" sz="2000" b="1" dirty="0" smtClean="0"/>
              <a:t>After these steps, the software will be delivered to users at the beginning of 2024 as </a:t>
            </a:r>
          </a:p>
          <a:p>
            <a:pPr algn="just"/>
            <a:r>
              <a:rPr lang="en-US" sz="2000" b="1" dirty="0" smtClean="0"/>
              <a:t>NWC SAF GEO-I v2024.</a:t>
            </a:r>
          </a:p>
          <a:p>
            <a:pPr algn="just"/>
            <a:r>
              <a:rPr lang="en-US" dirty="0" smtClean="0"/>
              <a:t> </a:t>
            </a:r>
          </a:p>
          <a:p>
            <a:pPr algn="just"/>
            <a:r>
              <a:rPr lang="en-US" sz="2000" b="1" dirty="0"/>
              <a:t>Exploitation of MTG-I full </a:t>
            </a:r>
            <a:r>
              <a:rPr lang="en-US" sz="2000" b="1" dirty="0" smtClean="0"/>
              <a:t>capabilities </a:t>
            </a:r>
            <a:r>
              <a:rPr lang="en-US" sz="2000" b="1" dirty="0"/>
              <a:t>planned for the following releases</a:t>
            </a:r>
          </a:p>
          <a:p>
            <a:pPr algn="just"/>
            <a:endParaRPr lang="en-US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861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6.1.4122"/>
  <p:tag name="SLIDO_PRESENTATION_ID" val="00000000-0000-0000-0000-000000000000"/>
  <p:tag name="SLIDO_EVENT_UUID" val="f7aaa941-8a9e-4460-9524-bb51ad71c317"/>
  <p:tag name="SLIDO_EVENT_SECTION_UUID" val="190987d5-ea76-4ef8-ade7-849d08c13da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OTU3MTc5OTl9"/>
  <p:tag name="SLIDO_TYPE" val="SlidoPoll"/>
  <p:tag name="SLIDO_POLL_UUID" val="46b3bbc3-dce9-4fbf-b8b5-2e2b81153d80"/>
  <p:tag name="SLIDO_TIMELINE" val="W3sicG9sbFF1ZXN0aW9uVXVpZCI6IjAwNzUyNjVkLTY5ZWItNDdkZi05MWUyLWJmZDkyOTJkMTY1MSIsInNob3dSZXN1bHRzIjp0cnVlLCJzaG93Q29ycmVjdEFuc3dlcnMiOmZhbHNlLCJ2b3RpbmdMb2NrZWQiOmZhbHNlfV0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978</TotalTime>
  <Words>1407</Words>
  <Application>Microsoft Office PowerPoint</Application>
  <PresentationFormat>Panorámica</PresentationFormat>
  <Paragraphs>315</Paragraphs>
  <Slides>27</Slides>
  <Notes>22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3" baseType="lpstr">
      <vt:lpstr>Arial</vt:lpstr>
      <vt:lpstr>Arial Narrow</vt:lpstr>
      <vt:lpstr>Calibri</vt:lpstr>
      <vt:lpstr>Calibri Light</vt:lpstr>
      <vt:lpstr>Wingdings</vt:lpstr>
      <vt:lpstr>Tema de Office</vt:lpstr>
      <vt:lpstr>Improved NWCSAF products with MTG-I</vt:lpstr>
      <vt:lpstr>Presentación de PowerPoint</vt:lpstr>
      <vt:lpstr>Outline of the presentation</vt:lpstr>
      <vt:lpstr> NWC SAF concept</vt:lpstr>
      <vt:lpstr> Current NWC SAF software packages</vt:lpstr>
      <vt:lpstr>Presentación de PowerPoint</vt:lpstr>
      <vt:lpstr>NWC SAF services. (nwc-saf.eumetsat.int)</vt:lpstr>
      <vt:lpstr> NWC SAF MTG-I Day 1  </vt:lpstr>
      <vt:lpstr> NWC SAF MTG-I Day 1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Planned Workshop</vt:lpstr>
      <vt:lpstr>Presentación de PowerPoint</vt:lpstr>
      <vt:lpstr>Presentación de PowerPoint</vt:lpstr>
      <vt:lpstr>Presentación de PowerPoint</vt:lpstr>
      <vt:lpstr>Conclusions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Improved NWCSAF products with MTG-I</dc:title>
  <dc:creator>AEMet</dc:creator>
  <cp:lastModifiedBy>Pilar Ripodas Agudo</cp:lastModifiedBy>
  <cp:revision>38</cp:revision>
  <dcterms:created xsi:type="dcterms:W3CDTF">2023-09-25T09:29:00Z</dcterms:created>
  <dcterms:modified xsi:type="dcterms:W3CDTF">2023-09-27T11:35:46Z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1.6.1.4122</vt:lpwstr>
  </property>
</Properties>
</file>