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55" r:id="rId3"/>
    <p:sldId id="824" r:id="rId4"/>
    <p:sldId id="814" r:id="rId5"/>
    <p:sldId id="483" r:id="rId6"/>
    <p:sldId id="376" r:id="rId7"/>
    <p:sldId id="274" r:id="rId8"/>
    <p:sldId id="840" r:id="rId9"/>
    <p:sldId id="849" r:id="rId10"/>
    <p:sldId id="816" r:id="rId11"/>
    <p:sldId id="404" r:id="rId12"/>
    <p:sldId id="817" r:id="rId13"/>
    <p:sldId id="778" r:id="rId14"/>
    <p:sldId id="853" r:id="rId15"/>
    <p:sldId id="847" r:id="rId16"/>
    <p:sldId id="848" r:id="rId17"/>
    <p:sldId id="829" r:id="rId18"/>
    <p:sldId id="287" r:id="rId19"/>
    <p:sldId id="832" r:id="rId20"/>
    <p:sldId id="855" r:id="rId21"/>
    <p:sldId id="818" r:id="rId22"/>
    <p:sldId id="779" r:id="rId23"/>
    <p:sldId id="854" r:id="rId24"/>
    <p:sldId id="434" r:id="rId25"/>
    <p:sldId id="831" r:id="rId26"/>
    <p:sldId id="830" r:id="rId27"/>
    <p:sldId id="856" r:id="rId28"/>
    <p:sldId id="820" r:id="rId29"/>
    <p:sldId id="265" r:id="rId30"/>
    <p:sldId id="813" r:id="rId31"/>
    <p:sldId id="85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EC4"/>
    <a:srgbClr val="FF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9610" autoAdjust="0"/>
  </p:normalViewPr>
  <p:slideViewPr>
    <p:cSldViewPr snapToGrid="0">
      <p:cViewPr varScale="1">
        <p:scale>
          <a:sx n="102" d="100"/>
          <a:sy n="102" d="100"/>
        </p:scale>
        <p:origin x="918" y="96"/>
      </p:cViewPr>
      <p:guideLst/>
    </p:cSldViewPr>
  </p:slideViewPr>
  <p:outlineViewPr>
    <p:cViewPr>
      <p:scale>
        <a:sx n="33" d="100"/>
        <a:sy n="33" d="100"/>
      </p:scale>
      <p:origin x="0" y="-384"/>
    </p:cViewPr>
  </p:outlineViewPr>
  <p:notesTextViewPr>
    <p:cViewPr>
      <p:scale>
        <a:sx n="3" d="2"/>
        <a:sy n="3" d="2"/>
      </p:scale>
      <p:origin x="0" y="0"/>
    </p:cViewPr>
  </p:notesTextViewPr>
  <p:sorterViewPr>
    <p:cViewPr varScale="1">
      <p:scale>
        <a:sx n="100" d="100"/>
        <a:sy n="100" d="100"/>
      </p:scale>
      <p:origin x="0" y="-48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1C377-16F0-4BD4-9772-C06DE62D79F8}" type="datetimeFigureOut">
              <a:rPr lang="en-US" smtClean="0"/>
              <a:t>9/29/2023</a:t>
            </a:fld>
            <a:endParaRPr lang="en-US"/>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25A1A-65DF-4C21-909C-4DA06B77D547}" type="slidenum">
              <a:rPr lang="en-US" smtClean="0"/>
              <a:t>‹#›</a:t>
            </a:fld>
            <a:endParaRPr lang="en-US"/>
          </a:p>
        </p:txBody>
      </p:sp>
    </p:spTree>
    <p:extLst>
      <p:ext uri="{BB962C8B-B14F-4D97-AF65-F5344CB8AC3E}">
        <p14:creationId xmlns:p14="http://schemas.microsoft.com/office/powerpoint/2010/main" val="105998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These graphs refer to channel pairs.</a:t>
            </a:r>
          </a:p>
          <a:p>
            <a:endParaRPr lang="en-US" dirty="0"/>
          </a:p>
          <a:p>
            <a:r>
              <a:rPr lang="en-US" dirty="0"/>
              <a:t>The automatic cloud phase retrieval is based on this channel pair with SEVIRI data, and with FCI data.  </a:t>
            </a:r>
          </a:p>
          <a:p>
            <a:endParaRPr lang="en-US" dirty="0"/>
          </a:p>
          <a:p>
            <a:r>
              <a:rPr lang="en-US" dirty="0"/>
              <a:t>Reflectivity of water and ice clouds were simulated as a function of optical depth and cloud top effective particle size.</a:t>
            </a:r>
          </a:p>
          <a:p>
            <a:r>
              <a:rPr lang="en-US" dirty="0"/>
              <a:t>These simulated reflectivity pairs are shown for this channel pair.</a:t>
            </a:r>
          </a:p>
          <a:p>
            <a:r>
              <a:rPr lang="en-US" dirty="0"/>
              <a:t>Brown curve-set corresponds to water clouds. </a:t>
            </a:r>
          </a:p>
          <a:p>
            <a:r>
              <a:rPr lang="en-US" dirty="0"/>
              <a:t>Blue curve-set corresponds to ice clouds.</a:t>
            </a:r>
          </a:p>
          <a:p>
            <a:endParaRPr lang="en-US" dirty="0"/>
          </a:p>
          <a:p>
            <a:r>
              <a:rPr lang="en-US" dirty="0"/>
              <a:t>If the observed reflectivity value pair is on the overlap region …</a:t>
            </a:r>
          </a:p>
          <a:p>
            <a:endParaRPr lang="en-US" dirty="0"/>
          </a:p>
          <a:p>
            <a:r>
              <a:rPr lang="en-US" dirty="0"/>
              <a:t>These graph is the base of cloud top properties retrieval from SEVIRI data</a:t>
            </a:r>
          </a:p>
        </p:txBody>
      </p:sp>
      <p:sp>
        <p:nvSpPr>
          <p:cNvPr id="4" name="Dia számának helye 3"/>
          <p:cNvSpPr>
            <a:spLocks noGrp="1"/>
          </p:cNvSpPr>
          <p:nvPr>
            <p:ph type="sldNum" sz="quarter" idx="5"/>
          </p:nvPr>
        </p:nvSpPr>
        <p:spPr/>
        <p:txBody>
          <a:bodyPr/>
          <a:lstStyle/>
          <a:p>
            <a:fld id="{D1B25A1A-65DF-4C21-909C-4DA06B77D547}" type="slidenum">
              <a:rPr lang="en-US" smtClean="0"/>
              <a:t>6</a:t>
            </a:fld>
            <a:endParaRPr lang="en-US"/>
          </a:p>
        </p:txBody>
      </p:sp>
    </p:spTree>
    <p:extLst>
      <p:ext uri="{BB962C8B-B14F-4D97-AF65-F5344CB8AC3E}">
        <p14:creationId xmlns:p14="http://schemas.microsoft.com/office/powerpoint/2010/main" val="187012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D1B25A1A-65DF-4C21-909C-4DA06B77D547}" type="slidenum">
              <a:rPr lang="en-US" smtClean="0"/>
              <a:t>7</a:t>
            </a:fld>
            <a:endParaRPr lang="en-US"/>
          </a:p>
        </p:txBody>
      </p:sp>
    </p:spTree>
    <p:extLst>
      <p:ext uri="{BB962C8B-B14F-4D97-AF65-F5344CB8AC3E}">
        <p14:creationId xmlns:p14="http://schemas.microsoft.com/office/powerpoint/2010/main" val="329378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If you have only this information …</a:t>
            </a:r>
          </a:p>
        </p:txBody>
      </p:sp>
      <p:sp>
        <p:nvSpPr>
          <p:cNvPr id="4" name="Dia számának helye 3"/>
          <p:cNvSpPr>
            <a:spLocks noGrp="1"/>
          </p:cNvSpPr>
          <p:nvPr>
            <p:ph type="sldNum" sz="quarter" idx="5"/>
          </p:nvPr>
        </p:nvSpPr>
        <p:spPr/>
        <p:txBody>
          <a:bodyPr/>
          <a:lstStyle/>
          <a:p>
            <a:fld id="{D1B25A1A-65DF-4C21-909C-4DA06B77D547}" type="slidenum">
              <a:rPr lang="en-US" smtClean="0"/>
              <a:t>15</a:t>
            </a:fld>
            <a:endParaRPr lang="en-US"/>
          </a:p>
        </p:txBody>
      </p:sp>
    </p:spTree>
    <p:extLst>
      <p:ext uri="{BB962C8B-B14F-4D97-AF65-F5344CB8AC3E}">
        <p14:creationId xmlns:p14="http://schemas.microsoft.com/office/powerpoint/2010/main" val="416498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These appear most brighter cyan – these are covered by the smallest ice crystals. This indicate that the updraft within them might be strong.</a:t>
            </a:r>
          </a:p>
          <a:p>
            <a:endParaRPr lang="en-US" dirty="0"/>
          </a:p>
          <a:p>
            <a:r>
              <a:rPr lang="en-US" dirty="0"/>
              <a:t>Three of them really caused severe weather according to the ESWDB reports.</a:t>
            </a:r>
          </a:p>
          <a:p>
            <a:endParaRPr lang="en-US" dirty="0"/>
          </a:p>
          <a:p>
            <a:r>
              <a:rPr lang="en-US" dirty="0"/>
              <a:t>Looking at SEVIRI animation the cell on the Hungarian Slovakian border dissipated rather fast.</a:t>
            </a:r>
          </a:p>
        </p:txBody>
      </p:sp>
      <p:sp>
        <p:nvSpPr>
          <p:cNvPr id="4" name="Dia számának helye 3"/>
          <p:cNvSpPr>
            <a:spLocks noGrp="1"/>
          </p:cNvSpPr>
          <p:nvPr>
            <p:ph type="sldNum" sz="quarter" idx="5"/>
          </p:nvPr>
        </p:nvSpPr>
        <p:spPr/>
        <p:txBody>
          <a:bodyPr/>
          <a:lstStyle/>
          <a:p>
            <a:fld id="{D1B25A1A-65DF-4C21-909C-4DA06B77D547}" type="slidenum">
              <a:rPr lang="en-US" smtClean="0"/>
              <a:t>16</a:t>
            </a:fld>
            <a:endParaRPr lang="en-US"/>
          </a:p>
        </p:txBody>
      </p:sp>
    </p:spTree>
    <p:extLst>
      <p:ext uri="{BB962C8B-B14F-4D97-AF65-F5344CB8AC3E}">
        <p14:creationId xmlns:p14="http://schemas.microsoft.com/office/powerpoint/2010/main" val="411661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Is this color contrast seen in a SEVIRI RGB as well?</a:t>
            </a:r>
          </a:p>
        </p:txBody>
      </p:sp>
      <p:sp>
        <p:nvSpPr>
          <p:cNvPr id="4" name="Dia számának helye 3"/>
          <p:cNvSpPr>
            <a:spLocks noGrp="1"/>
          </p:cNvSpPr>
          <p:nvPr>
            <p:ph type="sldNum" sz="quarter" idx="5"/>
          </p:nvPr>
        </p:nvSpPr>
        <p:spPr/>
        <p:txBody>
          <a:bodyPr/>
          <a:lstStyle/>
          <a:p>
            <a:fld id="{D1B25A1A-65DF-4C21-909C-4DA06B77D547}" type="slidenum">
              <a:rPr lang="en-US" smtClean="0"/>
              <a:t>19</a:t>
            </a:fld>
            <a:endParaRPr lang="en-US"/>
          </a:p>
        </p:txBody>
      </p:sp>
    </p:spTree>
    <p:extLst>
      <p:ext uri="{BB962C8B-B14F-4D97-AF65-F5344CB8AC3E}">
        <p14:creationId xmlns:p14="http://schemas.microsoft.com/office/powerpoint/2010/main" val="261157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We compare Cloud Phase RGB with SEVIRI Day Microphysics RGB, because with SEVIRI data this is the RGB with reflects the cloud top microphysics.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be created either with NIR1.6 or IR3.9 </a:t>
            </a:r>
            <a:r>
              <a:rPr lang="en-US" dirty="0" err="1"/>
              <a:t>channelon</a:t>
            </a:r>
            <a:r>
              <a:rPr lang="en-US" dirty="0"/>
              <a:t> green. Here I show it with NIR1.6 because</a:t>
            </a:r>
            <a:r>
              <a:rPr lang="en-US" sz="1200" dirty="0">
                <a:solidFill>
                  <a:schemeClr val="bg1"/>
                </a:solidFill>
                <a:latin typeface="Times New Roman" panose="02020603050405020304" pitchFamily="18" charset="0"/>
                <a:cs typeface="Times New Roman" panose="02020603050405020304" pitchFamily="18" charset="0"/>
              </a:rPr>
              <a:t> for ice clouds it works similarly or better as with IR3.9. With SEVIRI data the convection RGB is also used for monitoring convection. However, it reflect a combined effect of cloud top temperature and particle size. </a:t>
            </a:r>
          </a:p>
          <a:p>
            <a:endParaRPr lang="en-US" dirty="0"/>
          </a:p>
        </p:txBody>
      </p:sp>
      <p:sp>
        <p:nvSpPr>
          <p:cNvPr id="4" name="Dia számának helye 3"/>
          <p:cNvSpPr>
            <a:spLocks noGrp="1"/>
          </p:cNvSpPr>
          <p:nvPr>
            <p:ph type="sldNum" sz="quarter" idx="5"/>
          </p:nvPr>
        </p:nvSpPr>
        <p:spPr/>
        <p:txBody>
          <a:bodyPr/>
          <a:lstStyle/>
          <a:p>
            <a:fld id="{D1B25A1A-65DF-4C21-909C-4DA06B77D547}" type="slidenum">
              <a:rPr lang="en-US" smtClean="0"/>
              <a:t>20</a:t>
            </a:fld>
            <a:endParaRPr lang="en-US"/>
          </a:p>
        </p:txBody>
      </p:sp>
    </p:spTree>
    <p:extLst>
      <p:ext uri="{BB962C8B-B14F-4D97-AF65-F5344CB8AC3E}">
        <p14:creationId xmlns:p14="http://schemas.microsoft.com/office/powerpoint/2010/main" val="346464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D1B25A1A-65DF-4C21-909C-4DA06B77D547}" type="slidenum">
              <a:rPr lang="en-US" smtClean="0"/>
              <a:t>26</a:t>
            </a:fld>
            <a:endParaRPr lang="en-US"/>
          </a:p>
        </p:txBody>
      </p:sp>
    </p:spTree>
    <p:extLst>
      <p:ext uri="{BB962C8B-B14F-4D97-AF65-F5344CB8AC3E}">
        <p14:creationId xmlns:p14="http://schemas.microsoft.com/office/powerpoint/2010/main" val="381268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D1B25A1A-65DF-4C21-909C-4DA06B77D547}" type="slidenum">
              <a:rPr lang="en-US" smtClean="0"/>
              <a:t>30</a:t>
            </a:fld>
            <a:endParaRPr lang="en-US"/>
          </a:p>
        </p:txBody>
      </p:sp>
    </p:spTree>
    <p:extLst>
      <p:ext uri="{BB962C8B-B14F-4D97-AF65-F5344CB8AC3E}">
        <p14:creationId xmlns:p14="http://schemas.microsoft.com/office/powerpoint/2010/main" val="268029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Promising that Cloud Phase RGB with FCI data will work similarly as we experienced with proxy data.</a:t>
            </a:r>
          </a:p>
        </p:txBody>
      </p:sp>
      <p:sp>
        <p:nvSpPr>
          <p:cNvPr id="4" name="Dia számának helye 3"/>
          <p:cNvSpPr>
            <a:spLocks noGrp="1"/>
          </p:cNvSpPr>
          <p:nvPr>
            <p:ph type="sldNum" sz="quarter" idx="5"/>
          </p:nvPr>
        </p:nvSpPr>
        <p:spPr/>
        <p:txBody>
          <a:bodyPr/>
          <a:lstStyle/>
          <a:p>
            <a:fld id="{D1B25A1A-65DF-4C21-909C-4DA06B77D547}" type="slidenum">
              <a:rPr lang="en-US" smtClean="0"/>
              <a:t>31</a:t>
            </a:fld>
            <a:endParaRPr lang="en-US"/>
          </a:p>
        </p:txBody>
      </p:sp>
    </p:spTree>
    <p:extLst>
      <p:ext uri="{BB962C8B-B14F-4D97-AF65-F5344CB8AC3E}">
        <p14:creationId xmlns:p14="http://schemas.microsoft.com/office/powerpoint/2010/main" val="199769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F4750AD-0F48-5BC9-4377-327D9BEB1691}"/>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US"/>
          </a:p>
        </p:txBody>
      </p:sp>
      <p:sp>
        <p:nvSpPr>
          <p:cNvPr id="3" name="Alcím 2">
            <a:extLst>
              <a:ext uri="{FF2B5EF4-FFF2-40B4-BE49-F238E27FC236}">
                <a16:creationId xmlns:a16="http://schemas.microsoft.com/office/drawing/2014/main" id="{F84AB1F5-71D6-17C7-B8E7-B56551A29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a:p>
        </p:txBody>
      </p:sp>
      <p:sp>
        <p:nvSpPr>
          <p:cNvPr id="4" name="Dátum helye 3">
            <a:extLst>
              <a:ext uri="{FF2B5EF4-FFF2-40B4-BE49-F238E27FC236}">
                <a16:creationId xmlns:a16="http://schemas.microsoft.com/office/drawing/2014/main" id="{B25B12C3-5B75-71EA-1602-F3748508AC94}"/>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5" name="Élőláb helye 4">
            <a:extLst>
              <a:ext uri="{FF2B5EF4-FFF2-40B4-BE49-F238E27FC236}">
                <a16:creationId xmlns:a16="http://schemas.microsoft.com/office/drawing/2014/main" id="{A642520C-CF7F-4E0B-F3BD-467A8CFB3039}"/>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F2509A21-48B3-4AB5-0C73-1394B74537CC}"/>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54171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4D4186F-ACA8-E480-A8B3-516D3F8960F1}"/>
              </a:ext>
            </a:extLst>
          </p:cNvPr>
          <p:cNvSpPr>
            <a:spLocks noGrp="1"/>
          </p:cNvSpPr>
          <p:nvPr>
            <p:ph type="title"/>
          </p:nvPr>
        </p:nvSpPr>
        <p:spPr/>
        <p:txBody>
          <a:bodyPr/>
          <a:lstStyle/>
          <a:p>
            <a:r>
              <a:rPr lang="hu-HU"/>
              <a:t>Mintacím szerkesztése</a:t>
            </a:r>
            <a:endParaRPr lang="en-US"/>
          </a:p>
        </p:txBody>
      </p:sp>
      <p:sp>
        <p:nvSpPr>
          <p:cNvPr id="3" name="Függőleges szöveg helye 2">
            <a:extLst>
              <a:ext uri="{FF2B5EF4-FFF2-40B4-BE49-F238E27FC236}">
                <a16:creationId xmlns:a16="http://schemas.microsoft.com/office/drawing/2014/main" id="{FA55B60D-ABB3-6249-1183-D32C6902D07F}"/>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40B40973-61B9-5583-F1BC-E1BA7FF7F587}"/>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5" name="Élőláb helye 4">
            <a:extLst>
              <a:ext uri="{FF2B5EF4-FFF2-40B4-BE49-F238E27FC236}">
                <a16:creationId xmlns:a16="http://schemas.microsoft.com/office/drawing/2014/main" id="{38979506-AD6E-DE36-4E5C-121594459EA7}"/>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9D8907A4-7DBA-A29B-7288-56140D76F271}"/>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285998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9F38B007-1CDD-0626-01C6-882C0156FAFF}"/>
              </a:ext>
            </a:extLst>
          </p:cNvPr>
          <p:cNvSpPr>
            <a:spLocks noGrp="1"/>
          </p:cNvSpPr>
          <p:nvPr>
            <p:ph type="title" orient="vert"/>
          </p:nvPr>
        </p:nvSpPr>
        <p:spPr>
          <a:xfrm>
            <a:off x="8724900" y="365125"/>
            <a:ext cx="2628900" cy="5811838"/>
          </a:xfrm>
        </p:spPr>
        <p:txBody>
          <a:bodyPr vert="eaVert"/>
          <a:lstStyle/>
          <a:p>
            <a:r>
              <a:rPr lang="hu-HU"/>
              <a:t>Mintacím szerkesztése</a:t>
            </a:r>
            <a:endParaRPr lang="en-US"/>
          </a:p>
        </p:txBody>
      </p:sp>
      <p:sp>
        <p:nvSpPr>
          <p:cNvPr id="3" name="Függőleges szöveg helye 2">
            <a:extLst>
              <a:ext uri="{FF2B5EF4-FFF2-40B4-BE49-F238E27FC236}">
                <a16:creationId xmlns:a16="http://schemas.microsoft.com/office/drawing/2014/main" id="{20DACBA4-5204-920B-B510-821845B069F5}"/>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F03B38DF-36A0-A39D-C21E-6996A70735CA}"/>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5" name="Élőláb helye 4">
            <a:extLst>
              <a:ext uri="{FF2B5EF4-FFF2-40B4-BE49-F238E27FC236}">
                <a16:creationId xmlns:a16="http://schemas.microsoft.com/office/drawing/2014/main" id="{C389D1B8-55C2-D8F3-FB12-A65EA715E657}"/>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20CE19C4-C996-F3ED-4BB1-5A50C6710086}"/>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2573808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exte orange">
    <p:spTree>
      <p:nvGrpSpPr>
        <p:cNvPr id="1" name=""/>
        <p:cNvGrpSpPr/>
        <p:nvPr/>
      </p:nvGrpSpPr>
      <p:grpSpPr>
        <a:xfrm>
          <a:off x="0" y="0"/>
          <a:ext cx="0" cy="0"/>
          <a:chOff x="0" y="0"/>
          <a:chExt cx="0" cy="0"/>
        </a:xfrm>
      </p:grpSpPr>
      <p:pic>
        <p:nvPicPr>
          <p:cNvPr id="5" name="Image 1" descr="Description : MFBLEU-RV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2967" y="5953126"/>
            <a:ext cx="71966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6"/>
          <p:cNvCxnSpPr/>
          <p:nvPr/>
        </p:nvCxnSpPr>
        <p:spPr>
          <a:xfrm flipH="1">
            <a:off x="1314452" y="949325"/>
            <a:ext cx="8172449" cy="0"/>
          </a:xfrm>
          <a:prstGeom prst="line">
            <a:avLst/>
          </a:prstGeom>
          <a:ln w="12700" cmpd="sng">
            <a:solidFill>
              <a:srgbClr val="008FBD"/>
            </a:solidFill>
          </a:ln>
          <a:effectLst/>
        </p:spPr>
        <p:style>
          <a:lnRef idx="2">
            <a:schemeClr val="accent1"/>
          </a:lnRef>
          <a:fillRef idx="0">
            <a:schemeClr val="accent1"/>
          </a:fillRef>
          <a:effectRef idx="1">
            <a:schemeClr val="accent1"/>
          </a:effectRef>
          <a:fontRef idx="minor">
            <a:schemeClr val="tx1"/>
          </a:fontRef>
        </p:style>
      </p:cxnSp>
      <p:pic>
        <p:nvPicPr>
          <p:cNvPr id="7" name="Picture 9" descr="NWCSAFLogo_ver_noTagline_gradient_RGB_smal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86900" y="5953126"/>
            <a:ext cx="80433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844800" y="326309"/>
            <a:ext cx="10417957" cy="687895"/>
          </a:xfrm>
        </p:spPr>
        <p:txBody>
          <a:bodyPr>
            <a:normAutofit/>
          </a:bodyPr>
          <a:lstStyle>
            <a:lvl1pPr algn="l">
              <a:defRPr sz="2800" b="1" i="0">
                <a:solidFill>
                  <a:srgbClr val="DF6421"/>
                </a:solidFill>
                <a:latin typeface="Arial"/>
                <a:cs typeface="Arial"/>
              </a:defRPr>
            </a:lvl1pPr>
          </a:lstStyle>
          <a:p>
            <a:r>
              <a:rPr lang="fr-FR" dirty="0"/>
              <a:t>Cliquez et modifiez le titre</a:t>
            </a:r>
          </a:p>
        </p:txBody>
      </p:sp>
      <p:sp>
        <p:nvSpPr>
          <p:cNvPr id="15" name="Espace réservé du texte 14"/>
          <p:cNvSpPr>
            <a:spLocks noGrp="1"/>
          </p:cNvSpPr>
          <p:nvPr>
            <p:ph type="body" sz="quarter" idx="14"/>
          </p:nvPr>
        </p:nvSpPr>
        <p:spPr>
          <a:xfrm>
            <a:off x="844552" y="1878536"/>
            <a:ext cx="10418233" cy="3959225"/>
          </a:xfrm>
        </p:spPr>
        <p:txBody>
          <a:bodyPr/>
          <a:lstStyle>
            <a:lvl1pPr marL="342900" marR="0" indent="-342900" algn="l" defTabSz="457200" rtl="0" eaLnBrk="1" fontAlgn="auto" latinLnBrk="0" hangingPunct="1">
              <a:lnSpc>
                <a:spcPct val="200000"/>
              </a:lnSpc>
              <a:spcBef>
                <a:spcPct val="20000"/>
              </a:spcBef>
              <a:spcAft>
                <a:spcPts val="0"/>
              </a:spcAft>
              <a:buClr>
                <a:srgbClr val="DF6421"/>
              </a:buClr>
              <a:buSzTx/>
              <a:buFont typeface="Arial"/>
              <a:buChar char="•"/>
              <a:tabLst/>
              <a:defRPr sz="1800" baseline="0">
                <a:latin typeface="Arial"/>
                <a:cs typeface="Arial"/>
              </a:defRPr>
            </a:lvl1pPr>
          </a:lstStyle>
          <a:p>
            <a:pPr lvl="0"/>
            <a:r>
              <a:rPr lang="fr-FR" dirty="0"/>
              <a:t>Cliquez pour modifier les styles du texte</a:t>
            </a:r>
          </a:p>
          <a:p>
            <a:pPr lvl="0"/>
            <a:r>
              <a:rPr lang="fr-FR" dirty="0"/>
              <a:t>Cliquez pour modifier les styles du texte</a:t>
            </a:r>
          </a:p>
          <a:p>
            <a:pPr lvl="0"/>
            <a:r>
              <a:rPr lang="fr-FR" dirty="0"/>
              <a:t>Cliquez pour modifier les styles du texte</a:t>
            </a:r>
          </a:p>
          <a:p>
            <a:pPr lvl="0"/>
            <a:r>
              <a:rPr lang="fr-FR" dirty="0"/>
              <a:t>Cliquez pour modifier les styles du texte</a:t>
            </a:r>
          </a:p>
          <a:p>
            <a:pPr lvl="0"/>
            <a:r>
              <a:rPr lang="fr-FR" dirty="0"/>
              <a:t>Cliquez pour modifier les styles du texte</a:t>
            </a:r>
          </a:p>
          <a:p>
            <a:pPr lvl="0"/>
            <a:r>
              <a:rPr lang="fr-FR" dirty="0"/>
              <a:t>Cliquez pour modifier les styles du texte</a:t>
            </a:r>
          </a:p>
          <a:p>
            <a:pPr lvl="0"/>
            <a:endParaRPr lang="fr-FR" dirty="0"/>
          </a:p>
          <a:p>
            <a:pPr lvl="0"/>
            <a:endParaRPr lang="fr-FR" dirty="0"/>
          </a:p>
          <a:p>
            <a:pPr lvl="0"/>
            <a:endParaRPr lang="fr-FR" dirty="0"/>
          </a:p>
          <a:p>
            <a:pPr lvl="0"/>
            <a:endParaRPr lang="fr-FR" dirty="0"/>
          </a:p>
        </p:txBody>
      </p:sp>
      <p:sp>
        <p:nvSpPr>
          <p:cNvPr id="18" name="Espace réservé du texte 17"/>
          <p:cNvSpPr>
            <a:spLocks noGrp="1"/>
          </p:cNvSpPr>
          <p:nvPr>
            <p:ph type="body" sz="quarter" idx="15"/>
          </p:nvPr>
        </p:nvSpPr>
        <p:spPr>
          <a:xfrm>
            <a:off x="844551" y="1032428"/>
            <a:ext cx="8293100" cy="503237"/>
          </a:xfrm>
        </p:spPr>
        <p:txBody>
          <a:bodyPr>
            <a:normAutofit/>
          </a:bodyPr>
          <a:lstStyle>
            <a:lvl1pPr marL="0" indent="0">
              <a:buNone/>
              <a:defRPr sz="1800">
                <a:latin typeface="Arial"/>
                <a:cs typeface="Arial"/>
              </a:defRPr>
            </a:lvl1pPr>
          </a:lstStyle>
          <a:p>
            <a:pPr lvl="0"/>
            <a:r>
              <a:rPr lang="fr-FR" dirty="0"/>
              <a:t>Cliquez pour modifier les styles du texte</a:t>
            </a:r>
          </a:p>
        </p:txBody>
      </p:sp>
      <p:sp>
        <p:nvSpPr>
          <p:cNvPr id="8" name="Espace réservé du numéro de diapositive 5"/>
          <p:cNvSpPr>
            <a:spLocks noGrp="1"/>
          </p:cNvSpPr>
          <p:nvPr>
            <p:ph type="sldNum" sz="quarter" idx="16"/>
          </p:nvPr>
        </p:nvSpPr>
        <p:spPr/>
        <p:txBody>
          <a:bodyPr/>
          <a:lstStyle>
            <a:lvl1pPr>
              <a:defRPr/>
            </a:lvl1pPr>
          </a:lstStyle>
          <a:p>
            <a:pPr>
              <a:defRPr/>
            </a:pPr>
            <a:endParaRPr lang="fr-FR" altLang="hu-HU"/>
          </a:p>
          <a:p>
            <a:pPr>
              <a:defRPr/>
            </a:pPr>
            <a:r>
              <a:rPr lang="fr-FR" altLang="hu-HU"/>
              <a:t>Page </a:t>
            </a:r>
            <a:fld id="{8E406D3E-A6FE-4092-B88B-79F6CCD5F714}" type="slidenum">
              <a:rPr lang="fr-FR" altLang="hu-HU" smtClean="0"/>
              <a:pPr>
                <a:defRPr/>
              </a:pPr>
              <a:t>‹#›</a:t>
            </a:fld>
            <a:endParaRPr lang="fr-FR" altLang="hu-HU">
              <a:solidFill>
                <a:srgbClr val="898989"/>
              </a:solidFill>
            </a:endParaRPr>
          </a:p>
        </p:txBody>
      </p:sp>
      <p:sp>
        <p:nvSpPr>
          <p:cNvPr id="9" name="Rectangle 7"/>
          <p:cNvSpPr>
            <a:spLocks noGrp="1" noChangeArrowheads="1"/>
          </p:cNvSpPr>
          <p:nvPr>
            <p:ph type="ftr" sz="quarter" idx="17"/>
          </p:nvPr>
        </p:nvSpPr>
        <p:spPr/>
        <p:txBody>
          <a:bodyPr/>
          <a:lstStyle>
            <a:lvl1pPr>
              <a:defRPr/>
            </a:lvl1pPr>
          </a:lstStyle>
          <a:p>
            <a:pPr>
              <a:defRPr/>
            </a:pPr>
            <a:endParaRPr lang="fr-FR" altLang="hu-HU"/>
          </a:p>
        </p:txBody>
      </p:sp>
    </p:spTree>
    <p:extLst>
      <p:ext uri="{BB962C8B-B14F-4D97-AF65-F5344CB8AC3E}">
        <p14:creationId xmlns:p14="http://schemas.microsoft.com/office/powerpoint/2010/main" val="256130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F66609-06CD-6BF4-AB00-7AAAA44014B1}"/>
              </a:ext>
            </a:extLst>
          </p:cNvPr>
          <p:cNvSpPr>
            <a:spLocks noGrp="1"/>
          </p:cNvSpPr>
          <p:nvPr>
            <p:ph type="title"/>
          </p:nvPr>
        </p:nvSpPr>
        <p:spPr/>
        <p:txBody>
          <a:bodyPr/>
          <a:lstStyle/>
          <a:p>
            <a:r>
              <a:rPr lang="hu-HU"/>
              <a:t>Mintacím szerkesztése</a:t>
            </a:r>
            <a:endParaRPr lang="en-US"/>
          </a:p>
        </p:txBody>
      </p:sp>
      <p:sp>
        <p:nvSpPr>
          <p:cNvPr id="3" name="Tartalom helye 2">
            <a:extLst>
              <a:ext uri="{FF2B5EF4-FFF2-40B4-BE49-F238E27FC236}">
                <a16:creationId xmlns:a16="http://schemas.microsoft.com/office/drawing/2014/main" id="{3104F3EF-3884-5202-BFC1-DBE50E3E0736}"/>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25E98CF1-B863-3E52-13E1-CC9C0DDEC753}"/>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5" name="Élőláb helye 4">
            <a:extLst>
              <a:ext uri="{FF2B5EF4-FFF2-40B4-BE49-F238E27FC236}">
                <a16:creationId xmlns:a16="http://schemas.microsoft.com/office/drawing/2014/main" id="{2BABF197-2F82-F88F-A48D-73C6ADF79C09}"/>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30351D01-E5D9-72DD-6855-C798D3B62F63}"/>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270347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E98D6B-23CA-B7C0-EEC4-13252F87C7F6}"/>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US"/>
          </a:p>
        </p:txBody>
      </p:sp>
      <p:sp>
        <p:nvSpPr>
          <p:cNvPr id="3" name="Szöveg helye 2">
            <a:extLst>
              <a:ext uri="{FF2B5EF4-FFF2-40B4-BE49-F238E27FC236}">
                <a16:creationId xmlns:a16="http://schemas.microsoft.com/office/drawing/2014/main" id="{4330A0C9-1395-61FB-C948-36ECF7F9A0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4A09D0E0-1762-8B66-462D-D4607E5EDF24}"/>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5" name="Élőláb helye 4">
            <a:extLst>
              <a:ext uri="{FF2B5EF4-FFF2-40B4-BE49-F238E27FC236}">
                <a16:creationId xmlns:a16="http://schemas.microsoft.com/office/drawing/2014/main" id="{DD793943-CFB8-64AF-8016-50F2CFEF1C40}"/>
              </a:ext>
            </a:extLst>
          </p:cNvPr>
          <p:cNvSpPr>
            <a:spLocks noGrp="1"/>
          </p:cNvSpPr>
          <p:nvPr>
            <p:ph type="ftr" sz="quarter" idx="11"/>
          </p:nvPr>
        </p:nvSpPr>
        <p:spPr/>
        <p:txBody>
          <a:bodyPr/>
          <a:lstStyle/>
          <a:p>
            <a:endParaRPr lang="en-US"/>
          </a:p>
        </p:txBody>
      </p:sp>
      <p:sp>
        <p:nvSpPr>
          <p:cNvPr id="6" name="Dia számának helye 5">
            <a:extLst>
              <a:ext uri="{FF2B5EF4-FFF2-40B4-BE49-F238E27FC236}">
                <a16:creationId xmlns:a16="http://schemas.microsoft.com/office/drawing/2014/main" id="{E6C550F8-A3A4-8FE2-D64D-6365F6E5C217}"/>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74937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E073DF-2943-5877-FBB7-A50670E196EE}"/>
              </a:ext>
            </a:extLst>
          </p:cNvPr>
          <p:cNvSpPr>
            <a:spLocks noGrp="1"/>
          </p:cNvSpPr>
          <p:nvPr>
            <p:ph type="title"/>
          </p:nvPr>
        </p:nvSpPr>
        <p:spPr/>
        <p:txBody>
          <a:bodyPr/>
          <a:lstStyle/>
          <a:p>
            <a:r>
              <a:rPr lang="hu-HU"/>
              <a:t>Mintacím szerkesztése</a:t>
            </a:r>
            <a:endParaRPr lang="en-US"/>
          </a:p>
        </p:txBody>
      </p:sp>
      <p:sp>
        <p:nvSpPr>
          <p:cNvPr id="3" name="Tartalom helye 2">
            <a:extLst>
              <a:ext uri="{FF2B5EF4-FFF2-40B4-BE49-F238E27FC236}">
                <a16:creationId xmlns:a16="http://schemas.microsoft.com/office/drawing/2014/main" id="{D13F622D-8BFE-E079-376F-934538F7272D}"/>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a:extLst>
              <a:ext uri="{FF2B5EF4-FFF2-40B4-BE49-F238E27FC236}">
                <a16:creationId xmlns:a16="http://schemas.microsoft.com/office/drawing/2014/main" id="{7F1182D6-E6F7-05CB-39D9-E70BA2902C90}"/>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átum helye 4">
            <a:extLst>
              <a:ext uri="{FF2B5EF4-FFF2-40B4-BE49-F238E27FC236}">
                <a16:creationId xmlns:a16="http://schemas.microsoft.com/office/drawing/2014/main" id="{8A5DA6D2-D47D-D05E-A41C-3CF3A194C7DE}"/>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6" name="Élőláb helye 5">
            <a:extLst>
              <a:ext uri="{FF2B5EF4-FFF2-40B4-BE49-F238E27FC236}">
                <a16:creationId xmlns:a16="http://schemas.microsoft.com/office/drawing/2014/main" id="{C3778437-7502-594D-2727-EE2306A52D86}"/>
              </a:ext>
            </a:extLst>
          </p:cNvPr>
          <p:cNvSpPr>
            <a:spLocks noGrp="1"/>
          </p:cNvSpPr>
          <p:nvPr>
            <p:ph type="ftr" sz="quarter" idx="11"/>
          </p:nvPr>
        </p:nvSpPr>
        <p:spPr/>
        <p:txBody>
          <a:bodyPr/>
          <a:lstStyle/>
          <a:p>
            <a:endParaRPr lang="en-US"/>
          </a:p>
        </p:txBody>
      </p:sp>
      <p:sp>
        <p:nvSpPr>
          <p:cNvPr id="7" name="Dia számának helye 6">
            <a:extLst>
              <a:ext uri="{FF2B5EF4-FFF2-40B4-BE49-F238E27FC236}">
                <a16:creationId xmlns:a16="http://schemas.microsoft.com/office/drawing/2014/main" id="{38049EE2-FF94-AC34-0151-714CEA4C0BDB}"/>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314643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3BC095C-FE93-5ACB-C2BF-4BC84FF1C942}"/>
              </a:ext>
            </a:extLst>
          </p:cNvPr>
          <p:cNvSpPr>
            <a:spLocks noGrp="1"/>
          </p:cNvSpPr>
          <p:nvPr>
            <p:ph type="title"/>
          </p:nvPr>
        </p:nvSpPr>
        <p:spPr>
          <a:xfrm>
            <a:off x="839788" y="365125"/>
            <a:ext cx="10515600" cy="1325563"/>
          </a:xfrm>
        </p:spPr>
        <p:txBody>
          <a:bodyPr/>
          <a:lstStyle/>
          <a:p>
            <a:r>
              <a:rPr lang="hu-HU"/>
              <a:t>Mintacím szerkesztése</a:t>
            </a:r>
            <a:endParaRPr lang="en-US"/>
          </a:p>
        </p:txBody>
      </p:sp>
      <p:sp>
        <p:nvSpPr>
          <p:cNvPr id="3" name="Szöveg helye 2">
            <a:extLst>
              <a:ext uri="{FF2B5EF4-FFF2-40B4-BE49-F238E27FC236}">
                <a16:creationId xmlns:a16="http://schemas.microsoft.com/office/drawing/2014/main" id="{3144CD95-7BDF-75A1-5992-7E28030A42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23B1B491-E83B-8535-DAE4-39BE8B6CAB8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Szöveg helye 4">
            <a:extLst>
              <a:ext uri="{FF2B5EF4-FFF2-40B4-BE49-F238E27FC236}">
                <a16:creationId xmlns:a16="http://schemas.microsoft.com/office/drawing/2014/main" id="{6519F81C-C868-6D69-A31E-B72657D98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374A6F5E-46C7-F351-073E-13CCE5FFAAF9}"/>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átum helye 6">
            <a:extLst>
              <a:ext uri="{FF2B5EF4-FFF2-40B4-BE49-F238E27FC236}">
                <a16:creationId xmlns:a16="http://schemas.microsoft.com/office/drawing/2014/main" id="{BE1B6271-60F4-E3BE-0088-A3874B9959A9}"/>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8" name="Élőláb helye 7">
            <a:extLst>
              <a:ext uri="{FF2B5EF4-FFF2-40B4-BE49-F238E27FC236}">
                <a16:creationId xmlns:a16="http://schemas.microsoft.com/office/drawing/2014/main" id="{A9942150-466D-60D0-1059-DBD033FE80ED}"/>
              </a:ext>
            </a:extLst>
          </p:cNvPr>
          <p:cNvSpPr>
            <a:spLocks noGrp="1"/>
          </p:cNvSpPr>
          <p:nvPr>
            <p:ph type="ftr" sz="quarter" idx="11"/>
          </p:nvPr>
        </p:nvSpPr>
        <p:spPr/>
        <p:txBody>
          <a:bodyPr/>
          <a:lstStyle/>
          <a:p>
            <a:endParaRPr lang="en-US"/>
          </a:p>
        </p:txBody>
      </p:sp>
      <p:sp>
        <p:nvSpPr>
          <p:cNvPr id="9" name="Dia számának helye 8">
            <a:extLst>
              <a:ext uri="{FF2B5EF4-FFF2-40B4-BE49-F238E27FC236}">
                <a16:creationId xmlns:a16="http://schemas.microsoft.com/office/drawing/2014/main" id="{4152896E-F660-184C-D3C2-B7E0449E8C5D}"/>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2592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17059FC-92F9-CD7F-45CD-9C9BE6D7CC41}"/>
              </a:ext>
            </a:extLst>
          </p:cNvPr>
          <p:cNvSpPr>
            <a:spLocks noGrp="1"/>
          </p:cNvSpPr>
          <p:nvPr>
            <p:ph type="title"/>
          </p:nvPr>
        </p:nvSpPr>
        <p:spPr/>
        <p:txBody>
          <a:bodyPr/>
          <a:lstStyle/>
          <a:p>
            <a:r>
              <a:rPr lang="hu-HU"/>
              <a:t>Mintacím szerkesztése</a:t>
            </a:r>
            <a:endParaRPr lang="en-US"/>
          </a:p>
        </p:txBody>
      </p:sp>
      <p:sp>
        <p:nvSpPr>
          <p:cNvPr id="3" name="Dátum helye 2">
            <a:extLst>
              <a:ext uri="{FF2B5EF4-FFF2-40B4-BE49-F238E27FC236}">
                <a16:creationId xmlns:a16="http://schemas.microsoft.com/office/drawing/2014/main" id="{5C3A1E60-2F9D-0D3B-59B7-5A471CFE7184}"/>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4" name="Élőláb helye 3">
            <a:extLst>
              <a:ext uri="{FF2B5EF4-FFF2-40B4-BE49-F238E27FC236}">
                <a16:creationId xmlns:a16="http://schemas.microsoft.com/office/drawing/2014/main" id="{B3EB8AC0-BF9F-1986-A1E2-47279B870739}"/>
              </a:ext>
            </a:extLst>
          </p:cNvPr>
          <p:cNvSpPr>
            <a:spLocks noGrp="1"/>
          </p:cNvSpPr>
          <p:nvPr>
            <p:ph type="ftr" sz="quarter" idx="11"/>
          </p:nvPr>
        </p:nvSpPr>
        <p:spPr/>
        <p:txBody>
          <a:bodyPr/>
          <a:lstStyle/>
          <a:p>
            <a:endParaRPr lang="en-US"/>
          </a:p>
        </p:txBody>
      </p:sp>
      <p:sp>
        <p:nvSpPr>
          <p:cNvPr id="5" name="Dia számának helye 4">
            <a:extLst>
              <a:ext uri="{FF2B5EF4-FFF2-40B4-BE49-F238E27FC236}">
                <a16:creationId xmlns:a16="http://schemas.microsoft.com/office/drawing/2014/main" id="{D303511B-F9BE-2415-EC02-63D631DB964D}"/>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1258459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FFBA7281-1C94-3A31-46D7-F7221DCD6FDA}"/>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3" name="Élőláb helye 2">
            <a:extLst>
              <a:ext uri="{FF2B5EF4-FFF2-40B4-BE49-F238E27FC236}">
                <a16:creationId xmlns:a16="http://schemas.microsoft.com/office/drawing/2014/main" id="{A8DDD282-B55E-1097-3039-3EE0BAD94A1C}"/>
              </a:ext>
            </a:extLst>
          </p:cNvPr>
          <p:cNvSpPr>
            <a:spLocks noGrp="1"/>
          </p:cNvSpPr>
          <p:nvPr>
            <p:ph type="ftr" sz="quarter" idx="11"/>
          </p:nvPr>
        </p:nvSpPr>
        <p:spPr/>
        <p:txBody>
          <a:bodyPr/>
          <a:lstStyle/>
          <a:p>
            <a:endParaRPr lang="en-US"/>
          </a:p>
        </p:txBody>
      </p:sp>
      <p:sp>
        <p:nvSpPr>
          <p:cNvPr id="4" name="Dia számának helye 3">
            <a:extLst>
              <a:ext uri="{FF2B5EF4-FFF2-40B4-BE49-F238E27FC236}">
                <a16:creationId xmlns:a16="http://schemas.microsoft.com/office/drawing/2014/main" id="{18E14917-0CB1-DA16-1592-72991FDAF4F9}"/>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288975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183B366-BBB1-D1D7-820E-16DEB12BBF50}"/>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a:p>
        </p:txBody>
      </p:sp>
      <p:sp>
        <p:nvSpPr>
          <p:cNvPr id="3" name="Tartalom helye 2">
            <a:extLst>
              <a:ext uri="{FF2B5EF4-FFF2-40B4-BE49-F238E27FC236}">
                <a16:creationId xmlns:a16="http://schemas.microsoft.com/office/drawing/2014/main" id="{D5658C76-9BB3-E025-24D5-7BD6DDD3D4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Szöveg helye 3">
            <a:extLst>
              <a:ext uri="{FF2B5EF4-FFF2-40B4-BE49-F238E27FC236}">
                <a16:creationId xmlns:a16="http://schemas.microsoft.com/office/drawing/2014/main" id="{DC237BBB-0AF4-99F1-8F44-E1CC94CCA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81BEF25-8C63-1554-EBD3-4571C157D065}"/>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6" name="Élőláb helye 5">
            <a:extLst>
              <a:ext uri="{FF2B5EF4-FFF2-40B4-BE49-F238E27FC236}">
                <a16:creationId xmlns:a16="http://schemas.microsoft.com/office/drawing/2014/main" id="{2929AE91-E36D-5F6B-AD12-F7CA80FEE91F}"/>
              </a:ext>
            </a:extLst>
          </p:cNvPr>
          <p:cNvSpPr>
            <a:spLocks noGrp="1"/>
          </p:cNvSpPr>
          <p:nvPr>
            <p:ph type="ftr" sz="quarter" idx="11"/>
          </p:nvPr>
        </p:nvSpPr>
        <p:spPr/>
        <p:txBody>
          <a:bodyPr/>
          <a:lstStyle/>
          <a:p>
            <a:endParaRPr lang="en-US"/>
          </a:p>
        </p:txBody>
      </p:sp>
      <p:sp>
        <p:nvSpPr>
          <p:cNvPr id="7" name="Dia számának helye 6">
            <a:extLst>
              <a:ext uri="{FF2B5EF4-FFF2-40B4-BE49-F238E27FC236}">
                <a16:creationId xmlns:a16="http://schemas.microsoft.com/office/drawing/2014/main" id="{735128E2-B3E2-94C0-C55D-7E31C58469E1}"/>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395451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41B9629-C6B7-57A9-FD29-E4188B34141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a:p>
        </p:txBody>
      </p:sp>
      <p:sp>
        <p:nvSpPr>
          <p:cNvPr id="3" name="Kép helye 2">
            <a:extLst>
              <a:ext uri="{FF2B5EF4-FFF2-40B4-BE49-F238E27FC236}">
                <a16:creationId xmlns:a16="http://schemas.microsoft.com/office/drawing/2014/main" id="{707E5404-37B6-BB4F-CFAF-321FDB087F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a:extLst>
              <a:ext uri="{FF2B5EF4-FFF2-40B4-BE49-F238E27FC236}">
                <a16:creationId xmlns:a16="http://schemas.microsoft.com/office/drawing/2014/main" id="{2B378EF2-4004-29C1-D894-ADFAAC2DC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65FD9D47-57A6-7ECE-2B37-17AAEBDFC9E6}"/>
              </a:ext>
            </a:extLst>
          </p:cNvPr>
          <p:cNvSpPr>
            <a:spLocks noGrp="1"/>
          </p:cNvSpPr>
          <p:nvPr>
            <p:ph type="dt" sz="half" idx="10"/>
          </p:nvPr>
        </p:nvSpPr>
        <p:spPr/>
        <p:txBody>
          <a:bodyPr/>
          <a:lstStyle/>
          <a:p>
            <a:fld id="{527CFB01-53E8-42A4-9F9E-1A66A3577882}" type="datetimeFigureOut">
              <a:rPr lang="en-US" smtClean="0"/>
              <a:t>9/29/2023</a:t>
            </a:fld>
            <a:endParaRPr lang="en-US"/>
          </a:p>
        </p:txBody>
      </p:sp>
      <p:sp>
        <p:nvSpPr>
          <p:cNvPr id="6" name="Élőláb helye 5">
            <a:extLst>
              <a:ext uri="{FF2B5EF4-FFF2-40B4-BE49-F238E27FC236}">
                <a16:creationId xmlns:a16="http://schemas.microsoft.com/office/drawing/2014/main" id="{12ED555B-EB00-7D04-C692-1CB11FE70E77}"/>
              </a:ext>
            </a:extLst>
          </p:cNvPr>
          <p:cNvSpPr>
            <a:spLocks noGrp="1"/>
          </p:cNvSpPr>
          <p:nvPr>
            <p:ph type="ftr" sz="quarter" idx="11"/>
          </p:nvPr>
        </p:nvSpPr>
        <p:spPr/>
        <p:txBody>
          <a:bodyPr/>
          <a:lstStyle/>
          <a:p>
            <a:endParaRPr lang="en-US"/>
          </a:p>
        </p:txBody>
      </p:sp>
      <p:sp>
        <p:nvSpPr>
          <p:cNvPr id="7" name="Dia számának helye 6">
            <a:extLst>
              <a:ext uri="{FF2B5EF4-FFF2-40B4-BE49-F238E27FC236}">
                <a16:creationId xmlns:a16="http://schemas.microsoft.com/office/drawing/2014/main" id="{34DDC5FF-ECD1-CD78-053B-FC5F8700BA63}"/>
              </a:ext>
            </a:extLst>
          </p:cNvPr>
          <p:cNvSpPr>
            <a:spLocks noGrp="1"/>
          </p:cNvSpPr>
          <p:nvPr>
            <p:ph type="sldNum" sz="quarter" idx="12"/>
          </p:nvPr>
        </p:nvSpPr>
        <p:spPr/>
        <p:txBody>
          <a:bodyPr/>
          <a:lstStyle/>
          <a:p>
            <a:fld id="{E2432F95-43A4-4EDF-953D-FC94098AE317}" type="slidenum">
              <a:rPr lang="en-US" smtClean="0"/>
              <a:t>‹#›</a:t>
            </a:fld>
            <a:endParaRPr lang="en-US"/>
          </a:p>
        </p:txBody>
      </p:sp>
    </p:spTree>
    <p:extLst>
      <p:ext uri="{BB962C8B-B14F-4D97-AF65-F5344CB8AC3E}">
        <p14:creationId xmlns:p14="http://schemas.microsoft.com/office/powerpoint/2010/main" val="351402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DF87169F-71AD-1387-6A0A-F072D49E7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US"/>
          </a:p>
        </p:txBody>
      </p:sp>
      <p:sp>
        <p:nvSpPr>
          <p:cNvPr id="3" name="Szöveg helye 2">
            <a:extLst>
              <a:ext uri="{FF2B5EF4-FFF2-40B4-BE49-F238E27FC236}">
                <a16:creationId xmlns:a16="http://schemas.microsoft.com/office/drawing/2014/main" id="{74582930-9061-5C62-A123-5BB50CDE0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a:extLst>
              <a:ext uri="{FF2B5EF4-FFF2-40B4-BE49-F238E27FC236}">
                <a16:creationId xmlns:a16="http://schemas.microsoft.com/office/drawing/2014/main" id="{969475B6-0193-595E-7B93-B84D918C7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CFB01-53E8-42A4-9F9E-1A66A3577882}" type="datetimeFigureOut">
              <a:rPr lang="en-US" smtClean="0"/>
              <a:t>9/29/2023</a:t>
            </a:fld>
            <a:endParaRPr lang="en-US"/>
          </a:p>
        </p:txBody>
      </p:sp>
      <p:sp>
        <p:nvSpPr>
          <p:cNvPr id="5" name="Élőláb helye 4">
            <a:extLst>
              <a:ext uri="{FF2B5EF4-FFF2-40B4-BE49-F238E27FC236}">
                <a16:creationId xmlns:a16="http://schemas.microsoft.com/office/drawing/2014/main" id="{B4226BD5-B11F-6A03-A8C4-D3AF927DE2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a:extLst>
              <a:ext uri="{FF2B5EF4-FFF2-40B4-BE49-F238E27FC236}">
                <a16:creationId xmlns:a16="http://schemas.microsoft.com/office/drawing/2014/main" id="{6E78B1D6-588E-4C5B-D40B-0077E3A53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32F95-43A4-4EDF-953D-FC94098AE317}" type="slidenum">
              <a:rPr lang="en-US" smtClean="0"/>
              <a:t>‹#›</a:t>
            </a:fld>
            <a:endParaRPr lang="en-US"/>
          </a:p>
        </p:txBody>
      </p:sp>
    </p:spTree>
    <p:extLst>
      <p:ext uri="{BB962C8B-B14F-4D97-AF65-F5344CB8AC3E}">
        <p14:creationId xmlns:p14="http://schemas.microsoft.com/office/powerpoint/2010/main" val="1217709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training.tools.eumetsat.int/cwg/res/meeting2021/1_Putsay_CWG2021_CloudPhaseRGB_final.pptx" TargetMode="External"/><Relationship Id="rId13" Type="http://schemas.openxmlformats.org/officeDocument/2006/relationships/hyperlink" Target="https://eumetrain.org/resources/snow-spain-january-2021-viirs-cloud-phase-rgb-imagery" TargetMode="External"/><Relationship Id="rId3" Type="http://schemas.openxmlformats.org/officeDocument/2006/relationships/hyperlink" Target="https://www.eumetrain.org/sites/default/files/2023-01/CloudPhaseRGB.pdf" TargetMode="External"/><Relationship Id="rId7" Type="http://schemas.openxmlformats.org/officeDocument/2006/relationships/hyperlink" Target="https://eumetrain.org/index.php/resources/new-capabilities-high-resolution-cloud-micro-structure-facilitated-mtg-23-um-channel" TargetMode="External"/><Relationship Id="rId12" Type="http://schemas.openxmlformats.org/officeDocument/2006/relationships/hyperlink" Target="https://www.eumetsat.int/ship-trails-industrial-plum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eumetrain.org/index.php/rgb-color-guide" TargetMode="External"/><Relationship Id="rId11" Type="http://schemas.openxmlformats.org/officeDocument/2006/relationships/hyperlink" Target="https://www.eumetsat.int/contrail-shadows-over-stratus" TargetMode="External"/><Relationship Id="rId5" Type="http://schemas.openxmlformats.org/officeDocument/2006/relationships/hyperlink" Target="https://resources.eumetrain.org/data/7/726/index.htm" TargetMode="External"/><Relationship Id="rId10" Type="http://schemas.openxmlformats.org/officeDocument/2006/relationships/hyperlink" Target="https://www.eumetsat.int/studying-convective-situation-europe-viirs-images" TargetMode="External"/><Relationship Id="rId4" Type="http://schemas.openxmlformats.org/officeDocument/2006/relationships/hyperlink" Target="https://eumetrain.org/sites/default/files/2020-05/NIR225QG.pdf" TargetMode="External"/><Relationship Id="rId9" Type="http://schemas.openxmlformats.org/officeDocument/2006/relationships/hyperlink" Target="https://www.eumetsat.int/forecasting-revolution-its-way" TargetMode="External"/><Relationship Id="rId14" Type="http://schemas.openxmlformats.org/officeDocument/2006/relationships/hyperlink" Target="https://eumetrain.org/index.php/resources/sandwich-products-satellite-imagery-visualisation-technique"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eumetsat.int/forecasting-revolution-its-way" TargetMode="External"/><Relationship Id="rId5"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48A15898-1818-68BD-3AED-BDB3399288D1}"/>
              </a:ext>
            </a:extLst>
          </p:cNvPr>
          <p:cNvPicPr>
            <a:picLocks noChangeAspect="1"/>
          </p:cNvPicPr>
          <p:nvPr/>
        </p:nvPicPr>
        <p:blipFill>
          <a:blip r:embed="rId2"/>
          <a:stretch>
            <a:fillRect/>
          </a:stretch>
        </p:blipFill>
        <p:spPr>
          <a:xfrm>
            <a:off x="0" y="4905274"/>
            <a:ext cx="1440216" cy="2087969"/>
          </a:xfrm>
          <a:prstGeom prst="rect">
            <a:avLst/>
          </a:prstGeom>
        </p:spPr>
      </p:pic>
      <p:sp>
        <p:nvSpPr>
          <p:cNvPr id="5" name="Szövegdoboz 4">
            <a:extLst>
              <a:ext uri="{FF2B5EF4-FFF2-40B4-BE49-F238E27FC236}">
                <a16:creationId xmlns:a16="http://schemas.microsoft.com/office/drawing/2014/main" id="{2C4D0B72-6FB4-39CD-3161-D614F951C174}"/>
              </a:ext>
            </a:extLst>
          </p:cNvPr>
          <p:cNvSpPr txBox="1"/>
          <p:nvPr/>
        </p:nvSpPr>
        <p:spPr>
          <a:xfrm>
            <a:off x="684040" y="117317"/>
            <a:ext cx="11487150" cy="1110689"/>
          </a:xfrm>
          <a:prstGeom prst="rect">
            <a:avLst/>
          </a:prstGeom>
          <a:noFill/>
        </p:spPr>
        <p:txBody>
          <a:bodyPr wrap="square">
            <a:spAutoFit/>
          </a:bodyPr>
          <a:lstStyle/>
          <a:p>
            <a:pPr marL="0" marR="0" algn="ctr">
              <a:lnSpc>
                <a:spcPct val="107000"/>
              </a:lnSpc>
              <a:spcBef>
                <a:spcPts val="0"/>
              </a:spcBef>
              <a:spcAft>
                <a:spcPts val="0"/>
              </a:spcAft>
            </a:pPr>
            <a:r>
              <a:rPr lang="en-US" sz="3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Cloud Phase RGB </a:t>
            </a:r>
          </a:p>
          <a:p>
            <a:pPr marL="0" marR="0" algn="ctr">
              <a:lnSpc>
                <a:spcPct val="107000"/>
              </a:lnSpc>
              <a:spcBef>
                <a:spcPts val="0"/>
              </a:spcBef>
              <a:spcAft>
                <a:spcPts val="0"/>
              </a:spcAft>
            </a:pPr>
            <a:r>
              <a:rPr lang="en-US" sz="32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new RGB to monitor cloud top microphysics</a:t>
            </a:r>
          </a:p>
        </p:txBody>
      </p:sp>
      <p:sp>
        <p:nvSpPr>
          <p:cNvPr id="7" name="Szövegdoboz 6">
            <a:extLst>
              <a:ext uri="{FF2B5EF4-FFF2-40B4-BE49-F238E27FC236}">
                <a16:creationId xmlns:a16="http://schemas.microsoft.com/office/drawing/2014/main" id="{577FD470-D02E-5C1B-6224-5815269A8471}"/>
              </a:ext>
            </a:extLst>
          </p:cNvPr>
          <p:cNvSpPr txBox="1"/>
          <p:nvPr/>
        </p:nvSpPr>
        <p:spPr>
          <a:xfrm>
            <a:off x="2763931" y="5732205"/>
            <a:ext cx="6971740" cy="966803"/>
          </a:xfrm>
          <a:prstGeom prst="rect">
            <a:avLst/>
          </a:prstGeom>
          <a:noFill/>
        </p:spPr>
        <p:txBody>
          <a:bodyPr wrap="square">
            <a:spAutoFit/>
          </a:bodyPr>
          <a:lstStyle/>
          <a:p>
            <a:pPr marL="0" marR="0" algn="ctr">
              <a:lnSpc>
                <a:spcPct val="107000"/>
              </a:lnSpc>
              <a:spcBef>
                <a:spcPts val="0"/>
              </a:spcBef>
              <a:spcAft>
                <a:spcPts val="0"/>
              </a:spcAft>
            </a:pP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Mária</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Putsay</a:t>
            </a:r>
          </a:p>
          <a:p>
            <a:pPr algn="ctr">
              <a:lnSpc>
                <a:spcPct val="107000"/>
              </a:lnSpc>
            </a:pP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EUMeTrain</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trainer, retired from the Hungarian Meteorological Service </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MTG-I Event Week,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EUMeTrain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27 October 2023</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
            <a:extLst>
              <a:ext uri="{FF2B5EF4-FFF2-40B4-BE49-F238E27FC236}">
                <a16:creationId xmlns:a16="http://schemas.microsoft.com/office/drawing/2014/main" id="{6811C394-8E7C-7AEE-DCC1-DAB00B6F1207}"/>
              </a:ext>
            </a:extLst>
          </p:cNvPr>
          <p:cNvPicPr>
            <a:picLocks noChangeAspect="1"/>
          </p:cNvPicPr>
          <p:nvPr/>
        </p:nvPicPr>
        <p:blipFill>
          <a:blip r:embed="rId3"/>
          <a:stretch>
            <a:fillRect/>
          </a:stretch>
        </p:blipFill>
        <p:spPr>
          <a:xfrm>
            <a:off x="20809" y="1558280"/>
            <a:ext cx="12150381" cy="3346994"/>
          </a:xfrm>
          <a:prstGeom prst="rect">
            <a:avLst/>
          </a:prstGeom>
        </p:spPr>
      </p:pic>
      <p:pic>
        <p:nvPicPr>
          <p:cNvPr id="10" name="Kép 9">
            <a:extLst>
              <a:ext uri="{FF2B5EF4-FFF2-40B4-BE49-F238E27FC236}">
                <a16:creationId xmlns:a16="http://schemas.microsoft.com/office/drawing/2014/main" id="{45C0157A-3625-F624-2750-30444857DBA5}"/>
              </a:ext>
            </a:extLst>
          </p:cNvPr>
          <p:cNvPicPr>
            <a:picLocks noChangeAspect="1"/>
          </p:cNvPicPr>
          <p:nvPr/>
        </p:nvPicPr>
        <p:blipFill>
          <a:blip r:embed="rId4"/>
          <a:stretch>
            <a:fillRect/>
          </a:stretch>
        </p:blipFill>
        <p:spPr>
          <a:xfrm>
            <a:off x="10628768" y="6083741"/>
            <a:ext cx="1542422" cy="774259"/>
          </a:xfrm>
          <a:prstGeom prst="rect">
            <a:avLst/>
          </a:prstGeom>
        </p:spPr>
      </p:pic>
      <p:sp>
        <p:nvSpPr>
          <p:cNvPr id="2" name="Téglalap 1">
            <a:extLst>
              <a:ext uri="{FF2B5EF4-FFF2-40B4-BE49-F238E27FC236}">
                <a16:creationId xmlns:a16="http://schemas.microsoft.com/office/drawing/2014/main" id="{9410F23F-F6C7-8B0D-41DC-F79854AC17AF}"/>
              </a:ext>
            </a:extLst>
          </p:cNvPr>
          <p:cNvSpPr/>
          <p:nvPr/>
        </p:nvSpPr>
        <p:spPr>
          <a:xfrm>
            <a:off x="20809" y="1558280"/>
            <a:ext cx="4046366" cy="3346994"/>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ép 3">
            <a:extLst>
              <a:ext uri="{FF2B5EF4-FFF2-40B4-BE49-F238E27FC236}">
                <a16:creationId xmlns:a16="http://schemas.microsoft.com/office/drawing/2014/main" id="{301D6FA3-BB18-EA30-8D7D-E2147D176BEE}"/>
              </a:ext>
            </a:extLst>
          </p:cNvPr>
          <p:cNvPicPr>
            <a:picLocks noChangeAspect="1"/>
          </p:cNvPicPr>
          <p:nvPr/>
        </p:nvPicPr>
        <p:blipFill>
          <a:blip r:embed="rId5"/>
          <a:stretch>
            <a:fillRect/>
          </a:stretch>
        </p:blipFill>
        <p:spPr>
          <a:xfrm>
            <a:off x="10628768" y="5584992"/>
            <a:ext cx="1395373" cy="427032"/>
          </a:xfrm>
          <a:prstGeom prst="rect">
            <a:avLst/>
          </a:prstGeom>
        </p:spPr>
      </p:pic>
      <p:pic>
        <p:nvPicPr>
          <p:cNvPr id="6" name="Kép 5">
            <a:extLst>
              <a:ext uri="{FF2B5EF4-FFF2-40B4-BE49-F238E27FC236}">
                <a16:creationId xmlns:a16="http://schemas.microsoft.com/office/drawing/2014/main" id="{AEC2B21C-A99D-BA5D-D970-77D4D4560526}"/>
              </a:ext>
            </a:extLst>
          </p:cNvPr>
          <p:cNvPicPr>
            <a:picLocks noChangeAspect="1"/>
          </p:cNvPicPr>
          <p:nvPr/>
        </p:nvPicPr>
        <p:blipFill>
          <a:blip r:embed="rId6"/>
          <a:stretch>
            <a:fillRect/>
          </a:stretch>
        </p:blipFill>
        <p:spPr>
          <a:xfrm>
            <a:off x="10583924" y="4962479"/>
            <a:ext cx="1440217" cy="359034"/>
          </a:xfrm>
          <a:prstGeom prst="rect">
            <a:avLst/>
          </a:prstGeom>
        </p:spPr>
      </p:pic>
    </p:spTree>
    <p:extLst>
      <p:ext uri="{BB962C8B-B14F-4D97-AF65-F5344CB8AC3E}">
        <p14:creationId xmlns:p14="http://schemas.microsoft.com/office/powerpoint/2010/main" val="380279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840" y="854734"/>
            <a:ext cx="11155679" cy="4370427"/>
          </a:xfrm>
          <a:prstGeom prst="rect">
            <a:avLst/>
          </a:prstGeom>
          <a:noFill/>
        </p:spPr>
        <p:txBody>
          <a:bodyPr wrap="square" rtlCol="0">
            <a:spAutoFit/>
          </a:bodyPr>
          <a:lstStyle/>
          <a:p>
            <a:r>
              <a:rPr lang="en-GB" sz="2800" dirty="0">
                <a:solidFill>
                  <a:schemeClr val="bg1"/>
                </a:solidFill>
                <a:latin typeface="Times New Roman" panose="02020603050405020304" pitchFamily="18" charset="0"/>
                <a:cs typeface="Times New Roman" panose="02020603050405020304" pitchFamily="18" charset="0"/>
              </a:rPr>
              <a:t>Outlines</a:t>
            </a:r>
          </a:p>
          <a:p>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Introduction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Physical background </a:t>
            </a:r>
          </a:p>
          <a:p>
            <a:pPr marL="285750"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Main application areas</a:t>
            </a:r>
          </a:p>
          <a:p>
            <a:pPr marL="742950" lvl="1"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General cloud analysis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Monitoring convection</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Mature phase</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Developing phase</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Summary </a:t>
            </a: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397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518" y="0"/>
            <a:ext cx="9689007" cy="6858000"/>
          </a:xfrm>
          <a:prstGeom prst="rect">
            <a:avLst/>
          </a:prstGeom>
        </p:spPr>
      </p:pic>
      <p:sp>
        <p:nvSpPr>
          <p:cNvPr id="7" name="Rectangle 6"/>
          <p:cNvSpPr/>
          <p:nvPr/>
        </p:nvSpPr>
        <p:spPr>
          <a:xfrm>
            <a:off x="157870" y="932480"/>
            <a:ext cx="2502993" cy="569643"/>
          </a:xfrm>
          <a:prstGeom prst="rect">
            <a:avLst/>
          </a:prstGeom>
          <a:ln>
            <a:solidFill>
              <a:schemeClr val="accent1"/>
            </a:solidFill>
          </a:ln>
        </p:spPr>
        <p:txBody>
          <a:bodyPr wrap="square">
            <a:spAutoFit/>
          </a:bodyPr>
          <a:lstStyle/>
          <a:p>
            <a:pPr algn="ctr">
              <a:lnSpc>
                <a:spcPct val="107000"/>
              </a:lnSpc>
              <a:spcAft>
                <a:spcPts val="0"/>
              </a:spcAft>
            </a:pPr>
            <a:r>
              <a:rPr lang="en-GB" sz="1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VIIRS Cloud Phase RGB  </a:t>
            </a:r>
          </a:p>
          <a:p>
            <a:pPr algn="ctr">
              <a:lnSpc>
                <a:spcPct val="107000"/>
              </a:lnSpc>
              <a:spcAft>
                <a:spcPts val="0"/>
              </a:spcAft>
            </a:pPr>
            <a:r>
              <a:rPr lang="en-GB" sz="1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 August 2020, 11:27 UTC</a:t>
            </a:r>
          </a:p>
        </p:txBody>
      </p:sp>
      <p:sp>
        <p:nvSpPr>
          <p:cNvPr id="2" name="Rectangle 7">
            <a:extLst>
              <a:ext uri="{FF2B5EF4-FFF2-40B4-BE49-F238E27FC236}">
                <a16:creationId xmlns:a16="http://schemas.microsoft.com/office/drawing/2014/main" id="{635968D4-136D-8F9F-34E6-3980126CC731}"/>
              </a:ext>
            </a:extLst>
          </p:cNvPr>
          <p:cNvSpPr/>
          <p:nvPr/>
        </p:nvSpPr>
        <p:spPr>
          <a:xfrm>
            <a:off x="33414" y="1845739"/>
            <a:ext cx="3241104" cy="4801314"/>
          </a:xfrm>
          <a:prstGeom prst="rect">
            <a:avLst/>
          </a:prstGeom>
          <a:noFill/>
          <a:ln>
            <a:solidFill>
              <a:schemeClr val="accent1"/>
            </a:solidFill>
          </a:ln>
        </p:spPr>
        <p:txBody>
          <a:bodyPr wrap="square">
            <a:spAutoFit/>
          </a:bodyPr>
          <a:lstStyle/>
          <a:p>
            <a:r>
              <a:rPr lang="en-US" sz="1700" dirty="0">
                <a:solidFill>
                  <a:schemeClr val="bg1"/>
                </a:solidFill>
                <a:latin typeface="Times New Roman" panose="02020603050405020304" pitchFamily="18" charset="0"/>
                <a:cs typeface="Times New Roman" panose="02020603050405020304" pitchFamily="18" charset="0"/>
              </a:rPr>
              <a:t>Good color contrast between</a:t>
            </a:r>
          </a:p>
          <a:p>
            <a:pPr marL="285750" indent="-285750">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thick clouds and the surface features</a:t>
            </a:r>
          </a:p>
          <a:p>
            <a:pPr marL="285750" indent="-285750">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Thick ice and water clouds</a:t>
            </a:r>
          </a:p>
          <a:p>
            <a:pPr marL="285750" indent="-285750">
              <a:buFont typeface="Arial" panose="020B0604020202020204" pitchFamily="34" charset="0"/>
              <a:buChar char="•"/>
            </a:pPr>
            <a:endParaRPr lang="en-US" sz="1700" dirty="0">
              <a:solidFill>
                <a:schemeClr val="bg1"/>
              </a:solidFill>
              <a:latin typeface="Times New Roman" panose="02020603050405020304" pitchFamily="18" charset="0"/>
              <a:cs typeface="Times New Roman" panose="02020603050405020304" pitchFamily="18" charset="0"/>
            </a:endParaRPr>
          </a:p>
          <a:p>
            <a:r>
              <a:rPr lang="en-US" sz="1700" dirty="0">
                <a:solidFill>
                  <a:schemeClr val="bg1"/>
                </a:solidFill>
                <a:latin typeface="Times New Roman" panose="02020603050405020304" pitchFamily="18" charset="0"/>
                <a:cs typeface="Times New Roman" panose="02020603050405020304" pitchFamily="18" charset="0"/>
              </a:rPr>
              <a:t>Several color shades with good contrast</a:t>
            </a:r>
          </a:p>
          <a:p>
            <a:pPr marL="285750" indent="-285750">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for thick ice clouds covered by small /large ice crystals</a:t>
            </a:r>
          </a:p>
          <a:p>
            <a:pPr marL="285750" indent="-285750">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for thick water clouds covered by small /large droplets</a:t>
            </a:r>
          </a:p>
          <a:p>
            <a:endParaRPr lang="hu-HU" sz="17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Thin ice clouds appear in different color shades than thick ice clouds. </a:t>
            </a:r>
          </a:p>
          <a:p>
            <a:pPr marL="285750" indent="-285750">
              <a:buFont typeface="Arial" panose="020B0604020202020204" pitchFamily="34" charset="0"/>
              <a:buChar char="•"/>
            </a:pPr>
            <a:endParaRPr lang="en-US" sz="17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Very thin clouds are (almost) not seen.</a:t>
            </a:r>
          </a:p>
        </p:txBody>
      </p:sp>
      <p:sp>
        <p:nvSpPr>
          <p:cNvPr id="3" name="TextBox 8">
            <a:extLst>
              <a:ext uri="{FF2B5EF4-FFF2-40B4-BE49-F238E27FC236}">
                <a16:creationId xmlns:a16="http://schemas.microsoft.com/office/drawing/2014/main" id="{1D78D2B5-5D9D-595B-EB08-D7B2A266F3D5}"/>
              </a:ext>
            </a:extLst>
          </p:cNvPr>
          <p:cNvSpPr txBox="1"/>
          <p:nvPr/>
        </p:nvSpPr>
        <p:spPr>
          <a:xfrm>
            <a:off x="157871" y="122800"/>
            <a:ext cx="2502993" cy="646331"/>
          </a:xfrm>
          <a:prstGeom prst="rect">
            <a:avLst/>
          </a:prstGeom>
          <a:noFill/>
          <a:ln>
            <a:solidFill>
              <a:schemeClr val="accent1"/>
            </a:solidFill>
          </a:ln>
        </p:spPr>
        <p:txBody>
          <a:bodyPr wrap="square" rtlCol="0">
            <a:spAutoFit/>
          </a:bodyPr>
          <a:lstStyle/>
          <a:p>
            <a:pPr algn="ctr"/>
            <a:r>
              <a:rPr lang="en-US" b="1">
                <a:solidFill>
                  <a:schemeClr val="bg1"/>
                </a:solidFill>
                <a:latin typeface="Times New Roman" panose="02020603050405020304" pitchFamily="18" charset="0"/>
                <a:cs typeface="Times New Roman" panose="02020603050405020304" pitchFamily="18" charset="0"/>
              </a:rPr>
              <a:t>Application</a:t>
            </a:r>
          </a:p>
          <a:p>
            <a:pPr algn="ctr"/>
            <a:r>
              <a:rPr lang="en-US" b="1" dirty="0">
                <a:solidFill>
                  <a:schemeClr val="bg1"/>
                </a:solidFill>
                <a:latin typeface="Times New Roman" panose="02020603050405020304" pitchFamily="18" charset="0"/>
                <a:cs typeface="Times New Roman" panose="02020603050405020304" pitchFamily="18" charset="0"/>
              </a:rPr>
              <a:t>General Cloud analysis </a:t>
            </a:r>
          </a:p>
        </p:txBody>
      </p:sp>
    </p:spTree>
    <p:extLst>
      <p:ext uri="{BB962C8B-B14F-4D97-AF65-F5344CB8AC3E}">
        <p14:creationId xmlns:p14="http://schemas.microsoft.com/office/powerpoint/2010/main" val="331053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840" y="854734"/>
            <a:ext cx="11155679" cy="4370427"/>
          </a:xfrm>
          <a:prstGeom prst="rect">
            <a:avLst/>
          </a:prstGeom>
          <a:noFill/>
        </p:spPr>
        <p:txBody>
          <a:bodyPr wrap="square" rtlCol="0">
            <a:spAutoFit/>
          </a:bodyPr>
          <a:lstStyle/>
          <a:p>
            <a:r>
              <a:rPr lang="en-GB" sz="2800" dirty="0">
                <a:solidFill>
                  <a:schemeClr val="bg1"/>
                </a:solidFill>
                <a:latin typeface="Times New Roman" panose="02020603050405020304" pitchFamily="18" charset="0"/>
                <a:cs typeface="Times New Roman" panose="02020603050405020304" pitchFamily="18" charset="0"/>
              </a:rPr>
              <a:t>Outlines</a:t>
            </a:r>
          </a:p>
          <a:p>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Introduction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Physical background </a:t>
            </a:r>
          </a:p>
          <a:p>
            <a:pPr marL="285750"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Main application areas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General cloud analysis</a:t>
            </a:r>
          </a:p>
          <a:p>
            <a:pPr marL="742950" lvl="1"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Monitoring convection</a:t>
            </a:r>
          </a:p>
          <a:p>
            <a:pPr marL="1200150" lvl="2"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Mature phase</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Developing phase</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Summary </a:t>
            </a: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963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5358261" y="5935219"/>
            <a:ext cx="1188364" cy="443883"/>
          </a:xfrm>
          <a:prstGeom prst="rect">
            <a:avLst/>
          </a:prstGeom>
          <a:solidFill>
            <a:srgbClr val="A24E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5" name="Rectangle 14"/>
          <p:cNvSpPr/>
          <p:nvPr/>
        </p:nvSpPr>
        <p:spPr>
          <a:xfrm>
            <a:off x="2732537" y="5921671"/>
            <a:ext cx="1243781" cy="443883"/>
          </a:xfrm>
          <a:prstGeom prst="rect">
            <a:avLst/>
          </a:prstGeom>
          <a:solidFill>
            <a:srgbClr val="FFE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6" name="Szövegdoboz 5"/>
          <p:cNvSpPr txBox="1"/>
          <p:nvPr/>
        </p:nvSpPr>
        <p:spPr>
          <a:xfrm>
            <a:off x="651933" y="6392651"/>
            <a:ext cx="11040534" cy="338554"/>
          </a:xfrm>
          <a:prstGeom prst="rect">
            <a:avLst/>
          </a:prstGeom>
          <a:noFill/>
        </p:spPr>
        <p:txBody>
          <a:bodyPr wrap="square" rtlCol="0">
            <a:spAutoFit/>
          </a:bodyPr>
          <a:lstStyle/>
          <a:p>
            <a:pPr algn="just"/>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Sea                           Sandy desert </a:t>
            </a:r>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         </a:t>
            </a:r>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Land with less/more green vegetation                                Snow</a:t>
            </a:r>
          </a:p>
        </p:txBody>
      </p:sp>
      <p:sp>
        <p:nvSpPr>
          <p:cNvPr id="7" name="Rectangle 14"/>
          <p:cNvSpPr/>
          <p:nvPr/>
        </p:nvSpPr>
        <p:spPr>
          <a:xfrm>
            <a:off x="717202" y="5921672"/>
            <a:ext cx="1389520" cy="443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9" name="Rectangle 4"/>
          <p:cNvSpPr/>
          <p:nvPr/>
        </p:nvSpPr>
        <p:spPr>
          <a:xfrm>
            <a:off x="919952" y="917850"/>
            <a:ext cx="1512656" cy="443883"/>
          </a:xfrm>
          <a:prstGeom prst="rect">
            <a:avLst/>
          </a:prstGeom>
          <a:solidFill>
            <a:srgbClr val="5F8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0" name="Rectangle 7"/>
          <p:cNvSpPr/>
          <p:nvPr/>
        </p:nvSpPr>
        <p:spPr>
          <a:xfrm>
            <a:off x="2595184" y="917849"/>
            <a:ext cx="1565336" cy="443883"/>
          </a:xfrm>
          <a:prstGeom prst="rect">
            <a:avLst/>
          </a:prstGeom>
          <a:solidFill>
            <a:srgbClr val="96D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1" name="Szövegdoboz 10"/>
          <p:cNvSpPr txBox="1"/>
          <p:nvPr/>
        </p:nvSpPr>
        <p:spPr>
          <a:xfrm>
            <a:off x="2485539" y="1446441"/>
            <a:ext cx="1781120"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ice cloud, small particles</a:t>
            </a:r>
          </a:p>
        </p:txBody>
      </p:sp>
      <p:sp>
        <p:nvSpPr>
          <p:cNvPr id="12" name="Rectangle 4"/>
          <p:cNvSpPr/>
          <p:nvPr/>
        </p:nvSpPr>
        <p:spPr>
          <a:xfrm>
            <a:off x="714196" y="4330862"/>
            <a:ext cx="1605254" cy="443883"/>
          </a:xfrm>
          <a:prstGeom prst="rect">
            <a:avLst/>
          </a:prstGeom>
          <a:solidFill>
            <a:srgbClr val="FF7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3" name="Rectangle 7"/>
          <p:cNvSpPr/>
          <p:nvPr/>
        </p:nvSpPr>
        <p:spPr>
          <a:xfrm>
            <a:off x="2595185" y="4330862"/>
            <a:ext cx="1543421" cy="443883"/>
          </a:xfrm>
          <a:prstGeom prst="rect">
            <a:avLst/>
          </a:prstGeom>
          <a:solidFill>
            <a:srgbClr val="FFC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4" name="Rectangle 4"/>
          <p:cNvSpPr/>
          <p:nvPr/>
        </p:nvSpPr>
        <p:spPr>
          <a:xfrm>
            <a:off x="4372010" y="4330862"/>
            <a:ext cx="1670743" cy="443883"/>
          </a:xfrm>
          <a:prstGeom prst="rect">
            <a:avLst/>
          </a:prstGeom>
          <a:solidFill>
            <a:srgbClr val="FFF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5" name="Szövegdoboz 14"/>
          <p:cNvSpPr txBox="1"/>
          <p:nvPr/>
        </p:nvSpPr>
        <p:spPr>
          <a:xfrm>
            <a:off x="592868" y="4888849"/>
            <a:ext cx="1822687"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large droplets</a:t>
            </a:r>
          </a:p>
        </p:txBody>
      </p:sp>
      <p:sp>
        <p:nvSpPr>
          <p:cNvPr id="16" name="TextBox 3"/>
          <p:cNvSpPr txBox="1"/>
          <p:nvPr/>
        </p:nvSpPr>
        <p:spPr>
          <a:xfrm>
            <a:off x="7837247" y="1472679"/>
            <a:ext cx="2106878" cy="523220"/>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Medium thin ice cloud over sea</a:t>
            </a:r>
            <a:endParaRPr lang="hu-HU" sz="1400" dirty="0">
              <a:solidFill>
                <a:schemeClr val="bg1"/>
              </a:solidFill>
              <a:latin typeface="Times New Roman" panose="02020603050405020304" pitchFamily="18" charset="0"/>
              <a:cs typeface="Times New Roman" panose="02020603050405020304" pitchFamily="18" charset="0"/>
            </a:endParaRPr>
          </a:p>
        </p:txBody>
      </p:sp>
      <p:sp>
        <p:nvSpPr>
          <p:cNvPr id="17" name="Rectangle 4"/>
          <p:cNvSpPr/>
          <p:nvPr/>
        </p:nvSpPr>
        <p:spPr>
          <a:xfrm>
            <a:off x="8020489" y="1020076"/>
            <a:ext cx="1740394" cy="443883"/>
          </a:xfrm>
          <a:prstGeom prst="rect">
            <a:avLst/>
          </a:prstGeom>
          <a:solidFill>
            <a:srgbClr val="B4E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8" name="TextBox 3"/>
          <p:cNvSpPr txBox="1"/>
          <p:nvPr/>
        </p:nvSpPr>
        <p:spPr>
          <a:xfrm>
            <a:off x="9926340" y="1472470"/>
            <a:ext cx="1779538" cy="523220"/>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Very thin ice cloud over sea</a:t>
            </a:r>
          </a:p>
        </p:txBody>
      </p:sp>
      <p:sp>
        <p:nvSpPr>
          <p:cNvPr id="19" name="Rectangle 4"/>
          <p:cNvSpPr/>
          <p:nvPr/>
        </p:nvSpPr>
        <p:spPr>
          <a:xfrm>
            <a:off x="9939558" y="1028587"/>
            <a:ext cx="1713053" cy="443883"/>
          </a:xfrm>
          <a:prstGeom prst="rect">
            <a:avLst/>
          </a:prstGeom>
          <a:solidFill>
            <a:srgbClr val="738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0" name="Szövegdoboz 19"/>
          <p:cNvSpPr txBox="1"/>
          <p:nvPr/>
        </p:nvSpPr>
        <p:spPr>
          <a:xfrm>
            <a:off x="8031715" y="4521495"/>
            <a:ext cx="1670744"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Thin water cloud over sea </a:t>
            </a:r>
          </a:p>
        </p:txBody>
      </p:sp>
      <p:sp>
        <p:nvSpPr>
          <p:cNvPr id="21" name="Szövegdoboz 20"/>
          <p:cNvSpPr txBox="1"/>
          <p:nvPr/>
        </p:nvSpPr>
        <p:spPr>
          <a:xfrm>
            <a:off x="757880" y="1446441"/>
            <a:ext cx="1822688"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ice cloud, large particles</a:t>
            </a:r>
            <a:endParaRPr lang="hu-HU" sz="1600" dirty="0">
              <a:solidFill>
                <a:schemeClr val="bg1"/>
              </a:solidFill>
              <a:latin typeface="Times New Roman" panose="02020603050405020304" pitchFamily="18" charset="0"/>
              <a:cs typeface="Times New Roman" panose="02020603050405020304" pitchFamily="18" charset="0"/>
            </a:endParaRPr>
          </a:p>
        </p:txBody>
      </p:sp>
      <p:sp>
        <p:nvSpPr>
          <p:cNvPr id="23" name="Szövegdoboz 22"/>
          <p:cNvSpPr txBox="1"/>
          <p:nvPr/>
        </p:nvSpPr>
        <p:spPr>
          <a:xfrm>
            <a:off x="2415555" y="4890407"/>
            <a:ext cx="1946133"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medium size droplets</a:t>
            </a:r>
          </a:p>
        </p:txBody>
      </p:sp>
      <p:sp>
        <p:nvSpPr>
          <p:cNvPr id="24" name="Szövegdoboz 23"/>
          <p:cNvSpPr txBox="1"/>
          <p:nvPr/>
        </p:nvSpPr>
        <p:spPr>
          <a:xfrm>
            <a:off x="4287339" y="4880903"/>
            <a:ext cx="1822686"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small droplets</a:t>
            </a:r>
            <a:endParaRPr lang="hu-HU" sz="1600" dirty="0">
              <a:solidFill>
                <a:schemeClr val="bg1"/>
              </a:solidFill>
              <a:latin typeface="Times New Roman" panose="02020603050405020304" pitchFamily="18" charset="0"/>
              <a:cs typeface="Times New Roman" panose="02020603050405020304" pitchFamily="18" charset="0"/>
            </a:endParaRPr>
          </a:p>
        </p:txBody>
      </p:sp>
      <p:sp>
        <p:nvSpPr>
          <p:cNvPr id="25" name="Rectangle 4"/>
          <p:cNvSpPr/>
          <p:nvPr/>
        </p:nvSpPr>
        <p:spPr>
          <a:xfrm>
            <a:off x="8031715" y="4007468"/>
            <a:ext cx="1717942" cy="443883"/>
          </a:xfrm>
          <a:prstGeom prst="rect">
            <a:avLst/>
          </a:prstGeom>
          <a:solidFill>
            <a:srgbClr val="CEC7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6" name="Rectangle 7"/>
          <p:cNvSpPr/>
          <p:nvPr/>
        </p:nvSpPr>
        <p:spPr>
          <a:xfrm>
            <a:off x="6718594" y="5925312"/>
            <a:ext cx="1188364" cy="443883"/>
          </a:xfrm>
          <a:prstGeom prst="rect">
            <a:avLst/>
          </a:prstGeom>
          <a:solidFill>
            <a:srgbClr val="5A2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 name="Szövegdoboz 1"/>
          <p:cNvSpPr txBox="1"/>
          <p:nvPr/>
        </p:nvSpPr>
        <p:spPr>
          <a:xfrm>
            <a:off x="4770036" y="146053"/>
            <a:ext cx="7915564" cy="461665"/>
          </a:xfrm>
          <a:prstGeom prst="rect">
            <a:avLst/>
          </a:prstGeom>
          <a:noFill/>
          <a:ln>
            <a:noFill/>
          </a:ln>
        </p:spPr>
        <p:txBody>
          <a:bodyPr wrap="square" rtlCol="0">
            <a:spAutoFit/>
          </a:bodyPr>
          <a:lstStyle/>
          <a:p>
            <a:pPr algn="ctr"/>
            <a:r>
              <a:rPr lang="en-GB" sz="2400" b="1" dirty="0">
                <a:solidFill>
                  <a:schemeClr val="bg1"/>
                </a:solidFill>
                <a:latin typeface="Times New Roman" panose="02020603050405020304" pitchFamily="18" charset="0"/>
                <a:cs typeface="Times New Roman" panose="02020603050405020304" pitchFamily="18" charset="0"/>
              </a:rPr>
              <a:t>Typical </a:t>
            </a:r>
            <a:r>
              <a:rPr lang="en-GB" sz="2400" b="1" dirty="0" err="1">
                <a:solidFill>
                  <a:schemeClr val="bg1"/>
                </a:solidFill>
                <a:latin typeface="Times New Roman" panose="02020603050405020304" pitchFamily="18" charset="0"/>
                <a:cs typeface="Times New Roman" panose="02020603050405020304" pitchFamily="18" charset="0"/>
              </a:rPr>
              <a:t>colors</a:t>
            </a:r>
            <a:r>
              <a:rPr lang="en-GB" sz="2400" b="1" dirty="0">
                <a:solidFill>
                  <a:schemeClr val="bg1"/>
                </a:solidFill>
                <a:latin typeface="Times New Roman" panose="02020603050405020304" pitchFamily="18" charset="0"/>
                <a:cs typeface="Times New Roman" panose="02020603050405020304" pitchFamily="18" charset="0"/>
              </a:rPr>
              <a:t> of VIIRS Cloud Phase RGB </a:t>
            </a:r>
          </a:p>
        </p:txBody>
      </p:sp>
      <p:sp>
        <p:nvSpPr>
          <p:cNvPr id="27" name="Rectangle 4"/>
          <p:cNvSpPr/>
          <p:nvPr/>
        </p:nvSpPr>
        <p:spPr>
          <a:xfrm>
            <a:off x="1735666" y="2767340"/>
            <a:ext cx="2522525" cy="443883"/>
          </a:xfrm>
          <a:prstGeom prst="rect">
            <a:avLst/>
          </a:prstGeom>
          <a:solidFill>
            <a:srgbClr val="CF3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8" name="Szövegdoboz 27"/>
          <p:cNvSpPr txBox="1"/>
          <p:nvPr/>
        </p:nvSpPr>
        <p:spPr>
          <a:xfrm>
            <a:off x="919952" y="3306080"/>
            <a:ext cx="4023971"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with extreme large particles or thick mixed phase cloud </a:t>
            </a:r>
          </a:p>
        </p:txBody>
      </p:sp>
      <p:sp>
        <p:nvSpPr>
          <p:cNvPr id="22" name="Téglalap 21">
            <a:extLst>
              <a:ext uri="{FF2B5EF4-FFF2-40B4-BE49-F238E27FC236}">
                <a16:creationId xmlns:a16="http://schemas.microsoft.com/office/drawing/2014/main" id="{27B691BF-322A-44CB-852F-4D1A42CBABB3}"/>
              </a:ext>
            </a:extLst>
          </p:cNvPr>
          <p:cNvSpPr/>
          <p:nvPr/>
        </p:nvSpPr>
        <p:spPr>
          <a:xfrm>
            <a:off x="10322770" y="3687225"/>
            <a:ext cx="1820177" cy="738664"/>
          </a:xfrm>
          <a:prstGeom prst="rect">
            <a:avLst/>
          </a:prstGeom>
          <a:ln>
            <a:solidFill>
              <a:schemeClr val="accent1"/>
            </a:solidFill>
          </a:ln>
        </p:spPr>
        <p:txBody>
          <a:bodyPr wrap="square">
            <a:spAutoFit/>
          </a:bodyPr>
          <a:lstStyle/>
          <a:p>
            <a:pPr algn="ctr"/>
            <a:r>
              <a:rPr lang="en-US" sz="1400" i="1" dirty="0">
                <a:solidFill>
                  <a:schemeClr val="bg1"/>
                </a:solidFill>
                <a:latin typeface="Times New Roman" panose="02020603050405020304" pitchFamily="18" charset="0"/>
                <a:cs typeface="Times New Roman" panose="02020603050405020304" pitchFamily="18" charset="0"/>
              </a:rPr>
              <a:t>The color of the thin ice clouds depends on several factors</a:t>
            </a:r>
          </a:p>
        </p:txBody>
      </p:sp>
      <p:sp>
        <p:nvSpPr>
          <p:cNvPr id="29" name="Rectangle 11"/>
          <p:cNvSpPr/>
          <p:nvPr/>
        </p:nvSpPr>
        <p:spPr>
          <a:xfrm>
            <a:off x="9367895" y="5916845"/>
            <a:ext cx="1341640" cy="443883"/>
          </a:xfrm>
          <a:prstGeom prst="rect">
            <a:avLst/>
          </a:prstGeom>
          <a:solidFill>
            <a:srgbClr val="1E1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30" name="TextBox 3"/>
          <p:cNvSpPr txBox="1"/>
          <p:nvPr/>
        </p:nvSpPr>
        <p:spPr>
          <a:xfrm>
            <a:off x="7084890" y="3017115"/>
            <a:ext cx="1709916"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Thin ice cloud over land</a:t>
            </a:r>
          </a:p>
        </p:txBody>
      </p:sp>
      <p:sp>
        <p:nvSpPr>
          <p:cNvPr id="31" name="Rectangle 4"/>
          <p:cNvSpPr/>
          <p:nvPr/>
        </p:nvSpPr>
        <p:spPr>
          <a:xfrm>
            <a:off x="7084889" y="2496177"/>
            <a:ext cx="1740394" cy="443883"/>
          </a:xfrm>
          <a:prstGeom prst="rect">
            <a:avLst/>
          </a:prstGeom>
          <a:solidFill>
            <a:srgbClr val="828C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32" name="Rectangle 4">
            <a:extLst>
              <a:ext uri="{FF2B5EF4-FFF2-40B4-BE49-F238E27FC236}">
                <a16:creationId xmlns:a16="http://schemas.microsoft.com/office/drawing/2014/main" id="{75319748-E337-4BF7-B904-CEAE25D3DF69}"/>
              </a:ext>
            </a:extLst>
          </p:cNvPr>
          <p:cNvSpPr/>
          <p:nvPr/>
        </p:nvSpPr>
        <p:spPr>
          <a:xfrm>
            <a:off x="9020580" y="2494300"/>
            <a:ext cx="1709916" cy="443883"/>
          </a:xfrm>
          <a:prstGeom prst="rect">
            <a:avLst/>
          </a:prstGeom>
          <a:solidFill>
            <a:srgbClr val="AAB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33" name="TextBox 3">
            <a:extLst>
              <a:ext uri="{FF2B5EF4-FFF2-40B4-BE49-F238E27FC236}">
                <a16:creationId xmlns:a16="http://schemas.microsoft.com/office/drawing/2014/main" id="{14D2430B-6368-40E1-B205-4BD61A1311FD}"/>
              </a:ext>
            </a:extLst>
          </p:cNvPr>
          <p:cNvSpPr txBox="1"/>
          <p:nvPr/>
        </p:nvSpPr>
        <p:spPr>
          <a:xfrm>
            <a:off x="9166944" y="3016767"/>
            <a:ext cx="1578339"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Thin ice cloud over water cloud</a:t>
            </a:r>
          </a:p>
        </p:txBody>
      </p:sp>
      <p:sp>
        <p:nvSpPr>
          <p:cNvPr id="3" name="Rectangle 4">
            <a:extLst>
              <a:ext uri="{FF2B5EF4-FFF2-40B4-BE49-F238E27FC236}">
                <a16:creationId xmlns:a16="http://schemas.microsoft.com/office/drawing/2014/main" id="{1553E2F2-6DBF-C481-5EB8-C019238CFB81}"/>
              </a:ext>
            </a:extLst>
          </p:cNvPr>
          <p:cNvSpPr/>
          <p:nvPr/>
        </p:nvSpPr>
        <p:spPr>
          <a:xfrm>
            <a:off x="6054649" y="1020076"/>
            <a:ext cx="1740394" cy="443883"/>
          </a:xfrm>
          <a:prstGeom prst="rect">
            <a:avLst/>
          </a:prstGeom>
          <a:solidFill>
            <a:srgbClr val="D0FF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8" name="TextBox 3">
            <a:extLst>
              <a:ext uri="{FF2B5EF4-FFF2-40B4-BE49-F238E27FC236}">
                <a16:creationId xmlns:a16="http://schemas.microsoft.com/office/drawing/2014/main" id="{79BF760E-6886-6AD1-3824-BCD300AFA38D}"/>
              </a:ext>
            </a:extLst>
          </p:cNvPr>
          <p:cNvSpPr txBox="1"/>
          <p:nvPr/>
        </p:nvSpPr>
        <p:spPr>
          <a:xfrm>
            <a:off x="5848208" y="1496135"/>
            <a:ext cx="2106878" cy="523220"/>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Thin ice cloud, extremely small ice crystals</a:t>
            </a:r>
            <a:endParaRPr lang="hu-HU" sz="1400" dirty="0">
              <a:solidFill>
                <a:schemeClr val="bg1"/>
              </a:solidFill>
              <a:latin typeface="Times New Roman" panose="02020603050405020304" pitchFamily="18" charset="0"/>
              <a:cs typeface="Times New Roman" panose="02020603050405020304" pitchFamily="18" charset="0"/>
            </a:endParaRPr>
          </a:p>
        </p:txBody>
      </p:sp>
      <p:sp>
        <p:nvSpPr>
          <p:cNvPr id="34" name="Rectangle 2">
            <a:extLst>
              <a:ext uri="{FF2B5EF4-FFF2-40B4-BE49-F238E27FC236}">
                <a16:creationId xmlns:a16="http://schemas.microsoft.com/office/drawing/2014/main" id="{D396E1DF-7593-3D1F-C0F4-B6E6C9958435}"/>
              </a:ext>
            </a:extLst>
          </p:cNvPr>
          <p:cNvSpPr/>
          <p:nvPr/>
        </p:nvSpPr>
        <p:spPr>
          <a:xfrm>
            <a:off x="654392" y="773900"/>
            <a:ext cx="3848735" cy="152389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28">
            <a:extLst>
              <a:ext uri="{FF2B5EF4-FFF2-40B4-BE49-F238E27FC236}">
                <a16:creationId xmlns:a16="http://schemas.microsoft.com/office/drawing/2014/main" id="{5A22E20C-1468-EBCF-2CE9-84374E060FB2}"/>
              </a:ext>
            </a:extLst>
          </p:cNvPr>
          <p:cNvSpPr txBox="1"/>
          <p:nvPr/>
        </p:nvSpPr>
        <p:spPr>
          <a:xfrm>
            <a:off x="58086" y="32712"/>
            <a:ext cx="3308809" cy="646331"/>
          </a:xfrm>
          <a:prstGeom prst="rect">
            <a:avLst/>
          </a:prstGeom>
          <a:noFill/>
        </p:spPr>
        <p:txBody>
          <a:bodyPr wrap="square" rtlCol="0">
            <a:spAutoFit/>
          </a:bodyPr>
          <a:lstStyle/>
          <a:p>
            <a:pPr algn="ctr"/>
            <a:r>
              <a:rPr lang="en-GB" dirty="0">
                <a:solidFill>
                  <a:schemeClr val="bg1"/>
                </a:solidFill>
                <a:latin typeface="Times New Roman" panose="02020603050405020304" pitchFamily="18" charset="0"/>
                <a:cs typeface="Times New Roman" panose="02020603050405020304" pitchFamily="18" charset="0"/>
              </a:rPr>
              <a:t>Most important </a:t>
            </a:r>
            <a:r>
              <a:rPr lang="en-GB" dirty="0" err="1">
                <a:solidFill>
                  <a:schemeClr val="bg1"/>
                </a:solidFill>
                <a:latin typeface="Times New Roman" panose="02020603050405020304" pitchFamily="18" charset="0"/>
                <a:cs typeface="Times New Roman" panose="02020603050405020304" pitchFamily="18" charset="0"/>
              </a:rPr>
              <a:t>color</a:t>
            </a:r>
            <a:r>
              <a:rPr lang="en-GB" dirty="0">
                <a:solidFill>
                  <a:schemeClr val="bg1"/>
                </a:solidFill>
                <a:latin typeface="Times New Roman" panose="02020603050405020304" pitchFamily="18" charset="0"/>
                <a:cs typeface="Times New Roman" panose="02020603050405020304" pitchFamily="18" charset="0"/>
              </a:rPr>
              <a:t> shades at monitoring </a:t>
            </a:r>
            <a:r>
              <a:rPr lang="en-GB" dirty="0">
                <a:solidFill>
                  <a:srgbClr val="FFFF00"/>
                </a:solidFill>
                <a:latin typeface="Times New Roman" panose="02020603050405020304" pitchFamily="18" charset="0"/>
                <a:cs typeface="Times New Roman" panose="02020603050405020304" pitchFamily="18" charset="0"/>
              </a:rPr>
              <a:t>mature convection</a:t>
            </a:r>
            <a:r>
              <a:rPr lang="en-GB"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30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0389" y="1799770"/>
            <a:ext cx="11644739" cy="2677656"/>
          </a:xfrm>
          <a:prstGeom prst="rect">
            <a:avLst/>
          </a:prstGeom>
          <a:ln>
            <a:solidFill>
              <a:schemeClr val="accent1"/>
            </a:solidFill>
          </a:ln>
        </p:spPr>
        <p:txBody>
          <a:bodyPr wrap="square">
            <a:spAutoFit/>
          </a:bodyPr>
          <a:lstStyle/>
          <a:p>
            <a:pPr>
              <a:defRPr/>
            </a:pPr>
            <a:r>
              <a:rPr lang="en-US" altLang="hu-HU" sz="2000" b="1" dirty="0">
                <a:solidFill>
                  <a:srgbClr val="FFFF00"/>
                </a:solidFill>
                <a:latin typeface="Times New Roman" panose="02020603050405020304" pitchFamily="18" charset="0"/>
                <a:cs typeface="Times New Roman" panose="02020603050405020304" pitchFamily="18" charset="0"/>
              </a:rPr>
              <a:t>Cloud top microphysics</a:t>
            </a:r>
            <a:endParaRPr lang="en-US" altLang="hu-HU" sz="2000" dirty="0">
              <a:solidFill>
                <a:schemeClr val="bg1"/>
              </a:solidFill>
              <a:latin typeface="Times New Roman" panose="02020603050405020304" pitchFamily="18" charset="0"/>
              <a:cs typeface="Times New Roman" panose="02020603050405020304" pitchFamily="18" charset="0"/>
            </a:endParaRPr>
          </a:p>
          <a:p>
            <a:pPr>
              <a:defRPr/>
            </a:pPr>
            <a:r>
              <a:rPr lang="en-US" altLang="hu-HU" sz="2000" u="sng" dirty="0">
                <a:solidFill>
                  <a:schemeClr val="bg1"/>
                </a:solidFill>
                <a:latin typeface="Times New Roman" panose="02020603050405020304" pitchFamily="18" charset="0"/>
                <a:cs typeface="Times New Roman" panose="02020603050405020304" pitchFamily="18" charset="0"/>
              </a:rPr>
              <a:t>In case of mid-latitude continental convective clouds</a:t>
            </a:r>
            <a:r>
              <a:rPr lang="en-US" altLang="hu-HU" sz="2000" dirty="0">
                <a:solidFill>
                  <a:schemeClr val="bg1"/>
                </a:solidFill>
                <a:latin typeface="Times New Roman" panose="02020603050405020304" pitchFamily="18" charset="0"/>
                <a:cs typeface="Times New Roman" panose="02020603050405020304" pitchFamily="18" charset="0"/>
              </a:rPr>
              <a:t>:</a:t>
            </a:r>
          </a:p>
          <a:p>
            <a:pPr lvl="1">
              <a:defRPr/>
            </a:pPr>
            <a:r>
              <a:rPr lang="en-US" altLang="hu-HU" sz="2400" dirty="0">
                <a:solidFill>
                  <a:srgbClr val="FFFF00"/>
                </a:solidFill>
                <a:latin typeface="Times New Roman" panose="02020603050405020304" pitchFamily="18" charset="0"/>
                <a:cs typeface="Times New Roman" panose="02020603050405020304" pitchFamily="18" charset="0"/>
              </a:rPr>
              <a:t>Small ice crystals</a:t>
            </a:r>
            <a:r>
              <a:rPr lang="en-US" altLang="hu-HU" sz="2400" dirty="0">
                <a:solidFill>
                  <a:schemeClr val="bg1"/>
                </a:solidFill>
                <a:latin typeface="Times New Roman" panose="02020603050405020304" pitchFamily="18" charset="0"/>
                <a:cs typeface="Times New Roman" panose="02020603050405020304" pitchFamily="18" charset="0"/>
              </a:rPr>
              <a:t> on (or above) the top of a convective cloud – </a:t>
            </a:r>
          </a:p>
          <a:p>
            <a:pPr lvl="8">
              <a:defRPr/>
            </a:pPr>
            <a:r>
              <a:rPr lang="en-US" altLang="en-US" sz="2400" dirty="0">
                <a:solidFill>
                  <a:schemeClr val="bg1"/>
                </a:solidFill>
                <a:latin typeface="Times New Roman" panose="02020603050405020304" pitchFamily="18" charset="0"/>
                <a:cs typeface="Times New Roman" panose="02020603050405020304" pitchFamily="18" charset="0"/>
              </a:rPr>
              <a:t>           I</a:t>
            </a:r>
            <a:r>
              <a:rPr lang="en-US" altLang="en-US" sz="2400" u="sng" dirty="0">
                <a:solidFill>
                  <a:schemeClr val="bg1"/>
                </a:solidFill>
                <a:latin typeface="Times New Roman" panose="02020603050405020304" pitchFamily="18" charset="0"/>
                <a:cs typeface="Times New Roman" panose="02020603050405020304" pitchFamily="18" charset="0"/>
              </a:rPr>
              <a:t>ndicator of (possibly) </a:t>
            </a:r>
            <a:r>
              <a:rPr lang="en-US" altLang="en-US" sz="2400" u="sng" dirty="0">
                <a:solidFill>
                  <a:srgbClr val="FFFF00"/>
                </a:solidFill>
                <a:latin typeface="Times New Roman" panose="02020603050405020304" pitchFamily="18" charset="0"/>
                <a:cs typeface="Times New Roman" panose="02020603050405020304" pitchFamily="18" charset="0"/>
              </a:rPr>
              <a:t>strong updraft</a:t>
            </a:r>
            <a:r>
              <a:rPr lang="en-US" altLang="hu-HU" sz="2400" dirty="0">
                <a:solidFill>
                  <a:srgbClr val="FFFF00"/>
                </a:solidFill>
                <a:latin typeface="Times New Roman" panose="02020603050405020304" pitchFamily="18" charset="0"/>
                <a:cs typeface="Times New Roman" panose="02020603050405020304" pitchFamily="18" charset="0"/>
              </a:rPr>
              <a:t> </a:t>
            </a:r>
            <a:r>
              <a:rPr lang="en-US" altLang="hu-HU" sz="2400" dirty="0">
                <a:solidFill>
                  <a:schemeClr val="bg1"/>
                </a:solidFill>
                <a:latin typeface="Times New Roman" panose="02020603050405020304" pitchFamily="18" charset="0"/>
                <a:cs typeface="Times New Roman" panose="02020603050405020304" pitchFamily="18" charset="0"/>
              </a:rPr>
              <a:t>- possibly </a:t>
            </a:r>
            <a:r>
              <a:rPr lang="en-US" altLang="hu-HU" sz="2400" dirty="0">
                <a:solidFill>
                  <a:srgbClr val="FFFF00"/>
                </a:solidFill>
                <a:latin typeface="Times New Roman" panose="02020603050405020304" pitchFamily="18" charset="0"/>
                <a:cs typeface="Times New Roman" panose="02020603050405020304" pitchFamily="18" charset="0"/>
              </a:rPr>
              <a:t>severity</a:t>
            </a:r>
            <a:r>
              <a:rPr lang="en-US" altLang="hu-HU" sz="2400" dirty="0">
                <a:solidFill>
                  <a:schemeClr val="bg1"/>
                </a:solidFill>
                <a:latin typeface="Times New Roman" panose="02020603050405020304" pitchFamily="18" charset="0"/>
                <a:cs typeface="Times New Roman" panose="02020603050405020304" pitchFamily="18" charset="0"/>
              </a:rPr>
              <a:t> </a:t>
            </a:r>
          </a:p>
          <a:p>
            <a:pPr marL="1257300" lvl="2" indent="-342900">
              <a:buFont typeface="Arial" panose="020B0604020202020204" pitchFamily="34" charset="0"/>
              <a:buChar char="•"/>
              <a:defRPr/>
            </a:pPr>
            <a:r>
              <a:rPr lang="en-US" altLang="en-US" sz="2000" dirty="0">
                <a:solidFill>
                  <a:srgbClr val="FFFF00"/>
                </a:solidFill>
                <a:latin typeface="Times New Roman" panose="02020603050405020304" pitchFamily="18" charset="0"/>
                <a:cs typeface="Times New Roman" panose="02020603050405020304" pitchFamily="18" charset="0"/>
              </a:rPr>
              <a:t>Strong updrafts </a:t>
            </a:r>
            <a:r>
              <a:rPr lang="en-US" altLang="en-US" sz="2000" dirty="0">
                <a:solidFill>
                  <a:schemeClr val="bg1"/>
                </a:solidFill>
                <a:latin typeface="Times New Roman" panose="02020603050405020304" pitchFamily="18" charset="0"/>
                <a:cs typeface="Times New Roman" panose="02020603050405020304" pitchFamily="18" charset="0"/>
              </a:rPr>
              <a:t>often bring small ice particles up to the cloud top. The water particles formed at the cloud base have not much time to become larger by coagulation before freezing. </a:t>
            </a:r>
          </a:p>
          <a:p>
            <a:pPr marL="1257300" lvl="3" indent="-342900">
              <a:buFont typeface="Arial" panose="020B0604020202020204" pitchFamily="34" charset="0"/>
              <a:buChar char="•"/>
              <a:defRPr/>
            </a:pPr>
            <a:r>
              <a:rPr lang="en-US" altLang="en-US" sz="2000" dirty="0">
                <a:solidFill>
                  <a:schemeClr val="bg1"/>
                </a:solidFill>
                <a:latin typeface="Times New Roman" panose="02020603050405020304" pitchFamily="18" charset="0"/>
                <a:cs typeface="Times New Roman" panose="02020603050405020304" pitchFamily="18" charset="0"/>
              </a:rPr>
              <a:t>Small ice crystals may belong to an above anvil cirrus cloud as well – </a:t>
            </a:r>
          </a:p>
          <a:p>
            <a:pPr lvl="6" indent="-457200">
              <a:defRPr/>
            </a:pPr>
            <a:r>
              <a:rPr lang="en-US" altLang="en-US" sz="2000" dirty="0">
                <a:solidFill>
                  <a:schemeClr val="bg1"/>
                </a:solidFill>
                <a:latin typeface="Times New Roman" panose="02020603050405020304" pitchFamily="18" charset="0"/>
                <a:cs typeface="Times New Roman" panose="02020603050405020304" pitchFamily="18" charset="0"/>
              </a:rPr>
              <a:t>Pileus / ice plume </a:t>
            </a:r>
            <a:r>
              <a:rPr lang="hu-HU" altLang="en-US" sz="2000" dirty="0">
                <a:solidFill>
                  <a:schemeClr val="bg1"/>
                </a:solidFill>
                <a:latin typeface="Times New Roman" panose="02020603050405020304" pitchFamily="18" charset="0"/>
                <a:cs typeface="Times New Roman" panose="02020603050405020304" pitchFamily="18" charset="0"/>
              </a:rPr>
              <a:t>/ jumping </a:t>
            </a:r>
            <a:r>
              <a:rPr lang="hu-HU" altLang="en-US" sz="2000" dirty="0" err="1">
                <a:solidFill>
                  <a:schemeClr val="bg1"/>
                </a:solidFill>
                <a:latin typeface="Times New Roman" panose="02020603050405020304" pitchFamily="18" charset="0"/>
                <a:cs typeface="Times New Roman" panose="02020603050405020304" pitchFamily="18" charset="0"/>
              </a:rPr>
              <a:t>cirrus</a:t>
            </a:r>
            <a:r>
              <a:rPr lang="hu-H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 indicators of strong updraft</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0388" y="4620102"/>
            <a:ext cx="11644739" cy="1908215"/>
          </a:xfrm>
          <a:prstGeom prst="rect">
            <a:avLst/>
          </a:prstGeom>
          <a:ln>
            <a:solidFill>
              <a:schemeClr val="accent1"/>
            </a:solidFill>
          </a:ln>
        </p:spPr>
        <p:txBody>
          <a:bodyPr wrap="square">
            <a:spAutoFit/>
          </a:bodyPr>
          <a:lstStyle/>
          <a:p>
            <a:pPr>
              <a:defRPr/>
            </a:pPr>
            <a:r>
              <a:rPr lang="en-GB" altLang="en-US" dirty="0">
                <a:solidFill>
                  <a:schemeClr val="bg1"/>
                </a:solidFill>
                <a:latin typeface="Times New Roman" panose="02020603050405020304" pitchFamily="18" charset="0"/>
                <a:cs typeface="Times New Roman" panose="02020603050405020304" pitchFamily="18" charset="0"/>
              </a:rPr>
              <a:t>However:</a:t>
            </a:r>
          </a:p>
          <a:p>
            <a:pPr marL="342900" indent="-342900">
              <a:buFont typeface="Arial" panose="020B0604020202020204" pitchFamily="34" charset="0"/>
              <a:buChar char="•"/>
              <a:defRPr/>
            </a:pPr>
            <a:r>
              <a:rPr lang="en-GB" altLang="hu-HU" dirty="0">
                <a:solidFill>
                  <a:schemeClr val="bg1"/>
                </a:solidFill>
                <a:latin typeface="Times New Roman" panose="02020603050405020304" pitchFamily="18" charset="0"/>
                <a:cs typeface="Times New Roman" panose="02020603050405020304" pitchFamily="18" charset="0"/>
              </a:rPr>
              <a:t>Small particles on the top of a convective cloud </a:t>
            </a:r>
            <a:r>
              <a:rPr lang="en-GB" altLang="hu-HU" dirty="0">
                <a:solidFill>
                  <a:srgbClr val="FFFF00"/>
                </a:solidFill>
                <a:latin typeface="Times New Roman" panose="02020603050405020304" pitchFamily="18" charset="0"/>
                <a:cs typeface="Times New Roman" panose="02020603050405020304" pitchFamily="18" charset="0"/>
              </a:rPr>
              <a:t>do NOT necessarily indicate strong updraft, </a:t>
            </a:r>
            <a:r>
              <a:rPr lang="en-GB" altLang="hu-HU" dirty="0">
                <a:solidFill>
                  <a:schemeClr val="bg1"/>
                </a:solidFill>
                <a:latin typeface="Times New Roman" panose="02020603050405020304" pitchFamily="18" charset="0"/>
                <a:cs typeface="Times New Roman" panose="02020603050405020304" pitchFamily="18" charset="0"/>
              </a:rPr>
              <a:t>they can form due to other processes, as well.</a:t>
            </a:r>
          </a:p>
          <a:p>
            <a:pPr marL="742950" lvl="1" indent="-285750">
              <a:buFont typeface="Arial" panose="020B0604020202020204" pitchFamily="34" charset="0"/>
              <a:buChar char="•"/>
              <a:defRPr/>
            </a:pPr>
            <a:r>
              <a:rPr lang="en-GB" altLang="hu-HU" sz="1600" dirty="0">
                <a:solidFill>
                  <a:schemeClr val="bg1"/>
                </a:solidFill>
                <a:latin typeface="Times New Roman" panose="02020603050405020304" pitchFamily="18" charset="0"/>
                <a:cs typeface="Times New Roman" panose="02020603050405020304" pitchFamily="18" charset="0"/>
              </a:rPr>
              <a:t>Continental convective cloud with </a:t>
            </a:r>
            <a:r>
              <a:rPr lang="en-GB" altLang="hu-HU" sz="1600" dirty="0">
                <a:solidFill>
                  <a:srgbClr val="FFFF00"/>
                </a:solidFill>
                <a:latin typeface="Times New Roman" panose="02020603050405020304" pitchFamily="18" charset="0"/>
                <a:cs typeface="Times New Roman" panose="02020603050405020304" pitchFamily="18" charset="0"/>
              </a:rPr>
              <a:t>cold cloud base </a:t>
            </a:r>
            <a:r>
              <a:rPr lang="en-GB" altLang="hu-HU" sz="1600" dirty="0">
                <a:solidFill>
                  <a:schemeClr val="bg1"/>
                </a:solidFill>
                <a:latin typeface="Times New Roman" panose="02020603050405020304" pitchFamily="18" charset="0"/>
                <a:cs typeface="Times New Roman" panose="02020603050405020304" pitchFamily="18" charset="0"/>
              </a:rPr>
              <a:t>has usually small ice crystals on the top – without strong updraft</a:t>
            </a:r>
          </a:p>
          <a:p>
            <a:pPr marL="742950" lvl="1" indent="-285750">
              <a:buFont typeface="Arial" panose="020B0604020202020204" pitchFamily="34" charset="0"/>
              <a:buChar char="•"/>
              <a:defRPr/>
            </a:pPr>
            <a:r>
              <a:rPr lang="en-GB" altLang="hu-HU" sz="1600" dirty="0">
                <a:solidFill>
                  <a:srgbClr val="FFFF00"/>
                </a:solidFill>
                <a:latin typeface="Times New Roman" panose="02020603050405020304" pitchFamily="18" charset="0"/>
                <a:cs typeface="Times New Roman" panose="02020603050405020304" pitchFamily="18" charset="0"/>
              </a:rPr>
              <a:t>Highly polluted convective cloud </a:t>
            </a:r>
            <a:r>
              <a:rPr lang="en-GB" altLang="hu-HU" sz="1600" dirty="0">
                <a:solidFill>
                  <a:schemeClr val="bg1"/>
                </a:solidFill>
                <a:latin typeface="Times New Roman" panose="02020603050405020304" pitchFamily="18" charset="0"/>
                <a:cs typeface="Times New Roman" panose="02020603050405020304" pitchFamily="18" charset="0"/>
              </a:rPr>
              <a:t>(like pyro </a:t>
            </a:r>
            <a:r>
              <a:rPr lang="en-GB" altLang="hu-HU" sz="1600" dirty="0" err="1">
                <a:solidFill>
                  <a:schemeClr val="bg1"/>
                </a:solidFill>
                <a:latin typeface="Times New Roman" panose="02020603050405020304" pitchFamily="18" charset="0"/>
                <a:cs typeface="Times New Roman" panose="02020603050405020304" pitchFamily="18" charset="0"/>
              </a:rPr>
              <a:t>Cb</a:t>
            </a:r>
            <a:r>
              <a:rPr lang="en-GB" altLang="hu-HU" sz="1600" dirty="0">
                <a:solidFill>
                  <a:schemeClr val="bg1"/>
                </a:solidFill>
                <a:latin typeface="Times New Roman" panose="02020603050405020304" pitchFamily="18" charset="0"/>
                <a:cs typeface="Times New Roman" panose="02020603050405020304" pitchFamily="18" charset="0"/>
              </a:rPr>
              <a:t>) has usually small ice crystals on the top – without strong updraft</a:t>
            </a:r>
          </a:p>
          <a:p>
            <a:pPr marL="285750" indent="-285750">
              <a:buFont typeface="Arial" panose="020B0604020202020204" pitchFamily="34" charset="0"/>
              <a:buChar char="•"/>
              <a:defRPr/>
            </a:pPr>
            <a:r>
              <a:rPr lang="en-GB" altLang="hu-HU" sz="1600" dirty="0">
                <a:solidFill>
                  <a:schemeClr val="bg1"/>
                </a:solidFill>
                <a:latin typeface="Times New Roman" panose="02020603050405020304" pitchFamily="18" charset="0"/>
                <a:cs typeface="Times New Roman" panose="02020603050405020304" pitchFamily="18" charset="0"/>
              </a:rPr>
              <a:t>There are </a:t>
            </a:r>
            <a:r>
              <a:rPr lang="en-GB" altLang="hu-HU" sz="1600" dirty="0">
                <a:solidFill>
                  <a:srgbClr val="FFFF00"/>
                </a:solidFill>
                <a:latin typeface="Times New Roman" panose="02020603050405020304" pitchFamily="18" charset="0"/>
                <a:cs typeface="Times New Roman" panose="02020603050405020304" pitchFamily="18" charset="0"/>
              </a:rPr>
              <a:t>some (non-convective) ice cloud types which typically consist of small ice crystals</a:t>
            </a:r>
            <a:r>
              <a:rPr lang="en-GB" altLang="hu-HU" sz="1600" dirty="0">
                <a:solidFill>
                  <a:schemeClr val="bg1"/>
                </a:solidFill>
                <a:latin typeface="Times New Roman" panose="02020603050405020304" pitchFamily="18" charset="0"/>
                <a:cs typeface="Times New Roman" panose="02020603050405020304" pitchFamily="18" charset="0"/>
              </a:rPr>
              <a:t>, like high-level lee clouds or highly polluted cirrus clouds (e.g. dust) </a:t>
            </a:r>
          </a:p>
        </p:txBody>
      </p:sp>
      <p:sp>
        <p:nvSpPr>
          <p:cNvPr id="2" name="TextBox 3">
            <a:extLst>
              <a:ext uri="{FF2B5EF4-FFF2-40B4-BE49-F238E27FC236}">
                <a16:creationId xmlns:a16="http://schemas.microsoft.com/office/drawing/2014/main" id="{38BD7725-0914-6E63-016D-EE07CEDB3F2B}"/>
              </a:ext>
            </a:extLst>
          </p:cNvPr>
          <p:cNvSpPr txBox="1"/>
          <p:nvPr/>
        </p:nvSpPr>
        <p:spPr>
          <a:xfrm>
            <a:off x="260390" y="179766"/>
            <a:ext cx="11644738" cy="1477328"/>
          </a:xfrm>
          <a:prstGeom prst="rect">
            <a:avLst/>
          </a:prstGeom>
          <a:noFill/>
          <a:ln>
            <a:solidFill>
              <a:schemeClr val="accent1"/>
            </a:solidFill>
          </a:ln>
        </p:spPr>
        <p:txBody>
          <a:bodyPr wrap="square" rtlCol="0">
            <a:spAutoFit/>
          </a:bodyPr>
          <a:lstStyle/>
          <a:p>
            <a:r>
              <a:rPr lang="en-GB" dirty="0">
                <a:solidFill>
                  <a:schemeClr val="bg1"/>
                </a:solidFill>
                <a:latin typeface="Times New Roman" panose="02020603050405020304" pitchFamily="18" charset="0"/>
                <a:cs typeface="Times New Roman" panose="02020603050405020304" pitchFamily="18" charset="0"/>
              </a:rPr>
              <a:t>For analysing </a:t>
            </a:r>
            <a:r>
              <a:rPr lang="en-GB" dirty="0">
                <a:solidFill>
                  <a:srgbClr val="FFFF00"/>
                </a:solidFill>
                <a:latin typeface="Times New Roman" panose="02020603050405020304" pitchFamily="18" charset="0"/>
                <a:cs typeface="Times New Roman" panose="02020603050405020304" pitchFamily="18" charset="0"/>
              </a:rPr>
              <a:t>mature storms on satellite imagery </a:t>
            </a:r>
            <a:r>
              <a:rPr lang="en-GB" dirty="0">
                <a:solidFill>
                  <a:schemeClr val="bg1"/>
                </a:solidFill>
                <a:latin typeface="Times New Roman" panose="02020603050405020304" pitchFamily="18" charset="0"/>
                <a:cs typeface="Times New Roman" panose="02020603050405020304" pitchFamily="18" charset="0"/>
              </a:rPr>
              <a:t>we use: </a:t>
            </a:r>
          </a:p>
          <a:p>
            <a:pPr marL="285750" indent="-285750">
              <a:buFont typeface="Arial" panose="020B0604020202020204" pitchFamily="34" charset="0"/>
              <a:buChar char="•"/>
            </a:pPr>
            <a:r>
              <a:rPr lang="en-GB" b="1" dirty="0">
                <a:solidFill>
                  <a:schemeClr val="bg1"/>
                </a:solidFill>
                <a:latin typeface="Times New Roman" panose="02020603050405020304" pitchFamily="18" charset="0"/>
                <a:cs typeface="Times New Roman" panose="02020603050405020304" pitchFamily="18" charset="0"/>
              </a:rPr>
              <a:t>Sandwich image </a:t>
            </a: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solidFill>
                  <a:schemeClr val="bg1"/>
                </a:solidFill>
                <a:latin typeface="Times New Roman" panose="02020603050405020304" pitchFamily="18" charset="0"/>
                <a:cs typeface="Times New Roman" panose="02020603050405020304" pitchFamily="18" charset="0"/>
              </a:rPr>
              <a:t>image containing information on </a:t>
            </a:r>
            <a:r>
              <a:rPr lang="en-GB" dirty="0">
                <a:solidFill>
                  <a:srgbClr val="FFFF00"/>
                </a:solidFill>
                <a:latin typeface="Times New Roman" panose="02020603050405020304" pitchFamily="18" charset="0"/>
                <a:cs typeface="Times New Roman" panose="02020603050405020304" pitchFamily="18" charset="0"/>
              </a:rPr>
              <a:t>cloud top microphysics</a:t>
            </a:r>
            <a:r>
              <a:rPr lang="en-GB" dirty="0">
                <a:solidFill>
                  <a:schemeClr val="bg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GB" dirty="0">
                <a:solidFill>
                  <a:schemeClr val="bg1"/>
                </a:solidFill>
                <a:latin typeface="Times New Roman" panose="02020603050405020304" pitchFamily="18" charset="0"/>
                <a:cs typeface="Times New Roman" panose="02020603050405020304" pitchFamily="18" charset="0"/>
              </a:rPr>
              <a:t>image containing info on the environment, </a:t>
            </a:r>
          </a:p>
          <a:p>
            <a:pPr marL="285750" indent="-285750">
              <a:buFont typeface="Arial" panose="020B0604020202020204" pitchFamily="34" charset="0"/>
              <a:buChar char="•"/>
            </a:pPr>
            <a:r>
              <a:rPr lang="en-GB"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2E13DC24-B84A-54F9-E42D-4367F7579886}"/>
              </a:ext>
            </a:extLst>
          </p:cNvPr>
          <p:cNvPicPr>
            <a:picLocks noChangeAspect="1"/>
          </p:cNvPicPr>
          <p:nvPr/>
        </p:nvPicPr>
        <p:blipFill>
          <a:blip r:embed="rId3"/>
          <a:stretch>
            <a:fillRect/>
          </a:stretch>
        </p:blipFill>
        <p:spPr>
          <a:xfrm>
            <a:off x="6055389" y="0"/>
            <a:ext cx="6136611" cy="6858000"/>
          </a:xfrm>
          <a:prstGeom prst="rect">
            <a:avLst/>
          </a:prstGeom>
        </p:spPr>
      </p:pic>
      <p:sp>
        <p:nvSpPr>
          <p:cNvPr id="8" name="Rectangle 7">
            <a:extLst>
              <a:ext uri="{FF2B5EF4-FFF2-40B4-BE49-F238E27FC236}">
                <a16:creationId xmlns:a16="http://schemas.microsoft.com/office/drawing/2014/main" id="{1E23CC32-AEAE-3B39-EE73-2617505A3AD8}"/>
              </a:ext>
            </a:extLst>
          </p:cNvPr>
          <p:cNvSpPr/>
          <p:nvPr/>
        </p:nvSpPr>
        <p:spPr>
          <a:xfrm>
            <a:off x="3159789" y="208806"/>
            <a:ext cx="2895600" cy="601511"/>
          </a:xfrm>
          <a:prstGeom prst="rect">
            <a:avLst/>
          </a:prstGeom>
          <a:ln>
            <a:solidFill>
              <a:schemeClr val="accent1"/>
            </a:solidFill>
          </a:ln>
        </p:spPr>
        <p:txBody>
          <a:bodyPr wrap="square">
            <a:spAutoFit/>
          </a:bodyPr>
          <a:lstStyle/>
          <a:p>
            <a:pPr algn="ctr">
              <a:lnSpc>
                <a:spcPct val="107000"/>
              </a:lnSpc>
              <a:spcAft>
                <a:spcPts val="0"/>
              </a:spcAft>
            </a:pPr>
            <a:r>
              <a:rPr lang="en-US" sz="1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VIIRS Cloud Phase RGB</a:t>
            </a:r>
          </a:p>
          <a:p>
            <a:pPr algn="ctr">
              <a:lnSpc>
                <a:spcPct val="107000"/>
              </a:lnSpc>
              <a:spcAft>
                <a:spcPts val="0"/>
              </a:spcAft>
            </a:pPr>
            <a:r>
              <a:rPr lang="en-US" sz="1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9 July 2021, 11:59 UTC</a:t>
            </a:r>
          </a:p>
        </p:txBody>
      </p:sp>
      <p:sp>
        <p:nvSpPr>
          <p:cNvPr id="3" name="Szövegdoboz 2">
            <a:extLst>
              <a:ext uri="{FF2B5EF4-FFF2-40B4-BE49-F238E27FC236}">
                <a16:creationId xmlns:a16="http://schemas.microsoft.com/office/drawing/2014/main" id="{DAC794AC-DB40-62E1-F2A4-56AEE99467ED}"/>
              </a:ext>
            </a:extLst>
          </p:cNvPr>
          <p:cNvSpPr txBox="1"/>
          <p:nvPr/>
        </p:nvSpPr>
        <p:spPr>
          <a:xfrm>
            <a:off x="194310" y="3244334"/>
            <a:ext cx="5772150" cy="2308324"/>
          </a:xfrm>
          <a:prstGeom prst="rect">
            <a:avLst/>
          </a:prstGeom>
          <a:no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If you have only this information … </a:t>
            </a: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Please annotate which convective clouds/systems indicate possibly strong updrafts.</a:t>
            </a:r>
          </a:p>
        </p:txBody>
      </p:sp>
    </p:spTree>
    <p:extLst>
      <p:ext uri="{BB962C8B-B14F-4D97-AF65-F5344CB8AC3E}">
        <p14:creationId xmlns:p14="http://schemas.microsoft.com/office/powerpoint/2010/main" val="3762215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2E13DC24-B84A-54F9-E42D-4367F7579886}"/>
              </a:ext>
            </a:extLst>
          </p:cNvPr>
          <p:cNvPicPr>
            <a:picLocks noChangeAspect="1"/>
          </p:cNvPicPr>
          <p:nvPr/>
        </p:nvPicPr>
        <p:blipFill>
          <a:blip r:embed="rId3"/>
          <a:stretch>
            <a:fillRect/>
          </a:stretch>
        </p:blipFill>
        <p:spPr>
          <a:xfrm>
            <a:off x="6055389" y="0"/>
            <a:ext cx="6136611" cy="6858000"/>
          </a:xfrm>
          <a:prstGeom prst="rect">
            <a:avLst/>
          </a:prstGeom>
        </p:spPr>
      </p:pic>
      <p:sp>
        <p:nvSpPr>
          <p:cNvPr id="7" name="Rectangle 7">
            <a:extLst>
              <a:ext uri="{FF2B5EF4-FFF2-40B4-BE49-F238E27FC236}">
                <a16:creationId xmlns:a16="http://schemas.microsoft.com/office/drawing/2014/main" id="{D7CBAF0D-F31E-12DF-9A48-865ED6CB9D82}"/>
              </a:ext>
            </a:extLst>
          </p:cNvPr>
          <p:cNvSpPr/>
          <p:nvPr/>
        </p:nvSpPr>
        <p:spPr>
          <a:xfrm>
            <a:off x="3159789" y="208806"/>
            <a:ext cx="2895600" cy="601511"/>
          </a:xfrm>
          <a:prstGeom prst="rect">
            <a:avLst/>
          </a:prstGeom>
          <a:ln>
            <a:solidFill>
              <a:schemeClr val="accent1"/>
            </a:solidFill>
          </a:ln>
        </p:spPr>
        <p:txBody>
          <a:bodyPr wrap="square">
            <a:spAutoFit/>
          </a:bodyPr>
          <a:lstStyle/>
          <a:p>
            <a:pPr algn="ctr">
              <a:lnSpc>
                <a:spcPct val="107000"/>
              </a:lnSpc>
              <a:spcAft>
                <a:spcPts val="0"/>
              </a:spcAft>
            </a:pPr>
            <a:r>
              <a:rPr lang="en-US" sz="1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VIIRS Cloud Phase RGB</a:t>
            </a:r>
          </a:p>
          <a:p>
            <a:pPr algn="ctr">
              <a:lnSpc>
                <a:spcPct val="107000"/>
              </a:lnSpc>
              <a:spcAft>
                <a:spcPts val="0"/>
              </a:spcAft>
            </a:pPr>
            <a:r>
              <a:rPr lang="en-US" sz="1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9 July 2021, 11:59 UTC</a:t>
            </a:r>
          </a:p>
        </p:txBody>
      </p:sp>
      <p:pic>
        <p:nvPicPr>
          <p:cNvPr id="12" name="Kép 11">
            <a:extLst>
              <a:ext uri="{FF2B5EF4-FFF2-40B4-BE49-F238E27FC236}">
                <a16:creationId xmlns:a16="http://schemas.microsoft.com/office/drawing/2014/main" id="{44A3BF06-8964-8940-2FA5-610E97D6D39E}"/>
              </a:ext>
            </a:extLst>
          </p:cNvPr>
          <p:cNvPicPr>
            <a:picLocks noChangeAspect="1"/>
          </p:cNvPicPr>
          <p:nvPr/>
        </p:nvPicPr>
        <p:blipFill>
          <a:blip r:embed="rId4"/>
          <a:stretch>
            <a:fillRect/>
          </a:stretch>
        </p:blipFill>
        <p:spPr>
          <a:xfrm>
            <a:off x="3590576" y="2850775"/>
            <a:ext cx="1930992" cy="3093739"/>
          </a:xfrm>
          <a:prstGeom prst="rect">
            <a:avLst/>
          </a:prstGeom>
        </p:spPr>
      </p:pic>
      <p:sp>
        <p:nvSpPr>
          <p:cNvPr id="13" name="Szövegdoboz 12">
            <a:extLst>
              <a:ext uri="{FF2B5EF4-FFF2-40B4-BE49-F238E27FC236}">
                <a16:creationId xmlns:a16="http://schemas.microsoft.com/office/drawing/2014/main" id="{12551438-6763-851F-BAA9-910E7CE5D3C3}"/>
              </a:ext>
            </a:extLst>
          </p:cNvPr>
          <p:cNvSpPr txBox="1"/>
          <p:nvPr/>
        </p:nvSpPr>
        <p:spPr>
          <a:xfrm>
            <a:off x="3486580" y="6114844"/>
            <a:ext cx="2034988"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ESWDB reports </a:t>
            </a:r>
          </a:p>
          <a:p>
            <a:pPr algn="ctr"/>
            <a:r>
              <a:rPr lang="en-US" sz="1600" dirty="0">
                <a:solidFill>
                  <a:schemeClr val="bg1"/>
                </a:solidFill>
                <a:latin typeface="Times New Roman" panose="02020603050405020304" pitchFamily="18" charset="0"/>
                <a:cs typeface="Times New Roman" panose="02020603050405020304" pitchFamily="18" charset="0"/>
              </a:rPr>
              <a:t>10-16 UTC</a:t>
            </a:r>
          </a:p>
        </p:txBody>
      </p:sp>
      <p:cxnSp>
        <p:nvCxnSpPr>
          <p:cNvPr id="10" name="Egyenes összekötő nyíllal 9">
            <a:extLst>
              <a:ext uri="{FF2B5EF4-FFF2-40B4-BE49-F238E27FC236}">
                <a16:creationId xmlns:a16="http://schemas.microsoft.com/office/drawing/2014/main" id="{526FCF40-BD07-2EC2-231D-F336C433DDE9}"/>
              </a:ext>
            </a:extLst>
          </p:cNvPr>
          <p:cNvCxnSpPr>
            <a:cxnSpLocks/>
          </p:cNvCxnSpPr>
          <p:nvPr/>
        </p:nvCxnSpPr>
        <p:spPr>
          <a:xfrm flipH="1" flipV="1">
            <a:off x="11075670" y="1920240"/>
            <a:ext cx="605790" cy="800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a:extLst>
              <a:ext uri="{FF2B5EF4-FFF2-40B4-BE49-F238E27FC236}">
                <a16:creationId xmlns:a16="http://schemas.microsoft.com/office/drawing/2014/main" id="{628DBD7E-470E-1135-A4EC-F9AAE550AAA3}"/>
              </a:ext>
            </a:extLst>
          </p:cNvPr>
          <p:cNvCxnSpPr>
            <a:cxnSpLocks/>
          </p:cNvCxnSpPr>
          <p:nvPr/>
        </p:nvCxnSpPr>
        <p:spPr>
          <a:xfrm flipH="1">
            <a:off x="11864340" y="3924300"/>
            <a:ext cx="590550" cy="1333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a:extLst>
              <a:ext uri="{FF2B5EF4-FFF2-40B4-BE49-F238E27FC236}">
                <a16:creationId xmlns:a16="http://schemas.microsoft.com/office/drawing/2014/main" id="{0DB57776-4DD6-2D86-5C42-A057480BCFA0}"/>
              </a:ext>
            </a:extLst>
          </p:cNvPr>
          <p:cNvCxnSpPr>
            <a:cxnSpLocks/>
          </p:cNvCxnSpPr>
          <p:nvPr/>
        </p:nvCxnSpPr>
        <p:spPr>
          <a:xfrm>
            <a:off x="8263890" y="5223510"/>
            <a:ext cx="464820" cy="1104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a:extLst>
              <a:ext uri="{FF2B5EF4-FFF2-40B4-BE49-F238E27FC236}">
                <a16:creationId xmlns:a16="http://schemas.microsoft.com/office/drawing/2014/main" id="{FA856262-31CE-3964-3AC9-F1D2373DA3E9}"/>
              </a:ext>
            </a:extLst>
          </p:cNvPr>
          <p:cNvCxnSpPr>
            <a:cxnSpLocks/>
          </p:cNvCxnSpPr>
          <p:nvPr/>
        </p:nvCxnSpPr>
        <p:spPr>
          <a:xfrm flipH="1">
            <a:off x="7891388" y="6320584"/>
            <a:ext cx="52578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511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621C7F9-7EBC-A0A7-8ECA-4E31516EA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528" y="-3950208"/>
            <a:ext cx="15269875" cy="10808208"/>
          </a:xfrm>
          <a:prstGeom prst="rect">
            <a:avLst/>
          </a:prstGeom>
        </p:spPr>
      </p:pic>
      <p:sp>
        <p:nvSpPr>
          <p:cNvPr id="8" name="Rectangle 7"/>
          <p:cNvSpPr/>
          <p:nvPr/>
        </p:nvSpPr>
        <p:spPr>
          <a:xfrm>
            <a:off x="0" y="38680"/>
            <a:ext cx="3685032" cy="9819483"/>
          </a:xfrm>
          <a:prstGeom prst="rect">
            <a:avLst/>
          </a:prstGeom>
          <a:solidFill>
            <a:srgbClr val="002060"/>
          </a:solidFill>
        </p:spPr>
        <p:txBody>
          <a:bodyPr wrap="square">
            <a:spAutoFit/>
          </a:bodyPr>
          <a:lstStyle/>
          <a:p>
            <a:pPr algn="ctr">
              <a:lnSpc>
                <a:spcPct val="107000"/>
              </a:lnSpc>
              <a:spcAft>
                <a:spcPts val="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 April 2019, 11:26 UTC</a:t>
            </a:r>
          </a:p>
          <a:p>
            <a:pPr algn="ctr">
              <a:lnSpc>
                <a:spcPct val="107000"/>
              </a:lnSpc>
              <a:spcAft>
                <a:spcPts val="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Romania, Bulgaria</a:t>
            </a:r>
          </a:p>
          <a:p>
            <a:pPr algn="ctr">
              <a:lnSpc>
                <a:spcPct val="107000"/>
              </a:lnSpc>
              <a:spcAft>
                <a:spcPts val="0"/>
              </a:spcAft>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Severe storm, large hail</a:t>
            </a: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dirty="0">
                <a:solidFill>
                  <a:srgbClr val="FFFF00"/>
                </a:solidFill>
                <a:latin typeface="Times New Roman" panose="02020603050405020304" pitchFamily="18" charset="0"/>
                <a:cs typeface="Times New Roman" panose="02020603050405020304" pitchFamily="18" charset="0"/>
              </a:rPr>
              <a:t>Cloud Phase RGB</a:t>
            </a:r>
          </a:p>
          <a:p>
            <a:pPr algn="ctr">
              <a:lnSpc>
                <a:spcPct val="107000"/>
              </a:lnSpc>
            </a:pPr>
            <a:r>
              <a:rPr lang="en-US" sz="1600" dirty="0">
                <a:solidFill>
                  <a:schemeClr val="bg1"/>
                </a:solidFill>
                <a:latin typeface="Times New Roman" panose="02020603050405020304" pitchFamily="18" charset="0"/>
                <a:cs typeface="Times New Roman" panose="02020603050405020304" pitchFamily="18" charset="0"/>
              </a:rPr>
              <a:t>(</a:t>
            </a:r>
            <a:r>
              <a:rPr lang="en-US" sz="1600" u="sng" dirty="0">
                <a:solidFill>
                  <a:schemeClr val="bg1"/>
                </a:solidFill>
                <a:latin typeface="Times New Roman" panose="02020603050405020304" pitchFamily="18" charset="0"/>
                <a:cs typeface="Times New Roman" panose="02020603050405020304" pitchFamily="18" charset="0"/>
              </a:rPr>
              <a:t>NIR1.6, NIR2.25</a:t>
            </a:r>
            <a:r>
              <a:rPr lang="en-US" sz="1600" dirty="0">
                <a:solidFill>
                  <a:schemeClr val="bg1"/>
                </a:solidFill>
                <a:latin typeface="Times New Roman" panose="02020603050405020304" pitchFamily="18" charset="0"/>
                <a:cs typeface="Times New Roman" panose="02020603050405020304" pitchFamily="18" charset="0"/>
              </a:rPr>
              <a:t>, VIS0.6)</a:t>
            </a: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endParaRPr lang="en-US" dirty="0">
              <a:solidFill>
                <a:srgbClr val="FFFF00"/>
              </a:solidFill>
              <a:latin typeface="Times New Roman" panose="02020603050405020304" pitchFamily="18" charset="0"/>
              <a:cs typeface="Times New Roman" panose="02020603050405020304" pitchFamily="18" charset="0"/>
            </a:endParaRPr>
          </a:p>
          <a:p>
            <a:pPr algn="ctr">
              <a:lnSpc>
                <a:spcPct val="107000"/>
              </a:lnSpc>
            </a:pPr>
            <a:r>
              <a:rPr lang="en-US" dirty="0">
                <a:solidFill>
                  <a:schemeClr val="bg1"/>
                </a:solidFill>
                <a:latin typeface="Times New Roman" panose="02020603050405020304" pitchFamily="18" charset="0"/>
                <a:cs typeface="Times New Roman" panose="02020603050405020304" pitchFamily="18" charset="0"/>
              </a:rPr>
              <a:t>Bright cyan - small ice crystals on the top of the thunderstorm</a:t>
            </a:r>
          </a:p>
          <a:p>
            <a:pPr algn="ctr">
              <a:lnSpc>
                <a:spcPct val="107000"/>
              </a:lnSpc>
            </a:pPr>
            <a:r>
              <a:rPr lang="en-US" dirty="0">
                <a:solidFill>
                  <a:schemeClr val="bg1"/>
                </a:solidFill>
                <a:latin typeface="Times New Roman" panose="02020603050405020304" pitchFamily="18" charset="0"/>
                <a:cs typeface="Times New Roman" panose="02020603050405020304" pitchFamily="18" charset="0"/>
              </a:rPr>
              <a:t>Medium blue - large ice crystals on the top of the thunderstorm</a:t>
            </a:r>
          </a:p>
          <a:p>
            <a:pPr algn="ctr">
              <a:lnSpc>
                <a:spcPct val="107000"/>
              </a:lnSpc>
            </a:pPr>
            <a:endParaRPr lang="hu-HU" dirty="0">
              <a:solidFill>
                <a:schemeClr val="bg1"/>
              </a:solidFill>
              <a:latin typeface="Times New Roman" panose="02020603050405020304" pitchFamily="18"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 name="Straight Arrow Connector 8">
            <a:extLst>
              <a:ext uri="{FF2B5EF4-FFF2-40B4-BE49-F238E27FC236}">
                <a16:creationId xmlns:a16="http://schemas.microsoft.com/office/drawing/2014/main" id="{6977DA1E-42C5-B411-5190-40DD52843482}"/>
              </a:ext>
            </a:extLst>
          </p:cNvPr>
          <p:cNvCxnSpPr/>
          <p:nvPr/>
        </p:nvCxnSpPr>
        <p:spPr>
          <a:xfrm flipH="1">
            <a:off x="7588239" y="2164043"/>
            <a:ext cx="1296971" cy="50107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83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993" y="0"/>
            <a:ext cx="9689007" cy="6858000"/>
          </a:xfrm>
          <a:prstGeom prst="rect">
            <a:avLst/>
          </a:prstGeom>
        </p:spPr>
      </p:pic>
      <p:sp>
        <p:nvSpPr>
          <p:cNvPr id="10" name="Rectangle 9"/>
          <p:cNvSpPr/>
          <p:nvPr/>
        </p:nvSpPr>
        <p:spPr>
          <a:xfrm>
            <a:off x="0" y="198305"/>
            <a:ext cx="2502993" cy="1391920"/>
          </a:xfrm>
          <a:prstGeom prst="rect">
            <a:avLst/>
          </a:prstGeom>
          <a:ln>
            <a:noFill/>
          </a:ln>
        </p:spPr>
        <p:txBody>
          <a:bodyPr wrap="square">
            <a:spAutoFit/>
          </a:bodyPr>
          <a:lstStyle/>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VIIRS Sandwich </a:t>
            </a:r>
          </a:p>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image</a:t>
            </a:r>
          </a:p>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 August 2020, 11:27UTC</a:t>
            </a:r>
          </a:p>
          <a:p>
            <a:pPr algn="ctr">
              <a:lnSpc>
                <a:spcPct val="107000"/>
              </a:lnSpc>
            </a:pPr>
            <a:r>
              <a:rPr lang="en-GB" sz="1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tornado was reported in central Italy</a:t>
            </a:r>
          </a:p>
        </p:txBody>
      </p:sp>
      <p:cxnSp>
        <p:nvCxnSpPr>
          <p:cNvPr id="17" name="Straight Arrow Connector 16"/>
          <p:cNvCxnSpPr/>
          <p:nvPr/>
        </p:nvCxnSpPr>
        <p:spPr>
          <a:xfrm flipV="1">
            <a:off x="5295481" y="582804"/>
            <a:ext cx="1487156" cy="58280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Szövegdoboz 3">
            <a:extLst>
              <a:ext uri="{FF2B5EF4-FFF2-40B4-BE49-F238E27FC236}">
                <a16:creationId xmlns:a16="http://schemas.microsoft.com/office/drawing/2014/main" id="{C2BC4E58-EAFC-8142-87D2-FA672E080628}"/>
              </a:ext>
            </a:extLst>
          </p:cNvPr>
          <p:cNvSpPr txBox="1"/>
          <p:nvPr/>
        </p:nvSpPr>
        <p:spPr>
          <a:xfrm>
            <a:off x="217170" y="2734235"/>
            <a:ext cx="2137410" cy="1477328"/>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New cell is developing.</a:t>
            </a: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dirty="0">
                <a:solidFill>
                  <a:schemeClr val="bg1"/>
                </a:solidFill>
                <a:latin typeface="Times New Roman" panose="02020603050405020304" pitchFamily="18" charset="0"/>
                <a:cs typeface="Times New Roman" panose="02020603050405020304" pitchFamily="18" charset="0"/>
              </a:rPr>
              <a:t>It breaks through a cloud.</a:t>
            </a:r>
          </a:p>
        </p:txBody>
      </p:sp>
    </p:spTree>
    <p:extLst>
      <p:ext uri="{BB962C8B-B14F-4D97-AF65-F5344CB8AC3E}">
        <p14:creationId xmlns:p14="http://schemas.microsoft.com/office/powerpoint/2010/main" val="6322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0"/>
            <a:ext cx="9689007" cy="6858000"/>
          </a:xfrm>
          <a:prstGeom prst="rect">
            <a:avLst/>
          </a:prstGeom>
        </p:spPr>
      </p:pic>
      <p:sp>
        <p:nvSpPr>
          <p:cNvPr id="10" name="Rectangle 9"/>
          <p:cNvSpPr/>
          <p:nvPr/>
        </p:nvSpPr>
        <p:spPr>
          <a:xfrm>
            <a:off x="0" y="198305"/>
            <a:ext cx="2502993" cy="1128450"/>
          </a:xfrm>
          <a:prstGeom prst="rect">
            <a:avLst/>
          </a:prstGeom>
          <a:ln>
            <a:noFill/>
          </a:ln>
        </p:spPr>
        <p:txBody>
          <a:bodyPr wrap="square">
            <a:spAutoFit/>
          </a:bodyPr>
          <a:lstStyle/>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VIIRS Cloud Phase RGB</a:t>
            </a:r>
          </a:p>
          <a:p>
            <a:pPr algn="ctr">
              <a:lnSpc>
                <a:spcPct val="107000"/>
              </a:lnSpc>
            </a:pPr>
            <a:r>
              <a:rPr lang="en-US" sz="1600" dirty="0">
                <a:solidFill>
                  <a:schemeClr val="bg1"/>
                </a:solidFill>
                <a:latin typeface="Times New Roman" panose="02020603050405020304" pitchFamily="18" charset="0"/>
                <a:cs typeface="Times New Roman" panose="02020603050405020304" pitchFamily="18" charset="0"/>
              </a:rPr>
              <a:t>(</a:t>
            </a:r>
            <a:r>
              <a:rPr lang="en-US" sz="1600" u="sng" dirty="0">
                <a:solidFill>
                  <a:schemeClr val="bg1"/>
                </a:solidFill>
                <a:latin typeface="Times New Roman" panose="02020603050405020304" pitchFamily="18" charset="0"/>
                <a:cs typeface="Times New Roman" panose="02020603050405020304" pitchFamily="18" charset="0"/>
              </a:rPr>
              <a:t>NIR1.6, NIR2.25</a:t>
            </a:r>
            <a:r>
              <a:rPr lang="en-US" sz="1600" dirty="0">
                <a:solidFill>
                  <a:schemeClr val="bg1"/>
                </a:solidFill>
                <a:latin typeface="Times New Roman" panose="02020603050405020304" pitchFamily="18" charset="0"/>
                <a:cs typeface="Times New Roman" panose="02020603050405020304" pitchFamily="18" charset="0"/>
              </a:rPr>
              <a:t>, VIS0.6)</a:t>
            </a:r>
          </a:p>
          <a:p>
            <a:pPr algn="ctr">
              <a:lnSpc>
                <a:spcPct val="107000"/>
              </a:lnSpc>
              <a:spcAft>
                <a:spcPts val="0"/>
              </a:spcAft>
            </a:pPr>
            <a:endPar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 August 2020, 11:27UTC</a:t>
            </a:r>
          </a:p>
        </p:txBody>
      </p:sp>
      <p:cxnSp>
        <p:nvCxnSpPr>
          <p:cNvPr id="17" name="Straight Arrow Connector 16"/>
          <p:cNvCxnSpPr/>
          <p:nvPr/>
        </p:nvCxnSpPr>
        <p:spPr>
          <a:xfrm flipV="1">
            <a:off x="5295481" y="582804"/>
            <a:ext cx="1487156" cy="58280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493" y="2226301"/>
            <a:ext cx="2502993" cy="1477328"/>
          </a:xfrm>
          <a:prstGeom prst="rect">
            <a:avLst/>
          </a:prstGeom>
          <a:noFill/>
          <a:ln>
            <a:solidFill>
              <a:schemeClr val="bg1"/>
            </a:solidFill>
          </a:ln>
        </p:spPr>
        <p:txBody>
          <a:bodyPr wrap="square" rtlCol="0">
            <a:spAutoFit/>
          </a:bodyPr>
          <a:lstStyle/>
          <a:p>
            <a:pPr algn="ctr"/>
            <a:r>
              <a:rPr lang="en-GB" dirty="0">
                <a:solidFill>
                  <a:srgbClr val="FFFF00"/>
                </a:solidFill>
                <a:latin typeface="Times New Roman" panose="02020603050405020304" pitchFamily="18" charset="0"/>
                <a:cs typeface="Times New Roman" panose="02020603050405020304" pitchFamily="18" charset="0"/>
              </a:rPr>
              <a:t>High </a:t>
            </a:r>
            <a:r>
              <a:rPr lang="en-GB" dirty="0" err="1">
                <a:solidFill>
                  <a:srgbClr val="FFFF00"/>
                </a:solidFill>
                <a:latin typeface="Times New Roman" panose="02020603050405020304" pitchFamily="18" charset="0"/>
                <a:cs typeface="Times New Roman" panose="02020603050405020304" pitchFamily="18" charset="0"/>
              </a:rPr>
              <a:t>color</a:t>
            </a:r>
            <a:r>
              <a:rPr lang="en-GB" dirty="0">
                <a:solidFill>
                  <a:srgbClr val="FFFF00"/>
                </a:solidFill>
                <a:latin typeface="Times New Roman" panose="02020603050405020304" pitchFamily="18" charset="0"/>
                <a:cs typeface="Times New Roman" panose="02020603050405020304" pitchFamily="18" charset="0"/>
              </a:rPr>
              <a:t> contrast between thick ice clouds covered by large and small ice crystals in Cloud Phase RGB </a:t>
            </a:r>
          </a:p>
        </p:txBody>
      </p:sp>
      <p:sp>
        <p:nvSpPr>
          <p:cNvPr id="4" name="Szövegdoboz 3">
            <a:extLst>
              <a:ext uri="{FF2B5EF4-FFF2-40B4-BE49-F238E27FC236}">
                <a16:creationId xmlns:a16="http://schemas.microsoft.com/office/drawing/2014/main" id="{F1012ECB-060A-2E62-4AA6-6488F88BD1D6}"/>
              </a:ext>
            </a:extLst>
          </p:cNvPr>
          <p:cNvSpPr txBox="1"/>
          <p:nvPr/>
        </p:nvSpPr>
        <p:spPr>
          <a:xfrm>
            <a:off x="351473" y="5233154"/>
            <a:ext cx="1774507" cy="1200329"/>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Is this color contrast seen in a SEVIRI RGB as well?</a:t>
            </a:r>
          </a:p>
        </p:txBody>
      </p:sp>
    </p:spTree>
    <p:extLst>
      <p:ext uri="{BB962C8B-B14F-4D97-AF65-F5344CB8AC3E}">
        <p14:creationId xmlns:p14="http://schemas.microsoft.com/office/powerpoint/2010/main" val="398669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840" y="854734"/>
            <a:ext cx="11155679" cy="4370427"/>
          </a:xfrm>
          <a:prstGeom prst="rect">
            <a:avLst/>
          </a:prstGeom>
          <a:noFill/>
        </p:spPr>
        <p:txBody>
          <a:bodyPr wrap="square" rtlCol="0">
            <a:spAutoFit/>
          </a:bodyPr>
          <a:lstStyle/>
          <a:p>
            <a:r>
              <a:rPr lang="en-GB" sz="2800" dirty="0">
                <a:solidFill>
                  <a:schemeClr val="bg1"/>
                </a:solidFill>
                <a:latin typeface="Times New Roman" panose="02020603050405020304" pitchFamily="18" charset="0"/>
                <a:cs typeface="Times New Roman" panose="02020603050405020304" pitchFamily="18" charset="0"/>
              </a:rPr>
              <a:t>Outlines</a:t>
            </a:r>
          </a:p>
          <a:p>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Introduction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Physical background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Main application areas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General cloud analysis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Monitoring convection</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Mature phase</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Developing phase</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Summary </a:t>
            </a: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786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59" y="0"/>
            <a:ext cx="9689007" cy="6858000"/>
          </a:xfrm>
          <a:prstGeom prst="rect">
            <a:avLst/>
          </a:prstGeom>
        </p:spPr>
      </p:pic>
      <p:sp>
        <p:nvSpPr>
          <p:cNvPr id="10" name="Rectangle 9"/>
          <p:cNvSpPr/>
          <p:nvPr/>
        </p:nvSpPr>
        <p:spPr>
          <a:xfrm>
            <a:off x="0" y="0"/>
            <a:ext cx="2502993" cy="1622432"/>
          </a:xfrm>
          <a:prstGeom prst="rect">
            <a:avLst/>
          </a:prstGeom>
          <a:ln>
            <a:noFill/>
          </a:ln>
        </p:spPr>
        <p:txBody>
          <a:bodyPr wrap="square">
            <a:spAutoFit/>
          </a:bodyPr>
          <a:lstStyle/>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VIIRS </a:t>
            </a:r>
          </a:p>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Day Microphysics RGB (with NIR1.6)</a:t>
            </a:r>
          </a:p>
          <a:p>
            <a:pPr algn="ctr">
              <a:lnSpc>
                <a:spcPct val="107000"/>
              </a:lnSpc>
            </a:pPr>
            <a:r>
              <a:rPr lang="en-US" sz="1400" dirty="0">
                <a:solidFill>
                  <a:schemeClr val="bg1"/>
                </a:solidFill>
                <a:latin typeface="Times New Roman" panose="02020603050405020304" pitchFamily="18" charset="0"/>
                <a:cs typeface="Times New Roman" panose="02020603050405020304" pitchFamily="18" charset="0"/>
              </a:rPr>
              <a:t>(NIR0.87, </a:t>
            </a:r>
            <a:r>
              <a:rPr lang="en-US" sz="1400" u="sng" dirty="0">
                <a:solidFill>
                  <a:schemeClr val="bg1"/>
                </a:solidFill>
                <a:latin typeface="Times New Roman" panose="02020603050405020304" pitchFamily="18" charset="0"/>
                <a:cs typeface="Times New Roman" panose="02020603050405020304" pitchFamily="18" charset="0"/>
              </a:rPr>
              <a:t>NIR1.6</a:t>
            </a:r>
            <a:r>
              <a:rPr lang="en-US" sz="1400" dirty="0">
                <a:solidFill>
                  <a:schemeClr val="bg1"/>
                </a:solidFill>
                <a:latin typeface="Times New Roman" panose="02020603050405020304" pitchFamily="18" charset="0"/>
                <a:cs typeface="Times New Roman" panose="02020603050405020304" pitchFamily="18" charset="0"/>
              </a:rPr>
              <a:t>, IR10.8)</a:t>
            </a:r>
          </a:p>
          <a:p>
            <a:pPr algn="ctr">
              <a:lnSpc>
                <a:spcPct val="107000"/>
              </a:lnSpc>
              <a:spcAft>
                <a:spcPts val="0"/>
              </a:spcAft>
            </a:pPr>
            <a:endPar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30 August 2020, 11:27UTC</a:t>
            </a:r>
          </a:p>
        </p:txBody>
      </p:sp>
      <p:cxnSp>
        <p:nvCxnSpPr>
          <p:cNvPr id="17" name="Straight Arrow Connector 16"/>
          <p:cNvCxnSpPr/>
          <p:nvPr/>
        </p:nvCxnSpPr>
        <p:spPr>
          <a:xfrm flipV="1">
            <a:off x="5295481" y="582804"/>
            <a:ext cx="1487156" cy="58280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Szövegdoboz 2">
            <a:extLst>
              <a:ext uri="{FF2B5EF4-FFF2-40B4-BE49-F238E27FC236}">
                <a16:creationId xmlns:a16="http://schemas.microsoft.com/office/drawing/2014/main" id="{8D7B13C4-056D-B4BB-AABA-883B2A5DF8FF}"/>
              </a:ext>
            </a:extLst>
          </p:cNvPr>
          <p:cNvSpPr txBox="1"/>
          <p:nvPr/>
        </p:nvSpPr>
        <p:spPr>
          <a:xfrm>
            <a:off x="0" y="2005028"/>
            <a:ext cx="2474259" cy="1569660"/>
          </a:xfrm>
          <a:prstGeom prst="rect">
            <a:avLst/>
          </a:prstGeom>
          <a:noFill/>
          <a:ln>
            <a:solidFill>
              <a:schemeClr val="accent1"/>
            </a:solidFill>
          </a:ln>
        </p:spPr>
        <p:txBody>
          <a:bodyPr wrap="square">
            <a:spAutoFit/>
          </a:bodyPr>
          <a:lstStyle/>
          <a:p>
            <a:r>
              <a:rPr lang="en-US" sz="1600" dirty="0">
                <a:solidFill>
                  <a:srgbClr val="FFFF00"/>
                </a:solidFill>
                <a:latin typeface="Times New Roman" panose="02020603050405020304" pitchFamily="18" charset="0"/>
                <a:cs typeface="Times New Roman" panose="02020603050405020304" pitchFamily="18" charset="0"/>
              </a:rPr>
              <a:t>Red</a:t>
            </a:r>
            <a:r>
              <a:rPr lang="en-US" sz="1600" dirty="0">
                <a:solidFill>
                  <a:schemeClr val="bg1"/>
                </a:solidFill>
                <a:latin typeface="Times New Roman" panose="02020603050405020304" pitchFamily="18" charset="0"/>
                <a:cs typeface="Times New Roman" panose="02020603050405020304" pitchFamily="18" charset="0"/>
              </a:rPr>
              <a:t> – thick ice cloud covered by </a:t>
            </a:r>
            <a:r>
              <a:rPr lang="en-US" sz="1600" dirty="0">
                <a:solidFill>
                  <a:srgbClr val="FFFF00"/>
                </a:solidFill>
                <a:latin typeface="Times New Roman" panose="02020603050405020304" pitchFamily="18" charset="0"/>
                <a:cs typeface="Times New Roman" panose="02020603050405020304" pitchFamily="18" charset="0"/>
              </a:rPr>
              <a:t>large</a:t>
            </a:r>
            <a:r>
              <a:rPr lang="en-US" sz="1600" dirty="0">
                <a:solidFill>
                  <a:schemeClr val="bg1"/>
                </a:solidFill>
                <a:latin typeface="Times New Roman" panose="02020603050405020304" pitchFamily="18" charset="0"/>
                <a:cs typeface="Times New Roman" panose="02020603050405020304" pitchFamily="18" charset="0"/>
              </a:rPr>
              <a:t> ice crystals </a:t>
            </a:r>
          </a:p>
          <a:p>
            <a:r>
              <a:rPr lang="en-US" sz="1600" dirty="0">
                <a:solidFill>
                  <a:srgbClr val="FFFF00"/>
                </a:solidFill>
                <a:latin typeface="Times New Roman" panose="02020603050405020304" pitchFamily="18" charset="0"/>
                <a:cs typeface="Times New Roman" panose="02020603050405020304" pitchFamily="18" charset="0"/>
              </a:rPr>
              <a:t>Orange</a:t>
            </a:r>
            <a:r>
              <a:rPr lang="en-US" sz="1600" dirty="0">
                <a:solidFill>
                  <a:schemeClr val="bg1"/>
                </a:solidFill>
                <a:latin typeface="Times New Roman" panose="02020603050405020304" pitchFamily="18" charset="0"/>
                <a:cs typeface="Times New Roman" panose="02020603050405020304" pitchFamily="18" charset="0"/>
              </a:rPr>
              <a:t> – thick ice cloud covered by </a:t>
            </a:r>
            <a:r>
              <a:rPr lang="en-US" sz="1600" dirty="0">
                <a:solidFill>
                  <a:srgbClr val="FFFF00"/>
                </a:solidFill>
                <a:latin typeface="Times New Roman" panose="02020603050405020304" pitchFamily="18" charset="0"/>
                <a:cs typeface="Times New Roman" panose="02020603050405020304" pitchFamily="18" charset="0"/>
              </a:rPr>
              <a:t>small</a:t>
            </a:r>
            <a:r>
              <a:rPr lang="en-US" sz="1600" dirty="0">
                <a:solidFill>
                  <a:schemeClr val="bg1"/>
                </a:solidFill>
                <a:latin typeface="Times New Roman" panose="02020603050405020304" pitchFamily="18" charset="0"/>
                <a:cs typeface="Times New Roman" panose="02020603050405020304" pitchFamily="18" charset="0"/>
              </a:rPr>
              <a:t> ice crystals </a:t>
            </a:r>
          </a:p>
        </p:txBody>
      </p:sp>
      <p:sp>
        <p:nvSpPr>
          <p:cNvPr id="4" name="Szövegdoboz 3">
            <a:extLst>
              <a:ext uri="{FF2B5EF4-FFF2-40B4-BE49-F238E27FC236}">
                <a16:creationId xmlns:a16="http://schemas.microsoft.com/office/drawing/2014/main" id="{7345BCFD-075A-6F1C-6914-4C1A4DB35A70}"/>
              </a:ext>
            </a:extLst>
          </p:cNvPr>
          <p:cNvSpPr txBox="1"/>
          <p:nvPr/>
        </p:nvSpPr>
        <p:spPr>
          <a:xfrm>
            <a:off x="2583180" y="5536002"/>
            <a:ext cx="4476179" cy="1200329"/>
          </a:xfrm>
          <a:prstGeom prst="rect">
            <a:avLst/>
          </a:prstGeom>
          <a:solidFill>
            <a:srgbClr val="002060"/>
          </a:solid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Both RGBs showed color contrast between thick ice clouds covered by small /large ice crystals.</a:t>
            </a:r>
          </a:p>
          <a:p>
            <a:r>
              <a:rPr lang="en-US" dirty="0">
                <a:solidFill>
                  <a:schemeClr val="bg1"/>
                </a:solidFill>
                <a:latin typeface="Times New Roman" panose="02020603050405020304" pitchFamily="18" charset="0"/>
                <a:cs typeface="Times New Roman" panose="02020603050405020304" pitchFamily="18" charset="0"/>
              </a:rPr>
              <a:t>Cloud Phase RGB with better color contrast.</a:t>
            </a:r>
          </a:p>
        </p:txBody>
      </p:sp>
      <p:sp>
        <p:nvSpPr>
          <p:cNvPr id="6" name="Szövegdoboz 5">
            <a:extLst>
              <a:ext uri="{FF2B5EF4-FFF2-40B4-BE49-F238E27FC236}">
                <a16:creationId xmlns:a16="http://schemas.microsoft.com/office/drawing/2014/main" id="{EB01149B-EA2C-AED1-F2C7-0FAD3D976BBD}"/>
              </a:ext>
            </a:extLst>
          </p:cNvPr>
          <p:cNvSpPr txBox="1"/>
          <p:nvPr/>
        </p:nvSpPr>
        <p:spPr>
          <a:xfrm>
            <a:off x="7180730" y="4705006"/>
            <a:ext cx="4952080" cy="2031325"/>
          </a:xfrm>
          <a:prstGeom prst="rect">
            <a:avLst/>
          </a:prstGeom>
          <a:solidFill>
            <a:srgbClr val="00206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Based on several tests we found that </a:t>
            </a:r>
          </a:p>
          <a:p>
            <a:pPr algn="ctr"/>
            <a:r>
              <a:rPr lang="en-US" dirty="0">
                <a:solidFill>
                  <a:schemeClr val="bg1"/>
                </a:solidFill>
                <a:latin typeface="Times New Roman" panose="02020603050405020304" pitchFamily="18" charset="0"/>
                <a:cs typeface="Times New Roman" panose="02020603050405020304" pitchFamily="18" charset="0"/>
              </a:rPr>
              <a:t>the new Cloud Phase RGB (which uses the NIR1.6 and NIR2.2  microphysical channels together) usually has better color contrast between thick ice clouds covered by small and large ice crystals, than the Day Microphysics RGB (which created only with NIR1.6 or with IR3.9). </a:t>
            </a:r>
          </a:p>
        </p:txBody>
      </p:sp>
      <p:sp>
        <p:nvSpPr>
          <p:cNvPr id="2" name="Szövegdoboz 1">
            <a:extLst>
              <a:ext uri="{FF2B5EF4-FFF2-40B4-BE49-F238E27FC236}">
                <a16:creationId xmlns:a16="http://schemas.microsoft.com/office/drawing/2014/main" id="{C457BA10-C6A6-181E-1EA8-7C25710A59E4}"/>
              </a:ext>
            </a:extLst>
          </p:cNvPr>
          <p:cNvSpPr txBox="1"/>
          <p:nvPr/>
        </p:nvSpPr>
        <p:spPr>
          <a:xfrm>
            <a:off x="-1" y="3964900"/>
            <a:ext cx="2474259" cy="2893100"/>
          </a:xfrm>
          <a:prstGeom prst="rect">
            <a:avLst/>
          </a:prstGeom>
          <a:noFill/>
          <a:ln>
            <a:solidFill>
              <a:schemeClr val="accent1"/>
            </a:solidFill>
          </a:ln>
        </p:spPr>
        <p:txBody>
          <a:bodyPr wrap="square">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Note: </a:t>
            </a:r>
          </a:p>
          <a:p>
            <a:pPr algn="ctr"/>
            <a:r>
              <a:rPr lang="en-US" sz="1400" dirty="0">
                <a:solidFill>
                  <a:schemeClr val="bg1"/>
                </a:solidFill>
                <a:latin typeface="Times New Roman" panose="02020603050405020304" pitchFamily="18" charset="0"/>
                <a:cs typeface="Times New Roman" panose="02020603050405020304" pitchFamily="18" charset="0"/>
              </a:rPr>
              <a:t>We compare Cloud Phase RGB with SEVIRI Day Microphysics RGB, because with SEVIRI data this is the RGB with reflects the cloud top microphysics.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Times New Roman" panose="02020603050405020304" pitchFamily="18" charset="0"/>
                <a:cs typeface="Times New Roman" panose="02020603050405020304" pitchFamily="18" charset="0"/>
              </a:rPr>
              <a:t>It can be created either with NIR1.6 or IR3.9 channel on green. Here we show it with NIR1.6 because for ice clouds it works similarly (or better) as with IR3.9. </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03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840" y="854734"/>
            <a:ext cx="11155679" cy="4370427"/>
          </a:xfrm>
          <a:prstGeom prst="rect">
            <a:avLst/>
          </a:prstGeom>
          <a:noFill/>
        </p:spPr>
        <p:txBody>
          <a:bodyPr wrap="square" rtlCol="0">
            <a:spAutoFit/>
          </a:bodyPr>
          <a:lstStyle/>
          <a:p>
            <a:r>
              <a:rPr lang="en-GB" sz="2800" dirty="0">
                <a:solidFill>
                  <a:schemeClr val="bg1"/>
                </a:solidFill>
                <a:latin typeface="Times New Roman" panose="02020603050405020304" pitchFamily="18" charset="0"/>
                <a:cs typeface="Times New Roman" panose="02020603050405020304" pitchFamily="18" charset="0"/>
              </a:rPr>
              <a:t>Outlines</a:t>
            </a:r>
          </a:p>
          <a:p>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Introduction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Physical background </a:t>
            </a:r>
          </a:p>
          <a:p>
            <a:pPr marL="285750"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Main application areas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General cloud analysis</a:t>
            </a:r>
          </a:p>
          <a:p>
            <a:pPr marL="742950" lvl="1"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Monitoring convection</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Mature phase</a:t>
            </a:r>
          </a:p>
          <a:p>
            <a:pPr marL="1200150" lvl="2"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Developing phase</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Summary </a:t>
            </a: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14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5358261" y="5935219"/>
            <a:ext cx="1188364" cy="443883"/>
          </a:xfrm>
          <a:prstGeom prst="rect">
            <a:avLst/>
          </a:prstGeom>
          <a:solidFill>
            <a:srgbClr val="A24E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5" name="Rectangle 14"/>
          <p:cNvSpPr/>
          <p:nvPr/>
        </p:nvSpPr>
        <p:spPr>
          <a:xfrm>
            <a:off x="2732537" y="5921671"/>
            <a:ext cx="1243781" cy="443883"/>
          </a:xfrm>
          <a:prstGeom prst="rect">
            <a:avLst/>
          </a:prstGeom>
          <a:solidFill>
            <a:srgbClr val="FFE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6" name="Szövegdoboz 5"/>
          <p:cNvSpPr txBox="1"/>
          <p:nvPr/>
        </p:nvSpPr>
        <p:spPr>
          <a:xfrm>
            <a:off x="651933" y="6392651"/>
            <a:ext cx="11040534" cy="338554"/>
          </a:xfrm>
          <a:prstGeom prst="rect">
            <a:avLst/>
          </a:prstGeom>
          <a:noFill/>
        </p:spPr>
        <p:txBody>
          <a:bodyPr wrap="square" rtlCol="0">
            <a:spAutoFit/>
          </a:bodyPr>
          <a:lstStyle/>
          <a:p>
            <a:pPr algn="just"/>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Sea                           Sandy desert </a:t>
            </a:r>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         </a:t>
            </a:r>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Land with less/more green vegetation                                </a:t>
            </a:r>
          </a:p>
        </p:txBody>
      </p:sp>
      <p:sp>
        <p:nvSpPr>
          <p:cNvPr id="7" name="Rectangle 14"/>
          <p:cNvSpPr/>
          <p:nvPr/>
        </p:nvSpPr>
        <p:spPr>
          <a:xfrm>
            <a:off x="717202" y="5921672"/>
            <a:ext cx="1389520" cy="443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9" name="Rectangle 4"/>
          <p:cNvSpPr/>
          <p:nvPr/>
        </p:nvSpPr>
        <p:spPr>
          <a:xfrm>
            <a:off x="919952" y="917850"/>
            <a:ext cx="1512656" cy="443883"/>
          </a:xfrm>
          <a:prstGeom prst="rect">
            <a:avLst/>
          </a:prstGeom>
          <a:solidFill>
            <a:srgbClr val="5F8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0" name="Rectangle 7"/>
          <p:cNvSpPr/>
          <p:nvPr/>
        </p:nvSpPr>
        <p:spPr>
          <a:xfrm>
            <a:off x="2595184" y="917849"/>
            <a:ext cx="1565336" cy="443883"/>
          </a:xfrm>
          <a:prstGeom prst="rect">
            <a:avLst/>
          </a:prstGeom>
          <a:solidFill>
            <a:srgbClr val="96D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1" name="Szövegdoboz 10"/>
          <p:cNvSpPr txBox="1"/>
          <p:nvPr/>
        </p:nvSpPr>
        <p:spPr>
          <a:xfrm>
            <a:off x="2485539" y="1446441"/>
            <a:ext cx="1781120"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ice cloud, small particles</a:t>
            </a:r>
          </a:p>
        </p:txBody>
      </p:sp>
      <p:sp>
        <p:nvSpPr>
          <p:cNvPr id="12" name="Rectangle 4"/>
          <p:cNvSpPr/>
          <p:nvPr/>
        </p:nvSpPr>
        <p:spPr>
          <a:xfrm>
            <a:off x="714196" y="4330862"/>
            <a:ext cx="1605254" cy="443883"/>
          </a:xfrm>
          <a:prstGeom prst="rect">
            <a:avLst/>
          </a:prstGeom>
          <a:solidFill>
            <a:srgbClr val="FF7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3" name="Rectangle 7"/>
          <p:cNvSpPr/>
          <p:nvPr/>
        </p:nvSpPr>
        <p:spPr>
          <a:xfrm>
            <a:off x="2595185" y="4330862"/>
            <a:ext cx="1543421" cy="443883"/>
          </a:xfrm>
          <a:prstGeom prst="rect">
            <a:avLst/>
          </a:prstGeom>
          <a:solidFill>
            <a:srgbClr val="FFC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4" name="Rectangle 4"/>
          <p:cNvSpPr/>
          <p:nvPr/>
        </p:nvSpPr>
        <p:spPr>
          <a:xfrm>
            <a:off x="4372010" y="4330862"/>
            <a:ext cx="1670743" cy="443883"/>
          </a:xfrm>
          <a:prstGeom prst="rect">
            <a:avLst/>
          </a:prstGeom>
          <a:solidFill>
            <a:srgbClr val="FFF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5" name="Szövegdoboz 14"/>
          <p:cNvSpPr txBox="1"/>
          <p:nvPr/>
        </p:nvSpPr>
        <p:spPr>
          <a:xfrm>
            <a:off x="592868" y="4888849"/>
            <a:ext cx="1822687"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large droplets</a:t>
            </a:r>
          </a:p>
        </p:txBody>
      </p:sp>
      <p:sp>
        <p:nvSpPr>
          <p:cNvPr id="21" name="Szövegdoboz 20"/>
          <p:cNvSpPr txBox="1"/>
          <p:nvPr/>
        </p:nvSpPr>
        <p:spPr>
          <a:xfrm>
            <a:off x="757880" y="1446441"/>
            <a:ext cx="1822688"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ice cloud, large particles</a:t>
            </a:r>
            <a:endParaRPr lang="hu-HU" sz="1600" dirty="0">
              <a:solidFill>
                <a:schemeClr val="bg1"/>
              </a:solidFill>
              <a:latin typeface="Times New Roman" panose="02020603050405020304" pitchFamily="18" charset="0"/>
              <a:cs typeface="Times New Roman" panose="02020603050405020304" pitchFamily="18" charset="0"/>
            </a:endParaRPr>
          </a:p>
        </p:txBody>
      </p:sp>
      <p:sp>
        <p:nvSpPr>
          <p:cNvPr id="23" name="Szövegdoboz 22"/>
          <p:cNvSpPr txBox="1"/>
          <p:nvPr/>
        </p:nvSpPr>
        <p:spPr>
          <a:xfrm>
            <a:off x="2415555" y="4890407"/>
            <a:ext cx="1946133"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medium size droplets</a:t>
            </a:r>
          </a:p>
        </p:txBody>
      </p:sp>
      <p:sp>
        <p:nvSpPr>
          <p:cNvPr id="24" name="Szövegdoboz 23"/>
          <p:cNvSpPr txBox="1"/>
          <p:nvPr/>
        </p:nvSpPr>
        <p:spPr>
          <a:xfrm>
            <a:off x="4287339" y="4880903"/>
            <a:ext cx="1822686"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small droplets</a:t>
            </a:r>
            <a:endParaRPr lang="hu-HU" sz="1600" dirty="0">
              <a:solidFill>
                <a:schemeClr val="bg1"/>
              </a:solidFill>
              <a:latin typeface="Times New Roman" panose="02020603050405020304" pitchFamily="18" charset="0"/>
              <a:cs typeface="Times New Roman" panose="02020603050405020304" pitchFamily="18" charset="0"/>
            </a:endParaRPr>
          </a:p>
        </p:txBody>
      </p:sp>
      <p:sp>
        <p:nvSpPr>
          <p:cNvPr id="26" name="Rectangle 7"/>
          <p:cNvSpPr/>
          <p:nvPr/>
        </p:nvSpPr>
        <p:spPr>
          <a:xfrm>
            <a:off x="6718594" y="5925312"/>
            <a:ext cx="1188364" cy="443883"/>
          </a:xfrm>
          <a:prstGeom prst="rect">
            <a:avLst/>
          </a:prstGeom>
          <a:solidFill>
            <a:srgbClr val="5A2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7" name="Rectangle 4"/>
          <p:cNvSpPr/>
          <p:nvPr/>
        </p:nvSpPr>
        <p:spPr>
          <a:xfrm>
            <a:off x="1735666" y="2767340"/>
            <a:ext cx="2522525" cy="443883"/>
          </a:xfrm>
          <a:prstGeom prst="rect">
            <a:avLst/>
          </a:prstGeom>
          <a:solidFill>
            <a:srgbClr val="CF3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8" name="Szövegdoboz 27"/>
          <p:cNvSpPr txBox="1"/>
          <p:nvPr/>
        </p:nvSpPr>
        <p:spPr>
          <a:xfrm>
            <a:off x="919952" y="3306080"/>
            <a:ext cx="4023971"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with extreme large particles or thick mixed phase cloud </a:t>
            </a:r>
          </a:p>
        </p:txBody>
      </p:sp>
      <p:sp>
        <p:nvSpPr>
          <p:cNvPr id="36" name="Rectangle 2">
            <a:extLst>
              <a:ext uri="{FF2B5EF4-FFF2-40B4-BE49-F238E27FC236}">
                <a16:creationId xmlns:a16="http://schemas.microsoft.com/office/drawing/2014/main" id="{5A1F4332-8973-A6BD-CFD4-89F9F99A5B05}"/>
              </a:ext>
            </a:extLst>
          </p:cNvPr>
          <p:cNvSpPr/>
          <p:nvPr/>
        </p:nvSpPr>
        <p:spPr>
          <a:xfrm>
            <a:off x="654393" y="643651"/>
            <a:ext cx="5455632" cy="50685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28">
            <a:extLst>
              <a:ext uri="{FF2B5EF4-FFF2-40B4-BE49-F238E27FC236}">
                <a16:creationId xmlns:a16="http://schemas.microsoft.com/office/drawing/2014/main" id="{EE93A620-73E9-38FC-D352-D0C576531BDA}"/>
              </a:ext>
            </a:extLst>
          </p:cNvPr>
          <p:cNvSpPr/>
          <p:nvPr/>
        </p:nvSpPr>
        <p:spPr>
          <a:xfrm>
            <a:off x="489172" y="2391408"/>
            <a:ext cx="7816628" cy="43717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29">
            <a:extLst>
              <a:ext uri="{FF2B5EF4-FFF2-40B4-BE49-F238E27FC236}">
                <a16:creationId xmlns:a16="http://schemas.microsoft.com/office/drawing/2014/main" id="{9AEED0C6-42DC-54CE-5AC4-1AAB52DCCD87}"/>
              </a:ext>
            </a:extLst>
          </p:cNvPr>
          <p:cNvSpPr txBox="1"/>
          <p:nvPr/>
        </p:nvSpPr>
        <p:spPr>
          <a:xfrm>
            <a:off x="7440706" y="201381"/>
            <a:ext cx="3847915" cy="707886"/>
          </a:xfrm>
          <a:prstGeom prst="rect">
            <a:avLst/>
          </a:prstGeom>
          <a:noFill/>
        </p:spPr>
        <p:txBody>
          <a:bodyPr wrap="square" rtlCol="0">
            <a:spAutoFit/>
          </a:bodyPr>
          <a:lstStyle/>
          <a:p>
            <a:pPr algn="ctr"/>
            <a:r>
              <a:rPr lang="en-GB" sz="2000" dirty="0">
                <a:solidFill>
                  <a:schemeClr val="bg1"/>
                </a:solidFill>
                <a:latin typeface="Times New Roman" panose="02020603050405020304" pitchFamily="18" charset="0"/>
                <a:cs typeface="Times New Roman" panose="02020603050405020304" pitchFamily="18" charset="0"/>
              </a:rPr>
              <a:t>Most important </a:t>
            </a:r>
            <a:r>
              <a:rPr lang="en-GB" sz="2000" dirty="0" err="1">
                <a:solidFill>
                  <a:schemeClr val="bg1"/>
                </a:solidFill>
                <a:latin typeface="Times New Roman" panose="02020603050405020304" pitchFamily="18" charset="0"/>
                <a:cs typeface="Times New Roman" panose="02020603050405020304" pitchFamily="18" charset="0"/>
              </a:rPr>
              <a:t>color</a:t>
            </a:r>
            <a:r>
              <a:rPr lang="en-GB" sz="2000" dirty="0">
                <a:solidFill>
                  <a:schemeClr val="bg1"/>
                </a:solidFill>
                <a:latin typeface="Times New Roman" panose="02020603050405020304" pitchFamily="18" charset="0"/>
                <a:cs typeface="Times New Roman" panose="02020603050405020304" pitchFamily="18" charset="0"/>
              </a:rPr>
              <a:t> shades at monitoring </a:t>
            </a:r>
            <a:r>
              <a:rPr lang="en-GB" sz="2000" b="1" dirty="0">
                <a:solidFill>
                  <a:srgbClr val="FFFF00"/>
                </a:solidFill>
                <a:latin typeface="Times New Roman" panose="02020603050405020304" pitchFamily="18" charset="0"/>
                <a:cs typeface="Times New Roman" panose="02020603050405020304" pitchFamily="18" charset="0"/>
              </a:rPr>
              <a:t>convection initiation</a:t>
            </a:r>
            <a:r>
              <a:rPr lang="en-GB" sz="2000" dirty="0">
                <a:solidFill>
                  <a:srgbClr val="FFFF00"/>
                </a:solidFill>
                <a:latin typeface="Times New Roman" panose="02020603050405020304" pitchFamily="18" charset="0"/>
                <a:cs typeface="Times New Roman" panose="02020603050405020304" pitchFamily="18" charset="0"/>
              </a:rPr>
              <a:t>.</a:t>
            </a:r>
          </a:p>
        </p:txBody>
      </p:sp>
      <p:sp>
        <p:nvSpPr>
          <p:cNvPr id="39" name="Rectangle 30">
            <a:extLst>
              <a:ext uri="{FF2B5EF4-FFF2-40B4-BE49-F238E27FC236}">
                <a16:creationId xmlns:a16="http://schemas.microsoft.com/office/drawing/2014/main" id="{723653E0-D1F8-EB10-2F30-66FD60BD85CC}"/>
              </a:ext>
            </a:extLst>
          </p:cNvPr>
          <p:cNvSpPr/>
          <p:nvPr/>
        </p:nvSpPr>
        <p:spPr>
          <a:xfrm>
            <a:off x="6311402" y="2392092"/>
            <a:ext cx="1975221" cy="338554"/>
          </a:xfrm>
          <a:prstGeom prst="rect">
            <a:avLst/>
          </a:prstGeom>
          <a:solidFill>
            <a:schemeClr val="accent1">
              <a:lumMod val="75000"/>
            </a:schemeClr>
          </a:solidFill>
          <a:ln>
            <a:solidFill>
              <a:schemeClr val="accent1"/>
            </a:solidFill>
          </a:ln>
        </p:spPr>
        <p:txBody>
          <a:bodyPr wrap="none">
            <a:spAutoFit/>
          </a:bodyPr>
          <a:lstStyle/>
          <a:p>
            <a:r>
              <a:rPr lang="en-GB" sz="1600" dirty="0">
                <a:solidFill>
                  <a:schemeClr val="bg1"/>
                </a:solidFill>
                <a:latin typeface="Times New Roman" panose="02020603050405020304" pitchFamily="18" charset="0"/>
                <a:cs typeface="Times New Roman" panose="02020603050405020304" pitchFamily="18" charset="0"/>
              </a:rPr>
              <a:t>initiation of new cells</a:t>
            </a:r>
            <a:endParaRPr lang="en-GB" sz="1600" dirty="0"/>
          </a:p>
        </p:txBody>
      </p:sp>
      <p:sp>
        <p:nvSpPr>
          <p:cNvPr id="40" name="Rectangle 31">
            <a:extLst>
              <a:ext uri="{FF2B5EF4-FFF2-40B4-BE49-F238E27FC236}">
                <a16:creationId xmlns:a16="http://schemas.microsoft.com/office/drawing/2014/main" id="{E312B6B8-B926-5846-4A87-987E29C2E8F0}"/>
              </a:ext>
            </a:extLst>
          </p:cNvPr>
          <p:cNvSpPr/>
          <p:nvPr/>
        </p:nvSpPr>
        <p:spPr>
          <a:xfrm>
            <a:off x="4550941" y="679558"/>
            <a:ext cx="1576754" cy="830997"/>
          </a:xfrm>
          <a:prstGeom prst="rect">
            <a:avLst/>
          </a:prstGeom>
          <a:solidFill>
            <a:schemeClr val="accent1">
              <a:lumMod val="75000"/>
            </a:schemeClr>
          </a:solidFill>
          <a:ln>
            <a:solidFill>
              <a:schemeClr val="accent1"/>
            </a:solidFill>
          </a:ln>
        </p:spPr>
        <p:txBody>
          <a:bodyPr wrap="square">
            <a:spAutoFit/>
          </a:bodyPr>
          <a:lstStyle/>
          <a:p>
            <a:pPr algn="ctr"/>
            <a:r>
              <a:rPr lang="en-GB" sz="1600" dirty="0">
                <a:solidFill>
                  <a:schemeClr val="bg1"/>
                </a:solidFill>
                <a:latin typeface="Times New Roman" panose="02020603050405020304" pitchFamily="18" charset="0"/>
                <a:cs typeface="Times New Roman" panose="02020603050405020304" pitchFamily="18" charset="0"/>
              </a:rPr>
              <a:t>glaciation on the top of towering cumulus clouds</a:t>
            </a:r>
            <a:endParaRPr lang="en-GB" sz="1600" dirty="0"/>
          </a:p>
        </p:txBody>
      </p:sp>
    </p:spTree>
    <p:extLst>
      <p:ext uri="{BB962C8B-B14F-4D97-AF65-F5344CB8AC3E}">
        <p14:creationId xmlns:p14="http://schemas.microsoft.com/office/powerpoint/2010/main" val="295989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9"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83581" y="0"/>
            <a:ext cx="14616838" cy="6858000"/>
          </a:xfrm>
          <a:prstGeom prst="rect">
            <a:avLst/>
          </a:prstGeom>
        </p:spPr>
      </p:pic>
      <p:sp>
        <p:nvSpPr>
          <p:cNvPr id="3" name="Szövegdoboz 5">
            <a:extLst>
              <a:ext uri="{FF2B5EF4-FFF2-40B4-BE49-F238E27FC236}">
                <a16:creationId xmlns:a16="http://schemas.microsoft.com/office/drawing/2014/main" id="{3E068B5E-126B-4B14-A39C-E04179B513D3}"/>
              </a:ext>
            </a:extLst>
          </p:cNvPr>
          <p:cNvSpPr txBox="1"/>
          <p:nvPr/>
        </p:nvSpPr>
        <p:spPr>
          <a:xfrm>
            <a:off x="222392" y="1703500"/>
            <a:ext cx="4565366" cy="2308324"/>
          </a:xfrm>
          <a:prstGeom prst="rect">
            <a:avLst/>
          </a:prstGeom>
          <a:noFill/>
          <a:ln>
            <a:solidFill>
              <a:schemeClr val="accent1"/>
            </a:solidFill>
          </a:ln>
        </p:spPr>
        <p:txBody>
          <a:bodyPr wrap="square" rtlCol="0">
            <a:spAutoFit/>
          </a:bodyPr>
          <a:lstStyle/>
          <a:p>
            <a:r>
              <a:rPr lang="en-GB" dirty="0">
                <a:solidFill>
                  <a:schemeClr val="bg1"/>
                </a:solidFill>
                <a:latin typeface="Times New Roman" panose="02020603050405020304" pitchFamily="18" charset="0"/>
                <a:cs typeface="Times New Roman" panose="02020603050405020304" pitchFamily="18" charset="0"/>
              </a:rPr>
              <a:t>Glaciation of the top of towering cumulus clouds is well seen</a:t>
            </a:r>
          </a:p>
          <a:p>
            <a:endParaRPr lang="en-GB" dirty="0">
              <a:solidFill>
                <a:schemeClr val="bg1"/>
              </a:solidFill>
              <a:latin typeface="Times New Roman" panose="02020603050405020304" pitchFamily="18" charset="0"/>
              <a:cs typeface="Times New Roman" panose="02020603050405020304" pitchFamily="18" charset="0"/>
            </a:endParaRPr>
          </a:p>
          <a:p>
            <a:r>
              <a:rPr lang="en-GB" dirty="0">
                <a:solidFill>
                  <a:schemeClr val="bg1"/>
                </a:solidFill>
                <a:latin typeface="Times New Roman" panose="02020603050405020304" pitchFamily="18" charset="0"/>
                <a:cs typeface="Times New Roman" panose="02020603050405020304" pitchFamily="18" charset="0"/>
              </a:rPr>
              <a:t>Good </a:t>
            </a:r>
            <a:r>
              <a:rPr lang="en-GB" dirty="0" err="1">
                <a:solidFill>
                  <a:schemeClr val="bg1"/>
                </a:solidFill>
                <a:latin typeface="Times New Roman" panose="02020603050405020304" pitchFamily="18" charset="0"/>
                <a:cs typeface="Times New Roman" panose="02020603050405020304" pitchFamily="18" charset="0"/>
              </a:rPr>
              <a:t>color</a:t>
            </a:r>
            <a:r>
              <a:rPr lang="en-GB" dirty="0">
                <a:solidFill>
                  <a:schemeClr val="bg1"/>
                </a:solidFill>
                <a:latin typeface="Times New Roman" panose="02020603050405020304" pitchFamily="18" charset="0"/>
                <a:cs typeface="Times New Roman" panose="02020603050405020304" pitchFamily="18" charset="0"/>
              </a:rPr>
              <a:t> contrast between</a:t>
            </a:r>
          </a:p>
          <a:p>
            <a:pPr marL="285750" indent="-285750">
              <a:buFont typeface="Arial" panose="020B0604020202020204" pitchFamily="34" charset="0"/>
              <a:buChar char="•"/>
            </a:pPr>
            <a:r>
              <a:rPr lang="en-GB" dirty="0">
                <a:solidFill>
                  <a:schemeClr val="bg1"/>
                </a:solidFill>
                <a:latin typeface="Times New Roman" panose="02020603050405020304" pitchFamily="18" charset="0"/>
                <a:cs typeface="Times New Roman" panose="02020603050405020304" pitchFamily="18" charset="0"/>
              </a:rPr>
              <a:t>cumulus clouds and surface</a:t>
            </a:r>
          </a:p>
          <a:p>
            <a:pPr marL="285750" indent="-285750">
              <a:buFont typeface="Arial" panose="020B0604020202020204" pitchFamily="34" charset="0"/>
              <a:buChar char="•"/>
            </a:pPr>
            <a:r>
              <a:rPr lang="en-GB" dirty="0">
                <a:solidFill>
                  <a:schemeClr val="bg1"/>
                </a:solidFill>
                <a:latin typeface="Times New Roman" panose="02020603050405020304" pitchFamily="18" charset="0"/>
                <a:cs typeface="Times New Roman" panose="02020603050405020304" pitchFamily="18" charset="0"/>
              </a:rPr>
              <a:t>Water clouds and ice clouds </a:t>
            </a:r>
          </a:p>
          <a:p>
            <a:pPr lvl="3"/>
            <a:r>
              <a:rPr lang="en-GB" alt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blue against pale yellow or pink. </a:t>
            </a:r>
            <a:endParaRPr lang="hu-HU" alt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p:txBody>
      </p:sp>
      <p:sp>
        <p:nvSpPr>
          <p:cNvPr id="6" name="Szövegdoboz 5">
            <a:extLst>
              <a:ext uri="{FF2B5EF4-FFF2-40B4-BE49-F238E27FC236}">
                <a16:creationId xmlns:a16="http://schemas.microsoft.com/office/drawing/2014/main" id="{EA28D43D-FFDB-8F3E-69D2-E34B2035056B}"/>
              </a:ext>
            </a:extLst>
          </p:cNvPr>
          <p:cNvSpPr txBox="1"/>
          <p:nvPr/>
        </p:nvSpPr>
        <p:spPr>
          <a:xfrm>
            <a:off x="433618" y="480528"/>
            <a:ext cx="4354139" cy="369332"/>
          </a:xfrm>
          <a:prstGeom prst="rect">
            <a:avLst/>
          </a:prstGeom>
          <a:noFill/>
          <a:ln>
            <a:solidFill>
              <a:schemeClr val="accent1"/>
            </a:solidFill>
          </a:ln>
        </p:spPr>
        <p:txBody>
          <a:bodyPr wrap="square" rtlCol="0">
            <a:spAutoFit/>
          </a:bodyPr>
          <a:lstStyle/>
          <a:p>
            <a:pPr algn="ctr"/>
            <a:r>
              <a:rPr lang="en-GB" dirty="0">
                <a:solidFill>
                  <a:schemeClr val="bg1"/>
                </a:solidFill>
                <a:latin typeface="Times New Roman" panose="02020603050405020304" pitchFamily="18" charset="0"/>
                <a:cs typeface="Times New Roman" panose="02020603050405020304" pitchFamily="18" charset="0"/>
              </a:rPr>
              <a:t>Isolated cumulus clouds </a:t>
            </a:r>
          </a:p>
        </p:txBody>
      </p:sp>
      <p:sp>
        <p:nvSpPr>
          <p:cNvPr id="8" name="Szövegdoboz 7">
            <a:extLst>
              <a:ext uri="{FF2B5EF4-FFF2-40B4-BE49-F238E27FC236}">
                <a16:creationId xmlns:a16="http://schemas.microsoft.com/office/drawing/2014/main" id="{663E5ECC-886A-B09E-4621-9CF960595FD6}"/>
              </a:ext>
            </a:extLst>
          </p:cNvPr>
          <p:cNvSpPr txBox="1"/>
          <p:nvPr/>
        </p:nvSpPr>
        <p:spPr>
          <a:xfrm>
            <a:off x="1304584" y="907348"/>
            <a:ext cx="2612205" cy="369332"/>
          </a:xfrm>
          <a:prstGeom prst="rect">
            <a:avLst/>
          </a:prstGeom>
          <a:noFill/>
        </p:spPr>
        <p:txBody>
          <a:bodyPr wrap="square">
            <a:spAutoFit/>
          </a:bodyPr>
          <a:lstStyle/>
          <a:p>
            <a:r>
              <a:rPr lang="en-GB" altLang="en-US" sz="1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VIIRS Cloud Phase RGB </a:t>
            </a:r>
            <a:endParaRPr lang="en-US" dirty="0"/>
          </a:p>
        </p:txBody>
      </p:sp>
    </p:spTree>
    <p:extLst>
      <p:ext uri="{BB962C8B-B14F-4D97-AF65-F5344CB8AC3E}">
        <p14:creationId xmlns:p14="http://schemas.microsoft.com/office/powerpoint/2010/main" val="4201277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8633" y="0"/>
            <a:ext cx="9689007" cy="6858000"/>
          </a:xfrm>
          <a:prstGeom prst="rect">
            <a:avLst/>
          </a:prstGeom>
        </p:spPr>
      </p:pic>
      <p:sp>
        <p:nvSpPr>
          <p:cNvPr id="5" name="TextBox 4"/>
          <p:cNvSpPr txBox="1"/>
          <p:nvPr/>
        </p:nvSpPr>
        <p:spPr>
          <a:xfrm>
            <a:off x="0" y="3487271"/>
            <a:ext cx="2488633" cy="2308324"/>
          </a:xfrm>
          <a:prstGeom prst="rect">
            <a:avLst/>
          </a:prstGeom>
          <a:noFill/>
        </p:spPr>
        <p:txBody>
          <a:bodyPr wrap="square" rtlCol="0">
            <a:spAutoFit/>
          </a:bodyPr>
          <a:lstStyle/>
          <a:p>
            <a:pPr algn="ctr"/>
            <a:r>
              <a:rPr lang="en-GB" dirty="0" err="1">
                <a:solidFill>
                  <a:schemeClr val="bg1"/>
                </a:solidFill>
                <a:latin typeface="Times New Roman" panose="02020603050405020304" pitchFamily="18" charset="0"/>
                <a:cs typeface="Times New Roman" panose="02020603050405020304" pitchFamily="18" charset="0"/>
              </a:rPr>
              <a:t>Color</a:t>
            </a:r>
            <a:r>
              <a:rPr lang="en-GB" dirty="0">
                <a:solidFill>
                  <a:schemeClr val="bg1"/>
                </a:solidFill>
                <a:latin typeface="Times New Roman" panose="02020603050405020304" pitchFamily="18" charset="0"/>
                <a:cs typeface="Times New Roman" panose="02020603050405020304" pitchFamily="18" charset="0"/>
              </a:rPr>
              <a:t> contrast between thick water clouds with extremely large droplets, and thick ice clouds</a:t>
            </a:r>
          </a:p>
          <a:p>
            <a:pPr algn="ctr"/>
            <a:endParaRPr lang="en-GB" dirty="0">
              <a:solidFill>
                <a:schemeClr val="bg1"/>
              </a:solidFill>
              <a:latin typeface="Times New Roman" panose="02020603050405020304" pitchFamily="18" charset="0"/>
              <a:cs typeface="Times New Roman" panose="02020603050405020304" pitchFamily="18" charset="0"/>
            </a:endParaRPr>
          </a:p>
          <a:p>
            <a:pPr algn="ctr"/>
            <a:r>
              <a:rPr lang="en-GB" dirty="0">
                <a:solidFill>
                  <a:srgbClr val="FFFF00"/>
                </a:solidFill>
                <a:latin typeface="Times New Roman" panose="02020603050405020304" pitchFamily="18" charset="0"/>
                <a:cs typeface="Times New Roman" panose="02020603050405020304" pitchFamily="18" charset="0"/>
              </a:rPr>
              <a:t>pink, magenta </a:t>
            </a:r>
          </a:p>
          <a:p>
            <a:pPr algn="ctr"/>
            <a:r>
              <a:rPr lang="en-GB" dirty="0">
                <a:solidFill>
                  <a:srgbClr val="FFFF00"/>
                </a:solidFill>
                <a:latin typeface="Times New Roman" panose="02020603050405020304" pitchFamily="18" charset="0"/>
                <a:cs typeface="Times New Roman" panose="02020603050405020304" pitchFamily="18" charset="0"/>
              </a:rPr>
              <a:t>against </a:t>
            </a:r>
          </a:p>
          <a:p>
            <a:pPr algn="ctr"/>
            <a:r>
              <a:rPr lang="en-GB" dirty="0">
                <a:solidFill>
                  <a:srgbClr val="FFFF00"/>
                </a:solidFill>
                <a:latin typeface="Times New Roman" panose="02020603050405020304" pitchFamily="18" charset="0"/>
                <a:cs typeface="Times New Roman" panose="02020603050405020304" pitchFamily="18" charset="0"/>
              </a:rPr>
              <a:t>blue</a:t>
            </a:r>
          </a:p>
        </p:txBody>
      </p:sp>
      <p:sp>
        <p:nvSpPr>
          <p:cNvPr id="6" name="TextBox 5"/>
          <p:cNvSpPr txBox="1"/>
          <p:nvPr/>
        </p:nvSpPr>
        <p:spPr>
          <a:xfrm>
            <a:off x="49306" y="2101700"/>
            <a:ext cx="2390021" cy="646331"/>
          </a:xfrm>
          <a:prstGeom prst="rect">
            <a:avLst/>
          </a:prstGeom>
          <a:noFill/>
        </p:spPr>
        <p:txBody>
          <a:bodyPr wrap="square" rtlCol="0">
            <a:spAutoFit/>
          </a:bodyPr>
          <a:lstStyle/>
          <a:p>
            <a:pPr algn="ctr"/>
            <a:r>
              <a:rPr lang="en-GB" dirty="0">
                <a:solidFill>
                  <a:srgbClr val="FFFF00"/>
                </a:solidFill>
                <a:latin typeface="Times New Roman" panose="02020603050405020304" pitchFamily="18" charset="0"/>
                <a:cs typeface="Times New Roman" panose="02020603050405020304" pitchFamily="18" charset="0"/>
              </a:rPr>
              <a:t>Multicell system</a:t>
            </a:r>
          </a:p>
          <a:p>
            <a:pPr algn="ctr"/>
            <a:r>
              <a:rPr lang="en-GB"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41325" y="1392"/>
            <a:ext cx="2571280" cy="338041"/>
          </a:xfrm>
          <a:prstGeom prst="rect">
            <a:avLst/>
          </a:prstGeom>
        </p:spPr>
        <p:txBody>
          <a:bodyPr wrap="none">
            <a:spAutoFit/>
          </a:bodyPr>
          <a:lstStyle/>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29 August </a:t>
            </a:r>
            <a:r>
              <a:rPr lang="hu-H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2020, 11:</a:t>
            </a: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46</a:t>
            </a:r>
            <a:r>
              <a:rPr lang="hu-H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UTC</a:t>
            </a:r>
          </a:p>
        </p:txBody>
      </p:sp>
      <p:sp>
        <p:nvSpPr>
          <p:cNvPr id="9" name="Oval 8"/>
          <p:cNvSpPr/>
          <p:nvPr/>
        </p:nvSpPr>
        <p:spPr>
          <a:xfrm rot="-1200000">
            <a:off x="4246550" y="4936919"/>
            <a:ext cx="2856528" cy="172633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zövegdoboz 3">
            <a:extLst>
              <a:ext uri="{FF2B5EF4-FFF2-40B4-BE49-F238E27FC236}">
                <a16:creationId xmlns:a16="http://schemas.microsoft.com/office/drawing/2014/main" id="{6236D6A1-FC6E-5142-A6A4-7FB062765D57}"/>
              </a:ext>
            </a:extLst>
          </p:cNvPr>
          <p:cNvSpPr txBox="1"/>
          <p:nvPr/>
        </p:nvSpPr>
        <p:spPr>
          <a:xfrm>
            <a:off x="240354" y="419766"/>
            <a:ext cx="2149884" cy="1107354"/>
          </a:xfrm>
          <a:prstGeom prst="rect">
            <a:avLst/>
          </a:prstGeom>
          <a:noFill/>
        </p:spPr>
        <p:txBody>
          <a:bodyPr wrap="non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Cloud Phase RGB</a:t>
            </a:r>
          </a:p>
          <a:p>
            <a:pPr algn="ctr">
              <a:lnSpc>
                <a:spcPct val="107000"/>
              </a:lnSpc>
            </a:pPr>
            <a:r>
              <a:rPr lang="en-US" sz="1400" dirty="0">
                <a:solidFill>
                  <a:schemeClr val="bg1"/>
                </a:solidFill>
                <a:latin typeface="Times New Roman" panose="02020603050405020304" pitchFamily="18" charset="0"/>
                <a:cs typeface="Times New Roman" panose="02020603050405020304" pitchFamily="18" charset="0"/>
              </a:rPr>
              <a:t>(</a:t>
            </a:r>
            <a:r>
              <a:rPr lang="en-US" sz="1400" u="sng" dirty="0">
                <a:solidFill>
                  <a:schemeClr val="bg1"/>
                </a:solidFill>
                <a:latin typeface="Times New Roman" panose="02020603050405020304" pitchFamily="18" charset="0"/>
                <a:cs typeface="Times New Roman" panose="02020603050405020304" pitchFamily="18" charset="0"/>
              </a:rPr>
              <a:t>NIR1.6, NIR2.25</a:t>
            </a:r>
            <a:r>
              <a:rPr lang="en-US" sz="1400" dirty="0">
                <a:solidFill>
                  <a:schemeClr val="bg1"/>
                </a:solidFill>
                <a:latin typeface="Times New Roman" panose="02020603050405020304" pitchFamily="18" charset="0"/>
                <a:cs typeface="Times New Roman" panose="02020603050405020304" pitchFamily="18" charset="0"/>
              </a:rPr>
              <a:t>, VIS0.6)</a:t>
            </a:r>
          </a:p>
          <a:p>
            <a:pPr algn="ctr">
              <a:lnSpc>
                <a:spcPct val="107000"/>
              </a:lnSpc>
              <a:spcAft>
                <a:spcPts val="0"/>
              </a:spcAft>
            </a:pPr>
            <a:endParaRPr lang="en-GB"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9634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88633" y="0"/>
            <a:ext cx="9689007" cy="6858000"/>
          </a:xfrm>
          <a:prstGeom prst="rect">
            <a:avLst/>
          </a:prstGeom>
        </p:spPr>
      </p:pic>
      <p:sp>
        <p:nvSpPr>
          <p:cNvPr id="5" name="TextBox 4"/>
          <p:cNvSpPr txBox="1"/>
          <p:nvPr/>
        </p:nvSpPr>
        <p:spPr>
          <a:xfrm>
            <a:off x="0" y="3487271"/>
            <a:ext cx="2488633" cy="1754326"/>
          </a:xfrm>
          <a:prstGeom prst="rect">
            <a:avLst/>
          </a:prstGeom>
          <a:noFill/>
        </p:spPr>
        <p:txBody>
          <a:bodyPr wrap="square" rtlCol="0">
            <a:spAutoFit/>
          </a:bodyPr>
          <a:lstStyle/>
          <a:p>
            <a:pPr algn="ctr"/>
            <a:r>
              <a:rPr lang="en-GB" dirty="0" err="1">
                <a:solidFill>
                  <a:schemeClr val="bg1"/>
                </a:solidFill>
                <a:latin typeface="Times New Roman" panose="02020603050405020304" pitchFamily="18" charset="0"/>
                <a:cs typeface="Times New Roman" panose="02020603050405020304" pitchFamily="18" charset="0"/>
              </a:rPr>
              <a:t>Color</a:t>
            </a:r>
            <a:r>
              <a:rPr lang="en-GB" dirty="0">
                <a:solidFill>
                  <a:schemeClr val="bg1"/>
                </a:solidFill>
                <a:latin typeface="Times New Roman" panose="02020603050405020304" pitchFamily="18" charset="0"/>
                <a:cs typeface="Times New Roman" panose="02020603050405020304" pitchFamily="18" charset="0"/>
              </a:rPr>
              <a:t> contrast between thick water clouds with extremely large droplets, and thick ice clouds</a:t>
            </a:r>
          </a:p>
          <a:p>
            <a:pPr algn="ctr"/>
            <a:endParaRPr lang="en-GB" dirty="0">
              <a:solidFill>
                <a:srgbClr val="FFFF00"/>
              </a:solidFill>
              <a:latin typeface="Times New Roman" panose="02020603050405020304" pitchFamily="18" charset="0"/>
              <a:cs typeface="Times New Roman" panose="02020603050405020304" pitchFamily="18" charset="0"/>
            </a:endParaRPr>
          </a:p>
          <a:p>
            <a:pPr algn="ctr"/>
            <a:r>
              <a:rPr lang="en-GB" dirty="0">
                <a:solidFill>
                  <a:srgbClr val="FFFF00"/>
                </a:solidFill>
                <a:latin typeface="Times New Roman" panose="02020603050405020304" pitchFamily="18" charset="0"/>
                <a:cs typeface="Times New Roman" panose="02020603050405020304" pitchFamily="18" charset="0"/>
              </a:rPr>
              <a:t>pink against red</a:t>
            </a:r>
          </a:p>
        </p:txBody>
      </p:sp>
      <p:sp>
        <p:nvSpPr>
          <p:cNvPr id="6" name="TextBox 5"/>
          <p:cNvSpPr txBox="1"/>
          <p:nvPr/>
        </p:nvSpPr>
        <p:spPr>
          <a:xfrm>
            <a:off x="-41325" y="1845637"/>
            <a:ext cx="2390021" cy="646331"/>
          </a:xfrm>
          <a:prstGeom prst="rect">
            <a:avLst/>
          </a:prstGeom>
          <a:noFill/>
        </p:spPr>
        <p:txBody>
          <a:bodyPr wrap="square" rtlCol="0">
            <a:spAutoFit/>
          </a:bodyPr>
          <a:lstStyle/>
          <a:p>
            <a:pPr algn="ctr"/>
            <a:r>
              <a:rPr lang="en-GB" dirty="0">
                <a:solidFill>
                  <a:srgbClr val="FFFF00"/>
                </a:solidFill>
                <a:latin typeface="Times New Roman" panose="02020603050405020304" pitchFamily="18" charset="0"/>
                <a:cs typeface="Times New Roman" panose="02020603050405020304" pitchFamily="18" charset="0"/>
              </a:rPr>
              <a:t>Multicell system</a:t>
            </a:r>
          </a:p>
          <a:p>
            <a:pPr algn="ctr"/>
            <a:r>
              <a:rPr lang="en-GB"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41325" y="1392"/>
            <a:ext cx="2571280" cy="338041"/>
          </a:xfrm>
          <a:prstGeom prst="rect">
            <a:avLst/>
          </a:prstGeom>
        </p:spPr>
        <p:txBody>
          <a:bodyPr wrap="none">
            <a:spAutoFit/>
          </a:bodyPr>
          <a:lstStyle/>
          <a:p>
            <a:pPr algn="ctr">
              <a:lnSpc>
                <a:spcPct val="107000"/>
              </a:lnSpc>
              <a:spcAft>
                <a:spcPts val="0"/>
              </a:spcAft>
            </a:pP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29 August </a:t>
            </a:r>
            <a:r>
              <a:rPr lang="hu-H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2020, 11:</a:t>
            </a:r>
            <a:r>
              <a:rPr lang="en-GB"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46</a:t>
            </a:r>
            <a:r>
              <a:rPr lang="hu-H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UTC</a:t>
            </a:r>
          </a:p>
        </p:txBody>
      </p:sp>
      <p:sp>
        <p:nvSpPr>
          <p:cNvPr id="9" name="Oval 8"/>
          <p:cNvSpPr/>
          <p:nvPr/>
        </p:nvSpPr>
        <p:spPr>
          <a:xfrm rot="-1200000">
            <a:off x="4246550" y="4936919"/>
            <a:ext cx="2856528" cy="172633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zövegdoboz 3">
            <a:extLst>
              <a:ext uri="{FF2B5EF4-FFF2-40B4-BE49-F238E27FC236}">
                <a16:creationId xmlns:a16="http://schemas.microsoft.com/office/drawing/2014/main" id="{6236D6A1-FC6E-5142-A6A4-7FB062765D57}"/>
              </a:ext>
            </a:extLst>
          </p:cNvPr>
          <p:cNvSpPr txBox="1"/>
          <p:nvPr/>
        </p:nvSpPr>
        <p:spPr>
          <a:xfrm>
            <a:off x="28645" y="457572"/>
            <a:ext cx="2431343" cy="1200329"/>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Day Microphysics RGB </a:t>
            </a:r>
          </a:p>
          <a:p>
            <a:pPr algn="ctr"/>
            <a:r>
              <a:rPr lang="en-US" dirty="0">
                <a:solidFill>
                  <a:schemeClr val="bg1"/>
                </a:solidFill>
                <a:latin typeface="Times New Roman" panose="02020603050405020304" pitchFamily="18" charset="0"/>
                <a:cs typeface="Times New Roman" panose="02020603050405020304" pitchFamily="18" charset="0"/>
              </a:rPr>
              <a:t>with NIR1.6</a:t>
            </a:r>
          </a:p>
          <a:p>
            <a:pPr algn="ctr"/>
            <a:r>
              <a:rPr lang="en-US" sz="1800" dirty="0">
                <a:solidFill>
                  <a:schemeClr val="bg1"/>
                </a:solidFill>
                <a:latin typeface="Times New Roman" panose="02020603050405020304" pitchFamily="18" charset="0"/>
                <a:cs typeface="Times New Roman" panose="02020603050405020304" pitchFamily="18" charset="0"/>
              </a:rPr>
              <a:t>(</a:t>
            </a:r>
            <a:r>
              <a:rPr lang="en-US" sz="1400" dirty="0">
                <a:solidFill>
                  <a:schemeClr val="bg1"/>
                </a:solidFill>
                <a:latin typeface="Times New Roman" panose="02020603050405020304" pitchFamily="18" charset="0"/>
                <a:cs typeface="Times New Roman" panose="02020603050405020304" pitchFamily="18" charset="0"/>
              </a:rPr>
              <a:t>NIR0.87, </a:t>
            </a:r>
            <a:r>
              <a:rPr lang="en-US" sz="1400" u="sng" dirty="0">
                <a:solidFill>
                  <a:schemeClr val="bg1"/>
                </a:solidFill>
                <a:latin typeface="Times New Roman" panose="02020603050405020304" pitchFamily="18" charset="0"/>
                <a:cs typeface="Times New Roman" panose="02020603050405020304" pitchFamily="18" charset="0"/>
              </a:rPr>
              <a:t>NIR1.6</a:t>
            </a:r>
            <a:r>
              <a:rPr lang="en-US" sz="1400" dirty="0">
                <a:solidFill>
                  <a:schemeClr val="bg1"/>
                </a:solidFill>
                <a:latin typeface="Times New Roman" panose="02020603050405020304" pitchFamily="18" charset="0"/>
                <a:cs typeface="Times New Roman" panose="02020603050405020304" pitchFamily="18" charset="0"/>
              </a:rPr>
              <a:t>, IR10.8)</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82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3A07DBB-2BFB-1DCC-1AA5-0FC1475E118C}"/>
              </a:ext>
            </a:extLst>
          </p:cNvPr>
          <p:cNvPicPr>
            <a:picLocks noChangeAspect="1"/>
          </p:cNvPicPr>
          <p:nvPr/>
        </p:nvPicPr>
        <p:blipFill>
          <a:blip r:embed="rId3"/>
          <a:stretch>
            <a:fillRect/>
          </a:stretch>
        </p:blipFill>
        <p:spPr>
          <a:xfrm>
            <a:off x="656149" y="1008159"/>
            <a:ext cx="10797770" cy="4043993"/>
          </a:xfrm>
          <a:prstGeom prst="rect">
            <a:avLst/>
          </a:prstGeom>
        </p:spPr>
      </p:pic>
      <p:sp>
        <p:nvSpPr>
          <p:cNvPr id="3" name="Szövegdoboz 2">
            <a:extLst>
              <a:ext uri="{FF2B5EF4-FFF2-40B4-BE49-F238E27FC236}">
                <a16:creationId xmlns:a16="http://schemas.microsoft.com/office/drawing/2014/main" id="{64212CEA-3F08-C592-8C33-781D957A3AE9}"/>
              </a:ext>
            </a:extLst>
          </p:cNvPr>
          <p:cNvSpPr txBox="1"/>
          <p:nvPr/>
        </p:nvSpPr>
        <p:spPr>
          <a:xfrm>
            <a:off x="355183" y="6434491"/>
            <a:ext cx="11797553" cy="338554"/>
          </a:xfrm>
          <a:prstGeom prst="rect">
            <a:avLst/>
          </a:prstGeom>
          <a:noFill/>
        </p:spPr>
        <p:txBody>
          <a:bodyPr wrap="square">
            <a:spAutoFit/>
          </a:bodyPr>
          <a:lstStyle/>
          <a:p>
            <a:pPr algn="ctr"/>
            <a:r>
              <a:rPr lang="en-US" sz="1600" b="0" dirty="0">
                <a:solidFill>
                  <a:schemeClr val="bg1"/>
                </a:solidFill>
                <a:effectLst/>
                <a:latin typeface="Times New Roman" panose="02020603050405020304" pitchFamily="18" charset="0"/>
                <a:cs typeface="Times New Roman" panose="02020603050405020304" pitchFamily="18" charset="0"/>
              </a:rPr>
              <a:t>(Image from Daniel Rosenfeld, Hebrew University of Jerusalem, Israel)</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6" name="Szövegdoboz 5">
            <a:extLst>
              <a:ext uri="{FF2B5EF4-FFF2-40B4-BE49-F238E27FC236}">
                <a16:creationId xmlns:a16="http://schemas.microsoft.com/office/drawing/2014/main" id="{854FDB15-EFB5-5020-44C7-3F5F764F01B4}"/>
              </a:ext>
            </a:extLst>
          </p:cNvPr>
          <p:cNvSpPr txBox="1"/>
          <p:nvPr/>
        </p:nvSpPr>
        <p:spPr>
          <a:xfrm>
            <a:off x="85817" y="48278"/>
            <a:ext cx="11885892" cy="646331"/>
          </a:xfrm>
          <a:prstGeom prst="rect">
            <a:avLst/>
          </a:prstGeom>
          <a:no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D</a:t>
            </a:r>
            <a:r>
              <a:rPr lang="en-US" b="0" i="0" dirty="0">
                <a:solidFill>
                  <a:schemeClr val="bg1"/>
                </a:solidFill>
                <a:effectLst/>
                <a:latin typeface="Times New Roman" panose="02020603050405020304" pitchFamily="18" charset="0"/>
                <a:cs typeface="Times New Roman" panose="02020603050405020304" pitchFamily="18" charset="0"/>
              </a:rPr>
              <a:t>eep convective clouds with outflow boundaries over the Philippine Sea in the Pacific Ocean. </a:t>
            </a:r>
          </a:p>
          <a:p>
            <a:pPr algn="ctr"/>
            <a:r>
              <a:rPr lang="en-US" b="0" i="0" dirty="0">
                <a:solidFill>
                  <a:schemeClr val="bg1"/>
                </a:solidFill>
                <a:effectLst/>
                <a:latin typeface="Times New Roman" panose="02020603050405020304" pitchFamily="18" charset="0"/>
                <a:cs typeface="Times New Roman" panose="02020603050405020304" pitchFamily="18" charset="0"/>
              </a:rPr>
              <a:t>The water clouds along the outflow boundary consist of large droplets, as cloud drops over pristine ocean are typically large. </a:t>
            </a:r>
          </a:p>
        </p:txBody>
      </p:sp>
      <p:sp>
        <p:nvSpPr>
          <p:cNvPr id="8" name="Szövegdoboz 7">
            <a:extLst>
              <a:ext uri="{FF2B5EF4-FFF2-40B4-BE49-F238E27FC236}">
                <a16:creationId xmlns:a16="http://schemas.microsoft.com/office/drawing/2014/main" id="{C9CD30E3-0E7B-0261-45A9-96D1E10284A4}"/>
              </a:ext>
            </a:extLst>
          </p:cNvPr>
          <p:cNvSpPr txBox="1"/>
          <p:nvPr/>
        </p:nvSpPr>
        <p:spPr>
          <a:xfrm>
            <a:off x="1354748" y="5075323"/>
            <a:ext cx="3611700" cy="369332"/>
          </a:xfrm>
          <a:prstGeom prst="rect">
            <a:avLst/>
          </a:prstGeom>
          <a:noFill/>
        </p:spPr>
        <p:txBody>
          <a:bodyPr wrap="square">
            <a:spAutoFit/>
          </a:bodyPr>
          <a:lstStyle/>
          <a:p>
            <a:pPr algn="ctr"/>
            <a:r>
              <a:rPr lang="en-US" b="0" dirty="0">
                <a:solidFill>
                  <a:schemeClr val="bg1"/>
                </a:solidFill>
                <a:effectLst/>
                <a:latin typeface="Times New Roman" panose="02020603050405020304" pitchFamily="18" charset="0"/>
                <a:cs typeface="Times New Roman" panose="02020603050405020304" pitchFamily="18" charset="0"/>
              </a:rPr>
              <a:t>Cloud Phase RGB</a:t>
            </a:r>
            <a:endParaRPr lang="en-US" dirty="0"/>
          </a:p>
        </p:txBody>
      </p:sp>
      <p:sp>
        <p:nvSpPr>
          <p:cNvPr id="10" name="Szövegdoboz 9">
            <a:extLst>
              <a:ext uri="{FF2B5EF4-FFF2-40B4-BE49-F238E27FC236}">
                <a16:creationId xmlns:a16="http://schemas.microsoft.com/office/drawing/2014/main" id="{8BB4A1A9-A77F-F50C-E0F6-F58BC105AF58}"/>
              </a:ext>
            </a:extLst>
          </p:cNvPr>
          <p:cNvSpPr txBox="1"/>
          <p:nvPr/>
        </p:nvSpPr>
        <p:spPr>
          <a:xfrm>
            <a:off x="6535271" y="5021605"/>
            <a:ext cx="4455458" cy="369332"/>
          </a:xfrm>
          <a:prstGeom prst="rect">
            <a:avLst/>
          </a:prstGeom>
          <a:noFill/>
        </p:spPr>
        <p:txBody>
          <a:bodyPr wrap="square">
            <a:spAutoFit/>
          </a:bodyPr>
          <a:lstStyle/>
          <a:p>
            <a:pPr algn="ctr"/>
            <a:r>
              <a:rPr lang="en-US" b="0" dirty="0">
                <a:solidFill>
                  <a:schemeClr val="bg1"/>
                </a:solidFill>
                <a:effectLst/>
                <a:latin typeface="Times New Roman" panose="02020603050405020304" pitchFamily="18" charset="0"/>
                <a:cs typeface="Times New Roman" panose="02020603050405020304" pitchFamily="18" charset="0"/>
              </a:rPr>
              <a:t>Day Microphysics RGB (with </a:t>
            </a:r>
            <a:r>
              <a:rPr lang="en-US" b="1" dirty="0">
                <a:solidFill>
                  <a:srgbClr val="FFFF00"/>
                </a:solidFill>
                <a:effectLst/>
                <a:latin typeface="Times New Roman" panose="02020603050405020304" pitchFamily="18" charset="0"/>
                <a:cs typeface="Times New Roman" panose="02020603050405020304" pitchFamily="18" charset="0"/>
              </a:rPr>
              <a:t>IR3.85</a:t>
            </a:r>
            <a:r>
              <a:rPr lang="en-US" b="0" dirty="0">
                <a:solidFill>
                  <a:schemeClr val="bg1"/>
                </a:solidFill>
                <a:effectLst/>
                <a:latin typeface="Times New Roman" panose="02020603050405020304" pitchFamily="18" charset="0"/>
                <a:cs typeface="Times New Roman" panose="02020603050405020304" pitchFamily="18" charset="0"/>
              </a:rPr>
              <a:t>) </a:t>
            </a:r>
            <a:endParaRPr lang="en-US" dirty="0"/>
          </a:p>
        </p:txBody>
      </p:sp>
      <p:sp>
        <p:nvSpPr>
          <p:cNvPr id="11" name="Szövegdoboz 10">
            <a:extLst>
              <a:ext uri="{FF2B5EF4-FFF2-40B4-BE49-F238E27FC236}">
                <a16:creationId xmlns:a16="http://schemas.microsoft.com/office/drawing/2014/main" id="{DBD59BF9-6CC7-FCCC-260B-801ABC99CF4B}"/>
              </a:ext>
            </a:extLst>
          </p:cNvPr>
          <p:cNvSpPr txBox="1"/>
          <p:nvPr/>
        </p:nvSpPr>
        <p:spPr>
          <a:xfrm>
            <a:off x="4754701" y="691953"/>
            <a:ext cx="3184622" cy="307777"/>
          </a:xfrm>
          <a:prstGeom prst="rect">
            <a:avLst/>
          </a:prstGeom>
          <a:noFill/>
        </p:spPr>
        <p:txBody>
          <a:bodyPr wrap="square">
            <a:spAutoFit/>
          </a:bodyPr>
          <a:lstStyle/>
          <a:p>
            <a:r>
              <a:rPr lang="en-US" sz="1400" b="0" dirty="0">
                <a:solidFill>
                  <a:schemeClr val="bg1"/>
                </a:solidFill>
                <a:effectLst/>
                <a:latin typeface="Times New Roman" panose="02020603050405020304" pitchFamily="18" charset="0"/>
                <a:cs typeface="Times New Roman" panose="02020603050405020304" pitchFamily="18" charset="0"/>
              </a:rPr>
              <a:t>09 July 2016 at 03:43 UTC</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13" name="Szövegdoboz 12">
            <a:extLst>
              <a:ext uri="{FF2B5EF4-FFF2-40B4-BE49-F238E27FC236}">
                <a16:creationId xmlns:a16="http://schemas.microsoft.com/office/drawing/2014/main" id="{59215E95-627F-F69E-37F2-0DB95887054C}"/>
              </a:ext>
            </a:extLst>
          </p:cNvPr>
          <p:cNvSpPr txBox="1"/>
          <p:nvPr/>
        </p:nvSpPr>
        <p:spPr>
          <a:xfrm>
            <a:off x="0" y="5418828"/>
            <a:ext cx="6033247" cy="646331"/>
          </a:xfrm>
          <a:prstGeom prst="rect">
            <a:avLst/>
          </a:prstGeom>
          <a:noFill/>
          <a:ln>
            <a:solidFill>
              <a:schemeClr val="accent1"/>
            </a:solidFill>
          </a:ln>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T</a:t>
            </a:r>
            <a:r>
              <a:rPr lang="en-US" b="0" i="0" dirty="0">
                <a:solidFill>
                  <a:schemeClr val="bg1"/>
                </a:solidFill>
                <a:effectLst/>
                <a:latin typeface="Times New Roman" panose="02020603050405020304" pitchFamily="18" charset="0"/>
                <a:cs typeface="Times New Roman" panose="02020603050405020304" pitchFamily="18" charset="0"/>
              </a:rPr>
              <a:t>hick and thin ice clouds – </a:t>
            </a:r>
            <a:r>
              <a:rPr lang="en-US" dirty="0">
                <a:solidFill>
                  <a:schemeClr val="bg1"/>
                </a:solidFill>
                <a:latin typeface="Times New Roman" panose="02020603050405020304" pitchFamily="18" charset="0"/>
                <a:cs typeface="Times New Roman" panose="02020603050405020304" pitchFamily="18" charset="0"/>
              </a:rPr>
              <a:t>bluish, greenish</a:t>
            </a:r>
          </a:p>
          <a:p>
            <a:pPr algn="ctr"/>
            <a:r>
              <a:rPr lang="en-US" dirty="0">
                <a:solidFill>
                  <a:schemeClr val="bg1"/>
                </a:solidFill>
                <a:latin typeface="Times New Roman" panose="02020603050405020304" pitchFamily="18" charset="0"/>
                <a:cs typeface="Times New Roman" panose="02020603050405020304" pitchFamily="18" charset="0"/>
              </a:rPr>
              <a:t>Thick </a:t>
            </a:r>
            <a:r>
              <a:rPr lang="en-US" b="0" i="0" dirty="0">
                <a:solidFill>
                  <a:schemeClr val="bg1"/>
                </a:solidFill>
                <a:effectLst/>
                <a:latin typeface="Times New Roman" panose="02020603050405020304" pitchFamily="18" charset="0"/>
                <a:cs typeface="Times New Roman" panose="02020603050405020304" pitchFamily="18" charset="0"/>
              </a:rPr>
              <a:t>water clouds with large droplets - pink or magenta. </a:t>
            </a:r>
            <a:endParaRPr lang="en-US" dirty="0"/>
          </a:p>
        </p:txBody>
      </p:sp>
      <p:sp>
        <p:nvSpPr>
          <p:cNvPr id="15" name="Szövegdoboz 14">
            <a:extLst>
              <a:ext uri="{FF2B5EF4-FFF2-40B4-BE49-F238E27FC236}">
                <a16:creationId xmlns:a16="http://schemas.microsoft.com/office/drawing/2014/main" id="{953FC01F-D40D-D8E2-60DC-73FE08F5D598}"/>
              </a:ext>
            </a:extLst>
          </p:cNvPr>
          <p:cNvSpPr txBox="1"/>
          <p:nvPr/>
        </p:nvSpPr>
        <p:spPr>
          <a:xfrm>
            <a:off x="6303266" y="5418828"/>
            <a:ext cx="4687463" cy="646331"/>
          </a:xfrm>
          <a:prstGeom prst="rect">
            <a:avLst/>
          </a:prstGeom>
          <a:noFill/>
          <a:ln>
            <a:solidFill>
              <a:schemeClr val="accent1"/>
            </a:solidFill>
          </a:ln>
        </p:spPr>
        <p:txBody>
          <a:bodyPr wrap="square">
            <a:spAutoFit/>
          </a:bodyPr>
          <a:lstStyle/>
          <a:p>
            <a:pPr algn="ctr"/>
            <a:r>
              <a:rPr lang="en-US" b="0" i="0" dirty="0">
                <a:solidFill>
                  <a:schemeClr val="bg1"/>
                </a:solidFill>
                <a:effectLst/>
                <a:latin typeface="Times New Roman" panose="02020603050405020304" pitchFamily="18" charset="0"/>
                <a:cs typeface="Times New Roman" panose="02020603050405020304" pitchFamily="18" charset="0"/>
              </a:rPr>
              <a:t>Ice clouds </a:t>
            </a:r>
            <a:r>
              <a:rPr lang="en-US" dirty="0">
                <a:solidFill>
                  <a:schemeClr val="bg1"/>
                </a:solidFill>
                <a:latin typeface="Times New Roman" panose="02020603050405020304" pitchFamily="18" charset="0"/>
                <a:cs typeface="Times New Roman" panose="02020603050405020304" pitchFamily="18" charset="0"/>
              </a:rPr>
              <a:t>-</a:t>
            </a:r>
            <a:r>
              <a:rPr lang="en-US" b="0" i="0" dirty="0">
                <a:solidFill>
                  <a:schemeClr val="bg1"/>
                </a:solidFill>
                <a:effectLst/>
                <a:latin typeface="Times New Roman" panose="02020603050405020304" pitchFamily="18" charset="0"/>
                <a:cs typeface="Times New Roman" panose="02020603050405020304" pitchFamily="18" charset="0"/>
              </a:rPr>
              <a:t> red </a:t>
            </a:r>
          </a:p>
          <a:p>
            <a:pPr algn="ctr"/>
            <a:r>
              <a:rPr lang="en-US" b="0" i="0" dirty="0">
                <a:solidFill>
                  <a:schemeClr val="bg1"/>
                </a:solidFill>
                <a:effectLst/>
                <a:latin typeface="Times New Roman" panose="02020603050405020304" pitchFamily="18" charset="0"/>
                <a:cs typeface="Times New Roman" panose="02020603050405020304" pitchFamily="18" charset="0"/>
              </a:rPr>
              <a:t>water clouds with large droplets - pink </a:t>
            </a:r>
            <a:endParaRPr lang="en-US" dirty="0"/>
          </a:p>
        </p:txBody>
      </p:sp>
      <p:sp>
        <p:nvSpPr>
          <p:cNvPr id="17" name="Szövegdoboz 16">
            <a:extLst>
              <a:ext uri="{FF2B5EF4-FFF2-40B4-BE49-F238E27FC236}">
                <a16:creationId xmlns:a16="http://schemas.microsoft.com/office/drawing/2014/main" id="{8DECB0D7-8C22-757A-915D-2BD4811F2C09}"/>
              </a:ext>
            </a:extLst>
          </p:cNvPr>
          <p:cNvSpPr txBox="1"/>
          <p:nvPr/>
        </p:nvSpPr>
        <p:spPr>
          <a:xfrm>
            <a:off x="-8966" y="6120941"/>
            <a:ext cx="12075459" cy="353943"/>
          </a:xfrm>
          <a:prstGeom prst="rect">
            <a:avLst/>
          </a:prstGeom>
          <a:noFill/>
        </p:spPr>
        <p:txBody>
          <a:bodyPr wrap="square">
            <a:spAutoFit/>
          </a:bodyPr>
          <a:lstStyle/>
          <a:p>
            <a:pPr algn="ctr"/>
            <a:r>
              <a:rPr lang="en-US" sz="1700" b="0" dirty="0">
                <a:solidFill>
                  <a:srgbClr val="FFFF00"/>
                </a:solidFill>
                <a:effectLst/>
                <a:latin typeface="Times New Roman" panose="02020603050405020304" pitchFamily="18" charset="0"/>
                <a:cs typeface="Times New Roman" panose="02020603050405020304" pitchFamily="18" charset="0"/>
              </a:rPr>
              <a:t>In the Cloud Phase RGB the </a:t>
            </a:r>
            <a:r>
              <a:rPr lang="en-US" sz="1700" b="1" dirty="0">
                <a:solidFill>
                  <a:srgbClr val="FFFF00"/>
                </a:solidFill>
                <a:effectLst/>
                <a:latin typeface="Times New Roman" panose="02020603050405020304" pitchFamily="18" charset="0"/>
                <a:cs typeface="Times New Roman" panose="02020603050405020304" pitchFamily="18" charset="0"/>
              </a:rPr>
              <a:t>color contrast between thick ice and water clouds</a:t>
            </a:r>
            <a:r>
              <a:rPr lang="en-US" sz="1700" b="0" dirty="0">
                <a:solidFill>
                  <a:srgbClr val="FFFF00"/>
                </a:solidFill>
                <a:effectLst/>
                <a:latin typeface="Times New Roman" panose="02020603050405020304" pitchFamily="18" charset="0"/>
                <a:cs typeface="Times New Roman" panose="02020603050405020304" pitchFamily="18" charset="0"/>
              </a:rPr>
              <a:t> is </a:t>
            </a:r>
            <a:r>
              <a:rPr lang="en-US" sz="1700" b="1" dirty="0">
                <a:solidFill>
                  <a:srgbClr val="FFFF00"/>
                </a:solidFill>
                <a:effectLst/>
                <a:latin typeface="Times New Roman" panose="02020603050405020304" pitchFamily="18" charset="0"/>
                <a:cs typeface="Times New Roman" panose="02020603050405020304" pitchFamily="18" charset="0"/>
              </a:rPr>
              <a:t>much higher </a:t>
            </a:r>
            <a:r>
              <a:rPr lang="en-US" sz="1700" b="0" dirty="0">
                <a:solidFill>
                  <a:srgbClr val="FFFF00"/>
                </a:solidFill>
                <a:effectLst/>
                <a:latin typeface="Times New Roman" panose="02020603050405020304" pitchFamily="18" charset="0"/>
                <a:cs typeface="Times New Roman" panose="02020603050405020304" pitchFamily="18" charset="0"/>
              </a:rPr>
              <a:t>than in the Day Microphysics RGB.</a:t>
            </a:r>
            <a:endParaRPr lang="en-US" sz="1700" dirty="0">
              <a:solidFill>
                <a:srgbClr val="FFFF00"/>
              </a:solidFill>
              <a:latin typeface="Times New Roman" panose="02020603050405020304" pitchFamily="18" charset="0"/>
              <a:cs typeface="Times New Roman" panose="02020603050405020304" pitchFamily="18" charset="0"/>
            </a:endParaRPr>
          </a:p>
        </p:txBody>
      </p:sp>
      <p:sp>
        <p:nvSpPr>
          <p:cNvPr id="19" name="Szövegdoboz 18">
            <a:extLst>
              <a:ext uri="{FF2B5EF4-FFF2-40B4-BE49-F238E27FC236}">
                <a16:creationId xmlns:a16="http://schemas.microsoft.com/office/drawing/2014/main" id="{F4D7D3D4-5B88-A038-3061-A1DA79650E53}"/>
              </a:ext>
            </a:extLst>
          </p:cNvPr>
          <p:cNvSpPr txBox="1"/>
          <p:nvPr/>
        </p:nvSpPr>
        <p:spPr>
          <a:xfrm>
            <a:off x="-8966" y="1224251"/>
            <a:ext cx="1666127" cy="369332"/>
          </a:xfrm>
          <a:prstGeom prst="rect">
            <a:avLst/>
          </a:prstGeom>
          <a:noFill/>
        </p:spPr>
        <p:txBody>
          <a:bodyPr wrap="square">
            <a:spAutoFit/>
          </a:bodyPr>
          <a:lstStyle/>
          <a:p>
            <a:r>
              <a:rPr lang="en-US" dirty="0" err="1">
                <a:solidFill>
                  <a:schemeClr val="bg1"/>
                </a:solidFill>
                <a:latin typeface="Times New Roman" panose="02020603050405020304" pitchFamily="18" charset="0"/>
                <a:cs typeface="Times New Roman" panose="02020603050405020304" pitchFamily="18" charset="0"/>
              </a:rPr>
              <a:t>Himawari</a:t>
            </a:r>
            <a:r>
              <a:rPr lang="en-US" dirty="0">
                <a:solidFill>
                  <a:schemeClr val="bg1"/>
                </a:solidFill>
                <a:latin typeface="Times New Roman" panose="02020603050405020304" pitchFamily="18" charset="0"/>
                <a:cs typeface="Times New Roman" panose="02020603050405020304" pitchFamily="18" charset="0"/>
              </a:rPr>
              <a:t>/AHI </a:t>
            </a:r>
            <a:endParaRPr lang="en-US" dirty="0"/>
          </a:p>
        </p:txBody>
      </p:sp>
      <p:sp>
        <p:nvSpPr>
          <p:cNvPr id="2" name="Szövegdoboz 1">
            <a:extLst>
              <a:ext uri="{FF2B5EF4-FFF2-40B4-BE49-F238E27FC236}">
                <a16:creationId xmlns:a16="http://schemas.microsoft.com/office/drawing/2014/main" id="{616B5103-0F59-57E3-64E2-894D2AE395E8}"/>
              </a:ext>
            </a:extLst>
          </p:cNvPr>
          <p:cNvSpPr txBox="1"/>
          <p:nvPr/>
        </p:nvSpPr>
        <p:spPr>
          <a:xfrm>
            <a:off x="85817" y="6474884"/>
            <a:ext cx="2440213" cy="369332"/>
          </a:xfrm>
          <a:prstGeom prst="rect">
            <a:avLst/>
          </a:prstGeom>
          <a:solidFill>
            <a:srgbClr val="00B0F0"/>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Added value!</a:t>
            </a:r>
          </a:p>
        </p:txBody>
      </p:sp>
    </p:spTree>
    <p:extLst>
      <p:ext uri="{BB962C8B-B14F-4D97-AF65-F5344CB8AC3E}">
        <p14:creationId xmlns:p14="http://schemas.microsoft.com/office/powerpoint/2010/main" val="13541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A1511893-CD00-DB80-6138-EAFD8F3A48F8}"/>
              </a:ext>
            </a:extLst>
          </p:cNvPr>
          <p:cNvSpPr txBox="1"/>
          <p:nvPr/>
        </p:nvSpPr>
        <p:spPr>
          <a:xfrm>
            <a:off x="100484" y="321547"/>
            <a:ext cx="3135084" cy="5355312"/>
          </a:xfrm>
          <a:prstGeom prst="rect">
            <a:avLst/>
          </a:prstGeom>
          <a:noFill/>
        </p:spPr>
        <p:txBody>
          <a:bodyPr wrap="square" rtlCol="0">
            <a:spAutoFit/>
          </a:bodyPr>
          <a:lstStyle/>
          <a:p>
            <a:pPr algn="ctr"/>
            <a:r>
              <a:rPr lang="en-US" b="1" u="sng" dirty="0">
                <a:solidFill>
                  <a:schemeClr val="bg1"/>
                </a:solidFill>
                <a:latin typeface="Times New Roman" panose="02020603050405020304" pitchFamily="18" charset="0"/>
                <a:cs typeface="Times New Roman" panose="02020603050405020304" pitchFamily="18" charset="0"/>
              </a:rPr>
              <a:t>Some other areas of applications</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Monitoring of fog/low cloud</a:t>
            </a: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Monitoring snow</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Studying aerosol- cloud interaction</a:t>
            </a:r>
          </a:p>
          <a:p>
            <a:r>
              <a:rPr lang="en-US" dirty="0">
                <a:solidFill>
                  <a:schemeClr val="bg1"/>
                </a:solidFill>
                <a:latin typeface="Times New Roman" panose="02020603050405020304" pitchFamily="18" charset="0"/>
                <a:cs typeface="Times New Roman" panose="02020603050405020304" pitchFamily="18" charset="0"/>
              </a:rPr>
              <a:t> </a:t>
            </a:r>
          </a:p>
        </p:txBody>
      </p:sp>
      <p:pic>
        <p:nvPicPr>
          <p:cNvPr id="6" name="Kép 5">
            <a:extLst>
              <a:ext uri="{FF2B5EF4-FFF2-40B4-BE49-F238E27FC236}">
                <a16:creationId xmlns:a16="http://schemas.microsoft.com/office/drawing/2014/main" id="{27AFBD1F-5EF4-502A-924A-63775AB8C686}"/>
              </a:ext>
            </a:extLst>
          </p:cNvPr>
          <p:cNvPicPr>
            <a:picLocks noChangeAspect="1"/>
          </p:cNvPicPr>
          <p:nvPr/>
        </p:nvPicPr>
        <p:blipFill>
          <a:blip r:embed="rId2"/>
          <a:stretch>
            <a:fillRect/>
          </a:stretch>
        </p:blipFill>
        <p:spPr>
          <a:xfrm>
            <a:off x="3235568" y="3608977"/>
            <a:ext cx="8929525" cy="3327829"/>
          </a:xfrm>
          <a:prstGeom prst="rect">
            <a:avLst/>
          </a:prstGeom>
        </p:spPr>
      </p:pic>
      <p:pic>
        <p:nvPicPr>
          <p:cNvPr id="7" name="Kép 6">
            <a:extLst>
              <a:ext uri="{FF2B5EF4-FFF2-40B4-BE49-F238E27FC236}">
                <a16:creationId xmlns:a16="http://schemas.microsoft.com/office/drawing/2014/main" id="{6EB4DE9F-EEC2-734F-2162-6213F4145D64}"/>
              </a:ext>
            </a:extLst>
          </p:cNvPr>
          <p:cNvPicPr>
            <a:picLocks noChangeAspect="1"/>
          </p:cNvPicPr>
          <p:nvPr/>
        </p:nvPicPr>
        <p:blipFill>
          <a:blip r:embed="rId3"/>
          <a:stretch>
            <a:fillRect/>
          </a:stretch>
        </p:blipFill>
        <p:spPr>
          <a:xfrm>
            <a:off x="3337320" y="0"/>
            <a:ext cx="4378547" cy="3500176"/>
          </a:xfrm>
          <a:prstGeom prst="rect">
            <a:avLst/>
          </a:prstGeom>
        </p:spPr>
      </p:pic>
      <p:pic>
        <p:nvPicPr>
          <p:cNvPr id="8" name="Kép 7">
            <a:extLst>
              <a:ext uri="{FF2B5EF4-FFF2-40B4-BE49-F238E27FC236}">
                <a16:creationId xmlns:a16="http://schemas.microsoft.com/office/drawing/2014/main" id="{0CDF7452-F6AA-6831-7C5C-8DAAD929FB11}"/>
              </a:ext>
            </a:extLst>
          </p:cNvPr>
          <p:cNvPicPr>
            <a:picLocks noChangeAspect="1"/>
          </p:cNvPicPr>
          <p:nvPr/>
        </p:nvPicPr>
        <p:blipFill>
          <a:blip r:embed="rId4"/>
          <a:stretch>
            <a:fillRect/>
          </a:stretch>
        </p:blipFill>
        <p:spPr>
          <a:xfrm>
            <a:off x="7700330" y="-11330"/>
            <a:ext cx="4490289" cy="3178283"/>
          </a:xfrm>
          <a:prstGeom prst="rect">
            <a:avLst/>
          </a:prstGeom>
        </p:spPr>
      </p:pic>
    </p:spTree>
    <p:extLst>
      <p:ext uri="{BB962C8B-B14F-4D97-AF65-F5344CB8AC3E}">
        <p14:creationId xmlns:p14="http://schemas.microsoft.com/office/powerpoint/2010/main" val="3509751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840" y="854734"/>
            <a:ext cx="11155679" cy="4370427"/>
          </a:xfrm>
          <a:prstGeom prst="rect">
            <a:avLst/>
          </a:prstGeom>
          <a:noFill/>
        </p:spPr>
        <p:txBody>
          <a:bodyPr wrap="square" rtlCol="0">
            <a:spAutoFit/>
          </a:bodyPr>
          <a:lstStyle/>
          <a:p>
            <a:r>
              <a:rPr lang="en-GB" sz="2800" dirty="0">
                <a:solidFill>
                  <a:schemeClr val="bg1"/>
                </a:solidFill>
                <a:latin typeface="Times New Roman" panose="02020603050405020304" pitchFamily="18" charset="0"/>
                <a:cs typeface="Times New Roman" panose="02020603050405020304" pitchFamily="18" charset="0"/>
              </a:rPr>
              <a:t>Outlines</a:t>
            </a:r>
          </a:p>
          <a:p>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Introduction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Physical background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Main application areas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General cloud analysis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Monitoring convection</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Mature phase</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Developing phase</a:t>
            </a:r>
          </a:p>
          <a:p>
            <a:pPr marL="285750"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Summary </a:t>
            </a: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120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1690" y="737755"/>
            <a:ext cx="11131721" cy="4801314"/>
          </a:xfrm>
          <a:prstGeom prst="rect">
            <a:avLst/>
          </a:prstGeom>
          <a:noFill/>
        </p:spPr>
        <p:txBody>
          <a:bodyPr wrap="square" rtlCol="0">
            <a:spAutoFit/>
          </a:bodyPr>
          <a:lstStyle/>
          <a:p>
            <a:r>
              <a:rPr lang="en-GB" sz="3600" dirty="0">
                <a:solidFill>
                  <a:schemeClr val="bg1"/>
                </a:solidFill>
                <a:latin typeface="Times New Roman" panose="02020603050405020304" pitchFamily="18" charset="0"/>
                <a:cs typeface="Times New Roman" panose="02020603050405020304" pitchFamily="18" charset="0"/>
              </a:rPr>
              <a:t>Summary</a:t>
            </a:r>
          </a:p>
          <a:p>
            <a:endParaRPr lang="en-GB" sz="3600" dirty="0">
              <a:solidFill>
                <a:schemeClr val="bg1"/>
              </a:solidFill>
              <a:latin typeface="Times New Roman" panose="02020603050405020304" pitchFamily="18" charset="0"/>
              <a:cs typeface="Times New Roman" panose="02020603050405020304" pitchFamily="18" charset="0"/>
            </a:endParaRPr>
          </a:p>
          <a:p>
            <a:endParaRPr lang="en-GB" sz="3600"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a:solidFill>
                  <a:schemeClr val="bg1"/>
                </a:solidFill>
                <a:latin typeface="Times New Roman" panose="02020603050405020304" pitchFamily="18" charset="0"/>
                <a:cs typeface="Times New Roman" panose="02020603050405020304" pitchFamily="18" charset="0"/>
              </a:rPr>
              <a:t>Cloud Phase RGB reflects well the cloud top microphysics of thick clouds.</a:t>
            </a:r>
          </a:p>
          <a:p>
            <a:pPr marL="342900" indent="-342900">
              <a:buFont typeface="Arial" panose="020B0604020202020204" pitchFamily="34" charset="0"/>
              <a:buChar char="•"/>
            </a:pPr>
            <a:endParaRPr lang="en-GB"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a:solidFill>
                  <a:schemeClr val="bg1"/>
                </a:solidFill>
                <a:latin typeface="Times New Roman" panose="02020603050405020304" pitchFamily="18" charset="0"/>
                <a:cs typeface="Times New Roman" panose="02020603050405020304" pitchFamily="18" charset="0"/>
              </a:rPr>
              <a:t>It is useful for monitoring convection both in developing and mature phase.</a:t>
            </a:r>
          </a:p>
          <a:p>
            <a:pPr lvl="2"/>
            <a:endParaRPr lang="en-GB"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a:solidFill>
                  <a:srgbClr val="FFFF00"/>
                </a:solidFill>
                <a:latin typeface="Times New Roman" panose="02020603050405020304" pitchFamily="18" charset="0"/>
                <a:cs typeface="Times New Roman" panose="02020603050405020304" pitchFamily="18" charset="0"/>
              </a:rPr>
              <a:t>For the real FCI data further tests are needed.</a:t>
            </a:r>
          </a:p>
          <a:p>
            <a:pPr marL="342900" indent="-342900">
              <a:buFont typeface="Arial" panose="020B0604020202020204" pitchFamily="34" charset="0"/>
              <a:buChar char="•"/>
            </a:pPr>
            <a:endParaRPr lang="en-GB" sz="2400"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62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FBB02310-AE5D-0607-1283-B4C3DB9F5313}"/>
              </a:ext>
            </a:extLst>
          </p:cNvPr>
          <p:cNvSpPr txBox="1"/>
          <p:nvPr/>
        </p:nvSpPr>
        <p:spPr>
          <a:xfrm>
            <a:off x="376524" y="1145030"/>
            <a:ext cx="11600317" cy="923330"/>
          </a:xfrm>
          <a:prstGeom prst="rect">
            <a:avLst/>
          </a:prstGeom>
          <a:noFill/>
          <a:ln>
            <a:solidFill>
              <a:schemeClr val="bg1"/>
            </a:solidFill>
          </a:ln>
        </p:spPr>
        <p:txBody>
          <a:bodyPr wrap="square" rtlCol="0">
            <a:spAutoFit/>
          </a:bodyPr>
          <a:lstStyle/>
          <a:p>
            <a:r>
              <a:rPr lang="en-US" b="1" dirty="0">
                <a:solidFill>
                  <a:srgbClr val="FFFF00"/>
                </a:solidFill>
                <a:latin typeface="Times New Roman" pitchFamily="18" charset="0"/>
                <a:cs typeface="Times New Roman" pitchFamily="18" charset="0"/>
              </a:rPr>
              <a:t>New microphysical channel</a:t>
            </a:r>
            <a:r>
              <a:rPr lang="hu-HU" b="1" dirty="0">
                <a:solidFill>
                  <a:srgbClr val="FFFF00"/>
                </a:solidFill>
                <a:latin typeface="Times New Roman" pitchFamily="18" charset="0"/>
                <a:cs typeface="Times New Roman" pitchFamily="18" charset="0"/>
              </a:rPr>
              <a:t> </a:t>
            </a:r>
            <a:r>
              <a:rPr lang="en-US" b="1" dirty="0">
                <a:solidFill>
                  <a:srgbClr val="FFFF00"/>
                </a:solidFill>
                <a:latin typeface="Times New Roman" pitchFamily="18" charset="0"/>
                <a:cs typeface="Times New Roman" pitchFamily="18" charset="0"/>
              </a:rPr>
              <a:t>- </a:t>
            </a:r>
            <a:r>
              <a:rPr lang="hu-HU" b="1" dirty="0">
                <a:solidFill>
                  <a:srgbClr val="FFFF00"/>
                </a:solidFill>
                <a:latin typeface="Times New Roman" pitchFamily="18" charset="0"/>
                <a:cs typeface="Times New Roman" pitchFamily="18" charset="0"/>
              </a:rPr>
              <a:t>NIR2.2</a:t>
            </a:r>
            <a:endParaRPr lang="en-US" b="1" dirty="0">
              <a:solidFill>
                <a:srgbClr val="FFFF00"/>
              </a:solidFill>
              <a:latin typeface="Times New Roman" pitchFamily="18" charset="0"/>
              <a:cs typeface="Times New Roman" pitchFamily="18" charset="0"/>
            </a:endParaRPr>
          </a:p>
          <a:p>
            <a:r>
              <a:rPr lang="en-US" dirty="0">
                <a:solidFill>
                  <a:schemeClr val="bg1"/>
                </a:solidFill>
                <a:latin typeface="Times New Roman" pitchFamily="18" charset="0"/>
                <a:cs typeface="Times New Roman" pitchFamily="18" charset="0"/>
              </a:rPr>
              <a:t>Aim: improved information on cloud top microphysics</a:t>
            </a:r>
          </a:p>
          <a:p>
            <a:pPr lvl="1"/>
            <a:r>
              <a:rPr lang="en-US" dirty="0">
                <a:solidFill>
                  <a:schemeClr val="bg1"/>
                </a:solidFill>
                <a:latin typeface="Times New Roman" pitchFamily="18" charset="0"/>
                <a:cs typeface="Times New Roman" pitchFamily="18" charset="0"/>
              </a:rPr>
              <a:t>Phase and “effective size” of the cloud top particles </a:t>
            </a:r>
            <a:endParaRPr lang="hu-HU" dirty="0">
              <a:solidFill>
                <a:schemeClr val="bg1"/>
              </a:solidFill>
              <a:latin typeface="Times New Roman" pitchFamily="18" charset="0"/>
              <a:cs typeface="Times New Roman" pitchFamily="18" charset="0"/>
            </a:endParaRPr>
          </a:p>
        </p:txBody>
      </p:sp>
      <p:sp>
        <p:nvSpPr>
          <p:cNvPr id="3" name="Szövegdoboz 2">
            <a:extLst>
              <a:ext uri="{FF2B5EF4-FFF2-40B4-BE49-F238E27FC236}">
                <a16:creationId xmlns:a16="http://schemas.microsoft.com/office/drawing/2014/main" id="{003585C1-B6DE-CA82-64AD-7E09E9D7B884}"/>
              </a:ext>
            </a:extLst>
          </p:cNvPr>
          <p:cNvSpPr txBox="1">
            <a:spLocks noChangeArrowheads="1"/>
          </p:cNvSpPr>
          <p:nvPr/>
        </p:nvSpPr>
        <p:spPr bwMode="auto">
          <a:xfrm>
            <a:off x="376524" y="2155301"/>
            <a:ext cx="11600317" cy="1754326"/>
          </a:xfrm>
          <a:prstGeom prst="rect">
            <a:avLst/>
          </a:prstGeom>
          <a:noFill/>
          <a:ln w="9525">
            <a:solidFill>
              <a:schemeClr val="bg1"/>
            </a:solidFill>
            <a:miter lim="800000"/>
            <a:headEnd/>
            <a:tailEnd/>
          </a:ln>
        </p:spPr>
        <p:txBody>
          <a:bodyPr wrap="square">
            <a:spAutoFit/>
          </a:bodyPr>
          <a:lstStyle/>
          <a:p>
            <a:pPr>
              <a:defRPr/>
            </a:pPr>
            <a:r>
              <a:rPr lang="en-US" altLang="hu-HU" sz="1800" b="1" dirty="0">
                <a:solidFill>
                  <a:srgbClr val="FFFF00"/>
                </a:solidFill>
                <a:latin typeface="Times New Roman" panose="02020603050405020304" pitchFamily="18" charset="0"/>
                <a:cs typeface="Times New Roman" panose="02020603050405020304" pitchFamily="18" charset="0"/>
              </a:rPr>
              <a:t>Cloud top microphysics  </a:t>
            </a:r>
            <a:r>
              <a:rPr lang="en-US" altLang="hu-HU" sz="1800" dirty="0">
                <a:solidFill>
                  <a:schemeClr val="bg1"/>
                </a:solidFill>
                <a:latin typeface="Times New Roman" panose="02020603050405020304" pitchFamily="18" charset="0"/>
                <a:cs typeface="Times New Roman" panose="02020603050405020304" pitchFamily="18" charset="0"/>
              </a:rPr>
              <a:t>-- Why is it interesting? </a:t>
            </a:r>
            <a:endParaRPr lang="en-US" u="sng" dirty="0">
              <a:solidFill>
                <a:schemeClr val="bg1"/>
              </a:solidFill>
              <a:latin typeface="Times New Roman" panose="02020603050405020304" pitchFamily="18" charset="0"/>
              <a:cs typeface="Times New Roman" pitchFamily="18" charset="0"/>
            </a:endParaRPr>
          </a:p>
          <a:p>
            <a:pPr marL="365760" lvl="2" indent="-182880">
              <a:buFont typeface="Arial" panose="020B0604020202020204" pitchFamily="34" charset="0"/>
              <a:buChar char="•"/>
              <a:defRPr/>
            </a:pPr>
            <a:r>
              <a:rPr lang="en-US" dirty="0">
                <a:solidFill>
                  <a:schemeClr val="bg1"/>
                </a:solidFill>
                <a:latin typeface="Times New Roman" panose="02020603050405020304" pitchFamily="18" charset="0"/>
                <a:cs typeface="Times New Roman" pitchFamily="18" charset="0"/>
              </a:rPr>
              <a:t>General cloud analysis – differentiate ice and water clouds</a:t>
            </a:r>
          </a:p>
          <a:p>
            <a:pPr marL="365760" lvl="2" indent="-182880">
              <a:buFont typeface="Arial" panose="020B0604020202020204" pitchFamily="34" charset="0"/>
              <a:buChar char="•"/>
              <a:defRPr/>
            </a:pPr>
            <a:r>
              <a:rPr lang="en-US" dirty="0">
                <a:solidFill>
                  <a:schemeClr val="bg1"/>
                </a:solidFill>
                <a:latin typeface="Times New Roman" panose="02020603050405020304" pitchFamily="18" charset="0"/>
                <a:cs typeface="Times New Roman" pitchFamily="18" charset="0"/>
              </a:rPr>
              <a:t>Monitoring convection</a:t>
            </a:r>
          </a:p>
          <a:p>
            <a:pPr marL="548640" lvl="3">
              <a:buFont typeface="Arial" pitchFamily="34" charset="0"/>
              <a:buChar char="•"/>
              <a:defRPr/>
            </a:pPr>
            <a:r>
              <a:rPr lang="en-US" dirty="0">
                <a:solidFill>
                  <a:schemeClr val="bg1"/>
                </a:solidFill>
                <a:latin typeface="Times New Roman" panose="02020603050405020304" pitchFamily="18" charset="0"/>
                <a:cs typeface="Times New Roman" pitchFamily="18" charset="0"/>
              </a:rPr>
              <a:t> Developing phase </a:t>
            </a:r>
          </a:p>
          <a:p>
            <a:pPr marL="548640" lvl="3">
              <a:buFont typeface="Arial" pitchFamily="34" charset="0"/>
              <a:buChar char="•"/>
              <a:defRPr/>
            </a:pPr>
            <a:r>
              <a:rPr lang="en-US" dirty="0">
                <a:solidFill>
                  <a:schemeClr val="bg1"/>
                </a:solidFill>
                <a:latin typeface="Times New Roman" panose="02020603050405020304" pitchFamily="18" charset="0"/>
                <a:cs typeface="Times New Roman" pitchFamily="18" charset="0"/>
              </a:rPr>
              <a:t> Mature phase </a:t>
            </a:r>
            <a:endParaRPr lang="en-US" altLang="hu-HU" dirty="0">
              <a:solidFill>
                <a:schemeClr val="bg1"/>
              </a:solidFill>
              <a:latin typeface="Times New Roman" panose="02020603050405020304" pitchFamily="18" charset="0"/>
              <a:cs typeface="Times New Roman" panose="02020603050405020304" pitchFamily="18" charset="0"/>
            </a:endParaRPr>
          </a:p>
          <a:p>
            <a:pPr marL="834390" lvl="3" indent="-285750">
              <a:buFont typeface="Arial" panose="020B0604020202020204" pitchFamily="34" charset="0"/>
              <a:buChar char="•"/>
              <a:defRPr/>
            </a:pPr>
            <a:r>
              <a:rPr lang="en-US" dirty="0">
                <a:solidFill>
                  <a:schemeClr val="bg1"/>
                </a:solidFill>
                <a:latin typeface="Times New Roman" panose="02020603050405020304" pitchFamily="18" charset="0"/>
                <a:cs typeface="Times New Roman" panose="02020603050405020304" pitchFamily="18" charset="0"/>
              </a:rPr>
              <a:t>…</a:t>
            </a:r>
            <a:endParaRPr lang="hu-HU" dirty="0">
              <a:solidFill>
                <a:schemeClr val="bg1"/>
              </a:solidFill>
              <a:latin typeface="Times New Roman" panose="02020603050405020304" pitchFamily="18" charset="0"/>
              <a:cs typeface="Times New Roman" pitchFamily="18" charset="0"/>
            </a:endParaRPr>
          </a:p>
        </p:txBody>
      </p:sp>
      <p:sp>
        <p:nvSpPr>
          <p:cNvPr id="5" name="Szövegdoboz 4">
            <a:extLst>
              <a:ext uri="{FF2B5EF4-FFF2-40B4-BE49-F238E27FC236}">
                <a16:creationId xmlns:a16="http://schemas.microsoft.com/office/drawing/2014/main" id="{2149C742-D3BE-B3C7-6526-05608BC11677}"/>
              </a:ext>
            </a:extLst>
          </p:cNvPr>
          <p:cNvSpPr txBox="1"/>
          <p:nvPr/>
        </p:nvSpPr>
        <p:spPr>
          <a:xfrm>
            <a:off x="376523" y="4287087"/>
            <a:ext cx="11600317" cy="646331"/>
          </a:xfrm>
          <a:prstGeom prst="rect">
            <a:avLst/>
          </a:prstGeom>
          <a:noFill/>
          <a:ln>
            <a:solidFill>
              <a:schemeClr val="bg1"/>
            </a:solidFill>
          </a:ln>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Has it </a:t>
            </a:r>
            <a:r>
              <a:rPr lang="en-US" dirty="0">
                <a:solidFill>
                  <a:srgbClr val="FFFF00"/>
                </a:solidFill>
                <a:latin typeface="Times New Roman" panose="02020603050405020304" pitchFamily="18" charset="0"/>
                <a:cs typeface="Times New Roman" panose="02020603050405020304" pitchFamily="18" charset="0"/>
              </a:rPr>
              <a:t>added value </a:t>
            </a:r>
            <a:r>
              <a:rPr lang="en-US" dirty="0">
                <a:solidFill>
                  <a:schemeClr val="bg1"/>
                </a:solidFill>
                <a:latin typeface="Times New Roman" panose="02020603050405020304" pitchFamily="18" charset="0"/>
                <a:cs typeface="Times New Roman" panose="02020603050405020304" pitchFamily="18" charset="0"/>
              </a:rPr>
              <a:t>compared to the </a:t>
            </a:r>
            <a:r>
              <a:rPr lang="en-US">
                <a:solidFill>
                  <a:schemeClr val="bg1"/>
                </a:solidFill>
                <a:latin typeface="Times New Roman" panose="02020603050405020304" pitchFamily="18" charset="0"/>
                <a:cs typeface="Times New Roman" panose="02020603050405020304" pitchFamily="18" charset="0"/>
              </a:rPr>
              <a:t>RGBs invented </a:t>
            </a:r>
            <a:r>
              <a:rPr lang="en-US" dirty="0">
                <a:solidFill>
                  <a:schemeClr val="bg1"/>
                </a:solidFill>
                <a:latin typeface="Times New Roman" panose="02020603050405020304" pitchFamily="18" charset="0"/>
                <a:cs typeface="Times New Roman" panose="02020603050405020304" pitchFamily="18" charset="0"/>
              </a:rPr>
              <a:t>from SEVIRI data?</a:t>
            </a:r>
          </a:p>
          <a:p>
            <a:pPr lvl="5"/>
            <a:r>
              <a:rPr lang="en-US" dirty="0">
                <a:solidFill>
                  <a:schemeClr val="bg1"/>
                </a:solidFill>
                <a:latin typeface="Times New Roman" panose="02020603050405020304" pitchFamily="18" charset="0"/>
                <a:cs typeface="Times New Roman" panose="02020603050405020304" pitchFamily="18" charset="0"/>
              </a:rPr>
              <a:t>Apart higher temporal and spatial resolution – from the point of view of cloud top microphysics</a:t>
            </a:r>
          </a:p>
        </p:txBody>
      </p:sp>
      <p:sp>
        <p:nvSpPr>
          <p:cNvPr id="2" name="Rectangle 6">
            <a:extLst>
              <a:ext uri="{FF2B5EF4-FFF2-40B4-BE49-F238E27FC236}">
                <a16:creationId xmlns:a16="http://schemas.microsoft.com/office/drawing/2014/main" id="{C862BD25-D225-5FFB-74F0-0F006AC38D82}"/>
              </a:ext>
            </a:extLst>
          </p:cNvPr>
          <p:cNvSpPr/>
          <p:nvPr/>
        </p:nvSpPr>
        <p:spPr>
          <a:xfrm>
            <a:off x="376523" y="375975"/>
            <a:ext cx="2135456" cy="523220"/>
          </a:xfrm>
          <a:prstGeom prst="rect">
            <a:avLst/>
          </a:prstGeom>
        </p:spPr>
        <p:txBody>
          <a:bodyPr wrap="none">
            <a:spAutoFit/>
          </a:bodyPr>
          <a:lstStyle/>
          <a:p>
            <a:r>
              <a:rPr lang="en-GB" sz="2800" b="1" dirty="0">
                <a:solidFill>
                  <a:schemeClr val="bg1"/>
                </a:solidFill>
                <a:latin typeface="Times New Roman" panose="02020603050405020304" pitchFamily="18" charset="0"/>
                <a:cs typeface="Times New Roman" panose="02020603050405020304" pitchFamily="18" charset="0"/>
              </a:rPr>
              <a:t>Introduction</a:t>
            </a:r>
          </a:p>
        </p:txBody>
      </p:sp>
      <p:sp>
        <p:nvSpPr>
          <p:cNvPr id="6" name="Szövegdoboz 5">
            <a:extLst>
              <a:ext uri="{FF2B5EF4-FFF2-40B4-BE49-F238E27FC236}">
                <a16:creationId xmlns:a16="http://schemas.microsoft.com/office/drawing/2014/main" id="{5B50C9E8-3BA7-402F-1861-6E2D476BB50C}"/>
              </a:ext>
            </a:extLst>
          </p:cNvPr>
          <p:cNvSpPr txBox="1"/>
          <p:nvPr/>
        </p:nvSpPr>
        <p:spPr>
          <a:xfrm>
            <a:off x="376523" y="5425088"/>
            <a:ext cx="4975407" cy="369332"/>
          </a:xfrm>
          <a:prstGeom prst="rect">
            <a:avLst/>
          </a:prstGeom>
          <a:noFill/>
          <a:ln>
            <a:solidFill>
              <a:schemeClr val="bg1"/>
            </a:solidFill>
          </a:ln>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Proxy data     VIIRS, </a:t>
            </a:r>
            <a:r>
              <a:rPr lang="en-US" dirty="0" err="1">
                <a:solidFill>
                  <a:schemeClr val="bg1"/>
                </a:solidFill>
                <a:latin typeface="Times New Roman" panose="02020603050405020304" pitchFamily="18" charset="0"/>
                <a:cs typeface="Times New Roman" panose="02020603050405020304" pitchFamily="18" charset="0"/>
              </a:rPr>
              <a:t>Himawari</a:t>
            </a:r>
            <a:r>
              <a:rPr lang="en-US" dirty="0">
                <a:solidFill>
                  <a:schemeClr val="bg1"/>
                </a:solidFill>
                <a:latin typeface="Times New Roman" panose="02020603050405020304" pitchFamily="18" charset="0"/>
                <a:cs typeface="Times New Roman" panose="02020603050405020304" pitchFamily="18" charset="0"/>
              </a:rPr>
              <a:t>/AHI ….</a:t>
            </a:r>
          </a:p>
        </p:txBody>
      </p:sp>
    </p:spTree>
    <p:extLst>
      <p:ext uri="{BB962C8B-B14F-4D97-AF65-F5344CB8AC3E}">
        <p14:creationId xmlns:p14="http://schemas.microsoft.com/office/powerpoint/2010/main" val="247621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id="{FFA94846-C015-B36E-22E9-0D00F5A2D40E}"/>
              </a:ext>
            </a:extLst>
          </p:cNvPr>
          <p:cNvSpPr txBox="1"/>
          <p:nvPr/>
        </p:nvSpPr>
        <p:spPr>
          <a:xfrm>
            <a:off x="147917" y="531517"/>
            <a:ext cx="11896166" cy="6247864"/>
          </a:xfrm>
          <a:prstGeom prst="rect">
            <a:avLst/>
          </a:prstGeom>
          <a:noFill/>
        </p:spPr>
        <p:txBody>
          <a:bodyPr wrap="square">
            <a:spAutoFit/>
          </a:bodyPr>
          <a:lstStyle/>
          <a:p>
            <a:pPr algn="l" fontAlgn="base"/>
            <a:r>
              <a:rPr lang="en-US" sz="1600" b="0" i="0" dirty="0">
                <a:solidFill>
                  <a:srgbClr val="FFFF00"/>
                </a:solidFill>
                <a:effectLst/>
                <a:latin typeface="Times New Roman" panose="02020603050405020304" pitchFamily="18" charset="0"/>
                <a:cs typeface="Times New Roman" panose="02020603050405020304" pitchFamily="18" charset="0"/>
              </a:rPr>
              <a:t>Quick Guide </a:t>
            </a:r>
            <a:r>
              <a:rPr lang="en-US" sz="1600" b="0" i="0" dirty="0">
                <a:solidFill>
                  <a:schemeClr val="bg1"/>
                </a:solidFill>
                <a:effectLst/>
                <a:latin typeface="Times New Roman" panose="02020603050405020304" pitchFamily="18" charset="0"/>
                <a:cs typeface="Times New Roman" panose="02020603050405020304" pitchFamily="18" charset="0"/>
              </a:rPr>
              <a:t>to the Cloud Phase RGB</a:t>
            </a:r>
            <a:r>
              <a:rPr lang="en-US" sz="1600" b="0" i="0" dirty="0">
                <a:solidFill>
                  <a:srgbClr val="444444"/>
                </a:solidFill>
                <a:effectLst/>
                <a:latin typeface="Times New Roman" panose="02020603050405020304" pitchFamily="18" charset="0"/>
                <a:cs typeface="Times New Roman" panose="02020603050405020304" pitchFamily="18" charset="0"/>
              </a:rPr>
              <a:t>: </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https://www.eumetrain.org/sites/default/files/2023-01/CloudPhaseRGB.pdf</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algn="l" fontAlgn="base"/>
            <a:r>
              <a:rPr lang="en-US" sz="1600" b="0" i="0" dirty="0">
                <a:solidFill>
                  <a:srgbClr val="FFFF00"/>
                </a:solidFill>
                <a:effectLst/>
                <a:latin typeface="Times New Roman" panose="02020603050405020304" pitchFamily="18" charset="0"/>
                <a:cs typeface="Times New Roman" panose="02020603050405020304" pitchFamily="18" charset="0"/>
              </a:rPr>
              <a:t>Quick Guide </a:t>
            </a:r>
            <a:r>
              <a:rPr lang="en-US" sz="1600" b="0" i="0" dirty="0">
                <a:solidFill>
                  <a:schemeClr val="bg1"/>
                </a:solidFill>
                <a:effectLst/>
                <a:latin typeface="Times New Roman" panose="02020603050405020304" pitchFamily="18" charset="0"/>
                <a:cs typeface="Times New Roman" panose="02020603050405020304" pitchFamily="18" charset="0"/>
              </a:rPr>
              <a:t>to the new microphysical channel, </a:t>
            </a:r>
            <a:r>
              <a:rPr lang="en-US" sz="1600" b="0" i="0" dirty="0">
                <a:solidFill>
                  <a:srgbClr val="FFFF00"/>
                </a:solidFill>
                <a:effectLst/>
                <a:latin typeface="Times New Roman" panose="02020603050405020304" pitchFamily="18" charset="0"/>
                <a:cs typeface="Times New Roman" panose="02020603050405020304" pitchFamily="18" charset="0"/>
              </a:rPr>
              <a:t>NIR2.25</a:t>
            </a:r>
            <a:r>
              <a:rPr lang="en-US" sz="1600" b="0" i="0" dirty="0">
                <a:solidFill>
                  <a:srgbClr val="444444"/>
                </a:solidFill>
                <a:effectLst/>
                <a:latin typeface="Times New Roman" panose="02020603050405020304" pitchFamily="18" charset="0"/>
                <a:cs typeface="Times New Roman" panose="02020603050405020304" pitchFamily="18" charset="0"/>
              </a:rPr>
              <a:t>: </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https://eumetrain.org/sites/default/files/2020-05/NIR225QG.pdf</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algn="l" fontAlgn="base"/>
            <a:endParaRPr lang="en-US" sz="1600" dirty="0">
              <a:solidFill>
                <a:schemeClr val="bg1"/>
              </a:solidFill>
              <a:latin typeface="Times New Roman" panose="02020603050405020304" pitchFamily="18" charset="0"/>
              <a:cs typeface="Times New Roman" panose="02020603050405020304" pitchFamily="18" charset="0"/>
            </a:endParaRPr>
          </a:p>
          <a:p>
            <a:pPr algn="l" fontAlgn="base"/>
            <a:r>
              <a:rPr lang="en-US" sz="1600" dirty="0">
                <a:solidFill>
                  <a:srgbClr val="FFFF00"/>
                </a:solidFill>
                <a:latin typeface="Times New Roman" panose="02020603050405020304" pitchFamily="18" charset="0"/>
                <a:cs typeface="Times New Roman" panose="02020603050405020304" pitchFamily="18" charset="0"/>
              </a:rPr>
              <a:t>Extended guide </a:t>
            </a:r>
            <a:r>
              <a:rPr lang="en-US" sz="1600" b="0" i="0" dirty="0">
                <a:solidFill>
                  <a:schemeClr val="bg1"/>
                </a:solidFill>
                <a:effectLst/>
                <a:latin typeface="Times New Roman" panose="02020603050405020304" pitchFamily="18" charset="0"/>
                <a:cs typeface="Times New Roman" panose="02020603050405020304" pitchFamily="18" charset="0"/>
              </a:rPr>
              <a:t>to the Cloud Phase RGB </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https://resources.eumetrain.org/data/7/726/index.htm</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algn="l" fontAlgn="base"/>
            <a:endParaRPr lang="en-US" sz="1600" b="0" i="0" dirty="0">
              <a:solidFill>
                <a:schemeClr val="bg1"/>
              </a:solidFill>
              <a:effectLst/>
              <a:latin typeface="Times New Roman" panose="02020603050405020304" pitchFamily="18" charset="0"/>
              <a:cs typeface="Times New Roman" panose="02020603050405020304" pitchFamily="18" charset="0"/>
            </a:endParaRPr>
          </a:p>
          <a:p>
            <a:pPr algn="l" fontAlgn="base"/>
            <a:endParaRPr lang="en-US" sz="1600" b="0" i="0" dirty="0">
              <a:solidFill>
                <a:schemeClr val="bg1"/>
              </a:solidFill>
              <a:effectLst/>
              <a:latin typeface="Times New Roman" panose="02020603050405020304" pitchFamily="18" charset="0"/>
              <a:cs typeface="Times New Roman" panose="02020603050405020304" pitchFamily="18" charset="0"/>
            </a:endParaRPr>
          </a:p>
          <a:p>
            <a:pPr algn="l" fontAlgn="base"/>
            <a:r>
              <a:rPr lang="en-US" sz="1600" b="0" i="0" dirty="0">
                <a:solidFill>
                  <a:srgbClr val="FFFF00"/>
                </a:solidFill>
                <a:effectLst/>
                <a:latin typeface="Times New Roman" panose="02020603050405020304" pitchFamily="18" charset="0"/>
                <a:cs typeface="Times New Roman" panose="02020603050405020304" pitchFamily="18" charset="0"/>
              </a:rPr>
              <a:t>RGB Color Guide </a:t>
            </a:r>
            <a:r>
              <a:rPr lang="en-US" sz="1600" b="0" i="0" dirty="0">
                <a:solidFill>
                  <a:schemeClr val="bg1"/>
                </a:solidFill>
                <a:effectLst/>
                <a:latin typeface="Times New Roman" panose="02020603050405020304" pitchFamily="18" charset="0"/>
                <a:cs typeface="Times New Roman" panose="02020603050405020304" pitchFamily="18" charset="0"/>
              </a:rPr>
              <a:t>on the </a:t>
            </a:r>
            <a:r>
              <a:rPr lang="en-US" sz="1600" b="0" i="0" dirty="0" err="1">
                <a:solidFill>
                  <a:schemeClr val="bg1"/>
                </a:solidFill>
                <a:effectLst/>
                <a:latin typeface="Times New Roman" panose="02020603050405020304" pitchFamily="18" charset="0"/>
                <a:cs typeface="Times New Roman" panose="02020603050405020304" pitchFamily="18" charset="0"/>
              </a:rPr>
              <a:t>EUMeTrain</a:t>
            </a:r>
            <a:r>
              <a:rPr lang="en-US" sz="1600" b="0" i="0" dirty="0">
                <a:solidFill>
                  <a:schemeClr val="bg1"/>
                </a:solidFill>
                <a:effectLst/>
                <a:latin typeface="Times New Roman" panose="02020603050405020304" pitchFamily="18" charset="0"/>
                <a:cs typeface="Times New Roman" panose="02020603050405020304" pitchFamily="18" charset="0"/>
              </a:rPr>
              <a:t> webpage</a:t>
            </a:r>
            <a:r>
              <a:rPr lang="en-US" sz="1600" b="0" i="0" dirty="0">
                <a:solidFill>
                  <a:srgbClr val="444444"/>
                </a:solidFill>
                <a:effectLst/>
                <a:latin typeface="Times New Roman" panose="02020603050405020304" pitchFamily="18" charset="0"/>
                <a:cs typeface="Times New Roman" panose="02020603050405020304" pitchFamily="18" charset="0"/>
              </a:rPr>
              <a:t>: </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https://eumetrain.org/index.php/rgb-color-guide</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algn="l" fontAlgn="base"/>
            <a:endParaRPr lang="en-US" sz="1600" b="0" i="0" dirty="0">
              <a:solidFill>
                <a:schemeClr val="bg1"/>
              </a:solidFill>
              <a:effectLst/>
              <a:latin typeface="Times New Roman" panose="02020603050405020304" pitchFamily="18" charset="0"/>
              <a:cs typeface="Times New Roman" panose="02020603050405020304" pitchFamily="18" charset="0"/>
            </a:endParaRPr>
          </a:p>
          <a:p>
            <a:pPr algn="l" fontAlgn="base"/>
            <a:r>
              <a:rPr lang="en-US" sz="1600" dirty="0">
                <a:solidFill>
                  <a:srgbClr val="FFFF00"/>
                </a:solidFill>
                <a:latin typeface="Times New Roman" panose="02020603050405020304" pitchFamily="18" charset="0"/>
                <a:cs typeface="Times New Roman" panose="02020603050405020304" pitchFamily="18" charset="0"/>
              </a:rPr>
              <a:t>P</a:t>
            </a:r>
            <a:r>
              <a:rPr lang="en-US" sz="1600" b="0" i="0" dirty="0">
                <a:solidFill>
                  <a:srgbClr val="FFFF00"/>
                </a:solidFill>
                <a:effectLst/>
                <a:latin typeface="Times New Roman" panose="02020603050405020304" pitchFamily="18" charset="0"/>
                <a:cs typeface="Times New Roman" panose="02020603050405020304" pitchFamily="18" charset="0"/>
              </a:rPr>
              <a:t>resentation</a:t>
            </a:r>
            <a:r>
              <a:rPr lang="en-US" sz="1600" b="0" i="0" dirty="0">
                <a:solidFill>
                  <a:schemeClr val="bg1"/>
                </a:solidFill>
                <a:effectLst/>
                <a:latin typeface="Times New Roman" panose="02020603050405020304" pitchFamily="18" charset="0"/>
                <a:cs typeface="Times New Roman" panose="02020603050405020304" pitchFamily="18" charset="0"/>
              </a:rPr>
              <a:t> of Daniel Rosenfeld: New capabilities with high resolution cloud micro-structure facilitated by MTG 2.3 µm channel </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https://eumetrain.org/index.php/resources/new-capabilities-high-resolution-cloud-micro-structure-facilitated-mtg-23-um-channel</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algn="l" fontAlgn="base"/>
            <a:r>
              <a:rPr lang="en-US" sz="1600" b="0" i="0" dirty="0">
                <a:solidFill>
                  <a:schemeClr val="bg1"/>
                </a:solidFill>
                <a:effectLst/>
                <a:latin typeface="Times New Roman" panose="02020603050405020304" pitchFamily="18" charset="0"/>
                <a:cs typeface="Times New Roman" panose="02020603050405020304" pitchFamily="18" charset="0"/>
              </a:rPr>
              <a:t>Presentation at a CWG workshop: </a:t>
            </a:r>
            <a:r>
              <a:rPr lang="en-US" sz="1600" b="0" i="0" dirty="0" err="1">
                <a:solidFill>
                  <a:schemeClr val="bg1"/>
                </a:solidFill>
                <a:effectLst/>
                <a:latin typeface="Times New Roman" panose="02020603050405020304" pitchFamily="18" charset="0"/>
                <a:cs typeface="Times New Roman" panose="02020603050405020304" pitchFamily="18" charset="0"/>
              </a:rPr>
              <a:t>Mária</a:t>
            </a:r>
            <a:r>
              <a:rPr lang="en-US" sz="1600" b="0" i="0" dirty="0">
                <a:solidFill>
                  <a:schemeClr val="bg1"/>
                </a:solidFill>
                <a:effectLst/>
                <a:latin typeface="Times New Roman" panose="02020603050405020304" pitchFamily="18" charset="0"/>
                <a:cs typeface="Times New Roman" panose="02020603050405020304" pitchFamily="18" charset="0"/>
              </a:rPr>
              <a:t> Putsay</a:t>
            </a:r>
            <a:r>
              <a:rPr lang="en-US" sz="1600" b="0" i="0" dirty="0">
                <a:solidFill>
                  <a:srgbClr val="444444"/>
                </a:solidFill>
                <a:effectLst/>
                <a:latin typeface="Times New Roman" panose="02020603050405020304" pitchFamily="18" charset="0"/>
                <a:cs typeface="Times New Roman" panose="02020603050405020304" pitchFamily="18" charset="0"/>
              </a:rPr>
              <a:t>: </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New RGB for convection monitoring based on newly available channels in MTG</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fontAlgn="base"/>
            <a:endParaRPr lang="en-US" sz="1600" b="0" i="0" dirty="0">
              <a:solidFill>
                <a:schemeClr val="bg1"/>
              </a:solidFill>
              <a:effectLst/>
              <a:latin typeface="Times New Roman" panose="02020603050405020304" pitchFamily="18" charset="0"/>
              <a:cs typeface="Times New Roman" panose="02020603050405020304" pitchFamily="18" charset="0"/>
            </a:endParaRPr>
          </a:p>
          <a:p>
            <a:pPr fontAlgn="base"/>
            <a:r>
              <a:rPr lang="en-US" sz="1600" b="0" i="0" dirty="0">
                <a:solidFill>
                  <a:srgbClr val="FFFF00"/>
                </a:solidFill>
                <a:effectLst/>
                <a:latin typeface="Times New Roman" panose="02020603050405020304" pitchFamily="18" charset="0"/>
                <a:cs typeface="Times New Roman" panose="02020603050405020304" pitchFamily="18" charset="0"/>
              </a:rPr>
              <a:t>Case studies </a:t>
            </a:r>
            <a:r>
              <a:rPr lang="en-US" sz="1600" b="0" i="0" dirty="0">
                <a:solidFill>
                  <a:schemeClr val="bg1"/>
                </a:solidFill>
                <a:effectLst/>
                <a:latin typeface="Times New Roman" panose="02020603050405020304" pitchFamily="18" charset="0"/>
                <a:cs typeface="Times New Roman" panose="02020603050405020304" pitchFamily="18" charset="0"/>
              </a:rPr>
              <a:t>in the EUMETSAT Image Library</a:t>
            </a:r>
            <a:r>
              <a:rPr lang="en-US" sz="1600" b="0" i="0" dirty="0">
                <a:solidFill>
                  <a:srgbClr val="444444"/>
                </a:solidFill>
                <a:effectLst/>
                <a:latin typeface="Times New Roman" panose="02020603050405020304" pitchFamily="18" charset="0"/>
                <a:cs typeface="Times New Roman" panose="02020603050405020304" pitchFamily="18" charset="0"/>
              </a:rPr>
              <a:t>:</a:t>
            </a:r>
            <a:br>
              <a:rPr lang="en-US" sz="1600" b="0" i="0" dirty="0">
                <a:solidFill>
                  <a:srgbClr val="444444"/>
                </a:solidFill>
                <a:effectLst/>
                <a:latin typeface="Times New Roman" panose="02020603050405020304" pitchFamily="18" charset="0"/>
                <a:cs typeface="Times New Roman" panose="02020603050405020304" pitchFamily="18" charset="0"/>
              </a:rPr>
            </a:br>
            <a:r>
              <a:rPr lang="en-US" sz="1600" dirty="0">
                <a:solidFill>
                  <a:schemeClr val="accent1">
                    <a:lumMod val="60000"/>
                    <a:lumOff val="40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https://www.eumetsat.int/forecasting-revolution-its-way</a:t>
            </a:r>
            <a:endParaRPr lang="en-US" sz="1600"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gn="l" fontAlgn="base"/>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https://www.eumetsat.int/studying-convective-situation-europe-viirs-images</a:t>
            </a:r>
            <a:b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rPr>
            </a:b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https://www.eumetsat.int/contrail-shadows-over-stratus</a:t>
            </a:r>
            <a:b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rPr>
            </a:b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https://www.eumetsat.int/ship-trails-industrial-plumes</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rPr>
              <a:t> </a:t>
            </a:r>
            <a:r>
              <a:rPr lang="en-US" sz="1600" dirty="0">
                <a:solidFill>
                  <a:srgbClr val="444444"/>
                </a:solidFill>
                <a:latin typeface="Times New Roman" panose="02020603050405020304" pitchFamily="18" charset="0"/>
                <a:cs typeface="Times New Roman" panose="02020603050405020304" pitchFamily="18" charset="0"/>
              </a:rPr>
              <a:t>...</a:t>
            </a:r>
          </a:p>
          <a:p>
            <a:pPr algn="l" fontAlgn="base"/>
            <a:endParaRPr lang="en-US" sz="1600" dirty="0">
              <a:solidFill>
                <a:srgbClr val="444444"/>
              </a:solidFill>
              <a:latin typeface="Times New Roman" panose="02020603050405020304" pitchFamily="18" charset="0"/>
              <a:cs typeface="Times New Roman" panose="02020603050405020304" pitchFamily="18" charset="0"/>
            </a:endParaRPr>
          </a:p>
          <a:p>
            <a:pPr algn="l" fontAlgn="base"/>
            <a:endParaRPr lang="en-US" sz="1600" b="0" i="0" dirty="0">
              <a:solidFill>
                <a:srgbClr val="444444"/>
              </a:solidFill>
              <a:effectLst/>
              <a:latin typeface="Times New Roman" panose="02020603050405020304" pitchFamily="18" charset="0"/>
              <a:cs typeface="Times New Roman" panose="02020603050405020304" pitchFamily="18" charset="0"/>
            </a:endParaRPr>
          </a:p>
          <a:p>
            <a:pPr algn="l" fontAlgn="base"/>
            <a:r>
              <a:rPr lang="en-US" sz="1600" b="0" i="0" dirty="0">
                <a:solidFill>
                  <a:srgbClr val="FFFF00"/>
                </a:solidFill>
                <a:effectLst/>
                <a:latin typeface="Times New Roman" panose="02020603050405020304" pitchFamily="18" charset="0"/>
                <a:cs typeface="Times New Roman" panose="02020603050405020304" pitchFamily="18" charset="0"/>
              </a:rPr>
              <a:t>Case study </a:t>
            </a:r>
            <a:r>
              <a:rPr lang="en-US" sz="1600" b="0" i="0" dirty="0">
                <a:solidFill>
                  <a:schemeClr val="bg1"/>
                </a:solidFill>
                <a:effectLst/>
                <a:latin typeface="Times New Roman" panose="02020603050405020304" pitchFamily="18" charset="0"/>
                <a:cs typeface="Times New Roman" panose="02020603050405020304" pitchFamily="18" charset="0"/>
              </a:rPr>
              <a:t>on the </a:t>
            </a:r>
            <a:r>
              <a:rPr lang="en-US" sz="1600" b="0" i="0" dirty="0" err="1">
                <a:solidFill>
                  <a:schemeClr val="bg1"/>
                </a:solidFill>
                <a:effectLst/>
                <a:latin typeface="Times New Roman" panose="02020603050405020304" pitchFamily="18" charset="0"/>
                <a:cs typeface="Times New Roman" panose="02020603050405020304" pitchFamily="18" charset="0"/>
              </a:rPr>
              <a:t>EUMeTrain</a:t>
            </a:r>
            <a:r>
              <a:rPr lang="en-US" sz="1600" b="0" i="0" dirty="0">
                <a:solidFill>
                  <a:schemeClr val="bg1"/>
                </a:solidFill>
                <a:effectLst/>
                <a:latin typeface="Times New Roman" panose="02020603050405020304" pitchFamily="18" charset="0"/>
                <a:cs typeface="Times New Roman" panose="02020603050405020304" pitchFamily="18" charset="0"/>
              </a:rPr>
              <a:t> webpage</a:t>
            </a:r>
            <a:r>
              <a:rPr lang="en-US" sz="1600" b="0" i="0" dirty="0">
                <a:solidFill>
                  <a:srgbClr val="444444"/>
                </a:solidFill>
                <a:effectLst/>
                <a:latin typeface="Times New Roman" panose="02020603050405020304" pitchFamily="18" charset="0"/>
                <a:cs typeface="Times New Roman" panose="02020603050405020304" pitchFamily="18" charset="0"/>
              </a:rPr>
              <a:t>:</a:t>
            </a:r>
            <a:br>
              <a:rPr lang="en-US" sz="1600" b="0" i="0" dirty="0">
                <a:solidFill>
                  <a:srgbClr val="444444"/>
                </a:solidFill>
                <a:effectLst/>
                <a:latin typeface="Times New Roman" panose="02020603050405020304" pitchFamily="18" charset="0"/>
                <a:cs typeface="Times New Roman" panose="02020603050405020304" pitchFamily="18" charset="0"/>
              </a:rPr>
            </a:b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https://eumetrain.org/resources/snow-spain-january-2021-viirs-cloud-phase-rgb-imagery</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algn="l" fontAlgn="base"/>
            <a:endParaRPr lang="en-US" sz="1600"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gn="l" fontAlgn="base"/>
            <a:endParaRPr lang="en-US" sz="1600" dirty="0">
              <a:solidFill>
                <a:schemeClr val="accent1">
                  <a:lumMod val="60000"/>
                  <a:lumOff val="40000"/>
                </a:schemeClr>
              </a:solidFill>
              <a:latin typeface="Times New Roman" panose="02020603050405020304" pitchFamily="18" charset="0"/>
              <a:cs typeface="Times New Roman" panose="02020603050405020304" pitchFamily="18" charset="0"/>
            </a:endParaRPr>
          </a:p>
          <a:p>
            <a:pPr algn="l" fontAlgn="base"/>
            <a:r>
              <a:rPr lang="en-US" sz="1600" b="0" i="0" dirty="0">
                <a:solidFill>
                  <a:schemeClr val="bg1"/>
                </a:solidFill>
                <a:effectLst/>
                <a:latin typeface="Times New Roman" panose="02020603050405020304" pitchFamily="18" charset="0"/>
                <a:cs typeface="Times New Roman" panose="02020603050405020304" pitchFamily="18" charset="0"/>
              </a:rPr>
              <a:t>Product Tutorial on </a:t>
            </a:r>
            <a:r>
              <a:rPr lang="en-US" sz="1600" b="0" i="0" dirty="0">
                <a:solidFill>
                  <a:srgbClr val="FFFF00"/>
                </a:solidFill>
                <a:effectLst/>
                <a:latin typeface="Times New Roman" panose="02020603050405020304" pitchFamily="18" charset="0"/>
                <a:cs typeface="Times New Roman" panose="02020603050405020304" pitchFamily="18" charset="0"/>
              </a:rPr>
              <a:t>Sandwich</a:t>
            </a:r>
            <a:r>
              <a:rPr lang="en-US" sz="1600" b="0" i="0" dirty="0">
                <a:solidFill>
                  <a:schemeClr val="bg1"/>
                </a:solidFill>
                <a:effectLst/>
                <a:latin typeface="Times New Roman" panose="02020603050405020304" pitchFamily="18" charset="0"/>
                <a:cs typeface="Times New Roman" panose="02020603050405020304" pitchFamily="18" charset="0"/>
              </a:rPr>
              <a:t> product </a:t>
            </a:r>
            <a:r>
              <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https://eumetrain.org/index.php/resources/sandwich-products-satellite-imagery-visualisation-technique</a:t>
            </a:r>
            <a:endParaRPr lang="en-US" sz="1600" b="0" i="0" dirty="0">
              <a:solidFill>
                <a:schemeClr val="accent1">
                  <a:lumMod val="60000"/>
                  <a:lumOff val="40000"/>
                </a:schemeClr>
              </a:solidFill>
              <a:effectLst/>
              <a:latin typeface="Times New Roman" panose="02020603050405020304" pitchFamily="18" charset="0"/>
              <a:cs typeface="Times New Roman" panose="02020603050405020304" pitchFamily="18" charset="0"/>
            </a:endParaRPr>
          </a:p>
          <a:p>
            <a:pPr algn="l" fontAlgn="base"/>
            <a:endParaRPr lang="en-US" sz="1600" b="0" i="0" dirty="0">
              <a:solidFill>
                <a:schemeClr val="bg1"/>
              </a:solidFill>
              <a:effectLst/>
              <a:latin typeface="Times New Roman" panose="02020603050405020304" pitchFamily="18" charset="0"/>
              <a:cs typeface="Times New Roman" panose="02020603050405020304" pitchFamily="18" charset="0"/>
            </a:endParaRPr>
          </a:p>
        </p:txBody>
      </p:sp>
      <p:sp>
        <p:nvSpPr>
          <p:cNvPr id="6" name="Szövegdoboz 5">
            <a:extLst>
              <a:ext uri="{FF2B5EF4-FFF2-40B4-BE49-F238E27FC236}">
                <a16:creationId xmlns:a16="http://schemas.microsoft.com/office/drawing/2014/main" id="{DD88C824-0075-67A1-B9A1-278326FD2880}"/>
              </a:ext>
            </a:extLst>
          </p:cNvPr>
          <p:cNvSpPr txBox="1"/>
          <p:nvPr/>
        </p:nvSpPr>
        <p:spPr>
          <a:xfrm>
            <a:off x="295834" y="69852"/>
            <a:ext cx="2178424"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Useful links</a:t>
            </a:r>
          </a:p>
        </p:txBody>
      </p:sp>
    </p:spTree>
    <p:extLst>
      <p:ext uri="{BB962C8B-B14F-4D97-AF65-F5344CB8AC3E}">
        <p14:creationId xmlns:p14="http://schemas.microsoft.com/office/powerpoint/2010/main" val="885463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CI_storm_hans_eurol1_cloud_phase_with_night_layer_short_slow3_crop">
            <a:hlinkClick r:id="" action="ppaction://media"/>
            <a:extLst>
              <a:ext uri="{FF2B5EF4-FFF2-40B4-BE49-F238E27FC236}">
                <a16:creationId xmlns:a16="http://schemas.microsoft.com/office/drawing/2014/main" id="{789D9282-DCC2-88B8-0016-0BC2A3CC34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4517" y="-857250"/>
            <a:ext cx="10972800" cy="7715250"/>
          </a:xfrm>
          <a:prstGeom prst="rect">
            <a:avLst/>
          </a:prstGeom>
        </p:spPr>
      </p:pic>
      <p:sp>
        <p:nvSpPr>
          <p:cNvPr id="5" name="Szövegdoboz 4">
            <a:extLst>
              <a:ext uri="{FF2B5EF4-FFF2-40B4-BE49-F238E27FC236}">
                <a16:creationId xmlns:a16="http://schemas.microsoft.com/office/drawing/2014/main" id="{5C88AC2E-FE60-A7C1-D23E-D0DE0083BF3A}"/>
              </a:ext>
            </a:extLst>
          </p:cNvPr>
          <p:cNvSpPr txBox="1"/>
          <p:nvPr/>
        </p:nvSpPr>
        <p:spPr>
          <a:xfrm>
            <a:off x="313151" y="0"/>
            <a:ext cx="388307" cy="369332"/>
          </a:xfrm>
          <a:prstGeom prst="rect">
            <a:avLst/>
          </a:prstGeom>
          <a:noFill/>
        </p:spPr>
        <p:txBody>
          <a:bodyPr wrap="square" rtlCol="0">
            <a:spAutoFit/>
          </a:bodyPr>
          <a:lstStyle/>
          <a:p>
            <a:r>
              <a:rPr lang="en-US" dirty="0"/>
              <a:t>3</a:t>
            </a:r>
          </a:p>
        </p:txBody>
      </p:sp>
      <p:sp>
        <p:nvSpPr>
          <p:cNvPr id="6" name="Szövegdoboz 5">
            <a:extLst>
              <a:ext uri="{FF2B5EF4-FFF2-40B4-BE49-F238E27FC236}">
                <a16:creationId xmlns:a16="http://schemas.microsoft.com/office/drawing/2014/main" id="{DAB7C058-1932-5012-3809-A3068B5ADBE4}"/>
              </a:ext>
            </a:extLst>
          </p:cNvPr>
          <p:cNvSpPr txBox="1"/>
          <p:nvPr/>
        </p:nvSpPr>
        <p:spPr>
          <a:xfrm>
            <a:off x="-24683" y="338555"/>
            <a:ext cx="2438400" cy="1246495"/>
          </a:xfrm>
          <a:prstGeom prst="rect">
            <a:avLst/>
          </a:prstGeom>
          <a:solidFill>
            <a:srgbClr val="E8FEC4"/>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MTG FCI </a:t>
            </a:r>
          </a:p>
          <a:p>
            <a:pPr algn="ctr"/>
            <a:r>
              <a:rPr lang="en-US" sz="1600" b="1" dirty="0">
                <a:latin typeface="Times New Roman" panose="02020603050405020304" pitchFamily="18" charset="0"/>
                <a:cs typeface="Times New Roman" panose="02020603050405020304" pitchFamily="18" charset="0"/>
              </a:rPr>
              <a:t>Cloud Phase RGB </a:t>
            </a:r>
            <a:r>
              <a:rPr lang="en-US" sz="1600" dirty="0">
                <a:latin typeface="Times New Roman" panose="02020603050405020304" pitchFamily="18" charset="0"/>
                <a:cs typeface="Times New Roman" panose="02020603050405020304" pitchFamily="18" charset="0"/>
              </a:rPr>
              <a:t>animation </a:t>
            </a:r>
          </a:p>
          <a:p>
            <a:pPr algn="ctr"/>
            <a:r>
              <a:rPr lang="en-US" sz="1500" dirty="0">
                <a:latin typeface="Times New Roman" panose="02020603050405020304" pitchFamily="18" charset="0"/>
                <a:cs typeface="Times New Roman" panose="02020603050405020304" pitchFamily="18" charset="0"/>
              </a:rPr>
              <a:t>6.8.2023, 10:10 – 14:40 UTC</a:t>
            </a:r>
          </a:p>
        </p:txBody>
      </p:sp>
      <p:sp>
        <p:nvSpPr>
          <p:cNvPr id="2" name="Szövegdoboz 1">
            <a:extLst>
              <a:ext uri="{FF2B5EF4-FFF2-40B4-BE49-F238E27FC236}">
                <a16:creationId xmlns:a16="http://schemas.microsoft.com/office/drawing/2014/main" id="{6D8BE124-5FC2-E4A2-2369-B5B5CE61E9C5}"/>
              </a:ext>
            </a:extLst>
          </p:cNvPr>
          <p:cNvSpPr txBox="1"/>
          <p:nvPr/>
        </p:nvSpPr>
        <p:spPr>
          <a:xfrm>
            <a:off x="0" y="6550223"/>
            <a:ext cx="4213412" cy="307777"/>
          </a:xfrm>
          <a:prstGeom prst="rect">
            <a:avLst/>
          </a:prstGeom>
          <a:solidFill>
            <a:srgbClr val="FFFFCC"/>
          </a:solidFill>
        </p:spPr>
        <p:txBody>
          <a:bodyPr wrap="square">
            <a:spAutoFit/>
          </a:bodyPr>
          <a:lstStyle/>
          <a:p>
            <a:r>
              <a:rPr lang="en-US" sz="1400" dirty="0">
                <a:latin typeface="Times New Roman" panose="02020603050405020304" pitchFamily="18" charset="0"/>
                <a:cs typeface="Times New Roman" panose="02020603050405020304" pitchFamily="18" charset="0"/>
                <a:hlinkClick r:id="rId6"/>
              </a:rPr>
              <a:t>https://www.eumetsat.int/forecasting-revolution-its-way</a:t>
            </a:r>
            <a:endParaRPr lang="en-US" sz="1400" dirty="0">
              <a:latin typeface="Times New Roman" panose="02020603050405020304" pitchFamily="18" charset="0"/>
              <a:cs typeface="Times New Roman" panose="02020603050405020304" pitchFamily="18" charset="0"/>
            </a:endParaRPr>
          </a:p>
        </p:txBody>
      </p:sp>
      <p:pic>
        <p:nvPicPr>
          <p:cNvPr id="3" name="Kép 2">
            <a:extLst>
              <a:ext uri="{FF2B5EF4-FFF2-40B4-BE49-F238E27FC236}">
                <a16:creationId xmlns:a16="http://schemas.microsoft.com/office/drawing/2014/main" id="{53A8D1E2-4AD9-841A-32E7-AA6A17054557}"/>
              </a:ext>
            </a:extLst>
          </p:cNvPr>
          <p:cNvPicPr>
            <a:picLocks noChangeAspect="1"/>
          </p:cNvPicPr>
          <p:nvPr/>
        </p:nvPicPr>
        <p:blipFill>
          <a:blip r:embed="rId7"/>
          <a:stretch>
            <a:fillRect/>
          </a:stretch>
        </p:blipFill>
        <p:spPr>
          <a:xfrm>
            <a:off x="-24683" y="1732409"/>
            <a:ext cx="1651169" cy="411623"/>
          </a:xfrm>
          <a:prstGeom prst="rect">
            <a:avLst/>
          </a:prstGeom>
        </p:spPr>
      </p:pic>
      <p:pic>
        <p:nvPicPr>
          <p:cNvPr id="8" name="Kép 7">
            <a:extLst>
              <a:ext uri="{FF2B5EF4-FFF2-40B4-BE49-F238E27FC236}">
                <a16:creationId xmlns:a16="http://schemas.microsoft.com/office/drawing/2014/main" id="{1A49176A-3F1F-CB88-ECAF-531C3DD9A323}"/>
              </a:ext>
            </a:extLst>
          </p:cNvPr>
          <p:cNvPicPr>
            <a:picLocks noChangeAspect="1"/>
          </p:cNvPicPr>
          <p:nvPr/>
        </p:nvPicPr>
        <p:blipFill>
          <a:blip r:embed="rId8"/>
          <a:stretch>
            <a:fillRect/>
          </a:stretch>
        </p:blipFill>
        <p:spPr>
          <a:xfrm>
            <a:off x="10334509" y="125079"/>
            <a:ext cx="1636213" cy="1943003"/>
          </a:xfrm>
          <a:prstGeom prst="rect">
            <a:avLst/>
          </a:prstGeom>
        </p:spPr>
      </p:pic>
      <p:sp>
        <p:nvSpPr>
          <p:cNvPr id="7" name="TextBox 1">
            <a:extLst>
              <a:ext uri="{FF2B5EF4-FFF2-40B4-BE49-F238E27FC236}">
                <a16:creationId xmlns:a16="http://schemas.microsoft.com/office/drawing/2014/main" id="{F78E6562-33A7-4DAE-163C-8975DB5416B9}"/>
              </a:ext>
            </a:extLst>
          </p:cNvPr>
          <p:cNvSpPr txBox="1"/>
          <p:nvPr/>
        </p:nvSpPr>
        <p:spPr>
          <a:xfrm>
            <a:off x="-24683" y="4795897"/>
            <a:ext cx="2563906" cy="1754326"/>
          </a:xfrm>
          <a:prstGeom prst="rect">
            <a:avLst/>
          </a:prstGeom>
          <a:solidFill>
            <a:srgbClr val="002060"/>
          </a:solidFill>
        </p:spPr>
        <p:txBody>
          <a:bodyPr wrap="square" rtlCol="0">
            <a:spAutoFit/>
          </a:bodyPr>
          <a:lstStyle/>
          <a:p>
            <a:pPr algn="ctr"/>
            <a:r>
              <a:rPr lang="en-GB" sz="3600" dirty="0">
                <a:solidFill>
                  <a:schemeClr val="bg1"/>
                </a:solidFill>
                <a:latin typeface="Times New Roman" panose="02020603050405020304" pitchFamily="18" charset="0"/>
                <a:cs typeface="Times New Roman" panose="02020603050405020304" pitchFamily="18" charset="0"/>
              </a:rPr>
              <a:t>Thank you for the attention!</a:t>
            </a:r>
          </a:p>
        </p:txBody>
      </p:sp>
      <p:cxnSp>
        <p:nvCxnSpPr>
          <p:cNvPr id="10" name="Egyenes összekötő 9">
            <a:extLst>
              <a:ext uri="{FF2B5EF4-FFF2-40B4-BE49-F238E27FC236}">
                <a16:creationId xmlns:a16="http://schemas.microsoft.com/office/drawing/2014/main" id="{F572C7B3-7BE1-2DBB-7818-50D17A976705}"/>
              </a:ext>
            </a:extLst>
          </p:cNvPr>
          <p:cNvCxnSpPr>
            <a:cxnSpLocks/>
          </p:cNvCxnSpPr>
          <p:nvPr/>
        </p:nvCxnSpPr>
        <p:spPr>
          <a:xfrm flipV="1">
            <a:off x="6487144" y="6320597"/>
            <a:ext cx="0" cy="1687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Egyenes összekötő 11">
            <a:extLst>
              <a:ext uri="{FF2B5EF4-FFF2-40B4-BE49-F238E27FC236}">
                <a16:creationId xmlns:a16="http://schemas.microsoft.com/office/drawing/2014/main" id="{A9F97CA8-57E2-D297-B8A0-8181CACD9BA5}"/>
              </a:ext>
            </a:extLst>
          </p:cNvPr>
          <p:cNvCxnSpPr>
            <a:cxnSpLocks/>
          </p:cNvCxnSpPr>
          <p:nvPr/>
        </p:nvCxnSpPr>
        <p:spPr>
          <a:xfrm flipV="1">
            <a:off x="6908141" y="6318516"/>
            <a:ext cx="0" cy="1687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Egyenes összekötő 12">
            <a:extLst>
              <a:ext uri="{FF2B5EF4-FFF2-40B4-BE49-F238E27FC236}">
                <a16:creationId xmlns:a16="http://schemas.microsoft.com/office/drawing/2014/main" id="{0442D1D1-A436-6A13-78F3-98DFFD764081}"/>
              </a:ext>
            </a:extLst>
          </p:cNvPr>
          <p:cNvCxnSpPr>
            <a:cxnSpLocks/>
          </p:cNvCxnSpPr>
          <p:nvPr/>
        </p:nvCxnSpPr>
        <p:spPr>
          <a:xfrm flipV="1">
            <a:off x="7804611" y="6318516"/>
            <a:ext cx="0" cy="1687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a:extLst>
              <a:ext uri="{FF2B5EF4-FFF2-40B4-BE49-F238E27FC236}">
                <a16:creationId xmlns:a16="http://schemas.microsoft.com/office/drawing/2014/main" id="{B8155868-84EB-3E80-E48C-BE370A02F663}"/>
              </a:ext>
            </a:extLst>
          </p:cNvPr>
          <p:cNvCxnSpPr>
            <a:cxnSpLocks/>
          </p:cNvCxnSpPr>
          <p:nvPr/>
        </p:nvCxnSpPr>
        <p:spPr>
          <a:xfrm flipV="1">
            <a:off x="8432141" y="6318516"/>
            <a:ext cx="0" cy="1687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Egyenes összekötő 14">
            <a:extLst>
              <a:ext uri="{FF2B5EF4-FFF2-40B4-BE49-F238E27FC236}">
                <a16:creationId xmlns:a16="http://schemas.microsoft.com/office/drawing/2014/main" id="{6AFB8F61-B0BE-BE1A-B9B4-EE8F0C743D20}"/>
              </a:ext>
            </a:extLst>
          </p:cNvPr>
          <p:cNvCxnSpPr>
            <a:cxnSpLocks/>
          </p:cNvCxnSpPr>
          <p:nvPr/>
        </p:nvCxnSpPr>
        <p:spPr>
          <a:xfrm flipV="1">
            <a:off x="9400329" y="6318516"/>
            <a:ext cx="0" cy="1687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Egyenes összekötő nyíllal 16">
            <a:extLst>
              <a:ext uri="{FF2B5EF4-FFF2-40B4-BE49-F238E27FC236}">
                <a16:creationId xmlns:a16="http://schemas.microsoft.com/office/drawing/2014/main" id="{40EA7040-10F7-E57F-D15B-248BEFF4C681}"/>
              </a:ext>
            </a:extLst>
          </p:cNvPr>
          <p:cNvCxnSpPr/>
          <p:nvPr/>
        </p:nvCxnSpPr>
        <p:spPr>
          <a:xfrm>
            <a:off x="6979859" y="6402881"/>
            <a:ext cx="73510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gyenes összekötő nyíllal 17">
            <a:extLst>
              <a:ext uri="{FF2B5EF4-FFF2-40B4-BE49-F238E27FC236}">
                <a16:creationId xmlns:a16="http://schemas.microsoft.com/office/drawing/2014/main" id="{2A736855-C9A2-7A1F-AB0C-9190893A9694}"/>
              </a:ext>
            </a:extLst>
          </p:cNvPr>
          <p:cNvCxnSpPr/>
          <p:nvPr/>
        </p:nvCxnSpPr>
        <p:spPr>
          <a:xfrm>
            <a:off x="8575577" y="6404962"/>
            <a:ext cx="73510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Szövegdoboz 8">
            <a:extLst>
              <a:ext uri="{FF2B5EF4-FFF2-40B4-BE49-F238E27FC236}">
                <a16:creationId xmlns:a16="http://schemas.microsoft.com/office/drawing/2014/main" id="{5F27546A-3DDA-C3C0-8B73-E6289C7FDCD5}"/>
              </a:ext>
            </a:extLst>
          </p:cNvPr>
          <p:cNvSpPr txBox="1"/>
          <p:nvPr/>
        </p:nvSpPr>
        <p:spPr>
          <a:xfrm>
            <a:off x="-24683" y="-30777"/>
            <a:ext cx="2140299" cy="369332"/>
          </a:xfrm>
          <a:prstGeom prst="rect">
            <a:avLst/>
          </a:prstGeom>
          <a:noFill/>
        </p:spPr>
        <p:txBody>
          <a:bodyPr wrap="square" rtlCol="0">
            <a:spAutoFit/>
          </a:bodyPr>
          <a:lstStyle/>
          <a:p>
            <a:r>
              <a:rPr lang="en-US" dirty="0">
                <a:solidFill>
                  <a:srgbClr val="FFFF00"/>
                </a:solidFill>
                <a:latin typeface="Times New Roman" panose="02020603050405020304" pitchFamily="18" charset="0"/>
                <a:cs typeface="Times New Roman" panose="02020603050405020304" pitchFamily="18" charset="0"/>
              </a:rPr>
              <a:t>preliminary</a:t>
            </a:r>
          </a:p>
        </p:txBody>
      </p:sp>
      <p:pic>
        <p:nvPicPr>
          <p:cNvPr id="16" name="Kép 15">
            <a:extLst>
              <a:ext uri="{FF2B5EF4-FFF2-40B4-BE49-F238E27FC236}">
                <a16:creationId xmlns:a16="http://schemas.microsoft.com/office/drawing/2014/main" id="{4B9F6A74-BFD2-FA31-3190-866C86B9A7F6}"/>
              </a:ext>
            </a:extLst>
          </p:cNvPr>
          <p:cNvPicPr>
            <a:picLocks noChangeAspect="1"/>
          </p:cNvPicPr>
          <p:nvPr/>
        </p:nvPicPr>
        <p:blipFill>
          <a:blip r:embed="rId9"/>
          <a:stretch>
            <a:fillRect/>
          </a:stretch>
        </p:blipFill>
        <p:spPr>
          <a:xfrm>
            <a:off x="0" y="2371295"/>
            <a:ext cx="923827" cy="405735"/>
          </a:xfrm>
          <a:prstGeom prst="rect">
            <a:avLst/>
          </a:prstGeom>
        </p:spPr>
      </p:pic>
    </p:spTree>
    <p:extLst>
      <p:ext uri="{BB962C8B-B14F-4D97-AF65-F5344CB8AC3E}">
        <p14:creationId xmlns:p14="http://schemas.microsoft.com/office/powerpoint/2010/main" val="28528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840" y="854734"/>
            <a:ext cx="11155679" cy="4370427"/>
          </a:xfrm>
          <a:prstGeom prst="rect">
            <a:avLst/>
          </a:prstGeom>
          <a:noFill/>
        </p:spPr>
        <p:txBody>
          <a:bodyPr wrap="square" rtlCol="0">
            <a:spAutoFit/>
          </a:bodyPr>
          <a:lstStyle/>
          <a:p>
            <a:r>
              <a:rPr lang="en-GB" sz="2800" dirty="0">
                <a:solidFill>
                  <a:schemeClr val="bg1"/>
                </a:solidFill>
                <a:latin typeface="Times New Roman" panose="02020603050405020304" pitchFamily="18" charset="0"/>
                <a:cs typeface="Times New Roman" panose="02020603050405020304" pitchFamily="18" charset="0"/>
              </a:rPr>
              <a:t>Outlines</a:t>
            </a:r>
          </a:p>
          <a:p>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Introduction</a:t>
            </a:r>
            <a:r>
              <a:rPr lang="en-GB" sz="2000" b="1" dirty="0">
                <a:solidFill>
                  <a:srgbClr val="FFFF0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GB" sz="2000" b="1" dirty="0">
                <a:solidFill>
                  <a:srgbClr val="FFFF00"/>
                </a:solidFill>
                <a:latin typeface="Times New Roman" panose="02020603050405020304" pitchFamily="18" charset="0"/>
                <a:cs typeface="Times New Roman" panose="02020603050405020304" pitchFamily="18" charset="0"/>
              </a:rPr>
              <a:t>Physical background </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Main application areas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General cloud analysis</a:t>
            </a:r>
          </a:p>
          <a:p>
            <a:pPr marL="742950" lvl="1"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Monitoring convection</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Mature phase</a:t>
            </a:r>
          </a:p>
          <a:p>
            <a:pPr marL="1200150" lvl="2"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Developing phase</a:t>
            </a:r>
          </a:p>
          <a:p>
            <a:pPr marL="285750" indent="-285750">
              <a:buFont typeface="Arial" panose="020B0604020202020204" pitchFamily="34" charset="0"/>
              <a:buChar char="•"/>
            </a:pPr>
            <a:r>
              <a:rPr lang="en-GB" sz="2000" dirty="0">
                <a:solidFill>
                  <a:schemeClr val="bg1"/>
                </a:solidFill>
                <a:latin typeface="Times New Roman" panose="02020603050405020304" pitchFamily="18" charset="0"/>
                <a:cs typeface="Times New Roman" panose="02020603050405020304" pitchFamily="18" charset="0"/>
              </a:rPr>
              <a:t>Summary </a:t>
            </a: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490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ép 2"/>
          <p:cNvPicPr>
            <a:picLocks noChangeAspect="1"/>
          </p:cNvPicPr>
          <p:nvPr/>
        </p:nvPicPr>
        <p:blipFill>
          <a:blip r:embed="rId2"/>
          <a:stretch>
            <a:fillRect/>
          </a:stretch>
        </p:blipFill>
        <p:spPr>
          <a:xfrm>
            <a:off x="296574" y="3568484"/>
            <a:ext cx="7477565" cy="3187423"/>
          </a:xfrm>
          <a:prstGeom prst="rect">
            <a:avLst/>
          </a:prstGeom>
        </p:spPr>
      </p:pic>
      <p:pic>
        <p:nvPicPr>
          <p:cNvPr id="15" name="Picture 14" descr="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86" y="197107"/>
            <a:ext cx="7457090" cy="3281807"/>
          </a:xfrm>
          <a:prstGeom prst="rect">
            <a:avLst/>
          </a:prstGeom>
        </p:spPr>
      </p:pic>
      <p:sp>
        <p:nvSpPr>
          <p:cNvPr id="104451" name="AutoShape 2" descr="https://zcs.met.hu/service/home/~/?auth=co&amp;loc=hu&amp;id=67641&amp;part=3"/>
          <p:cNvSpPr>
            <a:spLocks noChangeAspect="1" noChangeArrowheads="1"/>
          </p:cNvSpPr>
          <p:nvPr/>
        </p:nvSpPr>
        <p:spPr bwMode="auto">
          <a:xfrm>
            <a:off x="5057672"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1800">
              <a:latin typeface="Arial" panose="020B0604020202020204" pitchFamily="34" charset="0"/>
            </a:endParaRPr>
          </a:p>
        </p:txBody>
      </p:sp>
      <p:sp>
        <p:nvSpPr>
          <p:cNvPr id="104452" name="AutoShape 4" descr="https://zcs.met.hu/service/home/~/?auth=co&amp;loc=hu&amp;id=67641&amp;part=3"/>
          <p:cNvSpPr>
            <a:spLocks noChangeAspect="1" noChangeArrowheads="1"/>
          </p:cNvSpPr>
          <p:nvPr/>
        </p:nvSpPr>
        <p:spPr bwMode="auto">
          <a:xfrm>
            <a:off x="5171972" y="34290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1800">
              <a:latin typeface="Arial" panose="020B0604020202020204" pitchFamily="34" charset="0"/>
            </a:endParaRPr>
          </a:p>
        </p:txBody>
      </p:sp>
      <p:sp>
        <p:nvSpPr>
          <p:cNvPr id="8" name="Téglalap 7"/>
          <p:cNvSpPr>
            <a:spLocks noChangeArrowheads="1"/>
          </p:cNvSpPr>
          <p:nvPr/>
        </p:nvSpPr>
        <p:spPr bwMode="auto">
          <a:xfrm>
            <a:off x="5139707" y="3140361"/>
            <a:ext cx="7052293" cy="338554"/>
          </a:xfrm>
          <a:prstGeom prst="rect">
            <a:avLst/>
          </a:prstGeom>
          <a:solidFill>
            <a:srgbClr val="FFC4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1600" dirty="0">
                <a:solidFill>
                  <a:srgbClr val="0000FF"/>
                </a:solidFill>
                <a:latin typeface="Times New Roman" panose="02020603050405020304" pitchFamily="18" charset="0"/>
                <a:cs typeface="Times New Roman" panose="02020603050405020304" pitchFamily="18" charset="0"/>
              </a:rPr>
              <a:t>NIR1.6 is </a:t>
            </a:r>
            <a:r>
              <a:rPr lang="hu-HU" altLang="en-US" sz="1600" dirty="0">
                <a:solidFill>
                  <a:srgbClr val="0000FF"/>
                </a:solidFill>
                <a:latin typeface="Times New Roman" panose="02020603050405020304" pitchFamily="18" charset="0"/>
                <a:cs typeface="Times New Roman" panose="02020603050405020304" pitchFamily="18" charset="0"/>
              </a:rPr>
              <a:t>g</a:t>
            </a:r>
            <a:r>
              <a:rPr lang="en-US" altLang="en-US" sz="1600" dirty="0" err="1">
                <a:solidFill>
                  <a:srgbClr val="0000FF"/>
                </a:solidFill>
                <a:latin typeface="Times New Roman" panose="02020603050405020304" pitchFamily="18" charset="0"/>
                <a:cs typeface="Times New Roman" panose="02020603050405020304" pitchFamily="18" charset="0"/>
              </a:rPr>
              <a:t>ood</a:t>
            </a:r>
            <a:r>
              <a:rPr lang="en-US" altLang="en-US" sz="1600" dirty="0">
                <a:solidFill>
                  <a:srgbClr val="0000FF"/>
                </a:solidFill>
                <a:latin typeface="Times New Roman" panose="02020603050405020304" pitchFamily="18" charset="0"/>
                <a:cs typeface="Times New Roman" panose="02020603050405020304" pitchFamily="18" charset="0"/>
              </a:rPr>
              <a:t> for separation opaque ice and water clouds, with some </a:t>
            </a:r>
            <a:r>
              <a:rPr lang="en-US" altLang="en-US" sz="1600" b="1" dirty="0">
                <a:solidFill>
                  <a:srgbClr val="0000FF"/>
                </a:solidFill>
                <a:latin typeface="Times New Roman" panose="02020603050405020304" pitchFamily="18" charset="0"/>
                <a:cs typeface="Times New Roman" panose="02020603050405020304" pitchFamily="18" charset="0"/>
              </a:rPr>
              <a:t>exceptions</a:t>
            </a:r>
          </a:p>
        </p:txBody>
      </p:sp>
      <p:sp>
        <p:nvSpPr>
          <p:cNvPr id="9" name="Téglalap 8"/>
          <p:cNvSpPr/>
          <p:nvPr/>
        </p:nvSpPr>
        <p:spPr>
          <a:xfrm>
            <a:off x="5746283" y="3568484"/>
            <a:ext cx="6327004" cy="584775"/>
          </a:xfrm>
          <a:prstGeom prst="rect">
            <a:avLst/>
          </a:prstGeom>
          <a:solidFill>
            <a:srgbClr val="FFC490"/>
          </a:solidFill>
        </p:spPr>
        <p:txBody>
          <a:bodyPr wrap="square">
            <a:spAutoFit/>
          </a:bodyPr>
          <a:lstStyle/>
          <a:p>
            <a:pPr algn="just">
              <a:defRPr/>
            </a:pPr>
            <a:r>
              <a:rPr lang="en-US" altLang="en-US" sz="1600" dirty="0">
                <a:solidFill>
                  <a:srgbClr val="0000FF"/>
                </a:solidFill>
                <a:latin typeface="Times New Roman" panose="02020603050405020304" pitchFamily="18" charset="0"/>
                <a:cs typeface="Times New Roman" panose="02020603050405020304" pitchFamily="18" charset="0"/>
              </a:rPr>
              <a:t>NIR2.</a:t>
            </a:r>
            <a:r>
              <a:rPr lang="hu-HU" altLang="en-US" sz="1600" dirty="0">
                <a:solidFill>
                  <a:srgbClr val="0000FF"/>
                </a:solidFill>
                <a:latin typeface="Times New Roman" panose="02020603050405020304" pitchFamily="18" charset="0"/>
                <a:cs typeface="Times New Roman" panose="02020603050405020304" pitchFamily="18" charset="0"/>
              </a:rPr>
              <a:t>25 </a:t>
            </a:r>
            <a:r>
              <a:rPr lang="hu-HU" altLang="en-US" sz="1600" dirty="0" err="1">
                <a:solidFill>
                  <a:srgbClr val="0000FF"/>
                </a:solidFill>
                <a:latin typeface="Times New Roman" panose="02020603050405020304" pitchFamily="18" charset="0"/>
                <a:cs typeface="Times New Roman" panose="02020603050405020304" pitchFamily="18" charset="0"/>
              </a:rPr>
              <a:t>alone</a:t>
            </a:r>
            <a:r>
              <a:rPr lang="en-US" altLang="en-US" sz="1600" dirty="0">
                <a:solidFill>
                  <a:srgbClr val="0000FF"/>
                </a:solidFill>
                <a:latin typeface="Times New Roman" panose="02020603050405020304" pitchFamily="18" charset="0"/>
                <a:cs typeface="Times New Roman" panose="02020603050405020304" pitchFamily="18" charset="0"/>
              </a:rPr>
              <a:t> is </a:t>
            </a:r>
            <a:r>
              <a:rPr lang="hu-HU" altLang="en-US" sz="1600" dirty="0">
                <a:solidFill>
                  <a:srgbClr val="0000FF"/>
                </a:solidFill>
                <a:latin typeface="Times New Roman" panose="02020603050405020304" pitchFamily="18" charset="0"/>
                <a:cs typeface="Times New Roman" panose="02020603050405020304" pitchFamily="18" charset="0"/>
              </a:rPr>
              <a:t>NOT</a:t>
            </a:r>
            <a:r>
              <a:rPr lang="en-US" altLang="en-US" sz="1600" dirty="0">
                <a:solidFill>
                  <a:srgbClr val="0000FF"/>
                </a:solidFill>
                <a:latin typeface="Times New Roman" panose="02020603050405020304" pitchFamily="18" charset="0"/>
                <a:cs typeface="Times New Roman" panose="02020603050405020304" pitchFamily="18" charset="0"/>
              </a:rPr>
              <a:t> good for separating phase</a:t>
            </a:r>
          </a:p>
          <a:p>
            <a:pPr marL="571500" algn="just">
              <a:defRPr/>
            </a:pPr>
            <a:r>
              <a:rPr lang="en-US" altLang="en-US" sz="1600" dirty="0">
                <a:solidFill>
                  <a:srgbClr val="0000FF"/>
                </a:solidFill>
                <a:latin typeface="Times New Roman" panose="02020603050405020304" pitchFamily="18" charset="0"/>
                <a:cs typeface="Times New Roman" panose="02020603050405020304" pitchFamily="18" charset="0"/>
              </a:rPr>
              <a:t>good for separating opaque clouds</a:t>
            </a:r>
            <a:r>
              <a:rPr lang="hu-HU" altLang="en-US" sz="1600" dirty="0">
                <a:solidFill>
                  <a:srgbClr val="0000FF"/>
                </a:solidFill>
                <a:latin typeface="Times New Roman" panose="02020603050405020304" pitchFamily="18" charset="0"/>
                <a:cs typeface="Times New Roman" panose="02020603050405020304" pitchFamily="18" charset="0"/>
              </a:rPr>
              <a:t> </a:t>
            </a:r>
            <a:r>
              <a:rPr lang="en-US" altLang="en-US" sz="1600" dirty="0">
                <a:solidFill>
                  <a:srgbClr val="0000FF"/>
                </a:solidFill>
                <a:latin typeface="Times New Roman" panose="02020603050405020304" pitchFamily="18" charset="0"/>
                <a:cs typeface="Times New Roman" panose="02020603050405020304" pitchFamily="18" charset="0"/>
              </a:rPr>
              <a:t>with small/large particles</a:t>
            </a:r>
          </a:p>
        </p:txBody>
      </p:sp>
      <p:sp>
        <p:nvSpPr>
          <p:cNvPr id="104456" name="Szövegdoboz 9"/>
          <p:cNvSpPr txBox="1">
            <a:spLocks noChangeArrowheads="1"/>
          </p:cNvSpPr>
          <p:nvPr/>
        </p:nvSpPr>
        <p:spPr bwMode="auto">
          <a:xfrm>
            <a:off x="7844590" y="44450"/>
            <a:ext cx="4273616" cy="553998"/>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hu-HU" sz="1600" dirty="0">
                <a:latin typeface="Times New Roman" panose="02020603050405020304" pitchFamily="18" charset="0"/>
                <a:cs typeface="Times New Roman" panose="02020603050405020304" pitchFamily="18" charset="0"/>
              </a:rPr>
              <a:t>Simulated albedo of </a:t>
            </a:r>
            <a:r>
              <a:rPr lang="en-US" altLang="hu-HU" sz="1600" b="1" u="sng" dirty="0">
                <a:latin typeface="Times New Roman" panose="02020603050405020304" pitchFamily="18" charset="0"/>
                <a:cs typeface="Times New Roman" panose="02020603050405020304" pitchFamily="18" charset="0"/>
              </a:rPr>
              <a:t>opaque </a:t>
            </a:r>
            <a:r>
              <a:rPr lang="en-US" altLang="hu-HU" sz="1600" dirty="0">
                <a:latin typeface="Times New Roman" panose="02020603050405020304" pitchFamily="18" charset="0"/>
                <a:cs typeface="Times New Roman" panose="02020603050405020304" pitchFamily="18" charset="0"/>
              </a:rPr>
              <a:t>clouds</a:t>
            </a:r>
            <a:endParaRPr lang="hu-HU" altLang="hu-HU" sz="1600" dirty="0">
              <a:latin typeface="Times New Roman" panose="02020603050405020304" pitchFamily="18" charset="0"/>
              <a:cs typeface="Times New Roman" panose="02020603050405020304" pitchFamily="18" charset="0"/>
            </a:endParaRPr>
          </a:p>
          <a:p>
            <a:pPr algn="ctr">
              <a:spcBef>
                <a:spcPct val="0"/>
              </a:spcBef>
              <a:buNone/>
            </a:pPr>
            <a:r>
              <a:rPr lang="hu-HU" altLang="hu-HU" sz="1400" dirty="0">
                <a:latin typeface="Times New Roman" panose="02020603050405020304" pitchFamily="18" charset="0"/>
                <a:cs typeface="Times New Roman" panose="02020603050405020304" pitchFamily="18" charset="0"/>
              </a:rPr>
              <a:t>(Ralf </a:t>
            </a:r>
            <a:r>
              <a:rPr lang="hu-HU" altLang="hu-HU" sz="1400" dirty="0" err="1">
                <a:latin typeface="Times New Roman" panose="02020603050405020304" pitchFamily="18" charset="0"/>
                <a:cs typeface="Times New Roman" panose="02020603050405020304" pitchFamily="18" charset="0"/>
              </a:rPr>
              <a:t>Bennartz</a:t>
            </a:r>
            <a:r>
              <a:rPr lang="hu-HU" altLang="hu-HU" sz="1400" dirty="0">
                <a:latin typeface="Times New Roman" panose="02020603050405020304" pitchFamily="18" charset="0"/>
                <a:cs typeface="Times New Roman" panose="02020603050405020304" pitchFamily="18" charset="0"/>
              </a:rPr>
              <a:t>, </a:t>
            </a:r>
            <a:r>
              <a:rPr lang="hu-HU" sz="1400" dirty="0">
                <a:latin typeface="Times New Roman" panose="02020603050405020304" pitchFamily="18" charset="0"/>
                <a:cs typeface="Times New Roman" panose="02020603050405020304" pitchFamily="18" charset="0"/>
              </a:rPr>
              <a:t>University of Wisconsin–Madison)</a:t>
            </a:r>
          </a:p>
        </p:txBody>
      </p:sp>
      <p:sp>
        <p:nvSpPr>
          <p:cNvPr id="104457" name="Szövegdoboz 1"/>
          <p:cNvSpPr txBox="1">
            <a:spLocks noChangeArrowheads="1"/>
          </p:cNvSpPr>
          <p:nvPr/>
        </p:nvSpPr>
        <p:spPr bwMode="auto">
          <a:xfrm>
            <a:off x="8283388" y="683103"/>
            <a:ext cx="3254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1400" dirty="0" err="1">
                <a:solidFill>
                  <a:schemeClr val="bg1"/>
                </a:solidFill>
                <a:latin typeface="Times New Roman" panose="02020603050405020304" pitchFamily="18" charset="0"/>
                <a:cs typeface="Times New Roman" panose="02020603050405020304" pitchFamily="18" charset="0"/>
              </a:rPr>
              <a:t>Albedo</a:t>
            </a:r>
            <a:r>
              <a:rPr lang="hu-HU" altLang="hu-HU" sz="1400" dirty="0">
                <a:solidFill>
                  <a:schemeClr val="bg1"/>
                </a:solidFill>
                <a:latin typeface="Times New Roman" panose="02020603050405020304" pitchFamily="18" charset="0"/>
                <a:cs typeface="Times New Roman" panose="02020603050405020304" pitchFamily="18" charset="0"/>
              </a:rPr>
              <a:t> – </a:t>
            </a:r>
            <a:r>
              <a:rPr lang="hu-HU" altLang="hu-HU" sz="1400" dirty="0" err="1">
                <a:solidFill>
                  <a:schemeClr val="bg1"/>
                </a:solidFill>
                <a:latin typeface="Times New Roman" panose="02020603050405020304" pitchFamily="18" charset="0"/>
                <a:cs typeface="Times New Roman" panose="02020603050405020304" pitchFamily="18" charset="0"/>
              </a:rPr>
              <a:t>radius</a:t>
            </a:r>
            <a:r>
              <a:rPr lang="en-US" altLang="hu-HU" sz="1400" dirty="0">
                <a:solidFill>
                  <a:schemeClr val="bg1"/>
                </a:solidFill>
                <a:latin typeface="Times New Roman" panose="02020603050405020304" pitchFamily="18" charset="0"/>
                <a:cs typeface="Times New Roman" panose="02020603050405020304" pitchFamily="18" charset="0"/>
              </a:rPr>
              <a:t> of cloud top particles</a:t>
            </a:r>
            <a:endParaRPr lang="hu-HU" altLang="hu-HU" sz="1400" dirty="0">
              <a:solidFill>
                <a:schemeClr val="bg1"/>
              </a:solidFill>
              <a:latin typeface="Times New Roman" panose="02020603050405020304" pitchFamily="18" charset="0"/>
              <a:cs typeface="Times New Roman" panose="02020603050405020304" pitchFamily="18" charset="0"/>
            </a:endParaRPr>
          </a:p>
        </p:txBody>
      </p:sp>
      <p:cxnSp>
        <p:nvCxnSpPr>
          <p:cNvPr id="10" name="Egyenes összekötő 9">
            <a:extLst>
              <a:ext uri="{FF2B5EF4-FFF2-40B4-BE49-F238E27FC236}">
                <a16:creationId xmlns:a16="http://schemas.microsoft.com/office/drawing/2014/main" id="{536D7FB7-71C9-4263-AFD6-E26B770068F2}"/>
              </a:ext>
            </a:extLst>
          </p:cNvPr>
          <p:cNvCxnSpPr/>
          <p:nvPr/>
        </p:nvCxnSpPr>
        <p:spPr>
          <a:xfrm>
            <a:off x="2565475" y="898592"/>
            <a:ext cx="0" cy="20891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Egyenes összekötő 10">
            <a:extLst>
              <a:ext uri="{FF2B5EF4-FFF2-40B4-BE49-F238E27FC236}">
                <a16:creationId xmlns:a16="http://schemas.microsoft.com/office/drawing/2014/main" id="{0A7E26FF-3E08-4463-8542-BBA95513AA2F}"/>
              </a:ext>
            </a:extLst>
          </p:cNvPr>
          <p:cNvCxnSpPr>
            <a:cxnSpLocks/>
          </p:cNvCxnSpPr>
          <p:nvPr/>
        </p:nvCxnSpPr>
        <p:spPr>
          <a:xfrm>
            <a:off x="3198995" y="5198819"/>
            <a:ext cx="0" cy="113183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Szövegdoboz 11">
            <a:extLst>
              <a:ext uri="{FF2B5EF4-FFF2-40B4-BE49-F238E27FC236}">
                <a16:creationId xmlns:a16="http://schemas.microsoft.com/office/drawing/2014/main" id="{4C507EE3-1D82-4C0F-8B15-87711E47C1EC}"/>
              </a:ext>
            </a:extLst>
          </p:cNvPr>
          <p:cNvSpPr txBox="1"/>
          <p:nvPr/>
        </p:nvSpPr>
        <p:spPr>
          <a:xfrm>
            <a:off x="7820624" y="4852509"/>
            <a:ext cx="4347410" cy="1107996"/>
          </a:xfrm>
          <a:prstGeom prst="rect">
            <a:avLst/>
          </a:prstGeom>
          <a:noFill/>
          <a:ln>
            <a:solidFill>
              <a:schemeClr val="accent1"/>
            </a:solidFill>
          </a:ln>
        </p:spPr>
        <p:txBody>
          <a:bodyPr wrap="square" rtlCol="0">
            <a:spAutoFit/>
          </a:bodyPr>
          <a:lstStyle/>
          <a:p>
            <a:pPr algn="ctr"/>
            <a:r>
              <a:rPr lang="en-GB" sz="2200" dirty="0">
                <a:solidFill>
                  <a:schemeClr val="bg1"/>
                </a:solidFill>
                <a:latin typeface="Times New Roman" panose="02020603050405020304" pitchFamily="18" charset="0"/>
                <a:cs typeface="Times New Roman" panose="02020603050405020304" pitchFamily="18" charset="0"/>
              </a:rPr>
              <a:t>The NIR2.2 albedo is sensitive to the cloud top particle size in a broader interval than the NIR1.6 albedo.</a:t>
            </a:r>
          </a:p>
        </p:txBody>
      </p:sp>
      <p:sp>
        <p:nvSpPr>
          <p:cNvPr id="17" name="TextBox 16"/>
          <p:cNvSpPr txBox="1"/>
          <p:nvPr/>
        </p:nvSpPr>
        <p:spPr>
          <a:xfrm>
            <a:off x="7820624" y="1418366"/>
            <a:ext cx="4141222" cy="1200329"/>
          </a:xfrm>
          <a:prstGeom prst="rect">
            <a:avLst/>
          </a:prstGeom>
          <a:noFill/>
        </p:spPr>
        <p:txBody>
          <a:bodyPr wrap="square" rtlCol="0">
            <a:spAutoFit/>
          </a:bodyPr>
          <a:lstStyle/>
          <a:p>
            <a:pPr algn="ctr"/>
            <a:r>
              <a:rPr lang="en-GB" dirty="0">
                <a:solidFill>
                  <a:srgbClr val="FFFF00"/>
                </a:solidFill>
                <a:latin typeface="Times New Roman" panose="02020603050405020304" pitchFamily="18" charset="0"/>
                <a:cs typeface="Times New Roman" panose="02020603050405020304" pitchFamily="18" charset="0"/>
              </a:rPr>
              <a:t>+ Typical range of </a:t>
            </a:r>
          </a:p>
          <a:p>
            <a:pPr algn="ctr"/>
            <a:r>
              <a:rPr lang="en-GB" dirty="0">
                <a:solidFill>
                  <a:srgbClr val="FFFF00"/>
                </a:solidFill>
                <a:latin typeface="Times New Roman" panose="02020603050405020304" pitchFamily="18" charset="0"/>
                <a:cs typeface="Times New Roman" panose="02020603050405020304" pitchFamily="18" charset="0"/>
              </a:rPr>
              <a:t>cloud top particles of water clouds </a:t>
            </a:r>
          </a:p>
          <a:p>
            <a:pPr algn="ctr"/>
            <a:r>
              <a:rPr lang="en-GB" dirty="0">
                <a:solidFill>
                  <a:srgbClr val="FFFF00"/>
                </a:solidFill>
                <a:latin typeface="Times New Roman" panose="02020603050405020304" pitchFamily="18" charset="0"/>
                <a:cs typeface="Times New Roman" panose="02020603050405020304" pitchFamily="18" charset="0"/>
              </a:rPr>
              <a:t>are smaller </a:t>
            </a:r>
          </a:p>
          <a:p>
            <a:pPr algn="ctr"/>
            <a:r>
              <a:rPr lang="en-GB" dirty="0">
                <a:solidFill>
                  <a:srgbClr val="FFFF00"/>
                </a:solidFill>
                <a:latin typeface="Times New Roman" panose="02020603050405020304" pitchFamily="18" charset="0"/>
                <a:cs typeface="Times New Roman" panose="02020603050405020304" pitchFamily="18" charset="0"/>
              </a:rPr>
              <a:t>than those of ice clouds. </a:t>
            </a:r>
          </a:p>
        </p:txBody>
      </p:sp>
    </p:spTree>
    <p:extLst>
      <p:ext uri="{BB962C8B-B14F-4D97-AF65-F5344CB8AC3E}">
        <p14:creationId xmlns:p14="http://schemas.microsoft.com/office/powerpoint/2010/main" val="579723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3"/>
          <p:cNvSpPr>
            <a:spLocks noGrp="1" noChangeArrowheads="1"/>
          </p:cNvSpPr>
          <p:nvPr>
            <p:ph type="body" sz="quarter" idx="14"/>
          </p:nvPr>
        </p:nvSpPr>
        <p:spPr>
          <a:xfrm>
            <a:off x="1701800" y="1262063"/>
            <a:ext cx="8610600" cy="45259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hu-HU" sz="2000">
              <a:latin typeface="Arial" panose="020B0604020202020204" pitchFamily="34" charset="0"/>
              <a:cs typeface="Arial" panose="020B0604020202020204" pitchFamily="34" charset="0"/>
            </a:endParaRPr>
          </a:p>
          <a:p>
            <a:pPr lvl="1" eaLnBrk="1" hangingPunct="1">
              <a:spcBef>
                <a:spcPct val="0"/>
              </a:spcBef>
              <a:buFont typeface="Wingdings" panose="05000000000000000000" pitchFamily="2" charset="2"/>
              <a:buNone/>
            </a:pPr>
            <a:endParaRPr lang="fr-FR" altLang="hu-HU" sz="2000">
              <a:solidFill>
                <a:srgbClr val="000000"/>
              </a:solidFill>
              <a:latin typeface="Arial" panose="020B0604020202020204" pitchFamily="34" charset="0"/>
              <a:cs typeface="Times New Roman" panose="02020603050405020304" pitchFamily="18" charset="0"/>
            </a:endParaRPr>
          </a:p>
        </p:txBody>
      </p:sp>
      <p:sp>
        <p:nvSpPr>
          <p:cNvPr id="12" name="Rectangle 11"/>
          <p:cNvSpPr/>
          <p:nvPr/>
        </p:nvSpPr>
        <p:spPr>
          <a:xfrm>
            <a:off x="239186" y="446409"/>
            <a:ext cx="11771697" cy="338554"/>
          </a:xfrm>
          <a:prstGeom prst="rect">
            <a:avLst/>
          </a:prstGeom>
          <a:solidFill>
            <a:schemeClr val="bg1"/>
          </a:solidFill>
        </p:spPr>
        <p:txBody>
          <a:bodyPr wrap="square">
            <a:spAutoFit/>
          </a:bodyPr>
          <a:lstStyle/>
          <a:p>
            <a:pPr marL="100013" indent="-214313" algn="ctr"/>
            <a:r>
              <a:rPr lang="en-US" altLang="hu-HU" sz="1600" dirty="0">
                <a:solidFill>
                  <a:prstClr val="black"/>
                </a:solidFill>
                <a:latin typeface="Times New Roman" panose="02020603050405020304" pitchFamily="18" charset="0"/>
                <a:cs typeface="Times New Roman" panose="02020603050405020304" pitchFamily="18" charset="0"/>
              </a:rPr>
              <a:t>Simulated reflectivity values over dark background depending on</a:t>
            </a:r>
            <a:r>
              <a:rPr lang="hu-HU" altLang="hu-HU" sz="1600" dirty="0">
                <a:solidFill>
                  <a:prstClr val="black"/>
                </a:solidFill>
                <a:latin typeface="Times New Roman" panose="02020603050405020304" pitchFamily="18" charset="0"/>
                <a:cs typeface="Times New Roman" panose="02020603050405020304" pitchFamily="18" charset="0"/>
              </a:rPr>
              <a:t> </a:t>
            </a:r>
            <a:r>
              <a:rPr lang="en-US" altLang="hu-HU" sz="1600" b="1" dirty="0">
                <a:solidFill>
                  <a:prstClr val="black"/>
                </a:solidFill>
                <a:latin typeface="Times New Roman" panose="02020603050405020304" pitchFamily="18" charset="0"/>
                <a:cs typeface="Times New Roman" panose="02020603050405020304" pitchFamily="18" charset="0"/>
              </a:rPr>
              <a:t>optical depth </a:t>
            </a:r>
            <a:r>
              <a:rPr lang="en-US" altLang="hu-HU" sz="1600" dirty="0">
                <a:solidFill>
                  <a:prstClr val="black"/>
                </a:solidFill>
                <a:latin typeface="Times New Roman" panose="02020603050405020304" pitchFamily="18" charset="0"/>
                <a:cs typeface="Times New Roman" panose="02020603050405020304" pitchFamily="18" charset="0"/>
              </a:rPr>
              <a:t>and </a:t>
            </a:r>
            <a:r>
              <a:rPr lang="en-US" altLang="hu-HU" sz="1600" b="1" dirty="0">
                <a:solidFill>
                  <a:prstClr val="black"/>
                </a:solidFill>
                <a:latin typeface="Times New Roman" panose="02020603050405020304" pitchFamily="18" charset="0"/>
                <a:cs typeface="Times New Roman" panose="02020603050405020304" pitchFamily="18" charset="0"/>
              </a:rPr>
              <a:t>cloud top effective particle size </a:t>
            </a:r>
            <a:r>
              <a:rPr lang="en-US" altLang="hu-HU" sz="1600" dirty="0">
                <a:solidFill>
                  <a:prstClr val="black"/>
                </a:solidFill>
                <a:latin typeface="Times New Roman" panose="02020603050405020304" pitchFamily="18" charset="0"/>
                <a:cs typeface="Times New Roman" panose="02020603050405020304" pitchFamily="18" charset="0"/>
              </a:rPr>
              <a:t>as parameters </a:t>
            </a:r>
            <a:endParaRPr lang="hu-HU" sz="16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213812" y="1196946"/>
            <a:ext cx="2519589"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NIR1.6 and VIS0.64</a:t>
            </a:r>
          </a:p>
        </p:txBody>
      </p:sp>
      <p:sp>
        <p:nvSpPr>
          <p:cNvPr id="15" name="TextBox 14"/>
          <p:cNvSpPr txBox="1"/>
          <p:nvPr/>
        </p:nvSpPr>
        <p:spPr>
          <a:xfrm>
            <a:off x="7949372" y="1195694"/>
            <a:ext cx="2519589"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NIR2.25 and NIR1.6 </a:t>
            </a:r>
          </a:p>
        </p:txBody>
      </p:sp>
      <p:sp>
        <p:nvSpPr>
          <p:cNvPr id="17" name="Rectangle 16"/>
          <p:cNvSpPr/>
          <p:nvPr/>
        </p:nvSpPr>
        <p:spPr>
          <a:xfrm>
            <a:off x="563772" y="5377093"/>
            <a:ext cx="4590138" cy="338554"/>
          </a:xfrm>
          <a:prstGeom prst="rect">
            <a:avLst/>
          </a:prstGeom>
        </p:spPr>
        <p:txBody>
          <a:bodyPr wrap="square">
            <a:spAutoFit/>
          </a:bodyPr>
          <a:lstStyle/>
          <a:p>
            <a:pPr marL="214313" indent="-214313"/>
            <a:r>
              <a:rPr lang="en-US" sz="1600" dirty="0">
                <a:solidFill>
                  <a:schemeClr val="bg1"/>
                </a:solidFill>
                <a:latin typeface="Times New Roman" panose="02020603050405020304" pitchFamily="18" charset="0"/>
                <a:cs typeface="Times New Roman" panose="02020603050405020304" pitchFamily="18" charset="0"/>
              </a:rPr>
              <a:t>Overlap between the curves of water and ice clouds</a:t>
            </a:r>
            <a:endParaRPr lang="hu-HU" sz="1600" dirty="0">
              <a:solidFill>
                <a:schemeClr val="bg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096000" y="5361820"/>
            <a:ext cx="5354428" cy="584775"/>
          </a:xfrm>
          <a:prstGeom prst="rect">
            <a:avLst/>
          </a:prstGeom>
        </p:spPr>
        <p:txBody>
          <a:bodyPr wrap="square">
            <a:spAutoFit/>
          </a:bodyPr>
          <a:lstStyle/>
          <a:p>
            <a:pPr marL="214313" indent="-214313" algn="ctr"/>
            <a:r>
              <a:rPr lang="en-GB" sz="1600" dirty="0">
                <a:solidFill>
                  <a:schemeClr val="bg1"/>
                </a:solidFill>
                <a:latin typeface="Times New Roman" panose="02020603050405020304" pitchFamily="18" charset="0"/>
                <a:cs typeface="Times New Roman" panose="02020603050405020304" pitchFamily="18" charset="0"/>
              </a:rPr>
              <a:t>No overlap → using this channel pair the phase retrieval will be more perfect</a:t>
            </a:r>
          </a:p>
        </p:txBody>
      </p:sp>
      <p:sp>
        <p:nvSpPr>
          <p:cNvPr id="19" name="Text Box 6"/>
          <p:cNvSpPr txBox="1">
            <a:spLocks noChangeArrowheads="1"/>
          </p:cNvSpPr>
          <p:nvPr/>
        </p:nvSpPr>
        <p:spPr bwMode="auto">
          <a:xfrm>
            <a:off x="5046523" y="855167"/>
            <a:ext cx="2022109" cy="523220"/>
          </a:xfrm>
          <a:prstGeom prst="rect">
            <a:avLst/>
          </a:prstGeom>
          <a:solidFill>
            <a:schemeClr val="bg1"/>
          </a:solidFill>
          <a:ln>
            <a:solidFill>
              <a:schemeClr val="accent1"/>
            </a:solidFill>
          </a:ln>
          <a:effec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hu-HU" sz="1400" dirty="0">
                <a:solidFill>
                  <a:schemeClr val="hlink"/>
                </a:solidFill>
                <a:latin typeface="Times New Roman" panose="02020603050405020304" pitchFamily="18" charset="0"/>
                <a:cs typeface="Times New Roman" panose="02020603050405020304" pitchFamily="18" charset="0"/>
              </a:rPr>
              <a:t>blue: ice clouds</a:t>
            </a:r>
            <a:r>
              <a:rPr lang="en-US" altLang="hu-HU" sz="1400" dirty="0">
                <a:latin typeface="Times New Roman" panose="02020603050405020304" pitchFamily="18" charset="0"/>
                <a:cs typeface="Times New Roman" panose="02020603050405020304" pitchFamily="18" charset="0"/>
              </a:rPr>
              <a:t>  </a:t>
            </a:r>
          </a:p>
          <a:p>
            <a:pPr algn="ctr"/>
            <a:r>
              <a:rPr lang="en-US" altLang="hu-HU" sz="1400" dirty="0">
                <a:solidFill>
                  <a:srgbClr val="DF6421"/>
                </a:solidFill>
                <a:latin typeface="Times New Roman" panose="02020603050405020304" pitchFamily="18" charset="0"/>
                <a:cs typeface="Times New Roman" panose="02020603050405020304" pitchFamily="18" charset="0"/>
              </a:rPr>
              <a:t>brown: water clouds</a:t>
            </a:r>
            <a:endParaRPr lang="en-US" altLang="hu-HU" sz="1400" dirty="0">
              <a:latin typeface="Times New Roman" panose="02020603050405020304" pitchFamily="18" charset="0"/>
              <a:cs typeface="Times New Roman" panose="02020603050405020304" pitchFamily="18" charset="0"/>
            </a:endParaRPr>
          </a:p>
        </p:txBody>
      </p:sp>
      <p:sp>
        <p:nvSpPr>
          <p:cNvPr id="2" name="Rectangle 1"/>
          <p:cNvSpPr/>
          <p:nvPr/>
        </p:nvSpPr>
        <p:spPr>
          <a:xfrm>
            <a:off x="2213812" y="0"/>
            <a:ext cx="6505748" cy="461665"/>
          </a:xfrm>
          <a:prstGeom prst="rect">
            <a:avLst/>
          </a:prstGeom>
        </p:spPr>
        <p:txBody>
          <a:bodyPr wrap="square">
            <a:spAutoFit/>
          </a:bodyPr>
          <a:lstStyle/>
          <a:p>
            <a:pPr algn="ctr">
              <a:spcBef>
                <a:spcPct val="0"/>
              </a:spcBef>
            </a:pPr>
            <a:r>
              <a:rPr lang="en-US" altLang="en-US" sz="2400" dirty="0">
                <a:solidFill>
                  <a:srgbClr val="00B0F0"/>
                </a:solidFill>
                <a:latin typeface="Times New Roman" panose="02020603050405020304" pitchFamily="18" charset="0"/>
              </a:rPr>
              <a:t>Common use of NIR1.6 and NIR2.25 channels</a:t>
            </a:r>
          </a:p>
        </p:txBody>
      </p:sp>
      <p:grpSp>
        <p:nvGrpSpPr>
          <p:cNvPr id="5" name="Csoportba foglalás 4">
            <a:extLst>
              <a:ext uri="{FF2B5EF4-FFF2-40B4-BE49-F238E27FC236}">
                <a16:creationId xmlns:a16="http://schemas.microsoft.com/office/drawing/2014/main" id="{BD9A1292-055C-4F02-AE33-641AFA4B3A19}"/>
              </a:ext>
            </a:extLst>
          </p:cNvPr>
          <p:cNvGrpSpPr/>
          <p:nvPr/>
        </p:nvGrpSpPr>
        <p:grpSpPr>
          <a:xfrm>
            <a:off x="192505" y="1538117"/>
            <a:ext cx="5718566" cy="3768485"/>
            <a:chOff x="1524001" y="2180466"/>
            <a:chExt cx="4387070" cy="3272440"/>
          </a:xfrm>
        </p:grpSpPr>
        <p:sp>
          <p:nvSpPr>
            <p:cNvPr id="23557" name="Text Box 4"/>
            <p:cNvSpPr txBox="1">
              <a:spLocks noChangeArrowheads="1"/>
            </p:cNvSpPr>
            <p:nvPr/>
          </p:nvSpPr>
          <p:spPr bwMode="auto">
            <a:xfrm>
              <a:off x="2687127" y="2383542"/>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hu-HU" altLang="hu-HU"/>
            </a:p>
          </p:txBody>
        </p:sp>
        <p:pic>
          <p:nvPicPr>
            <p:cNvPr id="23558" name="Picture 5" descr="sim1_06_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393" y="2180466"/>
              <a:ext cx="4156678"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524001" y="3484618"/>
              <a:ext cx="752031" cy="276999"/>
            </a:xfrm>
            <a:prstGeom prst="rect">
              <a:avLst/>
            </a:prstGeom>
            <a:solidFill>
              <a:schemeClr val="bg1"/>
            </a:solidFill>
            <a:ln>
              <a:solidFill>
                <a:schemeClr val="accent1"/>
              </a:solidFill>
            </a:ln>
            <a:scene3d>
              <a:camera prst="orthographicFront">
                <a:rot lat="0" lon="0" rev="5400000"/>
              </a:camera>
              <a:lightRig rig="threePt" dir="t"/>
            </a:scene3d>
          </p:spPr>
          <p:txBody>
            <a:bodyPr wrap="square" rtlCol="0">
              <a:spAutoFit/>
            </a:bodyPr>
            <a:lstStyle/>
            <a:p>
              <a:pPr algn="ctr"/>
              <a:r>
                <a:rPr lang="en-US" sz="1400" b="1" dirty="0"/>
                <a:t>R1.6 µm</a:t>
              </a:r>
            </a:p>
          </p:txBody>
        </p:sp>
        <p:sp>
          <p:nvSpPr>
            <p:cNvPr id="21" name="TextBox 20"/>
            <p:cNvSpPr txBox="1"/>
            <p:nvPr/>
          </p:nvSpPr>
          <p:spPr>
            <a:xfrm>
              <a:off x="3394105" y="5175907"/>
              <a:ext cx="1230594" cy="276999"/>
            </a:xfrm>
            <a:prstGeom prst="rect">
              <a:avLst/>
            </a:prstGeom>
            <a:solidFill>
              <a:schemeClr val="bg1"/>
            </a:solidFill>
            <a:ln>
              <a:solidFill>
                <a:schemeClr val="accent1"/>
              </a:solidFill>
            </a:ln>
          </p:spPr>
          <p:txBody>
            <a:bodyPr wrap="square" rtlCol="0">
              <a:spAutoFit/>
            </a:bodyPr>
            <a:lstStyle/>
            <a:p>
              <a:pPr algn="ctr"/>
              <a:r>
                <a:rPr lang="en-US" sz="1400" b="1" dirty="0"/>
                <a:t>R0.64 µm</a:t>
              </a:r>
            </a:p>
          </p:txBody>
        </p:sp>
      </p:grpSp>
      <p:grpSp>
        <p:nvGrpSpPr>
          <p:cNvPr id="7" name="Csoportba foglalás 6">
            <a:extLst>
              <a:ext uri="{FF2B5EF4-FFF2-40B4-BE49-F238E27FC236}">
                <a16:creationId xmlns:a16="http://schemas.microsoft.com/office/drawing/2014/main" id="{C4A35284-6A20-49FC-A6F3-0FE38B7D58C2}"/>
              </a:ext>
            </a:extLst>
          </p:cNvPr>
          <p:cNvGrpSpPr/>
          <p:nvPr/>
        </p:nvGrpSpPr>
        <p:grpSpPr>
          <a:xfrm>
            <a:off x="5838577" y="1528491"/>
            <a:ext cx="5567359" cy="3728077"/>
            <a:chOff x="5838579" y="1809552"/>
            <a:chExt cx="4527830" cy="3395530"/>
          </a:xfrm>
        </p:grpSpPr>
        <p:pic>
          <p:nvPicPr>
            <p:cNvPr id="23560" name="Picture 7" descr="sim1_16_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9603" y="1809552"/>
              <a:ext cx="4246806" cy="329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602096" y="4924759"/>
              <a:ext cx="1400267" cy="280323"/>
            </a:xfrm>
            <a:prstGeom prst="rect">
              <a:avLst/>
            </a:prstGeom>
            <a:solidFill>
              <a:schemeClr val="bg1"/>
            </a:solidFill>
            <a:ln>
              <a:solidFill>
                <a:schemeClr val="accent1"/>
              </a:solidFill>
            </a:ln>
          </p:spPr>
          <p:txBody>
            <a:bodyPr wrap="square" rtlCol="0">
              <a:spAutoFit/>
            </a:bodyPr>
            <a:lstStyle/>
            <a:p>
              <a:pPr algn="ctr"/>
              <a:r>
                <a:rPr lang="en-US" sz="1400" b="1" dirty="0"/>
                <a:t>R1.6 µm</a:t>
              </a:r>
            </a:p>
          </p:txBody>
        </p:sp>
        <p:sp>
          <p:nvSpPr>
            <p:cNvPr id="22" name="TextBox 21"/>
            <p:cNvSpPr txBox="1"/>
            <p:nvPr/>
          </p:nvSpPr>
          <p:spPr>
            <a:xfrm>
              <a:off x="5838579" y="3346118"/>
              <a:ext cx="847081" cy="280323"/>
            </a:xfrm>
            <a:prstGeom prst="rect">
              <a:avLst/>
            </a:prstGeom>
            <a:solidFill>
              <a:schemeClr val="bg1"/>
            </a:solidFill>
            <a:ln>
              <a:solidFill>
                <a:schemeClr val="accent1"/>
              </a:solidFill>
            </a:ln>
            <a:scene3d>
              <a:camera prst="orthographicFront">
                <a:rot lat="0" lon="0" rev="5400000"/>
              </a:camera>
              <a:lightRig rig="threePt" dir="t"/>
            </a:scene3d>
          </p:spPr>
          <p:txBody>
            <a:bodyPr wrap="square" rtlCol="0">
              <a:spAutoFit/>
            </a:bodyPr>
            <a:lstStyle/>
            <a:p>
              <a:pPr algn="ctr"/>
              <a:r>
                <a:rPr lang="en-US" sz="1400" b="1" dirty="0"/>
                <a:t>R2.25 µm</a:t>
              </a:r>
            </a:p>
          </p:txBody>
        </p:sp>
      </p:grpSp>
      <p:sp>
        <p:nvSpPr>
          <p:cNvPr id="6" name="Téglalap 5">
            <a:extLst>
              <a:ext uri="{FF2B5EF4-FFF2-40B4-BE49-F238E27FC236}">
                <a16:creationId xmlns:a16="http://schemas.microsoft.com/office/drawing/2014/main" id="{43518EB1-404A-416E-8589-C534F166D659}"/>
              </a:ext>
            </a:extLst>
          </p:cNvPr>
          <p:cNvSpPr/>
          <p:nvPr/>
        </p:nvSpPr>
        <p:spPr>
          <a:xfrm>
            <a:off x="8796878" y="6462334"/>
            <a:ext cx="3440938" cy="473206"/>
          </a:xfrm>
          <a:prstGeom prst="rect">
            <a:avLst/>
          </a:prstGeom>
        </p:spPr>
        <p:txBody>
          <a:bodyPr wrap="square">
            <a:spAutoFit/>
          </a:bodyPr>
          <a:lstStyle/>
          <a:p>
            <a:pPr algn="ctr">
              <a:lnSpc>
                <a:spcPct val="125000"/>
              </a:lnSpc>
            </a:pPr>
            <a:r>
              <a:rPr lang="fr-FR" altLang="hu-HU" sz="1100" b="1" dirty="0">
                <a:solidFill>
                  <a:schemeClr val="bg1"/>
                </a:solidFill>
                <a:latin typeface="Times New Roman" panose="02020603050405020304" pitchFamily="18" charset="0"/>
                <a:cs typeface="Times New Roman" panose="02020603050405020304" pitchFamily="18" charset="0"/>
              </a:rPr>
              <a:t>G.Kerdraon, </a:t>
            </a:r>
            <a:r>
              <a:rPr lang="fr-FR" altLang="hu-HU" sz="1100" b="1" u="sng" dirty="0">
                <a:solidFill>
                  <a:schemeClr val="bg1"/>
                </a:solidFill>
                <a:latin typeface="Times New Roman" panose="02020603050405020304" pitchFamily="18" charset="0"/>
                <a:cs typeface="Times New Roman" panose="02020603050405020304" pitchFamily="18" charset="0"/>
              </a:rPr>
              <a:t>H. Le Gléau</a:t>
            </a:r>
            <a:r>
              <a:rPr lang="fr-FR" altLang="hu-HU" sz="1100" b="1" dirty="0">
                <a:solidFill>
                  <a:schemeClr val="bg1"/>
                </a:solidFill>
                <a:latin typeface="Times New Roman" panose="02020603050405020304" pitchFamily="18" charset="0"/>
                <a:cs typeface="Times New Roman" panose="02020603050405020304" pitchFamily="18" charset="0"/>
              </a:rPr>
              <a:t>, M.-P. Raoul</a:t>
            </a:r>
          </a:p>
          <a:p>
            <a:pPr algn="ctr"/>
            <a:r>
              <a:rPr lang="fr-FR" altLang="hu-HU" sz="1100" dirty="0">
                <a:solidFill>
                  <a:schemeClr val="bg1"/>
                </a:solidFill>
                <a:latin typeface="Times New Roman" panose="02020603050405020304" pitchFamily="18" charset="0"/>
                <a:cs typeface="Times New Roman" panose="02020603050405020304" pitchFamily="18" charset="0"/>
              </a:rPr>
              <a:t>Météo-France, CMS, Lannion France</a:t>
            </a:r>
          </a:p>
        </p:txBody>
      </p:sp>
    </p:spTree>
    <p:extLst>
      <p:ext uri="{BB962C8B-B14F-4D97-AF65-F5344CB8AC3E}">
        <p14:creationId xmlns:p14="http://schemas.microsoft.com/office/powerpoint/2010/main" val="2965609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églalap 1">
            <a:extLst>
              <a:ext uri="{FF2B5EF4-FFF2-40B4-BE49-F238E27FC236}">
                <a16:creationId xmlns:a16="http://schemas.microsoft.com/office/drawing/2014/main" id="{FF3A4028-52C8-45B3-BE3C-FDB828F148FC}"/>
              </a:ext>
            </a:extLst>
          </p:cNvPr>
          <p:cNvSpPr>
            <a:spLocks noChangeArrowheads="1"/>
          </p:cNvSpPr>
          <p:nvPr/>
        </p:nvSpPr>
        <p:spPr bwMode="auto">
          <a:xfrm>
            <a:off x="1359978" y="1168619"/>
            <a:ext cx="9420860" cy="156966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dirty="0">
                <a:solidFill>
                  <a:schemeClr val="bg1"/>
                </a:solidFill>
                <a:latin typeface="Times New Roman" panose="02020603050405020304" pitchFamily="18" charset="0"/>
                <a:cs typeface="Times New Roman" panose="02020603050405020304" pitchFamily="18" charset="0"/>
              </a:rPr>
              <a:t>Beam         Channel        Information on </a:t>
            </a:r>
          </a:p>
          <a:p>
            <a:pPr>
              <a:spcBef>
                <a:spcPct val="0"/>
              </a:spcBef>
              <a:buFontTx/>
              <a:buNone/>
            </a:pPr>
            <a:r>
              <a:rPr lang="en-GB" altLang="en-US" sz="2400" b="1" dirty="0">
                <a:solidFill>
                  <a:srgbClr val="FF0000"/>
                </a:solidFill>
                <a:latin typeface="Times New Roman" panose="02020603050405020304" pitchFamily="18" charset="0"/>
                <a:cs typeface="Times New Roman" panose="02020603050405020304" pitchFamily="18" charset="0"/>
              </a:rPr>
              <a:t>Red            NIR1.6         cloud top microphysics (mainly phase)</a:t>
            </a:r>
            <a:endParaRPr lang="en-GB" altLang="en-US" sz="2400" b="1" dirty="0">
              <a:latin typeface="Times New Roman" panose="02020603050405020304" pitchFamily="18" charset="0"/>
              <a:cs typeface="Times New Roman" panose="02020603050405020304" pitchFamily="18" charset="0"/>
            </a:endParaRPr>
          </a:p>
          <a:p>
            <a:pPr>
              <a:spcBef>
                <a:spcPct val="0"/>
              </a:spcBef>
              <a:buFontTx/>
              <a:buNone/>
            </a:pPr>
            <a:r>
              <a:rPr lang="en-GB" altLang="en-US" sz="2400" b="1" dirty="0">
                <a:solidFill>
                  <a:srgbClr val="00B050"/>
                </a:solidFill>
                <a:latin typeface="Times New Roman" panose="02020603050405020304" pitchFamily="18" charset="0"/>
                <a:cs typeface="Times New Roman" panose="02020603050405020304" pitchFamily="18" charset="0"/>
              </a:rPr>
              <a:t>Green         NIR2.25       cloud top microphysics (mainly particle size)</a:t>
            </a:r>
            <a:endParaRPr lang="en-GB" altLang="en-US" sz="2400" b="1" dirty="0">
              <a:latin typeface="Times New Roman" panose="02020603050405020304" pitchFamily="18" charset="0"/>
              <a:cs typeface="Times New Roman" panose="02020603050405020304" pitchFamily="18" charset="0"/>
            </a:endParaRPr>
          </a:p>
          <a:p>
            <a:pPr>
              <a:spcBef>
                <a:spcPct val="0"/>
              </a:spcBef>
              <a:buFontTx/>
              <a:buNone/>
            </a:pPr>
            <a:r>
              <a:rPr lang="en-GB" altLang="en-US" sz="2400" b="1" dirty="0">
                <a:solidFill>
                  <a:srgbClr val="00B0F0"/>
                </a:solidFill>
                <a:latin typeface="Times New Roman" panose="02020603050405020304" pitchFamily="18" charset="0"/>
                <a:cs typeface="Times New Roman" panose="02020603050405020304" pitchFamily="18" charset="0"/>
              </a:rPr>
              <a:t>Blue            VIS0.67       cloud optical thickness</a:t>
            </a:r>
            <a:endParaRPr lang="en-GB" altLang="hu-HU" sz="2400" b="1" dirty="0">
              <a:solidFill>
                <a:srgbClr val="00B0F0"/>
              </a:solidFill>
              <a:latin typeface="Times New Roman" panose="02020603050405020304" pitchFamily="18" charset="0"/>
              <a:cs typeface="Times New Roman" panose="02020603050405020304" pitchFamily="18" charset="0"/>
            </a:endParaRPr>
          </a:p>
        </p:txBody>
      </p:sp>
      <p:sp>
        <p:nvSpPr>
          <p:cNvPr id="5123" name="TextBox 1">
            <a:extLst>
              <a:ext uri="{FF2B5EF4-FFF2-40B4-BE49-F238E27FC236}">
                <a16:creationId xmlns:a16="http://schemas.microsoft.com/office/drawing/2014/main" id="{9E3FA507-2E65-4B47-BC4F-8475B0C235BA}"/>
              </a:ext>
            </a:extLst>
          </p:cNvPr>
          <p:cNvSpPr txBox="1">
            <a:spLocks noChangeArrowheads="1"/>
          </p:cNvSpPr>
          <p:nvPr/>
        </p:nvSpPr>
        <p:spPr bwMode="auto">
          <a:xfrm>
            <a:off x="294348" y="2891958"/>
            <a:ext cx="5543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n-US" altLang="en-US" sz="2000" u="sng" dirty="0">
                <a:solidFill>
                  <a:schemeClr val="bg1"/>
                </a:solidFill>
                <a:latin typeface="Times New Roman" panose="02020603050405020304" pitchFamily="18" charset="0"/>
                <a:cs typeface="Times New Roman" panose="02020603050405020304" pitchFamily="18" charset="0"/>
              </a:rPr>
              <a:t>NIR1.6 and NIR2.25 complement each other</a:t>
            </a:r>
            <a:endParaRPr lang="en-US" altLang="en-US"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Táblázat 2"/>
          <p:cNvGraphicFramePr>
            <a:graphicFrameLocks noGrp="1"/>
          </p:cNvGraphicFramePr>
          <p:nvPr>
            <p:extLst>
              <p:ext uri="{D42A27DB-BD31-4B8C-83A1-F6EECF244321}">
                <p14:modId xmlns:p14="http://schemas.microsoft.com/office/powerpoint/2010/main" val="428343483"/>
              </p:ext>
            </p:extLst>
          </p:nvPr>
        </p:nvGraphicFramePr>
        <p:xfrm>
          <a:off x="184112" y="4069047"/>
          <a:ext cx="6216688" cy="1931672"/>
        </p:xfrm>
        <a:graphic>
          <a:graphicData uri="http://schemas.openxmlformats.org/drawingml/2006/table">
            <a:tbl>
              <a:tblPr firstRow="1" firstCol="1" bandRow="1">
                <a:tableStyleId>{5C22544A-7EE6-4342-B048-85BDC9FD1C3A}</a:tableStyleId>
              </a:tblPr>
              <a:tblGrid>
                <a:gridCol w="1947742">
                  <a:extLst>
                    <a:ext uri="{9D8B030D-6E8A-4147-A177-3AD203B41FA5}">
                      <a16:colId xmlns:a16="http://schemas.microsoft.com/office/drawing/2014/main" val="20000"/>
                    </a:ext>
                  </a:extLst>
                </a:gridCol>
                <a:gridCol w="2378955">
                  <a:extLst>
                    <a:ext uri="{9D8B030D-6E8A-4147-A177-3AD203B41FA5}">
                      <a16:colId xmlns:a16="http://schemas.microsoft.com/office/drawing/2014/main" val="20001"/>
                    </a:ext>
                  </a:extLst>
                </a:gridCol>
                <a:gridCol w="1889991">
                  <a:extLst>
                    <a:ext uri="{9D8B030D-6E8A-4147-A177-3AD203B41FA5}">
                      <a16:colId xmlns:a16="http://schemas.microsoft.com/office/drawing/2014/main" val="20002"/>
                    </a:ext>
                  </a:extLst>
                </a:gridCol>
              </a:tblGrid>
              <a:tr h="340366">
                <a:tc>
                  <a:txBody>
                    <a:bodyPr/>
                    <a:lstStyle/>
                    <a:p>
                      <a:pPr algn="ctr">
                        <a:lnSpc>
                          <a:spcPct val="150000"/>
                        </a:lnSpc>
                        <a:spcAft>
                          <a:spcPts val="600"/>
                        </a:spcAft>
                      </a:pPr>
                      <a:r>
                        <a:rPr lang="en-US" sz="2400" b="1" dirty="0">
                          <a:effectLst/>
                          <a:latin typeface="Times New Roman" panose="02020603050405020304" pitchFamily="18" charset="0"/>
                          <a:ea typeface="+mn-ea"/>
                          <a:cs typeface="Times New Roman" panose="02020603050405020304" pitchFamily="18" charset="0"/>
                        </a:rPr>
                        <a:t>Color</a:t>
                      </a:r>
                      <a:r>
                        <a:rPr lang="en-US" sz="2400" b="1" baseline="0" dirty="0">
                          <a:effectLst/>
                          <a:latin typeface="Times New Roman" panose="02020603050405020304" pitchFamily="18" charset="0"/>
                          <a:ea typeface="+mn-ea"/>
                          <a:cs typeface="Times New Roman" panose="02020603050405020304" pitchFamily="18" charset="0"/>
                        </a:rPr>
                        <a:t> beam</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C</a:t>
                      </a:r>
                      <a:r>
                        <a:rPr lang="en-US" sz="2400" b="1" dirty="0" err="1">
                          <a:effectLst/>
                          <a:latin typeface="Times New Roman" panose="02020603050405020304" pitchFamily="18" charset="0"/>
                          <a:cs typeface="Times New Roman" panose="02020603050405020304" pitchFamily="18" charset="0"/>
                        </a:rPr>
                        <a:t>hannel</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R</a:t>
                      </a:r>
                      <a:r>
                        <a:rPr lang="en-US" sz="2400" b="1" dirty="0" err="1">
                          <a:effectLst/>
                          <a:latin typeface="Times New Roman" panose="02020603050405020304" pitchFamily="18" charset="0"/>
                          <a:cs typeface="Times New Roman" panose="02020603050405020304" pitchFamily="18" charset="0"/>
                        </a:rPr>
                        <a:t>ange</a:t>
                      </a:r>
                      <a:endParaRPr lang="hu-HU" sz="2400" b="1" dirty="0">
                        <a:effectLst/>
                        <a:latin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0"/>
                  </a:ext>
                </a:extLst>
              </a:tr>
              <a:tr h="340366">
                <a:tc>
                  <a:txBody>
                    <a:bodyPr/>
                    <a:lstStyle/>
                    <a:p>
                      <a:pPr algn="ctr">
                        <a:lnSpc>
                          <a:spcPct val="150000"/>
                        </a:lnSpc>
                        <a:spcAft>
                          <a:spcPts val="600"/>
                        </a:spcAft>
                      </a:pPr>
                      <a:r>
                        <a:rPr lang="en-US" sz="2400" b="1" dirty="0">
                          <a:effectLst/>
                          <a:latin typeface="Times New Roman" panose="02020603050405020304" pitchFamily="18" charset="0"/>
                          <a:ea typeface="+mn-ea"/>
                          <a:cs typeface="Times New Roman" panose="02020603050405020304" pitchFamily="18" charset="0"/>
                        </a:rPr>
                        <a:t>Red</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FF0000"/>
                    </a:solidFill>
                  </a:tcP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NIR1.6</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FF0000"/>
                    </a:solidFill>
                  </a:tcP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0-</a:t>
                      </a:r>
                      <a:r>
                        <a:rPr lang="en-GB" sz="2400" b="1" dirty="0">
                          <a:effectLst/>
                          <a:latin typeface="Times New Roman" panose="02020603050405020304" pitchFamily="18" charset="0"/>
                          <a:cs typeface="Times New Roman" panose="02020603050405020304" pitchFamily="18" charset="0"/>
                        </a:rPr>
                        <a:t>5</a:t>
                      </a:r>
                      <a:r>
                        <a:rPr lang="hu-HU" sz="2400" b="1" dirty="0">
                          <a:effectLst/>
                          <a:latin typeface="Times New Roman" panose="02020603050405020304" pitchFamily="18" charset="0"/>
                          <a:cs typeface="Times New Roman" panose="02020603050405020304" pitchFamily="18" charset="0"/>
                        </a:rPr>
                        <a:t>0 %</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FF0000"/>
                    </a:solidFill>
                  </a:tcPr>
                </a:tc>
                <a:extLst>
                  <a:ext uri="{0D108BD9-81ED-4DB2-BD59-A6C34878D82A}">
                    <a16:rowId xmlns:a16="http://schemas.microsoft.com/office/drawing/2014/main" val="10001"/>
                  </a:ext>
                </a:extLst>
              </a:tr>
              <a:tr h="340366">
                <a:tc>
                  <a:txBody>
                    <a:bodyPr/>
                    <a:lstStyle/>
                    <a:p>
                      <a:pPr algn="ctr">
                        <a:lnSpc>
                          <a:spcPct val="150000"/>
                        </a:lnSpc>
                        <a:spcAft>
                          <a:spcPts val="600"/>
                        </a:spcAft>
                      </a:pPr>
                      <a:r>
                        <a:rPr lang="en-US" sz="2400" b="1" dirty="0">
                          <a:effectLst/>
                          <a:latin typeface="Times New Roman" panose="02020603050405020304" pitchFamily="18" charset="0"/>
                          <a:ea typeface="+mn-ea"/>
                          <a:cs typeface="Times New Roman" panose="02020603050405020304" pitchFamily="18" charset="0"/>
                        </a:rPr>
                        <a:t>Green</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00B050"/>
                    </a:solidFill>
                  </a:tcP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NIR2.25</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00B050"/>
                    </a:solidFill>
                  </a:tcP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0-</a:t>
                      </a:r>
                      <a:r>
                        <a:rPr lang="en-GB" sz="2400" b="1" dirty="0">
                          <a:effectLst/>
                          <a:latin typeface="Times New Roman" panose="02020603050405020304" pitchFamily="18" charset="0"/>
                          <a:cs typeface="Times New Roman" panose="02020603050405020304" pitchFamily="18" charset="0"/>
                        </a:rPr>
                        <a:t>5</a:t>
                      </a:r>
                      <a:r>
                        <a:rPr lang="hu-HU" sz="2400" b="1" dirty="0">
                          <a:effectLst/>
                          <a:latin typeface="Times New Roman" panose="02020603050405020304" pitchFamily="18" charset="0"/>
                          <a:cs typeface="Times New Roman" panose="02020603050405020304" pitchFamily="18" charset="0"/>
                        </a:rPr>
                        <a:t>0 %</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00B050"/>
                    </a:solidFill>
                  </a:tcPr>
                </a:tc>
                <a:extLst>
                  <a:ext uri="{0D108BD9-81ED-4DB2-BD59-A6C34878D82A}">
                    <a16:rowId xmlns:a16="http://schemas.microsoft.com/office/drawing/2014/main" val="10002"/>
                  </a:ext>
                </a:extLst>
              </a:tr>
              <a:tr h="340366">
                <a:tc>
                  <a:txBody>
                    <a:bodyPr/>
                    <a:lstStyle/>
                    <a:p>
                      <a:pPr algn="ctr">
                        <a:lnSpc>
                          <a:spcPct val="150000"/>
                        </a:lnSpc>
                        <a:spcAft>
                          <a:spcPts val="600"/>
                        </a:spcAft>
                      </a:pPr>
                      <a:r>
                        <a:rPr lang="en-US" sz="2400" b="1" dirty="0">
                          <a:effectLst/>
                          <a:latin typeface="Times New Roman" panose="02020603050405020304" pitchFamily="18" charset="0"/>
                          <a:ea typeface="+mn-ea"/>
                          <a:cs typeface="Times New Roman" panose="02020603050405020304" pitchFamily="18" charset="0"/>
                        </a:rPr>
                        <a:t>Blue</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0070C0"/>
                    </a:solidFill>
                  </a:tcP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VIS0.</a:t>
                      </a:r>
                      <a:r>
                        <a:rPr lang="en-GB" sz="2400" b="1" dirty="0">
                          <a:effectLst/>
                          <a:latin typeface="Times New Roman" panose="02020603050405020304" pitchFamily="18" charset="0"/>
                          <a:cs typeface="Times New Roman" panose="02020603050405020304" pitchFamily="18" charset="0"/>
                        </a:rPr>
                        <a:t>67</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0070C0"/>
                    </a:solidFill>
                  </a:tcPr>
                </a:tc>
                <a:tc>
                  <a:txBody>
                    <a:bodyPr/>
                    <a:lstStyle/>
                    <a:p>
                      <a:pPr algn="ctr">
                        <a:lnSpc>
                          <a:spcPct val="150000"/>
                        </a:lnSpc>
                        <a:spcAft>
                          <a:spcPts val="600"/>
                        </a:spcAft>
                      </a:pPr>
                      <a:r>
                        <a:rPr lang="hu-HU" sz="2400" b="1" dirty="0">
                          <a:effectLst/>
                          <a:latin typeface="Times New Roman" panose="02020603050405020304" pitchFamily="18" charset="0"/>
                          <a:cs typeface="Times New Roman" panose="02020603050405020304" pitchFamily="18" charset="0"/>
                        </a:rPr>
                        <a:t>0-100 %</a:t>
                      </a:r>
                      <a:endParaRPr lang="hu-H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solidFill>
                      <a:srgbClr val="0070C0"/>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184112" y="3662832"/>
            <a:ext cx="1879150" cy="369332"/>
          </a:xfrm>
          <a:prstGeom prst="rect">
            <a:avLst/>
          </a:prstGeom>
          <a:noFill/>
        </p:spPr>
        <p:txBody>
          <a:bodyPr wrap="square" rtlCol="0">
            <a:spAutoFit/>
          </a:bodyPr>
          <a:lstStyle/>
          <a:p>
            <a:pPr algn="ctr"/>
            <a:r>
              <a:rPr lang="en-GB" dirty="0">
                <a:solidFill>
                  <a:schemeClr val="bg1"/>
                </a:solidFill>
                <a:latin typeface="Times New Roman" panose="02020603050405020304" pitchFamily="18" charset="0"/>
                <a:cs typeface="Times New Roman" panose="02020603050405020304" pitchFamily="18" charset="0"/>
              </a:rPr>
              <a:t>recipe for VIIRS</a:t>
            </a:r>
          </a:p>
        </p:txBody>
      </p:sp>
      <p:sp>
        <p:nvSpPr>
          <p:cNvPr id="4" name="TextBox 3"/>
          <p:cNvSpPr txBox="1"/>
          <p:nvPr/>
        </p:nvSpPr>
        <p:spPr>
          <a:xfrm>
            <a:off x="875689" y="6252621"/>
            <a:ext cx="3450211" cy="369332"/>
          </a:xfrm>
          <a:prstGeom prst="rect">
            <a:avLst/>
          </a:prstGeom>
          <a:noFill/>
          <a:ln>
            <a:solidFill>
              <a:schemeClr val="accent1"/>
            </a:solidFill>
          </a:ln>
        </p:spPr>
        <p:txBody>
          <a:bodyPr wrap="square" rtlCol="0">
            <a:spAutoFit/>
          </a:bodyPr>
          <a:lstStyle/>
          <a:p>
            <a:pPr algn="ctr"/>
            <a:r>
              <a:rPr lang="en-GB" dirty="0">
                <a:solidFill>
                  <a:schemeClr val="bg1"/>
                </a:solidFill>
                <a:latin typeface="Times New Roman" panose="02020603050405020304" pitchFamily="18" charset="0"/>
                <a:cs typeface="Times New Roman" panose="02020603050405020304" pitchFamily="18" charset="0"/>
              </a:rPr>
              <a:t>No temperature information</a:t>
            </a:r>
          </a:p>
        </p:txBody>
      </p:sp>
      <p:sp>
        <p:nvSpPr>
          <p:cNvPr id="9" name="TextBox 8"/>
          <p:cNvSpPr txBox="1"/>
          <p:nvPr/>
        </p:nvSpPr>
        <p:spPr>
          <a:xfrm>
            <a:off x="6541477" y="3662832"/>
            <a:ext cx="5650523" cy="2246769"/>
          </a:xfrm>
          <a:prstGeom prst="rect">
            <a:avLst/>
          </a:prstGeom>
          <a:noFill/>
          <a:ln>
            <a:solidFill>
              <a:srgbClr val="0000FF"/>
            </a:solidFill>
          </a:ln>
        </p:spPr>
        <p:txBody>
          <a:bodyPr wrap="square" rtlCol="0">
            <a:spAutoFit/>
          </a:bodyPr>
          <a:lstStyle/>
          <a:p>
            <a:pPr algn="just"/>
            <a:r>
              <a:rPr lang="en-GB" sz="2000" dirty="0">
                <a:solidFill>
                  <a:schemeClr val="bg1"/>
                </a:solidFill>
                <a:latin typeface="Times New Roman" panose="02020603050405020304" pitchFamily="18" charset="0"/>
                <a:cs typeface="Times New Roman" panose="02020603050405020304" pitchFamily="18" charset="0"/>
              </a:rPr>
              <a:t>The </a:t>
            </a:r>
            <a:r>
              <a:rPr lang="en-GB" sz="2000" dirty="0">
                <a:solidFill>
                  <a:srgbClr val="FFFF00"/>
                </a:solidFill>
                <a:latin typeface="Times New Roman" panose="02020603050405020304" pitchFamily="18" charset="0"/>
                <a:cs typeface="Times New Roman" panose="02020603050405020304" pitchFamily="18" charset="0"/>
              </a:rPr>
              <a:t>Cloud Phase RGB can distinguish more perfectly the thick ice and water clouds </a:t>
            </a:r>
            <a:r>
              <a:rPr lang="en-GB" sz="2000" dirty="0">
                <a:solidFill>
                  <a:schemeClr val="bg1"/>
                </a:solidFill>
                <a:latin typeface="Times New Roman" panose="02020603050405020304" pitchFamily="18" charset="0"/>
                <a:cs typeface="Times New Roman" panose="02020603050405020304" pitchFamily="18" charset="0"/>
              </a:rPr>
              <a:t>than the present SEVIRI RGB do.</a:t>
            </a:r>
          </a:p>
          <a:p>
            <a:pPr algn="just"/>
            <a:endParaRPr lang="en-GB" sz="2000" dirty="0">
              <a:solidFill>
                <a:schemeClr val="bg1"/>
              </a:solidFill>
              <a:latin typeface="Times New Roman" panose="02020603050405020304" pitchFamily="18" charset="0"/>
              <a:cs typeface="Times New Roman" panose="02020603050405020304" pitchFamily="18" charset="0"/>
            </a:endParaRPr>
          </a:p>
          <a:p>
            <a:pPr algn="just"/>
            <a:endParaRPr lang="en-GB" sz="2000" dirty="0">
              <a:solidFill>
                <a:schemeClr val="bg1"/>
              </a:solidFill>
              <a:latin typeface="Times New Roman" panose="02020603050405020304" pitchFamily="18" charset="0"/>
              <a:cs typeface="Times New Roman" panose="02020603050405020304" pitchFamily="18" charset="0"/>
            </a:endParaRPr>
          </a:p>
          <a:p>
            <a:pPr algn="just"/>
            <a:r>
              <a:rPr lang="en-GB" sz="2000" dirty="0">
                <a:solidFill>
                  <a:srgbClr val="FFFF00"/>
                </a:solidFill>
                <a:latin typeface="Times New Roman" panose="02020603050405020304" pitchFamily="18" charset="0"/>
                <a:cs typeface="Times New Roman" panose="02020603050405020304" pitchFamily="18" charset="0"/>
              </a:rPr>
              <a:t>Cloud Phase RGB is sensitive to the cloud top particle size </a:t>
            </a:r>
            <a:r>
              <a:rPr lang="en-GB" sz="2000" dirty="0">
                <a:solidFill>
                  <a:schemeClr val="bg1"/>
                </a:solidFill>
                <a:latin typeface="Times New Roman" panose="02020603050405020304" pitchFamily="18" charset="0"/>
                <a:cs typeface="Times New Roman" panose="02020603050405020304" pitchFamily="18" charset="0"/>
              </a:rPr>
              <a:t>as well. </a:t>
            </a:r>
          </a:p>
        </p:txBody>
      </p:sp>
      <p:sp>
        <p:nvSpPr>
          <p:cNvPr id="3" name="Rectangle 2"/>
          <p:cNvSpPr/>
          <p:nvPr/>
        </p:nvSpPr>
        <p:spPr>
          <a:xfrm>
            <a:off x="3022408" y="221228"/>
            <a:ext cx="6096000" cy="861774"/>
          </a:xfrm>
          <a:prstGeom prst="rect">
            <a:avLst/>
          </a:prstGeom>
        </p:spPr>
        <p:txBody>
          <a:bodyPr>
            <a:spAutoFit/>
          </a:bodyPr>
          <a:lstStyle/>
          <a:p>
            <a:pPr algn="ctr">
              <a:spcBef>
                <a:spcPct val="0"/>
              </a:spcBef>
              <a:buFontTx/>
              <a:buNone/>
            </a:pPr>
            <a:r>
              <a:rPr lang="en-US" altLang="en-US" sz="3200" b="1" dirty="0">
                <a:solidFill>
                  <a:schemeClr val="bg1"/>
                </a:solidFill>
                <a:latin typeface="Times New Roman" panose="02020603050405020304" pitchFamily="18" charset="0"/>
                <a:cs typeface="Times New Roman" panose="02020603050405020304" pitchFamily="18" charset="0"/>
              </a:rPr>
              <a:t>Cloud Phase RGB</a:t>
            </a:r>
            <a:endParaRPr lang="en-US" altLang="en-US" sz="3200" dirty="0">
              <a:solidFill>
                <a:schemeClr val="bg1"/>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dirty="0">
                <a:solidFill>
                  <a:schemeClr val="bg1"/>
                </a:solidFill>
                <a:latin typeface="Times New Roman" panose="02020603050405020304" pitchFamily="18" charset="0"/>
                <a:cs typeface="Times New Roman" panose="02020603050405020304" pitchFamily="18" charset="0"/>
              </a:rPr>
              <a:t>(</a:t>
            </a:r>
            <a:r>
              <a:rPr lang="en-US" altLang="hu-HU" dirty="0">
                <a:solidFill>
                  <a:schemeClr val="bg1"/>
                </a:solidFill>
                <a:latin typeface="Times New Roman" panose="02020603050405020304" pitchFamily="18" charset="0"/>
                <a:cs typeface="Times New Roman" panose="02020603050405020304" pitchFamily="18" charset="0"/>
              </a:rPr>
              <a:t>invented by </a:t>
            </a:r>
            <a:r>
              <a:rPr lang="en-US" altLang="hu-HU" dirty="0" err="1">
                <a:solidFill>
                  <a:schemeClr val="bg1"/>
                </a:solidFill>
                <a:latin typeface="Times New Roman" panose="02020603050405020304" pitchFamily="18" charset="0"/>
                <a:cs typeface="Times New Roman" panose="02020603050405020304" pitchFamily="18" charset="0"/>
              </a:rPr>
              <a:t>Jochen</a:t>
            </a:r>
            <a:r>
              <a:rPr lang="en-US" altLang="hu-HU" dirty="0">
                <a:solidFill>
                  <a:schemeClr val="bg1"/>
                </a:solidFill>
                <a:latin typeface="Times New Roman" panose="02020603050405020304" pitchFamily="18" charset="0"/>
                <a:cs typeface="Times New Roman" panose="02020603050405020304" pitchFamily="18" charset="0"/>
              </a:rPr>
              <a:t> </a:t>
            </a:r>
            <a:r>
              <a:rPr lang="en-US" altLang="hu-HU" dirty="0" err="1">
                <a:solidFill>
                  <a:schemeClr val="bg1"/>
                </a:solidFill>
                <a:latin typeface="Times New Roman" panose="02020603050405020304" pitchFamily="18" charset="0"/>
                <a:cs typeface="Times New Roman" panose="02020603050405020304" pitchFamily="18" charset="0"/>
              </a:rPr>
              <a:t>Kerkmann</a:t>
            </a:r>
            <a:r>
              <a:rPr lang="hu-HU" altLang="hu-HU" dirty="0">
                <a:solidFill>
                  <a:schemeClr val="bg1"/>
                </a:solidFill>
                <a:latin typeface="Times New Roman" panose="02020603050405020304" pitchFamily="18" charset="0"/>
                <a:cs typeface="Times New Roman" panose="02020603050405020304" pitchFamily="18" charset="0"/>
              </a:rPr>
              <a:t>, EUMETSAT</a:t>
            </a:r>
            <a:r>
              <a:rPr lang="en-US" altLang="hu-HU" dirty="0">
                <a:solidFill>
                  <a:schemeClr val="bg1"/>
                </a:solidFill>
                <a:latin typeface="Times New Roman" panose="02020603050405020304" pitchFamily="18" charset="0"/>
                <a:cs typeface="Times New Roman" panose="02020603050405020304" pitchFamily="18" charset="0"/>
              </a:rPr>
              <a:t>)</a:t>
            </a:r>
            <a:endParaRPr lang="hu-HU" altLang="en-US" dirty="0">
              <a:solidFill>
                <a:schemeClr val="bg1"/>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a:off x="10892901" y="2121763"/>
            <a:ext cx="976544" cy="887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E6CD81-F7B7-56E4-B802-2EA758E91035}"/>
              </a:ext>
            </a:extLst>
          </p:cNvPr>
          <p:cNvSpPr txBox="1"/>
          <p:nvPr/>
        </p:nvSpPr>
        <p:spPr>
          <a:xfrm>
            <a:off x="9853810" y="216635"/>
            <a:ext cx="2078182" cy="369332"/>
          </a:xfrm>
          <a:prstGeom prst="rect">
            <a:avLst/>
          </a:prstGeom>
          <a:noFill/>
          <a:ln>
            <a:solidFill>
              <a:schemeClr val="accent1"/>
            </a:solidFill>
          </a:ln>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Only daytime</a:t>
            </a:r>
            <a:endParaRPr lang="hu-HU"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77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0A55FE69-0593-EB83-79A3-805DE43CBDC1}"/>
              </a:ext>
            </a:extLst>
          </p:cNvPr>
          <p:cNvPicPr>
            <a:picLocks noChangeAspect="1"/>
          </p:cNvPicPr>
          <p:nvPr/>
        </p:nvPicPr>
        <p:blipFill>
          <a:blip r:embed="rId2"/>
          <a:stretch>
            <a:fillRect/>
          </a:stretch>
        </p:blipFill>
        <p:spPr>
          <a:xfrm>
            <a:off x="2513913" y="0"/>
            <a:ext cx="9678087" cy="6858000"/>
          </a:xfrm>
          <a:prstGeom prst="rect">
            <a:avLst/>
          </a:prstGeom>
          <a:ln>
            <a:solidFill>
              <a:schemeClr val="tx1"/>
            </a:solidFill>
          </a:ln>
        </p:spPr>
      </p:pic>
      <p:sp>
        <p:nvSpPr>
          <p:cNvPr id="6" name="Szövegdoboz 5">
            <a:extLst>
              <a:ext uri="{FF2B5EF4-FFF2-40B4-BE49-F238E27FC236}">
                <a16:creationId xmlns:a16="http://schemas.microsoft.com/office/drawing/2014/main" id="{16043DB3-BEC8-8FB3-9791-CD967BB4F365}"/>
              </a:ext>
            </a:extLst>
          </p:cNvPr>
          <p:cNvSpPr txBox="1"/>
          <p:nvPr/>
        </p:nvSpPr>
        <p:spPr>
          <a:xfrm>
            <a:off x="-63422" y="58846"/>
            <a:ext cx="2720228" cy="1138773"/>
          </a:xfrm>
          <a:prstGeom prst="rect">
            <a:avLst/>
          </a:prstGeom>
          <a:noFill/>
          <a:ln>
            <a:solidFill>
              <a:schemeClr val="bg1"/>
            </a:solidFill>
          </a:ln>
        </p:spPr>
        <p:txBody>
          <a:bodyPr wrap="square">
            <a:spAutoFit/>
          </a:bodyPr>
          <a:lstStyle/>
          <a:p>
            <a:pPr marL="0" marR="0" algn="ctr">
              <a:spcBef>
                <a:spcPts val="0"/>
              </a:spcBef>
              <a:spcAft>
                <a:spcPts val="0"/>
              </a:spcAft>
            </a:pPr>
            <a:r>
              <a:rPr lang="en-GB" sz="1800" dirty="0">
                <a:solidFill>
                  <a:schemeClr val="bg1"/>
                </a:solidFill>
                <a:effectLst/>
                <a:latin typeface="Times New Roman" panose="02020603050405020304" pitchFamily="18" charset="0"/>
                <a:ea typeface="Times New Roman" panose="02020603050405020304" pitchFamily="18" charset="0"/>
              </a:rPr>
              <a:t>VIIRS Cloud Phase RGB and its components, </a:t>
            </a:r>
          </a:p>
          <a:p>
            <a:pPr marL="0" marR="0" algn="ctr">
              <a:spcBef>
                <a:spcPts val="0"/>
              </a:spcBef>
              <a:spcAft>
                <a:spcPts val="0"/>
              </a:spcAft>
            </a:pPr>
            <a:r>
              <a:rPr lang="en-GB" sz="1600" dirty="0">
                <a:solidFill>
                  <a:schemeClr val="bg1"/>
                </a:solidFill>
                <a:effectLst/>
                <a:latin typeface="Times New Roman" panose="02020603050405020304" pitchFamily="18" charset="0"/>
                <a:ea typeface="Times New Roman" panose="02020603050405020304" pitchFamily="18" charset="0"/>
              </a:rPr>
              <a:t>northern Italy, </a:t>
            </a:r>
          </a:p>
          <a:p>
            <a:pPr marL="0" marR="0" algn="ctr">
              <a:spcBef>
                <a:spcPts val="0"/>
              </a:spcBef>
              <a:spcAft>
                <a:spcPts val="0"/>
              </a:spcAft>
            </a:pPr>
            <a:r>
              <a:rPr lang="en-GB" sz="1600" dirty="0">
                <a:solidFill>
                  <a:schemeClr val="bg1"/>
                </a:solidFill>
                <a:effectLst/>
                <a:latin typeface="Times New Roman" panose="02020603050405020304" pitchFamily="18" charset="0"/>
                <a:ea typeface="Times New Roman" panose="02020603050405020304" pitchFamily="18" charset="0"/>
              </a:rPr>
              <a:t>29 August 2020, 11:46 UTC</a:t>
            </a:r>
            <a:endParaRPr lang="en-US" sz="1600" dirty="0">
              <a:solidFill>
                <a:schemeClr val="bg1"/>
              </a:solidFill>
              <a:effectLst/>
              <a:latin typeface="Times New Roman" panose="02020603050405020304" pitchFamily="18" charset="0"/>
              <a:ea typeface="Times New Roman" panose="02020603050405020304" pitchFamily="18" charset="0"/>
            </a:endParaRPr>
          </a:p>
        </p:txBody>
      </p:sp>
      <p:sp>
        <p:nvSpPr>
          <p:cNvPr id="3" name="Téglalap 2">
            <a:extLst>
              <a:ext uri="{FF2B5EF4-FFF2-40B4-BE49-F238E27FC236}">
                <a16:creationId xmlns:a16="http://schemas.microsoft.com/office/drawing/2014/main" id="{0A14EC8D-0844-70CA-3718-4F084FE93999}"/>
              </a:ext>
            </a:extLst>
          </p:cNvPr>
          <p:cNvSpPr/>
          <p:nvPr/>
        </p:nvSpPr>
        <p:spPr>
          <a:xfrm>
            <a:off x="2513913" y="3429000"/>
            <a:ext cx="4819575" cy="3429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descr="fig3.png">
            <a:extLst>
              <a:ext uri="{FF2B5EF4-FFF2-40B4-BE49-F238E27FC236}">
                <a16:creationId xmlns:a16="http://schemas.microsoft.com/office/drawing/2014/main" id="{25007445-AF9E-0796-A2F6-D549B49D1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105" y="2683412"/>
            <a:ext cx="1503851" cy="661833"/>
          </a:xfrm>
          <a:prstGeom prst="rect">
            <a:avLst/>
          </a:prstGeom>
        </p:spPr>
      </p:pic>
      <p:pic>
        <p:nvPicPr>
          <p:cNvPr id="7" name="Kép 2">
            <a:extLst>
              <a:ext uri="{FF2B5EF4-FFF2-40B4-BE49-F238E27FC236}">
                <a16:creationId xmlns:a16="http://schemas.microsoft.com/office/drawing/2014/main" id="{34C5F188-B3AF-F046-3F49-6C5AC48534CE}"/>
              </a:ext>
            </a:extLst>
          </p:cNvPr>
          <p:cNvPicPr>
            <a:picLocks noChangeAspect="1"/>
          </p:cNvPicPr>
          <p:nvPr/>
        </p:nvPicPr>
        <p:blipFill>
          <a:blip r:embed="rId4"/>
          <a:stretch>
            <a:fillRect/>
          </a:stretch>
        </p:blipFill>
        <p:spPr>
          <a:xfrm>
            <a:off x="10639367" y="2683411"/>
            <a:ext cx="1552633" cy="661833"/>
          </a:xfrm>
          <a:prstGeom prst="rect">
            <a:avLst/>
          </a:prstGeom>
        </p:spPr>
      </p:pic>
    </p:spTree>
    <p:extLst>
      <p:ext uri="{BB962C8B-B14F-4D97-AF65-F5344CB8AC3E}">
        <p14:creationId xmlns:p14="http://schemas.microsoft.com/office/powerpoint/2010/main" val="29476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5358261" y="5935219"/>
            <a:ext cx="1188364" cy="443883"/>
          </a:xfrm>
          <a:prstGeom prst="rect">
            <a:avLst/>
          </a:prstGeom>
          <a:solidFill>
            <a:srgbClr val="A24E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5" name="Rectangle 14"/>
          <p:cNvSpPr/>
          <p:nvPr/>
        </p:nvSpPr>
        <p:spPr>
          <a:xfrm>
            <a:off x="2732537" y="5921671"/>
            <a:ext cx="1243781" cy="443883"/>
          </a:xfrm>
          <a:prstGeom prst="rect">
            <a:avLst/>
          </a:prstGeom>
          <a:solidFill>
            <a:srgbClr val="FFE6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6" name="Szövegdoboz 5"/>
          <p:cNvSpPr txBox="1"/>
          <p:nvPr/>
        </p:nvSpPr>
        <p:spPr>
          <a:xfrm>
            <a:off x="651933" y="6392651"/>
            <a:ext cx="11040534" cy="338554"/>
          </a:xfrm>
          <a:prstGeom prst="rect">
            <a:avLst/>
          </a:prstGeom>
          <a:noFill/>
        </p:spPr>
        <p:txBody>
          <a:bodyPr wrap="square" rtlCol="0">
            <a:spAutoFit/>
          </a:bodyPr>
          <a:lstStyle/>
          <a:p>
            <a:pPr algn="just"/>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Sea                           Sandy desert </a:t>
            </a:r>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         </a:t>
            </a:r>
            <a:r>
              <a:rPr lang="hu-H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Land with less/more green vegetation                                Snow</a:t>
            </a:r>
          </a:p>
        </p:txBody>
      </p:sp>
      <p:sp>
        <p:nvSpPr>
          <p:cNvPr id="7" name="Rectangle 14"/>
          <p:cNvSpPr/>
          <p:nvPr/>
        </p:nvSpPr>
        <p:spPr>
          <a:xfrm>
            <a:off x="717202" y="5921672"/>
            <a:ext cx="1389520" cy="443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9" name="Rectangle 4"/>
          <p:cNvSpPr/>
          <p:nvPr/>
        </p:nvSpPr>
        <p:spPr>
          <a:xfrm>
            <a:off x="919952" y="917850"/>
            <a:ext cx="1512656" cy="443883"/>
          </a:xfrm>
          <a:prstGeom prst="rect">
            <a:avLst/>
          </a:prstGeom>
          <a:solidFill>
            <a:srgbClr val="5F8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0" name="Rectangle 7"/>
          <p:cNvSpPr/>
          <p:nvPr/>
        </p:nvSpPr>
        <p:spPr>
          <a:xfrm>
            <a:off x="2595184" y="917849"/>
            <a:ext cx="1565336" cy="443883"/>
          </a:xfrm>
          <a:prstGeom prst="rect">
            <a:avLst/>
          </a:prstGeom>
          <a:solidFill>
            <a:srgbClr val="96D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1" name="Szövegdoboz 10"/>
          <p:cNvSpPr txBox="1"/>
          <p:nvPr/>
        </p:nvSpPr>
        <p:spPr>
          <a:xfrm>
            <a:off x="2485539" y="1446441"/>
            <a:ext cx="1781120"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ice cloud, small particles</a:t>
            </a:r>
          </a:p>
        </p:txBody>
      </p:sp>
      <p:sp>
        <p:nvSpPr>
          <p:cNvPr id="12" name="Rectangle 4"/>
          <p:cNvSpPr/>
          <p:nvPr/>
        </p:nvSpPr>
        <p:spPr>
          <a:xfrm>
            <a:off x="714196" y="4330862"/>
            <a:ext cx="1605254" cy="443883"/>
          </a:xfrm>
          <a:prstGeom prst="rect">
            <a:avLst/>
          </a:prstGeom>
          <a:solidFill>
            <a:srgbClr val="FF7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3" name="Rectangle 7"/>
          <p:cNvSpPr/>
          <p:nvPr/>
        </p:nvSpPr>
        <p:spPr>
          <a:xfrm>
            <a:off x="2595185" y="4330862"/>
            <a:ext cx="1543421" cy="443883"/>
          </a:xfrm>
          <a:prstGeom prst="rect">
            <a:avLst/>
          </a:prstGeom>
          <a:solidFill>
            <a:srgbClr val="FFC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4" name="Rectangle 4"/>
          <p:cNvSpPr/>
          <p:nvPr/>
        </p:nvSpPr>
        <p:spPr>
          <a:xfrm>
            <a:off x="4372010" y="4330862"/>
            <a:ext cx="1670743" cy="443883"/>
          </a:xfrm>
          <a:prstGeom prst="rect">
            <a:avLst/>
          </a:prstGeom>
          <a:solidFill>
            <a:srgbClr val="FFF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5" name="Szövegdoboz 14"/>
          <p:cNvSpPr txBox="1"/>
          <p:nvPr/>
        </p:nvSpPr>
        <p:spPr>
          <a:xfrm>
            <a:off x="592868" y="4888849"/>
            <a:ext cx="1822687"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large droplets</a:t>
            </a:r>
          </a:p>
        </p:txBody>
      </p:sp>
      <p:sp>
        <p:nvSpPr>
          <p:cNvPr id="16" name="TextBox 3"/>
          <p:cNvSpPr txBox="1"/>
          <p:nvPr/>
        </p:nvSpPr>
        <p:spPr>
          <a:xfrm>
            <a:off x="7837247" y="1472679"/>
            <a:ext cx="2106878" cy="523220"/>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Medium thin ice cloud over sea</a:t>
            </a:r>
            <a:endParaRPr lang="hu-HU" sz="1400" dirty="0">
              <a:solidFill>
                <a:schemeClr val="bg1"/>
              </a:solidFill>
              <a:latin typeface="Times New Roman" panose="02020603050405020304" pitchFamily="18" charset="0"/>
              <a:cs typeface="Times New Roman" panose="02020603050405020304" pitchFamily="18" charset="0"/>
            </a:endParaRPr>
          </a:p>
        </p:txBody>
      </p:sp>
      <p:sp>
        <p:nvSpPr>
          <p:cNvPr id="17" name="Rectangle 4"/>
          <p:cNvSpPr/>
          <p:nvPr/>
        </p:nvSpPr>
        <p:spPr>
          <a:xfrm>
            <a:off x="8020489" y="1020076"/>
            <a:ext cx="1740394" cy="443883"/>
          </a:xfrm>
          <a:prstGeom prst="rect">
            <a:avLst/>
          </a:prstGeom>
          <a:solidFill>
            <a:srgbClr val="B4E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18" name="TextBox 3"/>
          <p:cNvSpPr txBox="1"/>
          <p:nvPr/>
        </p:nvSpPr>
        <p:spPr>
          <a:xfrm>
            <a:off x="9926340" y="1472470"/>
            <a:ext cx="1779538" cy="523220"/>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Very thin ice cloud over sea</a:t>
            </a:r>
          </a:p>
        </p:txBody>
      </p:sp>
      <p:sp>
        <p:nvSpPr>
          <p:cNvPr id="19" name="Rectangle 4"/>
          <p:cNvSpPr/>
          <p:nvPr/>
        </p:nvSpPr>
        <p:spPr>
          <a:xfrm>
            <a:off x="9939558" y="1028587"/>
            <a:ext cx="1713053" cy="443883"/>
          </a:xfrm>
          <a:prstGeom prst="rect">
            <a:avLst/>
          </a:prstGeom>
          <a:solidFill>
            <a:srgbClr val="738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0" name="Szövegdoboz 19"/>
          <p:cNvSpPr txBox="1"/>
          <p:nvPr/>
        </p:nvSpPr>
        <p:spPr>
          <a:xfrm>
            <a:off x="8031715" y="4521495"/>
            <a:ext cx="1670744"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Thin water cloud over sea </a:t>
            </a:r>
          </a:p>
        </p:txBody>
      </p:sp>
      <p:sp>
        <p:nvSpPr>
          <p:cNvPr id="21" name="Szövegdoboz 20"/>
          <p:cNvSpPr txBox="1"/>
          <p:nvPr/>
        </p:nvSpPr>
        <p:spPr>
          <a:xfrm>
            <a:off x="757880" y="1446441"/>
            <a:ext cx="1822688"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ice cloud, large particles</a:t>
            </a:r>
            <a:endParaRPr lang="hu-HU" sz="1600" dirty="0">
              <a:solidFill>
                <a:schemeClr val="bg1"/>
              </a:solidFill>
              <a:latin typeface="Times New Roman" panose="02020603050405020304" pitchFamily="18" charset="0"/>
              <a:cs typeface="Times New Roman" panose="02020603050405020304" pitchFamily="18" charset="0"/>
            </a:endParaRPr>
          </a:p>
        </p:txBody>
      </p:sp>
      <p:sp>
        <p:nvSpPr>
          <p:cNvPr id="23" name="Szövegdoboz 22"/>
          <p:cNvSpPr txBox="1"/>
          <p:nvPr/>
        </p:nvSpPr>
        <p:spPr>
          <a:xfrm>
            <a:off x="2415555" y="4890407"/>
            <a:ext cx="1946133"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medium size droplets</a:t>
            </a:r>
          </a:p>
        </p:txBody>
      </p:sp>
      <p:sp>
        <p:nvSpPr>
          <p:cNvPr id="24" name="Szövegdoboz 23"/>
          <p:cNvSpPr txBox="1"/>
          <p:nvPr/>
        </p:nvSpPr>
        <p:spPr>
          <a:xfrm>
            <a:off x="4287339" y="4880903"/>
            <a:ext cx="1822686"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small droplets</a:t>
            </a:r>
            <a:endParaRPr lang="hu-HU" sz="1600" dirty="0">
              <a:solidFill>
                <a:schemeClr val="bg1"/>
              </a:solidFill>
              <a:latin typeface="Times New Roman" panose="02020603050405020304" pitchFamily="18" charset="0"/>
              <a:cs typeface="Times New Roman" panose="02020603050405020304" pitchFamily="18" charset="0"/>
            </a:endParaRPr>
          </a:p>
        </p:txBody>
      </p:sp>
      <p:sp>
        <p:nvSpPr>
          <p:cNvPr id="25" name="Rectangle 4"/>
          <p:cNvSpPr/>
          <p:nvPr/>
        </p:nvSpPr>
        <p:spPr>
          <a:xfrm>
            <a:off x="8031715" y="4007468"/>
            <a:ext cx="1717942" cy="443883"/>
          </a:xfrm>
          <a:prstGeom prst="rect">
            <a:avLst/>
          </a:prstGeom>
          <a:solidFill>
            <a:srgbClr val="CEC7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6" name="Rectangle 7"/>
          <p:cNvSpPr/>
          <p:nvPr/>
        </p:nvSpPr>
        <p:spPr>
          <a:xfrm>
            <a:off x="6718594" y="5925312"/>
            <a:ext cx="1188364" cy="443883"/>
          </a:xfrm>
          <a:prstGeom prst="rect">
            <a:avLst/>
          </a:prstGeom>
          <a:solidFill>
            <a:srgbClr val="5A2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 name="Szövegdoboz 1"/>
          <p:cNvSpPr txBox="1"/>
          <p:nvPr/>
        </p:nvSpPr>
        <p:spPr>
          <a:xfrm>
            <a:off x="2017311" y="137162"/>
            <a:ext cx="7915564" cy="461665"/>
          </a:xfrm>
          <a:prstGeom prst="rect">
            <a:avLst/>
          </a:prstGeom>
          <a:noFill/>
          <a:ln>
            <a:noFill/>
          </a:ln>
        </p:spPr>
        <p:txBody>
          <a:bodyPr wrap="square" rtlCol="0">
            <a:spAutoFit/>
          </a:bodyPr>
          <a:lstStyle/>
          <a:p>
            <a:pPr algn="ctr"/>
            <a:r>
              <a:rPr lang="en-GB" sz="2400" b="1" dirty="0">
                <a:solidFill>
                  <a:schemeClr val="bg1"/>
                </a:solidFill>
                <a:latin typeface="Times New Roman" panose="02020603050405020304" pitchFamily="18" charset="0"/>
                <a:cs typeface="Times New Roman" panose="02020603050405020304" pitchFamily="18" charset="0"/>
              </a:rPr>
              <a:t>Typical </a:t>
            </a:r>
            <a:r>
              <a:rPr lang="en-GB" sz="2400" b="1" dirty="0" err="1">
                <a:solidFill>
                  <a:schemeClr val="bg1"/>
                </a:solidFill>
                <a:latin typeface="Times New Roman" panose="02020603050405020304" pitchFamily="18" charset="0"/>
                <a:cs typeface="Times New Roman" panose="02020603050405020304" pitchFamily="18" charset="0"/>
              </a:rPr>
              <a:t>colors</a:t>
            </a:r>
            <a:r>
              <a:rPr lang="en-GB" sz="2400" b="1" dirty="0">
                <a:solidFill>
                  <a:schemeClr val="bg1"/>
                </a:solidFill>
                <a:latin typeface="Times New Roman" panose="02020603050405020304" pitchFamily="18" charset="0"/>
                <a:cs typeface="Times New Roman" panose="02020603050405020304" pitchFamily="18" charset="0"/>
              </a:rPr>
              <a:t> of VIIRS Cloud Phase RGB </a:t>
            </a:r>
          </a:p>
        </p:txBody>
      </p:sp>
      <p:sp>
        <p:nvSpPr>
          <p:cNvPr id="27" name="Rectangle 4"/>
          <p:cNvSpPr/>
          <p:nvPr/>
        </p:nvSpPr>
        <p:spPr>
          <a:xfrm>
            <a:off x="1735666" y="2767340"/>
            <a:ext cx="2522525" cy="443883"/>
          </a:xfrm>
          <a:prstGeom prst="rect">
            <a:avLst/>
          </a:prstGeom>
          <a:solidFill>
            <a:srgbClr val="CF3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28" name="Szövegdoboz 27"/>
          <p:cNvSpPr txBox="1"/>
          <p:nvPr/>
        </p:nvSpPr>
        <p:spPr>
          <a:xfrm>
            <a:off x="919952" y="3306080"/>
            <a:ext cx="4023971"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Thick water cloud with extreme large particles or thick mixed phase cloud </a:t>
            </a:r>
          </a:p>
        </p:txBody>
      </p:sp>
      <p:sp>
        <p:nvSpPr>
          <p:cNvPr id="22" name="Téglalap 21">
            <a:extLst>
              <a:ext uri="{FF2B5EF4-FFF2-40B4-BE49-F238E27FC236}">
                <a16:creationId xmlns:a16="http://schemas.microsoft.com/office/drawing/2014/main" id="{27B691BF-322A-44CB-852F-4D1A42CBABB3}"/>
              </a:ext>
            </a:extLst>
          </p:cNvPr>
          <p:cNvSpPr/>
          <p:nvPr/>
        </p:nvSpPr>
        <p:spPr>
          <a:xfrm>
            <a:off x="10322770" y="3687225"/>
            <a:ext cx="1820177" cy="738664"/>
          </a:xfrm>
          <a:prstGeom prst="rect">
            <a:avLst/>
          </a:prstGeom>
          <a:ln>
            <a:solidFill>
              <a:schemeClr val="accent1"/>
            </a:solidFill>
          </a:ln>
        </p:spPr>
        <p:txBody>
          <a:bodyPr wrap="square">
            <a:spAutoFit/>
          </a:bodyPr>
          <a:lstStyle/>
          <a:p>
            <a:pPr algn="ctr"/>
            <a:r>
              <a:rPr lang="en-US" sz="1400" i="1" dirty="0">
                <a:solidFill>
                  <a:schemeClr val="bg1"/>
                </a:solidFill>
                <a:latin typeface="Times New Roman" panose="02020603050405020304" pitchFamily="18" charset="0"/>
                <a:cs typeface="Times New Roman" panose="02020603050405020304" pitchFamily="18" charset="0"/>
              </a:rPr>
              <a:t>The color of the thin ice clouds depends on several factors</a:t>
            </a:r>
          </a:p>
        </p:txBody>
      </p:sp>
      <p:sp>
        <p:nvSpPr>
          <p:cNvPr id="29" name="Rectangle 11"/>
          <p:cNvSpPr/>
          <p:nvPr/>
        </p:nvSpPr>
        <p:spPr>
          <a:xfrm>
            <a:off x="9367895" y="5916845"/>
            <a:ext cx="1341640" cy="443883"/>
          </a:xfrm>
          <a:prstGeom prst="rect">
            <a:avLst/>
          </a:prstGeom>
          <a:solidFill>
            <a:srgbClr val="1E1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30" name="TextBox 3"/>
          <p:cNvSpPr txBox="1"/>
          <p:nvPr/>
        </p:nvSpPr>
        <p:spPr>
          <a:xfrm>
            <a:off x="7084890" y="3017115"/>
            <a:ext cx="1709916"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Thin ice cloud over land</a:t>
            </a:r>
          </a:p>
        </p:txBody>
      </p:sp>
      <p:sp>
        <p:nvSpPr>
          <p:cNvPr id="31" name="Rectangle 4"/>
          <p:cNvSpPr/>
          <p:nvPr/>
        </p:nvSpPr>
        <p:spPr>
          <a:xfrm>
            <a:off x="7084889" y="2496177"/>
            <a:ext cx="1740394" cy="443883"/>
          </a:xfrm>
          <a:prstGeom prst="rect">
            <a:avLst/>
          </a:prstGeom>
          <a:solidFill>
            <a:srgbClr val="828C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32" name="Rectangle 4">
            <a:extLst>
              <a:ext uri="{FF2B5EF4-FFF2-40B4-BE49-F238E27FC236}">
                <a16:creationId xmlns:a16="http://schemas.microsoft.com/office/drawing/2014/main" id="{75319748-E337-4BF7-B904-CEAE25D3DF69}"/>
              </a:ext>
            </a:extLst>
          </p:cNvPr>
          <p:cNvSpPr/>
          <p:nvPr/>
        </p:nvSpPr>
        <p:spPr>
          <a:xfrm>
            <a:off x="9020580" y="2494300"/>
            <a:ext cx="1709916" cy="443883"/>
          </a:xfrm>
          <a:prstGeom prst="rect">
            <a:avLst/>
          </a:prstGeom>
          <a:solidFill>
            <a:srgbClr val="AAB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33" name="TextBox 3">
            <a:extLst>
              <a:ext uri="{FF2B5EF4-FFF2-40B4-BE49-F238E27FC236}">
                <a16:creationId xmlns:a16="http://schemas.microsoft.com/office/drawing/2014/main" id="{14D2430B-6368-40E1-B205-4BD61A1311FD}"/>
              </a:ext>
            </a:extLst>
          </p:cNvPr>
          <p:cNvSpPr txBox="1"/>
          <p:nvPr/>
        </p:nvSpPr>
        <p:spPr>
          <a:xfrm>
            <a:off x="9166944" y="3016767"/>
            <a:ext cx="1578339" cy="584775"/>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Thin ice cloud over water cloud</a:t>
            </a:r>
          </a:p>
        </p:txBody>
      </p:sp>
      <p:sp>
        <p:nvSpPr>
          <p:cNvPr id="3" name="Rectangle 4">
            <a:extLst>
              <a:ext uri="{FF2B5EF4-FFF2-40B4-BE49-F238E27FC236}">
                <a16:creationId xmlns:a16="http://schemas.microsoft.com/office/drawing/2014/main" id="{1553E2F2-6DBF-C481-5EB8-C019238CFB81}"/>
              </a:ext>
            </a:extLst>
          </p:cNvPr>
          <p:cNvSpPr/>
          <p:nvPr/>
        </p:nvSpPr>
        <p:spPr>
          <a:xfrm>
            <a:off x="6054649" y="1020076"/>
            <a:ext cx="1740394" cy="443883"/>
          </a:xfrm>
          <a:prstGeom prst="rect">
            <a:avLst/>
          </a:prstGeom>
          <a:solidFill>
            <a:srgbClr val="E8FE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a:solidFill>
                <a:schemeClr val="bg1"/>
              </a:solidFill>
              <a:latin typeface="Times New Roman" panose="02020603050405020304" pitchFamily="18" charset="0"/>
              <a:cs typeface="Times New Roman" panose="02020603050405020304" pitchFamily="18" charset="0"/>
            </a:endParaRPr>
          </a:p>
        </p:txBody>
      </p:sp>
      <p:sp>
        <p:nvSpPr>
          <p:cNvPr id="8" name="TextBox 3">
            <a:extLst>
              <a:ext uri="{FF2B5EF4-FFF2-40B4-BE49-F238E27FC236}">
                <a16:creationId xmlns:a16="http://schemas.microsoft.com/office/drawing/2014/main" id="{79BF760E-6886-6AD1-3824-BCD300AFA38D}"/>
              </a:ext>
            </a:extLst>
          </p:cNvPr>
          <p:cNvSpPr txBox="1"/>
          <p:nvPr/>
        </p:nvSpPr>
        <p:spPr>
          <a:xfrm>
            <a:off x="5848208" y="1496135"/>
            <a:ext cx="2106878" cy="523220"/>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Thin ice cloud, extremely small ice crystals</a:t>
            </a:r>
            <a:endParaRPr lang="hu-HU"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026873"/>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1599</TotalTime>
  <Words>2330</Words>
  <Application>Microsoft Office PowerPoint</Application>
  <PresentationFormat>Szélesvásznú</PresentationFormat>
  <Paragraphs>408</Paragraphs>
  <Slides>31</Slides>
  <Notes>9</Notes>
  <HiddenSlides>0</HiddenSlides>
  <MMClips>1</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31</vt:i4>
      </vt:variant>
    </vt:vector>
  </HeadingPairs>
  <TitlesOfParts>
    <vt:vector size="37" baseType="lpstr">
      <vt:lpstr>Arial</vt:lpstr>
      <vt:lpstr>Calibri</vt:lpstr>
      <vt:lpstr>Calibri Light</vt:lpstr>
      <vt:lpstr>Times New Roman</vt:lpstr>
      <vt:lpstr>Wingdings</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Maria Putsay</dc:creator>
  <cp:lastModifiedBy>Maria Putsay</cp:lastModifiedBy>
  <cp:revision>139</cp:revision>
  <dcterms:created xsi:type="dcterms:W3CDTF">2023-09-05T09:44:01Z</dcterms:created>
  <dcterms:modified xsi:type="dcterms:W3CDTF">2023-09-29T12:23:56Z</dcterms:modified>
</cp:coreProperties>
</file>