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527" r:id="rId2"/>
    <p:sldId id="528" r:id="rId3"/>
    <p:sldId id="529" r:id="rId4"/>
    <p:sldId id="530" r:id="rId5"/>
    <p:sldId id="531" r:id="rId6"/>
    <p:sldId id="532" r:id="rId7"/>
    <p:sldId id="533" r:id="rId8"/>
    <p:sldId id="553" r:id="rId9"/>
    <p:sldId id="537" r:id="rId10"/>
    <p:sldId id="538" r:id="rId11"/>
    <p:sldId id="540" r:id="rId12"/>
    <p:sldId id="539" r:id="rId13"/>
    <p:sldId id="541" r:id="rId14"/>
    <p:sldId id="542" r:id="rId15"/>
    <p:sldId id="543" r:id="rId16"/>
    <p:sldId id="552" r:id="rId17"/>
    <p:sldId id="544" r:id="rId18"/>
    <p:sldId id="546" r:id="rId19"/>
    <p:sldId id="545" r:id="rId20"/>
    <p:sldId id="551" r:id="rId21"/>
    <p:sldId id="547" r:id="rId22"/>
    <p:sldId id="548" r:id="rId23"/>
    <p:sldId id="549" r:id="rId24"/>
    <p:sldId id="550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E754FC-E65A-214A-BBE6-C2BB727C3247}" v="51" dt="2020-12-03T09:35: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4"/>
    <p:restoredTop sz="86395"/>
  </p:normalViewPr>
  <p:slideViewPr>
    <p:cSldViewPr snapToGrid="0" snapToObjects="1" showGuides="1">
      <p:cViewPr varScale="1">
        <p:scale>
          <a:sx n="96" d="100"/>
          <a:sy n="96" d="100"/>
        </p:scale>
        <p:origin x="108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ente guest" userId="S::urn:spo:anon#a633f9fb398fa8779dc276d9cd558516ae89ced84575663833221f0ad8d10a5d::" providerId="AD" clId="Web-{7CE1FBC4-37EE-6E09-4A40-0E913D4B3294}"/>
    <pc:docChg chg="modSld">
      <pc:chgData name="Utente guest" userId="S::urn:spo:anon#a633f9fb398fa8779dc276d9cd558516ae89ced84575663833221f0ad8d10a5d::" providerId="AD" clId="Web-{7CE1FBC4-37EE-6E09-4A40-0E913D4B3294}" dt="2020-12-01T12:28:39.572" v="36" actId="20577"/>
      <pc:docMkLst>
        <pc:docMk/>
      </pc:docMkLst>
      <pc:sldChg chg="modSp">
        <pc:chgData name="Utente guest" userId="S::urn:spo:anon#a633f9fb398fa8779dc276d9cd558516ae89ced84575663833221f0ad8d10a5d::" providerId="AD" clId="Web-{7CE1FBC4-37EE-6E09-4A40-0E913D4B3294}" dt="2020-12-01T12:28:39.572" v="35" actId="20577"/>
        <pc:sldMkLst>
          <pc:docMk/>
          <pc:sldMk cId="3968520933" sldId="527"/>
        </pc:sldMkLst>
        <pc:spChg chg="mod">
          <ac:chgData name="Utente guest" userId="S::urn:spo:anon#a633f9fb398fa8779dc276d9cd558516ae89ced84575663833221f0ad8d10a5d::" providerId="AD" clId="Web-{7CE1FBC4-37EE-6E09-4A40-0E913D4B3294}" dt="2020-12-01T12:28:17.103" v="4" actId="20577"/>
          <ac:spMkLst>
            <pc:docMk/>
            <pc:sldMk cId="3968520933" sldId="527"/>
            <ac:spMk id="2" creationId="{27289F5F-0ECE-B44C-A269-F2F239C4800F}"/>
          </ac:spMkLst>
        </pc:spChg>
        <pc:spChg chg="mod">
          <ac:chgData name="Utente guest" userId="S::urn:spo:anon#a633f9fb398fa8779dc276d9cd558516ae89ced84575663833221f0ad8d10a5d::" providerId="AD" clId="Web-{7CE1FBC4-37EE-6E09-4A40-0E913D4B3294}" dt="2020-12-01T12:28:39.572" v="35" actId="20577"/>
          <ac:spMkLst>
            <pc:docMk/>
            <pc:sldMk cId="3968520933" sldId="527"/>
            <ac:spMk id="3" creationId="{9CB99296-15BE-A74F-88FC-B7B265CBD30C}"/>
          </ac:spMkLst>
        </pc:spChg>
      </pc:sldChg>
    </pc:docChg>
  </pc:docChgLst>
  <pc:docChgLst>
    <pc:chgData name="Utente guest" userId="S::urn:spo:anon#a633f9fb398fa8779dc276d9cd558516ae89ced84575663833221f0ad8d10a5d::" providerId="AD" clId="Web-{3B179900-CDFB-1829-5D44-E76B580F22BA}"/>
    <pc:docChg chg="modSld">
      <pc:chgData name="Utente guest" userId="S::urn:spo:anon#a633f9fb398fa8779dc276d9cd558516ae89ced84575663833221f0ad8d10a5d::" providerId="AD" clId="Web-{3B179900-CDFB-1829-5D44-E76B580F22BA}" dt="2020-12-01T12:29:24.411" v="3" actId="20577"/>
      <pc:docMkLst>
        <pc:docMk/>
      </pc:docMkLst>
      <pc:sldChg chg="modSp">
        <pc:chgData name="Utente guest" userId="S::urn:spo:anon#a633f9fb398fa8779dc276d9cd558516ae89ced84575663833221f0ad8d10a5d::" providerId="AD" clId="Web-{3B179900-CDFB-1829-5D44-E76B580F22BA}" dt="2020-12-01T12:29:24.364" v="1" actId="20577"/>
        <pc:sldMkLst>
          <pc:docMk/>
          <pc:sldMk cId="3968520933" sldId="527"/>
        </pc:sldMkLst>
        <pc:spChg chg="mod">
          <ac:chgData name="Utente guest" userId="S::urn:spo:anon#a633f9fb398fa8779dc276d9cd558516ae89ced84575663833221f0ad8d10a5d::" providerId="AD" clId="Web-{3B179900-CDFB-1829-5D44-E76B580F22BA}" dt="2020-12-01T12:29:18.927" v="0" actId="20577"/>
          <ac:spMkLst>
            <pc:docMk/>
            <pc:sldMk cId="3968520933" sldId="527"/>
            <ac:spMk id="2" creationId="{27289F5F-0ECE-B44C-A269-F2F239C4800F}"/>
          </ac:spMkLst>
        </pc:spChg>
        <pc:spChg chg="mod">
          <ac:chgData name="Utente guest" userId="S::urn:spo:anon#a633f9fb398fa8779dc276d9cd558516ae89ced84575663833221f0ad8d10a5d::" providerId="AD" clId="Web-{3B179900-CDFB-1829-5D44-E76B580F22BA}" dt="2020-12-01T12:29:24.364" v="1" actId="20577"/>
          <ac:spMkLst>
            <pc:docMk/>
            <pc:sldMk cId="3968520933" sldId="527"/>
            <ac:spMk id="3" creationId="{9CB99296-15BE-A74F-88FC-B7B265CBD30C}"/>
          </ac:spMkLst>
        </pc:spChg>
      </pc:sldChg>
    </pc:docChg>
  </pc:docChgLst>
  <pc:docChgLst>
    <pc:chgData name="marco petracca" userId="fb23d692-b779-422c-9ba8-a51a19a91324" providerId="ADAL" clId="{F5E754FC-E65A-214A-BBE6-C2BB727C3247}"/>
    <pc:docChg chg="addSld delSld modMainMaster">
      <pc:chgData name="marco petracca" userId="fb23d692-b779-422c-9ba8-a51a19a91324" providerId="ADAL" clId="{F5E754FC-E65A-214A-BBE6-C2BB727C3247}" dt="2020-12-03T09:35:32.999" v="18" actId="167"/>
      <pc:docMkLst>
        <pc:docMk/>
      </pc:docMkLst>
      <pc:sldChg chg="new del">
        <pc:chgData name="marco petracca" userId="fb23d692-b779-422c-9ba8-a51a19a91324" providerId="ADAL" clId="{F5E754FC-E65A-214A-BBE6-C2BB727C3247}" dt="2020-11-23T16:39:05.762" v="6" actId="2696"/>
        <pc:sldMkLst>
          <pc:docMk/>
          <pc:sldMk cId="4202060578" sldId="528"/>
        </pc:sldMkLst>
      </pc:sldChg>
      <pc:sldChg chg="new del">
        <pc:chgData name="marco petracca" userId="fb23d692-b779-422c-9ba8-a51a19a91324" providerId="ADAL" clId="{F5E754FC-E65A-214A-BBE6-C2BB727C3247}" dt="2020-11-23T16:39:05.762" v="6" actId="2696"/>
        <pc:sldMkLst>
          <pc:docMk/>
          <pc:sldMk cId="3478024924" sldId="529"/>
        </pc:sldMkLst>
      </pc:sldChg>
      <pc:sldChg chg="new del">
        <pc:chgData name="marco petracca" userId="fb23d692-b779-422c-9ba8-a51a19a91324" providerId="ADAL" clId="{F5E754FC-E65A-214A-BBE6-C2BB727C3247}" dt="2020-11-23T16:39:05.762" v="6" actId="2696"/>
        <pc:sldMkLst>
          <pc:docMk/>
          <pc:sldMk cId="1753553699" sldId="530"/>
        </pc:sldMkLst>
      </pc:sldChg>
      <pc:sldChg chg="new del">
        <pc:chgData name="marco petracca" userId="fb23d692-b779-422c-9ba8-a51a19a91324" providerId="ADAL" clId="{F5E754FC-E65A-214A-BBE6-C2BB727C3247}" dt="2020-11-23T16:39:05.762" v="6" actId="2696"/>
        <pc:sldMkLst>
          <pc:docMk/>
          <pc:sldMk cId="4184016205" sldId="531"/>
        </pc:sldMkLst>
      </pc:sldChg>
      <pc:sldChg chg="new del">
        <pc:chgData name="marco petracca" userId="fb23d692-b779-422c-9ba8-a51a19a91324" providerId="ADAL" clId="{F5E754FC-E65A-214A-BBE6-C2BB727C3247}" dt="2020-11-23T16:39:05.762" v="6" actId="2696"/>
        <pc:sldMkLst>
          <pc:docMk/>
          <pc:sldMk cId="223427476" sldId="532"/>
        </pc:sldMkLst>
      </pc:sldChg>
      <pc:sldChg chg="new del">
        <pc:chgData name="marco petracca" userId="fb23d692-b779-422c-9ba8-a51a19a91324" providerId="ADAL" clId="{F5E754FC-E65A-214A-BBE6-C2BB727C3247}" dt="2020-11-23T16:39:05.762" v="6" actId="2696"/>
        <pc:sldMkLst>
          <pc:docMk/>
          <pc:sldMk cId="3869329113" sldId="533"/>
        </pc:sldMkLst>
      </pc:sldChg>
      <pc:sldMasterChg chg="delSldLayout modSldLayout">
        <pc:chgData name="marco petracca" userId="fb23d692-b779-422c-9ba8-a51a19a91324" providerId="ADAL" clId="{F5E754FC-E65A-214A-BBE6-C2BB727C3247}" dt="2020-12-03T09:35:32.999" v="18" actId="167"/>
        <pc:sldMasterMkLst>
          <pc:docMk/>
          <pc:sldMasterMk cId="2161651400" sldId="2147483660"/>
        </pc:sldMasterMkLst>
        <pc:sldLayoutChg chg="addSp modSp">
          <pc:chgData name="marco petracca" userId="fb23d692-b779-422c-9ba8-a51a19a91324" providerId="ADAL" clId="{F5E754FC-E65A-214A-BBE6-C2BB727C3247}" dt="2020-12-03T09:35:32.999" v="18" actId="167"/>
          <pc:sldLayoutMkLst>
            <pc:docMk/>
            <pc:sldMasterMk cId="2161651400" sldId="2147483660"/>
            <pc:sldLayoutMk cId="1239211858" sldId="2147483661"/>
          </pc:sldLayoutMkLst>
          <pc:picChg chg="add mod">
            <ac:chgData name="marco petracca" userId="fb23d692-b779-422c-9ba8-a51a19a91324" providerId="ADAL" clId="{F5E754FC-E65A-214A-BBE6-C2BB727C3247}" dt="2020-12-03T09:35:32.999" v="18" actId="167"/>
            <ac:picMkLst>
              <pc:docMk/>
              <pc:sldMasterMk cId="2161651400" sldId="2147483660"/>
              <pc:sldLayoutMk cId="1239211858" sldId="2147483661"/>
              <ac:picMk id="8" creationId="{50B415C6-9BC2-7F45-83BF-95C1235BE1D2}"/>
            </ac:picMkLst>
          </pc:picChg>
        </pc:sldLayoutChg>
        <pc:sldLayoutChg chg="addSp modSp">
          <pc:chgData name="marco petracca" userId="fb23d692-b779-422c-9ba8-a51a19a91324" providerId="ADAL" clId="{F5E754FC-E65A-214A-BBE6-C2BB727C3247}" dt="2020-12-03T09:34:14.236" v="8" actId="167"/>
          <pc:sldLayoutMkLst>
            <pc:docMk/>
            <pc:sldMasterMk cId="2161651400" sldId="2147483660"/>
            <pc:sldLayoutMk cId="586065192" sldId="2147483662"/>
          </pc:sldLayoutMkLst>
          <pc:picChg chg="add mod">
            <ac:chgData name="marco petracca" userId="fb23d692-b779-422c-9ba8-a51a19a91324" providerId="ADAL" clId="{F5E754FC-E65A-214A-BBE6-C2BB727C3247}" dt="2020-12-03T09:34:14.236" v="8" actId="167"/>
            <ac:picMkLst>
              <pc:docMk/>
              <pc:sldMasterMk cId="2161651400" sldId="2147483660"/>
              <pc:sldLayoutMk cId="586065192" sldId="2147483662"/>
              <ac:picMk id="9" creationId="{364DC291-C675-2348-80C6-F6D2DFDAA625}"/>
            </ac:picMkLst>
          </pc:picChg>
        </pc:sldLayoutChg>
        <pc:sldLayoutChg chg="addSp modSp">
          <pc:chgData name="marco petracca" userId="fb23d692-b779-422c-9ba8-a51a19a91324" providerId="ADAL" clId="{F5E754FC-E65A-214A-BBE6-C2BB727C3247}" dt="2020-12-03T09:34:24.033" v="10" actId="167"/>
          <pc:sldLayoutMkLst>
            <pc:docMk/>
            <pc:sldMasterMk cId="2161651400" sldId="2147483660"/>
            <pc:sldLayoutMk cId="3776651032" sldId="2147483664"/>
          </pc:sldLayoutMkLst>
          <pc:picChg chg="add mod">
            <ac:chgData name="marco petracca" userId="fb23d692-b779-422c-9ba8-a51a19a91324" providerId="ADAL" clId="{F5E754FC-E65A-214A-BBE6-C2BB727C3247}" dt="2020-12-03T09:34:24.033" v="10" actId="167"/>
            <ac:picMkLst>
              <pc:docMk/>
              <pc:sldMasterMk cId="2161651400" sldId="2147483660"/>
              <pc:sldLayoutMk cId="3776651032" sldId="2147483664"/>
              <ac:picMk id="10" creationId="{B8A29809-00C9-1744-BF31-FC8D5707E70C}"/>
            </ac:picMkLst>
          </pc:picChg>
        </pc:sldLayoutChg>
        <pc:sldLayoutChg chg="addSp modSp">
          <pc:chgData name="marco petracca" userId="fb23d692-b779-422c-9ba8-a51a19a91324" providerId="ADAL" clId="{F5E754FC-E65A-214A-BBE6-C2BB727C3247}" dt="2020-12-03T09:34:32.900" v="12" actId="167"/>
          <pc:sldLayoutMkLst>
            <pc:docMk/>
            <pc:sldMasterMk cId="2161651400" sldId="2147483660"/>
            <pc:sldLayoutMk cId="3313049073" sldId="2147483665"/>
          </pc:sldLayoutMkLst>
          <pc:picChg chg="add mod">
            <ac:chgData name="marco petracca" userId="fb23d692-b779-422c-9ba8-a51a19a91324" providerId="ADAL" clId="{F5E754FC-E65A-214A-BBE6-C2BB727C3247}" dt="2020-12-03T09:34:32.900" v="12" actId="167"/>
            <ac:picMkLst>
              <pc:docMk/>
              <pc:sldMasterMk cId="2161651400" sldId="2147483660"/>
              <pc:sldLayoutMk cId="3313049073" sldId="2147483665"/>
              <ac:picMk id="12" creationId="{9D10A618-AF4E-A54B-BD62-1E3CBBFB8EFB}"/>
            </ac:picMkLst>
          </pc:picChg>
        </pc:sldLayoutChg>
        <pc:sldLayoutChg chg="addSp modSp">
          <pc:chgData name="marco petracca" userId="fb23d692-b779-422c-9ba8-a51a19a91324" providerId="ADAL" clId="{F5E754FC-E65A-214A-BBE6-C2BB727C3247}" dt="2020-12-03T09:34:39.714" v="14" actId="167"/>
          <pc:sldLayoutMkLst>
            <pc:docMk/>
            <pc:sldMasterMk cId="2161651400" sldId="2147483660"/>
            <pc:sldLayoutMk cId="4076480641" sldId="2147483666"/>
          </pc:sldLayoutMkLst>
          <pc:picChg chg="add mod">
            <ac:chgData name="marco petracca" userId="fb23d692-b779-422c-9ba8-a51a19a91324" providerId="ADAL" clId="{F5E754FC-E65A-214A-BBE6-C2BB727C3247}" dt="2020-12-03T09:34:39.714" v="14" actId="167"/>
            <ac:picMkLst>
              <pc:docMk/>
              <pc:sldMasterMk cId="2161651400" sldId="2147483660"/>
              <pc:sldLayoutMk cId="4076480641" sldId="2147483666"/>
              <ac:picMk id="8" creationId="{8BA7CF93-3EEA-E446-A148-F7E000DA9A1F}"/>
            </ac:picMkLst>
          </pc:picChg>
        </pc:sldLayoutChg>
        <pc:sldLayoutChg chg="addSp modSp">
          <pc:chgData name="marco petracca" userId="fb23d692-b779-422c-9ba8-a51a19a91324" providerId="ADAL" clId="{F5E754FC-E65A-214A-BBE6-C2BB727C3247}" dt="2020-12-03T09:34:53.469" v="16" actId="167"/>
          <pc:sldLayoutMkLst>
            <pc:docMk/>
            <pc:sldMasterMk cId="2161651400" sldId="2147483660"/>
            <pc:sldLayoutMk cId="834071742" sldId="2147483670"/>
          </pc:sldLayoutMkLst>
          <pc:picChg chg="add mod">
            <ac:chgData name="marco petracca" userId="fb23d692-b779-422c-9ba8-a51a19a91324" providerId="ADAL" clId="{F5E754FC-E65A-214A-BBE6-C2BB727C3247}" dt="2020-12-03T09:34:53.469" v="16" actId="167"/>
            <ac:picMkLst>
              <pc:docMk/>
              <pc:sldMasterMk cId="2161651400" sldId="2147483660"/>
              <pc:sldLayoutMk cId="834071742" sldId="2147483670"/>
              <ac:picMk id="9" creationId="{238DDD1A-1AEE-5A4E-9C83-C612B5658A34}"/>
            </ac:picMkLst>
          </pc:picChg>
        </pc:sldLayoutChg>
        <pc:sldLayoutChg chg="del">
          <pc:chgData name="marco petracca" userId="fb23d692-b779-422c-9ba8-a51a19a91324" providerId="ADAL" clId="{F5E754FC-E65A-214A-BBE6-C2BB727C3247}" dt="2020-11-23T16:39:05.762" v="6" actId="2696"/>
          <pc:sldLayoutMkLst>
            <pc:docMk/>
            <pc:sldMasterMk cId="2161651400" sldId="2147483660"/>
            <pc:sldLayoutMk cId="2973162508" sldId="21474836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7FA16-25AC-4EA1-A9DE-80008D1A55B9}" type="doc">
      <dgm:prSet loTypeId="urn:microsoft.com/office/officeart/2005/8/layout/vList6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E3B8752B-00ED-45F2-916D-CF33CD9A5E15}">
      <dgm:prSet phldrT="[Testo]"/>
      <dgm:spPr/>
      <dgm:t>
        <a:bodyPr/>
        <a:lstStyle/>
        <a:p>
          <a:r>
            <a:rPr lang="it-IT" dirty="0" smtClean="0"/>
            <a:t>CROP MODELLING</a:t>
          </a:r>
          <a:endParaRPr lang="it-IT" dirty="0"/>
        </a:p>
      </dgm:t>
    </dgm:pt>
    <dgm:pt modelId="{EDD24567-AE53-4670-9A8D-67852C2074EB}" type="parTrans" cxnId="{CBEBBA40-1574-4B01-BB8F-D1AB697D1CD8}">
      <dgm:prSet/>
      <dgm:spPr/>
      <dgm:t>
        <a:bodyPr/>
        <a:lstStyle/>
        <a:p>
          <a:endParaRPr lang="it-IT"/>
        </a:p>
      </dgm:t>
    </dgm:pt>
    <dgm:pt modelId="{6E8AC3C6-32A8-44D4-9CE7-C722E28A8297}" type="sibTrans" cxnId="{CBEBBA40-1574-4B01-BB8F-D1AB697D1CD8}">
      <dgm:prSet/>
      <dgm:spPr/>
      <dgm:t>
        <a:bodyPr/>
        <a:lstStyle/>
        <a:p>
          <a:endParaRPr lang="it-IT"/>
        </a:p>
      </dgm:t>
    </dgm:pt>
    <dgm:pt modelId="{337DB182-5F6C-44A9-AA71-AAE700B376D3}">
      <dgm:prSet phldrT="[Testo]"/>
      <dgm:spPr/>
      <dgm:t>
        <a:bodyPr/>
        <a:lstStyle/>
        <a:p>
          <a:r>
            <a:rPr lang="it-IT" dirty="0" smtClean="0"/>
            <a:t>WATER RESOURCES MANAGEMENT</a:t>
          </a:r>
          <a:endParaRPr lang="it-IT" dirty="0"/>
        </a:p>
      </dgm:t>
    </dgm:pt>
    <dgm:pt modelId="{339D4F3A-FCA6-4763-83AB-67F4C630B943}" type="parTrans" cxnId="{767E57F0-381B-4DD4-BE3D-5980F9D26963}">
      <dgm:prSet/>
      <dgm:spPr/>
      <dgm:t>
        <a:bodyPr/>
        <a:lstStyle/>
        <a:p>
          <a:endParaRPr lang="it-IT"/>
        </a:p>
      </dgm:t>
    </dgm:pt>
    <dgm:pt modelId="{FD40E377-AA1E-4890-B2DA-127637129F72}" type="sibTrans" cxnId="{767E57F0-381B-4DD4-BE3D-5980F9D26963}">
      <dgm:prSet/>
      <dgm:spPr/>
      <dgm:t>
        <a:bodyPr/>
        <a:lstStyle/>
        <a:p>
          <a:endParaRPr lang="it-IT"/>
        </a:p>
      </dgm:t>
    </dgm:pt>
    <dgm:pt modelId="{1E2FB4C2-8A10-4DDA-AE98-CBAD8B5C6FF7}">
      <dgm:prSet phldrT="[Testo]"/>
      <dgm:spPr/>
      <dgm:t>
        <a:bodyPr/>
        <a:lstStyle/>
        <a:p>
          <a:r>
            <a:rPr lang="it-IT" dirty="0" smtClean="0"/>
            <a:t>VALIDATION OF SATELLITE PRODUCTS</a:t>
          </a:r>
          <a:endParaRPr lang="it-IT" dirty="0"/>
        </a:p>
      </dgm:t>
    </dgm:pt>
    <dgm:pt modelId="{A000A9E3-5BFA-48CE-90AC-D8E37B49E3B2}" type="parTrans" cxnId="{F4518844-D185-420A-B243-2AE09DA9A171}">
      <dgm:prSet/>
      <dgm:spPr/>
      <dgm:t>
        <a:bodyPr/>
        <a:lstStyle/>
        <a:p>
          <a:endParaRPr lang="it-IT"/>
        </a:p>
      </dgm:t>
    </dgm:pt>
    <dgm:pt modelId="{B5235FCD-FB93-4FCE-AC8B-232D5860A3A8}" type="sibTrans" cxnId="{F4518844-D185-420A-B243-2AE09DA9A171}">
      <dgm:prSet/>
      <dgm:spPr/>
      <dgm:t>
        <a:bodyPr/>
        <a:lstStyle/>
        <a:p>
          <a:endParaRPr lang="it-IT"/>
        </a:p>
      </dgm:t>
    </dgm:pt>
    <dgm:pt modelId="{91E576E2-E178-46D5-96F0-88F31A274F5E}">
      <dgm:prSet phldrT="[Testo]"/>
      <dgm:spPr/>
      <dgm:t>
        <a:bodyPr/>
        <a:lstStyle/>
        <a:p>
          <a:r>
            <a:rPr lang="it-IT" dirty="0" smtClean="0"/>
            <a:t>IRRIGATION</a:t>
          </a:r>
          <a:endParaRPr lang="it-IT" dirty="0"/>
        </a:p>
      </dgm:t>
    </dgm:pt>
    <dgm:pt modelId="{EC045FC3-24E8-4FC3-9D87-4286DF5598C4}" type="parTrans" cxnId="{182CBB6E-6A8D-4132-88D1-593A7CAAF4C0}">
      <dgm:prSet/>
      <dgm:spPr/>
      <dgm:t>
        <a:bodyPr/>
        <a:lstStyle/>
        <a:p>
          <a:endParaRPr lang="it-IT"/>
        </a:p>
      </dgm:t>
    </dgm:pt>
    <dgm:pt modelId="{64F41151-D5AE-4BE2-AB7C-4C461A8DB79E}" type="sibTrans" cxnId="{182CBB6E-6A8D-4132-88D1-593A7CAAF4C0}">
      <dgm:prSet/>
      <dgm:spPr/>
      <dgm:t>
        <a:bodyPr/>
        <a:lstStyle/>
        <a:p>
          <a:endParaRPr lang="it-IT"/>
        </a:p>
      </dgm:t>
    </dgm:pt>
    <dgm:pt modelId="{FA135DAF-9B16-4251-8F08-1A94CAB66AAF}" type="pres">
      <dgm:prSet presAssocID="{5457FA16-25AC-4EA1-A9DE-80008D1A55B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035697BB-9BBB-44E3-9C3F-09083ECB2AE1}" type="pres">
      <dgm:prSet presAssocID="{E3B8752B-00ED-45F2-916D-CF33CD9A5E15}" presName="linNode" presStyleCnt="0"/>
      <dgm:spPr/>
    </dgm:pt>
    <dgm:pt modelId="{C1B4111A-9D25-45EE-9B98-C3D6F99D0C1D}" type="pres">
      <dgm:prSet presAssocID="{E3B8752B-00ED-45F2-916D-CF33CD9A5E15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25B6C8-9982-4B75-8D32-C705F06D819E}" type="pres">
      <dgm:prSet presAssocID="{E3B8752B-00ED-45F2-916D-CF33CD9A5E15}" presName="childShp" presStyleLbl="bgAccFollowNode1" presStyleIdx="0" presStyleCnt="4">
        <dgm:presLayoutVars>
          <dgm:bulletEnabled val="1"/>
        </dgm:presLayoutVars>
      </dgm:prSet>
      <dgm:spPr/>
    </dgm:pt>
    <dgm:pt modelId="{3AB76C88-E31F-482B-AAEC-3E628B7AE9BE}" type="pres">
      <dgm:prSet presAssocID="{6E8AC3C6-32A8-44D4-9CE7-C722E28A8297}" presName="spacing" presStyleCnt="0"/>
      <dgm:spPr/>
    </dgm:pt>
    <dgm:pt modelId="{0032F32C-C6FC-4362-892F-23DE250B97CF}" type="pres">
      <dgm:prSet presAssocID="{337DB182-5F6C-44A9-AA71-AAE700B376D3}" presName="linNode" presStyleCnt="0"/>
      <dgm:spPr/>
    </dgm:pt>
    <dgm:pt modelId="{CDCBFDF4-714C-400A-BB98-9199FB7A8924}" type="pres">
      <dgm:prSet presAssocID="{337DB182-5F6C-44A9-AA71-AAE700B376D3}" presName="parentShp" presStyleLbl="node1" presStyleIdx="1" presStyleCnt="4" custLinFactNeighborX="-2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5331836-DC54-4ED6-9ECC-BDF580FA7BA7}" type="pres">
      <dgm:prSet presAssocID="{337DB182-5F6C-44A9-AA71-AAE700B376D3}" presName="childShp" presStyleLbl="bgAccFollowNode1" presStyleIdx="1" presStyleCnt="4">
        <dgm:presLayoutVars>
          <dgm:bulletEnabled val="1"/>
        </dgm:presLayoutVars>
      </dgm:prSet>
      <dgm:spPr/>
    </dgm:pt>
    <dgm:pt modelId="{AEB83A52-85E4-404D-93C4-31939829A584}" type="pres">
      <dgm:prSet presAssocID="{FD40E377-AA1E-4890-B2DA-127637129F72}" presName="spacing" presStyleCnt="0"/>
      <dgm:spPr/>
    </dgm:pt>
    <dgm:pt modelId="{AE385FAF-44E2-458A-8A22-F2190F6ABD11}" type="pres">
      <dgm:prSet presAssocID="{1E2FB4C2-8A10-4DDA-AE98-CBAD8B5C6FF7}" presName="linNode" presStyleCnt="0"/>
      <dgm:spPr/>
    </dgm:pt>
    <dgm:pt modelId="{748EC512-56C3-4037-8C2A-10145729DB82}" type="pres">
      <dgm:prSet presAssocID="{1E2FB4C2-8A10-4DDA-AE98-CBAD8B5C6FF7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37912D-5FCB-45FE-83FB-D1599F8A364F}" type="pres">
      <dgm:prSet presAssocID="{1E2FB4C2-8A10-4DDA-AE98-CBAD8B5C6FF7}" presName="childShp" presStyleLbl="bgAccFollowNode1" presStyleIdx="2" presStyleCnt="4">
        <dgm:presLayoutVars>
          <dgm:bulletEnabled val="1"/>
        </dgm:presLayoutVars>
      </dgm:prSet>
      <dgm:spPr/>
    </dgm:pt>
    <dgm:pt modelId="{4B8BD176-F6B7-4207-99E1-BC7A98EA67E2}" type="pres">
      <dgm:prSet presAssocID="{B5235FCD-FB93-4FCE-AC8B-232D5860A3A8}" presName="spacing" presStyleCnt="0"/>
      <dgm:spPr/>
    </dgm:pt>
    <dgm:pt modelId="{34E65CD4-D981-4485-90EC-0A25F3A1ABD3}" type="pres">
      <dgm:prSet presAssocID="{91E576E2-E178-46D5-96F0-88F31A274F5E}" presName="linNode" presStyleCnt="0"/>
      <dgm:spPr/>
    </dgm:pt>
    <dgm:pt modelId="{E016BA06-AE51-4FAC-8F32-78286B3CBF92}" type="pres">
      <dgm:prSet presAssocID="{91E576E2-E178-46D5-96F0-88F31A274F5E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07FBA9-D9F1-4456-9E3E-B13ACD25628B}" type="pres">
      <dgm:prSet presAssocID="{91E576E2-E178-46D5-96F0-88F31A274F5E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8BD3BA55-5038-4F6F-A423-731F64284D17}" type="presOf" srcId="{1E2FB4C2-8A10-4DDA-AE98-CBAD8B5C6FF7}" destId="{748EC512-56C3-4037-8C2A-10145729DB82}" srcOrd="0" destOrd="0" presId="urn:microsoft.com/office/officeart/2005/8/layout/vList6"/>
    <dgm:cxn modelId="{571B3F4F-6490-407C-81A5-45A51F111286}" type="presOf" srcId="{91E576E2-E178-46D5-96F0-88F31A274F5E}" destId="{E016BA06-AE51-4FAC-8F32-78286B3CBF92}" srcOrd="0" destOrd="0" presId="urn:microsoft.com/office/officeart/2005/8/layout/vList6"/>
    <dgm:cxn modelId="{767E57F0-381B-4DD4-BE3D-5980F9D26963}" srcId="{5457FA16-25AC-4EA1-A9DE-80008D1A55B9}" destId="{337DB182-5F6C-44A9-AA71-AAE700B376D3}" srcOrd="1" destOrd="0" parTransId="{339D4F3A-FCA6-4763-83AB-67F4C630B943}" sibTransId="{FD40E377-AA1E-4890-B2DA-127637129F72}"/>
    <dgm:cxn modelId="{F4518844-D185-420A-B243-2AE09DA9A171}" srcId="{5457FA16-25AC-4EA1-A9DE-80008D1A55B9}" destId="{1E2FB4C2-8A10-4DDA-AE98-CBAD8B5C6FF7}" srcOrd="2" destOrd="0" parTransId="{A000A9E3-5BFA-48CE-90AC-D8E37B49E3B2}" sibTransId="{B5235FCD-FB93-4FCE-AC8B-232D5860A3A8}"/>
    <dgm:cxn modelId="{182CBB6E-6A8D-4132-88D1-593A7CAAF4C0}" srcId="{5457FA16-25AC-4EA1-A9DE-80008D1A55B9}" destId="{91E576E2-E178-46D5-96F0-88F31A274F5E}" srcOrd="3" destOrd="0" parTransId="{EC045FC3-24E8-4FC3-9D87-4286DF5598C4}" sibTransId="{64F41151-D5AE-4BE2-AB7C-4C461A8DB79E}"/>
    <dgm:cxn modelId="{51F3C4DF-17A3-4200-84F2-34DBB6B1C862}" type="presOf" srcId="{337DB182-5F6C-44A9-AA71-AAE700B376D3}" destId="{CDCBFDF4-714C-400A-BB98-9199FB7A8924}" srcOrd="0" destOrd="0" presId="urn:microsoft.com/office/officeart/2005/8/layout/vList6"/>
    <dgm:cxn modelId="{5FF55871-E50C-4467-BE55-3E1A4EB13B51}" type="presOf" srcId="{E3B8752B-00ED-45F2-916D-CF33CD9A5E15}" destId="{C1B4111A-9D25-45EE-9B98-C3D6F99D0C1D}" srcOrd="0" destOrd="0" presId="urn:microsoft.com/office/officeart/2005/8/layout/vList6"/>
    <dgm:cxn modelId="{5554BC1A-D3BA-445E-8290-E51FB4E7FC7E}" type="presOf" srcId="{5457FA16-25AC-4EA1-A9DE-80008D1A55B9}" destId="{FA135DAF-9B16-4251-8F08-1A94CAB66AAF}" srcOrd="0" destOrd="0" presId="urn:microsoft.com/office/officeart/2005/8/layout/vList6"/>
    <dgm:cxn modelId="{CBEBBA40-1574-4B01-BB8F-D1AB697D1CD8}" srcId="{5457FA16-25AC-4EA1-A9DE-80008D1A55B9}" destId="{E3B8752B-00ED-45F2-916D-CF33CD9A5E15}" srcOrd="0" destOrd="0" parTransId="{EDD24567-AE53-4670-9A8D-67852C2074EB}" sibTransId="{6E8AC3C6-32A8-44D4-9CE7-C722E28A8297}"/>
    <dgm:cxn modelId="{0706F219-1947-4FAF-AE8E-50852632E169}" type="presParOf" srcId="{FA135DAF-9B16-4251-8F08-1A94CAB66AAF}" destId="{035697BB-9BBB-44E3-9C3F-09083ECB2AE1}" srcOrd="0" destOrd="0" presId="urn:microsoft.com/office/officeart/2005/8/layout/vList6"/>
    <dgm:cxn modelId="{27CEBC4B-9A92-460B-B9AA-EA9D49C92377}" type="presParOf" srcId="{035697BB-9BBB-44E3-9C3F-09083ECB2AE1}" destId="{C1B4111A-9D25-45EE-9B98-C3D6F99D0C1D}" srcOrd="0" destOrd="0" presId="urn:microsoft.com/office/officeart/2005/8/layout/vList6"/>
    <dgm:cxn modelId="{2A74E82A-CE4A-4553-824B-5946201871FD}" type="presParOf" srcId="{035697BB-9BBB-44E3-9C3F-09083ECB2AE1}" destId="{E925B6C8-9982-4B75-8D32-C705F06D819E}" srcOrd="1" destOrd="0" presId="urn:microsoft.com/office/officeart/2005/8/layout/vList6"/>
    <dgm:cxn modelId="{51E31623-968D-486B-BA92-75E6E8A6B6F7}" type="presParOf" srcId="{FA135DAF-9B16-4251-8F08-1A94CAB66AAF}" destId="{3AB76C88-E31F-482B-AAEC-3E628B7AE9BE}" srcOrd="1" destOrd="0" presId="urn:microsoft.com/office/officeart/2005/8/layout/vList6"/>
    <dgm:cxn modelId="{F5C5C0D3-57F8-46B3-BD84-23A4C9489109}" type="presParOf" srcId="{FA135DAF-9B16-4251-8F08-1A94CAB66AAF}" destId="{0032F32C-C6FC-4362-892F-23DE250B97CF}" srcOrd="2" destOrd="0" presId="urn:microsoft.com/office/officeart/2005/8/layout/vList6"/>
    <dgm:cxn modelId="{97A749EA-D91F-4D1D-8B9D-0285F0AA6E2A}" type="presParOf" srcId="{0032F32C-C6FC-4362-892F-23DE250B97CF}" destId="{CDCBFDF4-714C-400A-BB98-9199FB7A8924}" srcOrd="0" destOrd="0" presId="urn:microsoft.com/office/officeart/2005/8/layout/vList6"/>
    <dgm:cxn modelId="{C31A6248-BE6E-4EA2-908F-8CC3C779BD72}" type="presParOf" srcId="{0032F32C-C6FC-4362-892F-23DE250B97CF}" destId="{B5331836-DC54-4ED6-9ECC-BDF580FA7BA7}" srcOrd="1" destOrd="0" presId="urn:microsoft.com/office/officeart/2005/8/layout/vList6"/>
    <dgm:cxn modelId="{EB43C8B6-6E58-4A55-83D8-9CB04F4C8F82}" type="presParOf" srcId="{FA135DAF-9B16-4251-8F08-1A94CAB66AAF}" destId="{AEB83A52-85E4-404D-93C4-31939829A584}" srcOrd="3" destOrd="0" presId="urn:microsoft.com/office/officeart/2005/8/layout/vList6"/>
    <dgm:cxn modelId="{B77B3C8D-7EC4-43A9-8184-BD47393CD9EE}" type="presParOf" srcId="{FA135DAF-9B16-4251-8F08-1A94CAB66AAF}" destId="{AE385FAF-44E2-458A-8A22-F2190F6ABD11}" srcOrd="4" destOrd="0" presId="urn:microsoft.com/office/officeart/2005/8/layout/vList6"/>
    <dgm:cxn modelId="{30316F36-3DAA-482E-B1F7-DE450E7D0BE0}" type="presParOf" srcId="{AE385FAF-44E2-458A-8A22-F2190F6ABD11}" destId="{748EC512-56C3-4037-8C2A-10145729DB82}" srcOrd="0" destOrd="0" presId="urn:microsoft.com/office/officeart/2005/8/layout/vList6"/>
    <dgm:cxn modelId="{E5B1F21D-70CC-459A-940A-C8D19088D99E}" type="presParOf" srcId="{AE385FAF-44E2-458A-8A22-F2190F6ABD11}" destId="{EA37912D-5FCB-45FE-83FB-D1599F8A364F}" srcOrd="1" destOrd="0" presId="urn:microsoft.com/office/officeart/2005/8/layout/vList6"/>
    <dgm:cxn modelId="{CAA7FAD5-86C2-4757-A658-8C4B79C40B23}" type="presParOf" srcId="{FA135DAF-9B16-4251-8F08-1A94CAB66AAF}" destId="{4B8BD176-F6B7-4207-99E1-BC7A98EA67E2}" srcOrd="5" destOrd="0" presId="urn:microsoft.com/office/officeart/2005/8/layout/vList6"/>
    <dgm:cxn modelId="{94BDA844-3E89-420D-A37E-DD71FC45B40F}" type="presParOf" srcId="{FA135DAF-9B16-4251-8F08-1A94CAB66AAF}" destId="{34E65CD4-D981-4485-90EC-0A25F3A1ABD3}" srcOrd="6" destOrd="0" presId="urn:microsoft.com/office/officeart/2005/8/layout/vList6"/>
    <dgm:cxn modelId="{40379055-1F7F-481D-A951-33C062E337A4}" type="presParOf" srcId="{34E65CD4-D981-4485-90EC-0A25F3A1ABD3}" destId="{E016BA06-AE51-4FAC-8F32-78286B3CBF92}" srcOrd="0" destOrd="0" presId="urn:microsoft.com/office/officeart/2005/8/layout/vList6"/>
    <dgm:cxn modelId="{A6D026B7-89C0-42A9-973B-D9CE468CA8C2}" type="presParOf" srcId="{34E65CD4-D981-4485-90EC-0A25F3A1ABD3}" destId="{0407FBA9-D9F1-4456-9E3E-B13ACD25628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5B6C8-9982-4B75-8D32-C705F06D819E}">
      <dsp:nvSpPr>
        <dsp:cNvPr id="0" name=""/>
        <dsp:cNvSpPr/>
      </dsp:nvSpPr>
      <dsp:spPr>
        <a:xfrm>
          <a:off x="3675385" y="1581"/>
          <a:ext cx="5513079" cy="12546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4111A-9D25-45EE-9B98-C3D6F99D0C1D}">
      <dsp:nvSpPr>
        <dsp:cNvPr id="0" name=""/>
        <dsp:cNvSpPr/>
      </dsp:nvSpPr>
      <dsp:spPr>
        <a:xfrm>
          <a:off x="0" y="1581"/>
          <a:ext cx="3675386" cy="125463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CROP MODELLING</a:t>
          </a:r>
          <a:endParaRPr lang="it-IT" sz="3000" kern="1200" dirty="0"/>
        </a:p>
      </dsp:txBody>
      <dsp:txXfrm>
        <a:off x="61246" y="62827"/>
        <a:ext cx="3552894" cy="1132145"/>
      </dsp:txXfrm>
    </dsp:sp>
    <dsp:sp modelId="{B5331836-DC54-4ED6-9ECC-BDF580FA7BA7}">
      <dsp:nvSpPr>
        <dsp:cNvPr id="0" name=""/>
        <dsp:cNvSpPr/>
      </dsp:nvSpPr>
      <dsp:spPr>
        <a:xfrm>
          <a:off x="3675385" y="1381682"/>
          <a:ext cx="5513079" cy="12546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6886154"/>
            <a:satOff val="-3749"/>
            <a:lumOff val="4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BFDF4-714C-400A-BB98-9199FB7A8924}">
      <dsp:nvSpPr>
        <dsp:cNvPr id="0" name=""/>
        <dsp:cNvSpPr/>
      </dsp:nvSpPr>
      <dsp:spPr>
        <a:xfrm>
          <a:off x="0" y="1381682"/>
          <a:ext cx="3675386" cy="1254637"/>
        </a:xfrm>
        <a:prstGeom prst="roundRect">
          <a:avLst/>
        </a:prstGeom>
        <a:solidFill>
          <a:schemeClr val="accent4">
            <a:hueOff val="6807678"/>
            <a:satOff val="-7995"/>
            <a:lumOff val="307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WATER RESOURCES MANAGEMENT</a:t>
          </a:r>
          <a:endParaRPr lang="it-IT" sz="3000" kern="1200" dirty="0"/>
        </a:p>
      </dsp:txBody>
      <dsp:txXfrm>
        <a:off x="61246" y="1442928"/>
        <a:ext cx="3552894" cy="1132145"/>
      </dsp:txXfrm>
    </dsp:sp>
    <dsp:sp modelId="{EA37912D-5FCB-45FE-83FB-D1599F8A364F}">
      <dsp:nvSpPr>
        <dsp:cNvPr id="0" name=""/>
        <dsp:cNvSpPr/>
      </dsp:nvSpPr>
      <dsp:spPr>
        <a:xfrm>
          <a:off x="3675386" y="2761783"/>
          <a:ext cx="5513079" cy="12546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3772307"/>
            <a:satOff val="-7499"/>
            <a:lumOff val="9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EC512-56C3-4037-8C2A-10145729DB82}">
      <dsp:nvSpPr>
        <dsp:cNvPr id="0" name=""/>
        <dsp:cNvSpPr/>
      </dsp:nvSpPr>
      <dsp:spPr>
        <a:xfrm>
          <a:off x="0" y="2761783"/>
          <a:ext cx="3675386" cy="1254637"/>
        </a:xfrm>
        <a:prstGeom prst="roundRect">
          <a:avLst/>
        </a:prstGeom>
        <a:solidFill>
          <a:schemeClr val="accent4">
            <a:hueOff val="13615356"/>
            <a:satOff val="-15991"/>
            <a:lumOff val="614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VALIDATION OF SATELLITE PRODUCTS</a:t>
          </a:r>
          <a:endParaRPr lang="it-IT" sz="3000" kern="1200" dirty="0"/>
        </a:p>
      </dsp:txBody>
      <dsp:txXfrm>
        <a:off x="61246" y="2823029"/>
        <a:ext cx="3552894" cy="1132145"/>
      </dsp:txXfrm>
    </dsp:sp>
    <dsp:sp modelId="{0407FBA9-D9F1-4456-9E3E-B13ACD25628B}">
      <dsp:nvSpPr>
        <dsp:cNvPr id="0" name=""/>
        <dsp:cNvSpPr/>
      </dsp:nvSpPr>
      <dsp:spPr>
        <a:xfrm>
          <a:off x="3675386" y="4141885"/>
          <a:ext cx="5513079" cy="12546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20658461"/>
            <a:satOff val="-11248"/>
            <a:lumOff val="14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6BA06-AE51-4FAC-8F32-78286B3CBF92}">
      <dsp:nvSpPr>
        <dsp:cNvPr id="0" name=""/>
        <dsp:cNvSpPr/>
      </dsp:nvSpPr>
      <dsp:spPr>
        <a:xfrm>
          <a:off x="0" y="4141885"/>
          <a:ext cx="3675386" cy="1254637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IRRIGATION</a:t>
          </a:r>
          <a:endParaRPr lang="it-IT" sz="3000" kern="1200" dirty="0"/>
        </a:p>
      </dsp:txBody>
      <dsp:txXfrm>
        <a:off x="61246" y="4203131"/>
        <a:ext cx="3552894" cy="1132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D6939-150C-6F4B-95E6-31EAE561AE4E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0E2ED-775C-FE4D-B6A3-F9011D2F4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2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37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50B415C6-9BC2-7F45-83BF-95C1235BE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0443" y="-31578"/>
            <a:ext cx="13454815" cy="346057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F002EA-EC4E-3549-B644-456889B14E54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23921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238DDD1A-1AEE-5A4E-9C83-C612B5658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35666" y="274638"/>
            <a:ext cx="874673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229D23-ADF6-E84D-A7D7-03F6BB6CB599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6DBDDD-0120-624F-8E0F-35FB19EC36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7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361256-683F-E040-A367-FAE458875F05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EE220C1-BDA7-6F42-9570-803415F96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364DC291-C675-2348-80C6-F6D2DFDAA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630" b="6321"/>
          <a:stretch/>
        </p:blipFill>
        <p:spPr>
          <a:xfrm>
            <a:off x="1" y="0"/>
            <a:ext cx="12192000" cy="11684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0734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DD7444-0476-1940-A435-0CD9953CF6F3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EC389CE-F5F6-9748-97EC-37F222AB24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36BF3B-D70D-D040-8D94-86647051AC75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3E60E4B-0A75-F640-AAC7-BB1C2551C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2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45942" y="274638"/>
            <a:ext cx="873645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CB700A-D98F-CA42-A489-F300A31589B0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CD19002-BBD5-584A-9AA0-0A9D3283C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pic>
        <p:nvPicPr>
          <p:cNvPr id="12" name="Immagine 11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364DC291-C675-2348-80C6-F6D2DFDAA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630" b="6321"/>
          <a:stretch/>
        </p:blipFill>
        <p:spPr>
          <a:xfrm>
            <a:off x="1" y="0"/>
            <a:ext cx="12192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5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9D10A618-AF4E-A54B-BD62-1E3CBBFB8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0876" y="274638"/>
            <a:ext cx="855152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E40D1C7-B8EA-A041-8C1F-2E90A56D3FD5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B88C23B-B83A-424E-BF34-34B3FC7F0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4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8BA7CF93-3EEA-E446-A148-F7E000DA9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0876" y="274638"/>
            <a:ext cx="855152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0DB544-F053-CF4E-ACD5-EDE09888B4A9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E6461D2-C21C-0649-9C6C-CB80960394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8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4453E2-8AEB-0146-B79F-D9CC185BEBCD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CD4B2A-06C4-E547-95A6-6BCDC7159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8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1129888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2455524"/>
            <a:ext cx="4011084" cy="36706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8AE23C-E916-B34D-8DC3-0A4B6FF02642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A0F420C-AF05-4E48-A581-E0046851D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9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169DD9-4663-674A-B189-5790493BF088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89AD3FB-CDBD-B049-9082-058B87BD0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1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7152117" y="6356351"/>
            <a:ext cx="1585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527381" y="6448252"/>
            <a:ext cx="8928992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noProof="0" dirty="0"/>
          </a:p>
        </p:txBody>
      </p:sp>
      <p:sp>
        <p:nvSpPr>
          <p:cNvPr id="12" name="Rettangolo 11"/>
          <p:cNvSpPr/>
          <p:nvPr/>
        </p:nvSpPr>
        <p:spPr>
          <a:xfrm flipV="1">
            <a:off x="335360" y="6381329"/>
            <a:ext cx="11329259" cy="45719"/>
          </a:xfrm>
          <a:prstGeom prst="rect">
            <a:avLst/>
          </a:prstGeom>
          <a:solidFill>
            <a:srgbClr val="5B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Rettangolo 12"/>
          <p:cNvSpPr/>
          <p:nvPr/>
        </p:nvSpPr>
        <p:spPr>
          <a:xfrm>
            <a:off x="335360" y="6453337"/>
            <a:ext cx="9601067" cy="45719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5" name="Rettangolo 14"/>
          <p:cNvSpPr/>
          <p:nvPr/>
        </p:nvSpPr>
        <p:spPr>
          <a:xfrm>
            <a:off x="335360" y="6309321"/>
            <a:ext cx="864096" cy="50805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6" name="Rettangolo 15"/>
          <p:cNvSpPr/>
          <p:nvPr/>
        </p:nvSpPr>
        <p:spPr>
          <a:xfrm>
            <a:off x="335360" y="6237313"/>
            <a:ext cx="384043" cy="46313"/>
          </a:xfrm>
          <a:prstGeom prst="rect">
            <a:avLst/>
          </a:prstGeom>
          <a:solidFill>
            <a:srgbClr val="5B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1616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62.emf"/><Relationship Id="rId3" Type="http://schemas.openxmlformats.org/officeDocument/2006/relationships/image" Target="../media/image57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60.emf"/><Relationship Id="rId5" Type="http://schemas.openxmlformats.org/officeDocument/2006/relationships/image" Target="../media/image59.jpg"/><Relationship Id="rId15" Type="http://schemas.openxmlformats.org/officeDocument/2006/relationships/image" Target="../media/image64.emf"/><Relationship Id="rId10" Type="http://schemas.microsoft.com/office/2007/relationships/diagramDrawing" Target="../diagrams/drawing1.xml"/><Relationship Id="rId4" Type="http://schemas.openxmlformats.org/officeDocument/2006/relationships/image" Target="../media/image58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luca.ciabatta@irpi.cnr.i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gi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289F5F-0ECE-B44C-A269-F2F239C48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91890"/>
            <a:ext cx="10363200" cy="1470025"/>
          </a:xfrm>
        </p:spPr>
        <p:txBody>
          <a:bodyPr/>
          <a:lstStyle/>
          <a:p>
            <a:r>
              <a:rPr lang="en-US" sz="4000" b="1" dirty="0"/>
              <a:t>Estimating rainfall from the bottom-up: the SM2RAIN-derived rainfall product</a:t>
            </a:r>
            <a:endParaRPr lang="en-GB" sz="4000" b="1" dirty="0">
              <a:cs typeface="Calibri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B99296-15BE-A74F-88FC-B7B265CBD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endParaRPr lang="it-IT" dirty="0" smtClean="0"/>
          </a:p>
          <a:p>
            <a:pPr fontAlgn="base"/>
            <a:r>
              <a:rPr lang="it-IT" dirty="0" smtClean="0"/>
              <a:t>Luca Ciabatta and the </a:t>
            </a:r>
            <a:r>
              <a:rPr lang="it-IT" dirty="0" err="1" smtClean="0"/>
              <a:t>Hydrology</a:t>
            </a:r>
            <a:r>
              <a:rPr lang="it-IT" dirty="0" smtClean="0"/>
              <a:t> Group of IRPI-CNR (</a:t>
            </a:r>
            <a:r>
              <a:rPr lang="it-IT" dirty="0" err="1" smtClean="0"/>
              <a:t>Italy</a:t>
            </a:r>
            <a:r>
              <a:rPr lang="it-IT" dirty="0" smtClean="0"/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E71ED8-8674-1143-BE07-84FDA753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C50341-29A1-497D-86B7-D71D0DD32BE0}" type="slidenum">
              <a:rPr lang="de-AT">
                <a:solidFill>
                  <a:srgbClr val="002664">
                    <a:tint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AT">
              <a:solidFill>
                <a:srgbClr val="002664">
                  <a:tint val="7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2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SM2RAIN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10</a:t>
            </a:fld>
            <a:endParaRPr lang="de-A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99" y="3707881"/>
            <a:ext cx="11025413" cy="31501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07" y="1133501"/>
            <a:ext cx="3203393" cy="50673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4" y="1264127"/>
            <a:ext cx="4680887" cy="1842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59" y="1293156"/>
            <a:ext cx="4612048" cy="1637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11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H SAF Product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11</a:t>
            </a:fld>
            <a:endParaRPr lang="de-A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6332" b="29938"/>
          <a:stretch/>
        </p:blipFill>
        <p:spPr>
          <a:xfrm>
            <a:off x="0" y="1133501"/>
            <a:ext cx="8087530" cy="360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627" y="4745109"/>
            <a:ext cx="5109579" cy="20112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7975600" y="1726758"/>
            <a:ext cx="421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The </a:t>
            </a:r>
            <a:r>
              <a:rPr lang="it-IT" sz="2400" b="1" dirty="0" err="1"/>
              <a:t>soil</a:t>
            </a:r>
            <a:r>
              <a:rPr lang="it-IT" sz="2400" b="1" dirty="0"/>
              <a:t> </a:t>
            </a:r>
            <a:r>
              <a:rPr lang="it-IT" sz="2400" b="1" dirty="0" err="1"/>
              <a:t>moisture-precipitation</a:t>
            </a:r>
            <a:r>
              <a:rPr lang="it-IT" sz="2400" b="1" dirty="0"/>
              <a:t> </a:t>
            </a:r>
            <a:r>
              <a:rPr lang="it-IT" sz="2400" b="1" dirty="0" err="1"/>
              <a:t>integrated</a:t>
            </a:r>
            <a:r>
              <a:rPr lang="it-IT" sz="2400" b="1" dirty="0"/>
              <a:t> </a:t>
            </a:r>
            <a:r>
              <a:rPr lang="it-IT" sz="2400" b="1" dirty="0" err="1" smtClean="0"/>
              <a:t>product</a:t>
            </a:r>
            <a:endParaRPr lang="it-IT" sz="2400" b="1" dirty="0" smtClean="0"/>
          </a:p>
          <a:p>
            <a:endParaRPr lang="it-IT" sz="2400" b="1" dirty="0"/>
          </a:p>
          <a:p>
            <a:endParaRPr lang="it-IT" sz="2400" b="1" dirty="0" smtClean="0"/>
          </a:p>
          <a:p>
            <a:pPr algn="ctr"/>
            <a:r>
              <a:rPr lang="it-IT" sz="2400" b="1" dirty="0" smtClean="0"/>
              <a:t>P-AC-SM2RAIN (H64)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190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12</a:t>
            </a:fld>
            <a:endParaRPr lang="de-A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75" y="1316351"/>
            <a:ext cx="776809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13</a:t>
            </a:fld>
            <a:endParaRPr lang="de-A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sp>
        <p:nvSpPr>
          <p:cNvPr id="6" name="CustomShape 4"/>
          <p:cNvSpPr/>
          <p:nvPr/>
        </p:nvSpPr>
        <p:spPr>
          <a:xfrm>
            <a:off x="5541612" y="1153502"/>
            <a:ext cx="2108199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Daily composite</a:t>
            </a:r>
          </a:p>
        </p:txBody>
      </p:sp>
      <p:sp>
        <p:nvSpPr>
          <p:cNvPr id="7" name="CustomShape 13"/>
          <p:cNvSpPr/>
          <p:nvPr/>
        </p:nvSpPr>
        <p:spPr>
          <a:xfrm>
            <a:off x="1282700" y="1153234"/>
            <a:ext cx="933366" cy="726403"/>
          </a:xfrm>
          <a:prstGeom prst="rect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H101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679865" y="1516436"/>
            <a:ext cx="8403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stomShape 34">
            <a:extLst>
              <a:ext uri="{FF2B5EF4-FFF2-40B4-BE49-F238E27FC236}">
                <a16:creationId xmlns:a16="http://schemas.microsoft.com/office/drawing/2014/main" id="{97632776-3052-334F-9AFB-7B533030C6AC}"/>
              </a:ext>
            </a:extLst>
          </p:cNvPr>
          <p:cNvSpPr/>
          <p:nvPr/>
        </p:nvSpPr>
        <p:spPr>
          <a:xfrm>
            <a:off x="2971630" y="1153234"/>
            <a:ext cx="1708235" cy="726403"/>
          </a:xfrm>
          <a:prstGeom prst="rect">
            <a:avLst/>
          </a:prstGeom>
          <a:solidFill>
            <a:srgbClr val="CC9999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Swath Format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216066" y="1516435"/>
            <a:ext cx="73660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stomShape 4"/>
          <p:cNvSpPr/>
          <p:nvPr/>
        </p:nvSpPr>
        <p:spPr>
          <a:xfrm>
            <a:off x="5541613" y="2142906"/>
            <a:ext cx="2108199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Daily composite</a:t>
            </a:r>
          </a:p>
        </p:txBody>
      </p:sp>
      <p:sp>
        <p:nvSpPr>
          <p:cNvPr id="12" name="CustomShape 13"/>
          <p:cNvSpPr/>
          <p:nvPr/>
        </p:nvSpPr>
        <p:spPr>
          <a:xfrm>
            <a:off x="1281130" y="2154749"/>
            <a:ext cx="933366" cy="726403"/>
          </a:xfrm>
          <a:prstGeom prst="rect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H16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678295" y="2517951"/>
            <a:ext cx="8403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stomShape 34">
            <a:extLst>
              <a:ext uri="{FF2B5EF4-FFF2-40B4-BE49-F238E27FC236}">
                <a16:creationId xmlns:a16="http://schemas.microsoft.com/office/drawing/2014/main" id="{97632776-3052-334F-9AFB-7B533030C6AC}"/>
              </a:ext>
            </a:extLst>
          </p:cNvPr>
          <p:cNvSpPr/>
          <p:nvPr/>
        </p:nvSpPr>
        <p:spPr>
          <a:xfrm>
            <a:off x="2970061" y="2154749"/>
            <a:ext cx="1708234" cy="726403"/>
          </a:xfrm>
          <a:prstGeom prst="rect">
            <a:avLst/>
          </a:prstGeom>
          <a:solidFill>
            <a:srgbClr val="CC9999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Swath Format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214496" y="2517950"/>
            <a:ext cx="73660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</p:cNvCxnSpPr>
          <p:nvPr/>
        </p:nvCxnSpPr>
        <p:spPr>
          <a:xfrm>
            <a:off x="7734155" y="1516703"/>
            <a:ext cx="1191796" cy="2706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stomShape 4"/>
          <p:cNvSpPr/>
          <p:nvPr/>
        </p:nvSpPr>
        <p:spPr>
          <a:xfrm>
            <a:off x="9200799" y="1247326"/>
            <a:ext cx="2294524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Daily 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 maps </a:t>
            </a:r>
          </a:p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 H16 and H101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52" y="3021503"/>
            <a:ext cx="2866242" cy="36000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"/>
          <a:stretch/>
        </p:blipFill>
        <p:spPr>
          <a:xfrm>
            <a:off x="8588285" y="1979065"/>
            <a:ext cx="3486619" cy="474774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"/>
          <a:stretch/>
        </p:blipFill>
        <p:spPr>
          <a:xfrm>
            <a:off x="1509127" y="3021503"/>
            <a:ext cx="2739624" cy="3374967"/>
          </a:xfrm>
          <a:prstGeom prst="rect">
            <a:avLst/>
          </a:prstGeom>
        </p:spPr>
      </p:pic>
      <p:sp>
        <p:nvSpPr>
          <p:cNvPr id="22" name="Croce 21"/>
          <p:cNvSpPr/>
          <p:nvPr/>
        </p:nvSpPr>
        <p:spPr>
          <a:xfrm>
            <a:off x="4425624" y="4563808"/>
            <a:ext cx="508481" cy="515389"/>
          </a:xfrm>
          <a:prstGeom prst="plus">
            <a:avLst>
              <a:gd name="adj" fmla="val 34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>
            <a:off x="8032551" y="4090916"/>
            <a:ext cx="829388" cy="835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</p:cNvCxnSpPr>
          <p:nvPr/>
        </p:nvCxnSpPr>
        <p:spPr>
          <a:xfrm flipV="1">
            <a:off x="7734155" y="1860907"/>
            <a:ext cx="1172979" cy="5925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14</a:t>
            </a:fld>
            <a:endParaRPr lang="de-AT"/>
          </a:p>
        </p:txBody>
      </p:sp>
      <p:sp>
        <p:nvSpPr>
          <p:cNvPr id="5" name="CustomShape 4"/>
          <p:cNvSpPr/>
          <p:nvPr/>
        </p:nvSpPr>
        <p:spPr>
          <a:xfrm>
            <a:off x="713259" y="1147926"/>
            <a:ext cx="2294524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Daily 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 maps </a:t>
            </a:r>
          </a:p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 H16 and H101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</p:cNvCxnSpPr>
          <p:nvPr/>
        </p:nvCxnSpPr>
        <p:spPr>
          <a:xfrm>
            <a:off x="3007783" y="1499817"/>
            <a:ext cx="8513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stomShape 4"/>
          <p:cNvSpPr/>
          <p:nvPr/>
        </p:nvSpPr>
        <p:spPr>
          <a:xfrm>
            <a:off x="3859107" y="1135267"/>
            <a:ext cx="1197808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SM2RAIN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</p:cNvCxnSpPr>
          <p:nvPr/>
        </p:nvCxnSpPr>
        <p:spPr>
          <a:xfrm>
            <a:off x="5102973" y="1511127"/>
            <a:ext cx="5385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stomShape 4"/>
          <p:cNvSpPr/>
          <p:nvPr/>
        </p:nvSpPr>
        <p:spPr>
          <a:xfrm>
            <a:off x="5676877" y="1147926"/>
            <a:ext cx="3556254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Daily 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 derived </a:t>
            </a:r>
          </a:p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rainfall maps (SM2RAIN_HSAF)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"/>
          <a:stretch/>
        </p:blipFill>
        <p:spPr>
          <a:xfrm>
            <a:off x="379458" y="1874328"/>
            <a:ext cx="3172492" cy="432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35426" y="3551613"/>
            <a:ext cx="11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SM2RAIN</a:t>
            </a:r>
            <a:endParaRPr lang="it-IT" dirty="0"/>
          </a:p>
        </p:txBody>
      </p:sp>
      <p:sp>
        <p:nvSpPr>
          <p:cNvPr id="12" name="Freccia a destra 11"/>
          <p:cNvSpPr/>
          <p:nvPr/>
        </p:nvSpPr>
        <p:spPr>
          <a:xfrm>
            <a:off x="3932702" y="3980395"/>
            <a:ext cx="1199757" cy="374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Segnaposto contenuto 3"/>
          <p:cNvPicPr>
            <a:picLocks noChangeAspect="1"/>
          </p:cNvPicPr>
          <p:nvPr/>
        </p:nvPicPr>
        <p:blipFill rotWithShape="1">
          <a:blip r:embed="rId3"/>
          <a:srcRect l="18319" t="14364" r="68166" b="13589"/>
          <a:stretch/>
        </p:blipFill>
        <p:spPr>
          <a:xfrm>
            <a:off x="5964979" y="1964246"/>
            <a:ext cx="3239101" cy="4320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9233131" y="2258951"/>
            <a:ext cx="29337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SM2RAIN parameters calibrated through the use of H113 CDR product considering ERA5 rainfall as benchmark during the period 2007-2017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83" y="-125302"/>
            <a:ext cx="6972299" cy="77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4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15</a:t>
            </a:fld>
            <a:endParaRPr lang="de-A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sp>
        <p:nvSpPr>
          <p:cNvPr id="7" name="CustomShape 4"/>
          <p:cNvSpPr/>
          <p:nvPr/>
        </p:nvSpPr>
        <p:spPr>
          <a:xfrm>
            <a:off x="507746" y="870775"/>
            <a:ext cx="2294524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SM2RAIN derived </a:t>
            </a:r>
          </a:p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rainfall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</p:cNvCxnSpPr>
          <p:nvPr/>
        </p:nvCxnSpPr>
        <p:spPr>
          <a:xfrm>
            <a:off x="2802270" y="1283538"/>
            <a:ext cx="6140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stomShape 4"/>
          <p:cNvSpPr/>
          <p:nvPr/>
        </p:nvSpPr>
        <p:spPr>
          <a:xfrm>
            <a:off x="3416300" y="867752"/>
            <a:ext cx="1604206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Regridding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over H23 grid 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</p:cNvCxnSpPr>
          <p:nvPr/>
        </p:nvCxnSpPr>
        <p:spPr>
          <a:xfrm flipV="1">
            <a:off x="5020506" y="1283537"/>
            <a:ext cx="521637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stomShape 4"/>
          <p:cNvSpPr/>
          <p:nvPr/>
        </p:nvSpPr>
        <p:spPr>
          <a:xfrm>
            <a:off x="5620393" y="867752"/>
            <a:ext cx="2294524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Integration with H23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A5EBA6C-6067-1741-8C6E-5D1E074FB267}"/>
              </a:ext>
            </a:extLst>
          </p:cNvPr>
          <p:cNvCxnSpPr>
            <a:cxnSpLocks/>
          </p:cNvCxnSpPr>
          <p:nvPr/>
        </p:nvCxnSpPr>
        <p:spPr>
          <a:xfrm flipV="1">
            <a:off x="7927190" y="1283537"/>
            <a:ext cx="1899718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stomShape 4"/>
          <p:cNvSpPr/>
          <p:nvPr/>
        </p:nvSpPr>
        <p:spPr>
          <a:xfrm>
            <a:off x="9826908" y="884543"/>
            <a:ext cx="618546" cy="726402"/>
          </a:xfrm>
          <a:prstGeom prst="rect">
            <a:avLst/>
          </a:prstGeom>
          <a:solidFill>
            <a:srgbClr val="00B050"/>
          </a:solidFill>
          <a:ln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H64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roce 13"/>
          <p:cNvSpPr/>
          <p:nvPr/>
        </p:nvSpPr>
        <p:spPr>
          <a:xfrm>
            <a:off x="4168875" y="3723848"/>
            <a:ext cx="508481" cy="515389"/>
          </a:xfrm>
          <a:prstGeom prst="plus">
            <a:avLst>
              <a:gd name="adj" fmla="val 34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Segnaposto contenuto 3"/>
          <p:cNvPicPr>
            <a:picLocks noChangeAspect="1"/>
          </p:cNvPicPr>
          <p:nvPr/>
        </p:nvPicPr>
        <p:blipFill rotWithShape="1">
          <a:blip r:embed="rId2"/>
          <a:srcRect l="18319" t="13326" r="68166" b="10979"/>
          <a:stretch/>
        </p:blipFill>
        <p:spPr>
          <a:xfrm>
            <a:off x="141317" y="1696301"/>
            <a:ext cx="3561416" cy="508587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14074" r="10581"/>
          <a:stretch/>
        </p:blipFill>
        <p:spPr>
          <a:xfrm>
            <a:off x="5143500" y="1696302"/>
            <a:ext cx="3248310" cy="516169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8509000" y="3077517"/>
            <a:ext cx="352395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The </a:t>
            </a:r>
            <a:r>
              <a:rPr lang="it-IT" b="1" dirty="0" err="1" smtClean="0"/>
              <a:t>integration</a:t>
            </a:r>
            <a:r>
              <a:rPr lang="it-IT" b="1" dirty="0" smtClean="0"/>
              <a:t> id </a:t>
            </a:r>
            <a:r>
              <a:rPr lang="it-IT" b="1" dirty="0" err="1" smtClean="0"/>
              <a:t>performed</a:t>
            </a:r>
            <a:r>
              <a:rPr lang="it-IT" b="1" dirty="0" smtClean="0"/>
              <a:t> </a:t>
            </a:r>
            <a:r>
              <a:rPr lang="it-IT" b="1" dirty="0" err="1" smtClean="0"/>
              <a:t>only</a:t>
            </a:r>
            <a:r>
              <a:rPr lang="it-IT" b="1" dirty="0" smtClean="0"/>
              <a:t> </a:t>
            </a:r>
            <a:r>
              <a:rPr lang="it-IT" b="1" dirty="0"/>
              <a:t>over </a:t>
            </a:r>
            <a:r>
              <a:rPr lang="it-IT" b="1" dirty="0" err="1"/>
              <a:t>land</a:t>
            </a:r>
            <a:endParaRPr lang="it-IT" b="1" dirty="0"/>
          </a:p>
          <a:p>
            <a:endParaRPr lang="it-IT" b="1" dirty="0"/>
          </a:p>
          <a:p>
            <a:r>
              <a:rPr lang="it-IT" b="1" dirty="0" err="1"/>
              <a:t>If</a:t>
            </a:r>
            <a:r>
              <a:rPr lang="it-IT" b="1" dirty="0"/>
              <a:t> </a:t>
            </a:r>
            <a:r>
              <a:rPr lang="it-IT" b="1" dirty="0" smtClean="0"/>
              <a:t>SM2RAIN-derived </a:t>
            </a:r>
            <a:r>
              <a:rPr lang="it-IT" b="1" dirty="0" err="1" smtClean="0"/>
              <a:t>rainfall</a:t>
            </a:r>
            <a:r>
              <a:rPr lang="it-IT" b="1" dirty="0" smtClean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missing</a:t>
            </a:r>
            <a:r>
              <a:rPr lang="it-IT" b="1" dirty="0"/>
              <a:t>, </a:t>
            </a:r>
            <a:r>
              <a:rPr lang="it-IT" b="1" dirty="0" err="1"/>
              <a:t>only</a:t>
            </a:r>
            <a:r>
              <a:rPr lang="it-IT" b="1" dirty="0"/>
              <a:t> H23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used</a:t>
            </a:r>
            <a:r>
              <a:rPr lang="it-IT" b="1" dirty="0"/>
              <a:t> and viceversa</a:t>
            </a:r>
          </a:p>
        </p:txBody>
      </p:sp>
    </p:spTree>
    <p:extLst>
      <p:ext uri="{BB962C8B-B14F-4D97-AF65-F5344CB8AC3E}">
        <p14:creationId xmlns:p14="http://schemas.microsoft.com/office/powerpoint/2010/main" val="275130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16</a:t>
            </a:fld>
            <a:endParaRPr lang="de-A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pic>
        <p:nvPicPr>
          <p:cNvPr id="6" name="Immagin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9"/>
          <a:stretch/>
        </p:blipFill>
        <p:spPr bwMode="auto">
          <a:xfrm>
            <a:off x="6803072" y="1464645"/>
            <a:ext cx="5211128" cy="4764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169187" y="1941174"/>
                <a:ext cx="61341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sub>
                          </m:sSub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𝑅𝐴𝐼𝑁</m:t>
                              </m:r>
                            </m:sub>
                          </m:sSub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87" y="1941174"/>
                <a:ext cx="6134100" cy="461665"/>
              </a:xfrm>
              <a:prstGeom prst="rect">
                <a:avLst/>
              </a:prstGeom>
              <a:blipFill>
                <a:blip r:embed="rId3"/>
                <a:stretch>
                  <a:fillRect t="-130263" r="-6759" b="-19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169187" y="3649438"/>
                <a:ext cx="6989606" cy="871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87" y="3649438"/>
                <a:ext cx="6989606" cy="871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94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17</a:t>
            </a:fld>
            <a:endParaRPr lang="de-A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1745819"/>
            <a:ext cx="7839472" cy="37734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1745819"/>
            <a:ext cx="7839472" cy="37734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1745819"/>
            <a:ext cx="7839472" cy="377343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1745819"/>
            <a:ext cx="7839472" cy="37734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1745819"/>
            <a:ext cx="7839472" cy="3773432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8210550" y="1745819"/>
            <a:ext cx="3898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P-AC-SM2RAIN (H64) </a:t>
            </a:r>
          </a:p>
          <a:p>
            <a:r>
              <a:rPr lang="it-IT" sz="2400" b="1" dirty="0" err="1" smtClean="0"/>
              <a:t>main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features</a:t>
            </a:r>
            <a:r>
              <a:rPr lang="it-IT" sz="2400" b="1" dirty="0" smtClean="0"/>
              <a:t>:</a:t>
            </a:r>
          </a:p>
          <a:p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 smtClean="0"/>
              <a:t>Daily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temporal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resolution</a:t>
            </a:r>
            <a:r>
              <a:rPr lang="it-IT" sz="2400" b="1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smtClean="0"/>
              <a:t>0.25° </a:t>
            </a:r>
            <a:r>
              <a:rPr lang="it-IT" sz="2400" b="1" dirty="0" err="1" smtClean="0"/>
              <a:t>spatial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resolution</a:t>
            </a:r>
            <a:r>
              <a:rPr lang="it-IT" sz="2400" b="1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smtClean="0"/>
              <a:t>Offline </a:t>
            </a:r>
            <a:r>
              <a:rPr lang="it-IT" sz="2400" b="1" dirty="0" err="1" smtClean="0"/>
              <a:t>product</a:t>
            </a:r>
            <a:r>
              <a:rPr lang="it-IT" sz="2400" b="1" dirty="0" smtClean="0"/>
              <a:t> (1 </a:t>
            </a:r>
            <a:r>
              <a:rPr lang="it-IT" sz="2400" b="1" dirty="0" err="1" smtClean="0"/>
              <a:t>day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latency</a:t>
            </a:r>
            <a:r>
              <a:rPr lang="it-IT" sz="2400" b="1" dirty="0" smtClean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smtClean="0"/>
              <a:t> Format </a:t>
            </a:r>
            <a:r>
              <a:rPr lang="it-IT" sz="2400" b="1" dirty="0" err="1" smtClean="0"/>
              <a:t>netCDF</a:t>
            </a:r>
            <a:r>
              <a:rPr lang="it-IT" sz="2400" b="1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 smtClean="0"/>
              <a:t>Availability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since</a:t>
            </a:r>
            <a:r>
              <a:rPr lang="it-IT" sz="2400" b="1" dirty="0" smtClean="0"/>
              <a:t> 2019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4102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18</a:t>
            </a:fld>
            <a:endParaRPr lang="de-A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15" y="1469390"/>
            <a:ext cx="6871380" cy="468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17653" y="1350289"/>
            <a:ext cx="10527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 err="1" smtClean="0"/>
              <a:t>Correlation</a:t>
            </a:r>
            <a:r>
              <a:rPr lang="it-IT" sz="3200" dirty="0" smtClean="0"/>
              <a:t> </a:t>
            </a:r>
            <a:r>
              <a:rPr lang="it-IT" sz="3200" dirty="0" err="1" smtClean="0"/>
              <a:t>maps</a:t>
            </a:r>
            <a:endParaRPr lang="it-IT" sz="3200" dirty="0"/>
          </a:p>
          <a:p>
            <a:pPr algn="r"/>
            <a:r>
              <a:rPr lang="it-IT" sz="3200" dirty="0" smtClean="0"/>
              <a:t> 2011-2014 </a:t>
            </a:r>
            <a:endParaRPr lang="it-IT" sz="3200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30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19</a:t>
            </a:fld>
            <a:endParaRPr lang="de-A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17653" y="1350289"/>
            <a:ext cx="10527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 err="1" smtClean="0"/>
              <a:t>Correlation</a:t>
            </a:r>
            <a:r>
              <a:rPr lang="it-IT" sz="3200" dirty="0" smtClean="0"/>
              <a:t> </a:t>
            </a:r>
            <a:r>
              <a:rPr lang="it-IT" sz="3200" dirty="0" err="1" smtClean="0"/>
              <a:t>maps</a:t>
            </a:r>
            <a:endParaRPr lang="it-IT" sz="3200" dirty="0"/>
          </a:p>
          <a:p>
            <a:pPr algn="r"/>
            <a:r>
              <a:rPr lang="it-IT" sz="3200" dirty="0" smtClean="0"/>
              <a:t> 2011-2014 </a:t>
            </a:r>
            <a:endParaRPr lang="it-IT" sz="3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3254" y="2104240"/>
            <a:ext cx="186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VS GPCC</a:t>
            </a:r>
            <a:endParaRPr lang="it-IT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73254" y="4782851"/>
            <a:ext cx="207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VS ERA5</a:t>
            </a:r>
            <a:endParaRPr lang="it-IT" sz="32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308626"/>
            <a:ext cx="6502400" cy="52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</a:t>
            </a:fld>
            <a:endParaRPr lang="de-AT"/>
          </a:p>
        </p:txBody>
      </p:sp>
      <p:sp>
        <p:nvSpPr>
          <p:cNvPr id="5" name="Figura a mano libera 4"/>
          <p:cNvSpPr/>
          <p:nvPr/>
        </p:nvSpPr>
        <p:spPr>
          <a:xfrm>
            <a:off x="1799999" y="1352390"/>
            <a:ext cx="7957244" cy="1012345"/>
          </a:xfrm>
          <a:custGeom>
            <a:avLst/>
            <a:gdLst>
              <a:gd name="connsiteX0" fmla="*/ 0 w 7957244"/>
              <a:gd name="connsiteY0" fmla="*/ 101235 h 1012345"/>
              <a:gd name="connsiteX1" fmla="*/ 101235 w 7957244"/>
              <a:gd name="connsiteY1" fmla="*/ 0 h 1012345"/>
              <a:gd name="connsiteX2" fmla="*/ 7856010 w 7957244"/>
              <a:gd name="connsiteY2" fmla="*/ 0 h 1012345"/>
              <a:gd name="connsiteX3" fmla="*/ 7957245 w 7957244"/>
              <a:gd name="connsiteY3" fmla="*/ 101235 h 1012345"/>
              <a:gd name="connsiteX4" fmla="*/ 7957244 w 7957244"/>
              <a:gd name="connsiteY4" fmla="*/ 911111 h 1012345"/>
              <a:gd name="connsiteX5" fmla="*/ 7856009 w 7957244"/>
              <a:gd name="connsiteY5" fmla="*/ 1012346 h 1012345"/>
              <a:gd name="connsiteX6" fmla="*/ 101235 w 7957244"/>
              <a:gd name="connsiteY6" fmla="*/ 1012345 h 1012345"/>
              <a:gd name="connsiteX7" fmla="*/ 0 w 7957244"/>
              <a:gd name="connsiteY7" fmla="*/ 911110 h 1012345"/>
              <a:gd name="connsiteX8" fmla="*/ 0 w 7957244"/>
              <a:gd name="connsiteY8" fmla="*/ 101235 h 101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7244" h="1012345">
                <a:moveTo>
                  <a:pt x="0" y="101235"/>
                </a:moveTo>
                <a:cubicBezTo>
                  <a:pt x="0" y="45324"/>
                  <a:pt x="45324" y="0"/>
                  <a:pt x="101235" y="0"/>
                </a:cubicBezTo>
                <a:lnTo>
                  <a:pt x="7856010" y="0"/>
                </a:lnTo>
                <a:cubicBezTo>
                  <a:pt x="7911921" y="0"/>
                  <a:pt x="7957245" y="45324"/>
                  <a:pt x="7957245" y="101235"/>
                </a:cubicBezTo>
                <a:cubicBezTo>
                  <a:pt x="7957245" y="371194"/>
                  <a:pt x="7957244" y="641152"/>
                  <a:pt x="7957244" y="911111"/>
                </a:cubicBezTo>
                <a:cubicBezTo>
                  <a:pt x="7957244" y="967022"/>
                  <a:pt x="7911920" y="1012346"/>
                  <a:pt x="7856009" y="1012346"/>
                </a:cubicBezTo>
                <a:lnTo>
                  <a:pt x="101235" y="1012345"/>
                </a:lnTo>
                <a:cubicBezTo>
                  <a:pt x="45324" y="1012345"/>
                  <a:pt x="0" y="967021"/>
                  <a:pt x="0" y="911110"/>
                </a:cubicBezTo>
                <a:lnTo>
                  <a:pt x="0" y="10123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753" tIns="179070" rIns="179071" bIns="179070" numCol="1" spcCol="1270" anchor="ctr" anchorCtr="0">
            <a:noAutofit/>
          </a:bodyPr>
          <a:lstStyle/>
          <a:p>
            <a:pPr lvl="0" algn="l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4700" dirty="0" smtClean="0"/>
              <a:t>RATIONALE</a:t>
            </a:r>
            <a:endParaRPr lang="it-IT" sz="4700" kern="1200" dirty="0"/>
          </a:p>
        </p:txBody>
      </p:sp>
      <p:sp>
        <p:nvSpPr>
          <p:cNvPr id="6" name="Figura a mano libera 5"/>
          <p:cNvSpPr/>
          <p:nvPr/>
        </p:nvSpPr>
        <p:spPr>
          <a:xfrm>
            <a:off x="1799999" y="2465969"/>
            <a:ext cx="7957244" cy="1012345"/>
          </a:xfrm>
          <a:custGeom>
            <a:avLst/>
            <a:gdLst>
              <a:gd name="connsiteX0" fmla="*/ 0 w 7957244"/>
              <a:gd name="connsiteY0" fmla="*/ 101235 h 1012345"/>
              <a:gd name="connsiteX1" fmla="*/ 101235 w 7957244"/>
              <a:gd name="connsiteY1" fmla="*/ 0 h 1012345"/>
              <a:gd name="connsiteX2" fmla="*/ 7856010 w 7957244"/>
              <a:gd name="connsiteY2" fmla="*/ 0 h 1012345"/>
              <a:gd name="connsiteX3" fmla="*/ 7957245 w 7957244"/>
              <a:gd name="connsiteY3" fmla="*/ 101235 h 1012345"/>
              <a:gd name="connsiteX4" fmla="*/ 7957244 w 7957244"/>
              <a:gd name="connsiteY4" fmla="*/ 911111 h 1012345"/>
              <a:gd name="connsiteX5" fmla="*/ 7856009 w 7957244"/>
              <a:gd name="connsiteY5" fmla="*/ 1012346 h 1012345"/>
              <a:gd name="connsiteX6" fmla="*/ 101235 w 7957244"/>
              <a:gd name="connsiteY6" fmla="*/ 1012345 h 1012345"/>
              <a:gd name="connsiteX7" fmla="*/ 0 w 7957244"/>
              <a:gd name="connsiteY7" fmla="*/ 911110 h 1012345"/>
              <a:gd name="connsiteX8" fmla="*/ 0 w 7957244"/>
              <a:gd name="connsiteY8" fmla="*/ 101235 h 101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7244" h="1012345">
                <a:moveTo>
                  <a:pt x="0" y="101235"/>
                </a:moveTo>
                <a:cubicBezTo>
                  <a:pt x="0" y="45324"/>
                  <a:pt x="45324" y="0"/>
                  <a:pt x="101235" y="0"/>
                </a:cubicBezTo>
                <a:lnTo>
                  <a:pt x="7856010" y="0"/>
                </a:lnTo>
                <a:cubicBezTo>
                  <a:pt x="7911921" y="0"/>
                  <a:pt x="7957245" y="45324"/>
                  <a:pt x="7957245" y="101235"/>
                </a:cubicBezTo>
                <a:cubicBezTo>
                  <a:pt x="7957245" y="371194"/>
                  <a:pt x="7957244" y="641152"/>
                  <a:pt x="7957244" y="911111"/>
                </a:cubicBezTo>
                <a:cubicBezTo>
                  <a:pt x="7957244" y="967022"/>
                  <a:pt x="7911920" y="1012346"/>
                  <a:pt x="7856009" y="1012346"/>
                </a:cubicBezTo>
                <a:lnTo>
                  <a:pt x="101235" y="1012345"/>
                </a:lnTo>
                <a:cubicBezTo>
                  <a:pt x="45324" y="1012345"/>
                  <a:pt x="0" y="967021"/>
                  <a:pt x="0" y="911110"/>
                </a:cubicBezTo>
                <a:lnTo>
                  <a:pt x="0" y="10123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2700132"/>
              <a:satOff val="-19068"/>
              <a:lumOff val="-1307"/>
              <a:alphaOff val="0"/>
            </a:schemeClr>
          </a:fillRef>
          <a:effectRef idx="2">
            <a:schemeClr val="accent5">
              <a:hueOff val="-2700132"/>
              <a:satOff val="-19068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753" tIns="179070" rIns="179071" bIns="179070" numCol="1" spcCol="1270" anchor="ctr" anchorCtr="0">
            <a:noAutofit/>
          </a:bodyPr>
          <a:lstStyle/>
          <a:p>
            <a:pPr lvl="0" algn="l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4700" kern="1200" dirty="0" smtClean="0"/>
              <a:t>SM2RAIN ALGORITHM</a:t>
            </a:r>
            <a:endParaRPr lang="it-IT" sz="4700" kern="1200" dirty="0"/>
          </a:p>
        </p:txBody>
      </p:sp>
      <p:sp>
        <p:nvSpPr>
          <p:cNvPr id="7" name="Figura a mano libera 6"/>
          <p:cNvSpPr/>
          <p:nvPr/>
        </p:nvSpPr>
        <p:spPr>
          <a:xfrm>
            <a:off x="1799999" y="3579549"/>
            <a:ext cx="7957244" cy="1012345"/>
          </a:xfrm>
          <a:custGeom>
            <a:avLst/>
            <a:gdLst>
              <a:gd name="connsiteX0" fmla="*/ 0 w 7957244"/>
              <a:gd name="connsiteY0" fmla="*/ 101235 h 1012345"/>
              <a:gd name="connsiteX1" fmla="*/ 101235 w 7957244"/>
              <a:gd name="connsiteY1" fmla="*/ 0 h 1012345"/>
              <a:gd name="connsiteX2" fmla="*/ 7856010 w 7957244"/>
              <a:gd name="connsiteY2" fmla="*/ 0 h 1012345"/>
              <a:gd name="connsiteX3" fmla="*/ 7957245 w 7957244"/>
              <a:gd name="connsiteY3" fmla="*/ 101235 h 1012345"/>
              <a:gd name="connsiteX4" fmla="*/ 7957244 w 7957244"/>
              <a:gd name="connsiteY4" fmla="*/ 911111 h 1012345"/>
              <a:gd name="connsiteX5" fmla="*/ 7856009 w 7957244"/>
              <a:gd name="connsiteY5" fmla="*/ 1012346 h 1012345"/>
              <a:gd name="connsiteX6" fmla="*/ 101235 w 7957244"/>
              <a:gd name="connsiteY6" fmla="*/ 1012345 h 1012345"/>
              <a:gd name="connsiteX7" fmla="*/ 0 w 7957244"/>
              <a:gd name="connsiteY7" fmla="*/ 911110 h 1012345"/>
              <a:gd name="connsiteX8" fmla="*/ 0 w 7957244"/>
              <a:gd name="connsiteY8" fmla="*/ 101235 h 101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7244" h="1012345">
                <a:moveTo>
                  <a:pt x="0" y="101235"/>
                </a:moveTo>
                <a:cubicBezTo>
                  <a:pt x="0" y="45324"/>
                  <a:pt x="45324" y="0"/>
                  <a:pt x="101235" y="0"/>
                </a:cubicBezTo>
                <a:lnTo>
                  <a:pt x="7856010" y="0"/>
                </a:lnTo>
                <a:cubicBezTo>
                  <a:pt x="7911921" y="0"/>
                  <a:pt x="7957245" y="45324"/>
                  <a:pt x="7957245" y="101235"/>
                </a:cubicBezTo>
                <a:cubicBezTo>
                  <a:pt x="7957245" y="371194"/>
                  <a:pt x="7957244" y="641152"/>
                  <a:pt x="7957244" y="911111"/>
                </a:cubicBezTo>
                <a:cubicBezTo>
                  <a:pt x="7957244" y="967022"/>
                  <a:pt x="7911920" y="1012346"/>
                  <a:pt x="7856009" y="1012346"/>
                </a:cubicBezTo>
                <a:lnTo>
                  <a:pt x="101235" y="1012345"/>
                </a:lnTo>
                <a:cubicBezTo>
                  <a:pt x="45324" y="1012345"/>
                  <a:pt x="0" y="967021"/>
                  <a:pt x="0" y="911110"/>
                </a:cubicBezTo>
                <a:lnTo>
                  <a:pt x="0" y="10123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5400265"/>
              <a:satOff val="-38136"/>
              <a:lumOff val="-2615"/>
              <a:alphaOff val="0"/>
            </a:schemeClr>
          </a:fillRef>
          <a:effectRef idx="2">
            <a:schemeClr val="accent5">
              <a:hueOff val="-5400265"/>
              <a:satOff val="-38136"/>
              <a:lumOff val="-26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753" tIns="179070" rIns="179071" bIns="179070" numCol="1" spcCol="1270" anchor="ctr" anchorCtr="0">
            <a:noAutofit/>
          </a:bodyPr>
          <a:lstStyle/>
          <a:p>
            <a:pPr lvl="0" algn="l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4700" kern="1200" dirty="0" smtClean="0"/>
              <a:t>HSAF PRODUCT</a:t>
            </a:r>
            <a:endParaRPr lang="it-IT" sz="4700" kern="1200" dirty="0"/>
          </a:p>
        </p:txBody>
      </p:sp>
      <p:sp>
        <p:nvSpPr>
          <p:cNvPr id="8" name="Figura a mano libera 7"/>
          <p:cNvSpPr/>
          <p:nvPr/>
        </p:nvSpPr>
        <p:spPr>
          <a:xfrm>
            <a:off x="1799999" y="4693129"/>
            <a:ext cx="7957244" cy="1012345"/>
          </a:xfrm>
          <a:custGeom>
            <a:avLst/>
            <a:gdLst>
              <a:gd name="connsiteX0" fmla="*/ 0 w 7957244"/>
              <a:gd name="connsiteY0" fmla="*/ 101235 h 1012345"/>
              <a:gd name="connsiteX1" fmla="*/ 101235 w 7957244"/>
              <a:gd name="connsiteY1" fmla="*/ 0 h 1012345"/>
              <a:gd name="connsiteX2" fmla="*/ 7856010 w 7957244"/>
              <a:gd name="connsiteY2" fmla="*/ 0 h 1012345"/>
              <a:gd name="connsiteX3" fmla="*/ 7957245 w 7957244"/>
              <a:gd name="connsiteY3" fmla="*/ 101235 h 1012345"/>
              <a:gd name="connsiteX4" fmla="*/ 7957244 w 7957244"/>
              <a:gd name="connsiteY4" fmla="*/ 911111 h 1012345"/>
              <a:gd name="connsiteX5" fmla="*/ 7856009 w 7957244"/>
              <a:gd name="connsiteY5" fmla="*/ 1012346 h 1012345"/>
              <a:gd name="connsiteX6" fmla="*/ 101235 w 7957244"/>
              <a:gd name="connsiteY6" fmla="*/ 1012345 h 1012345"/>
              <a:gd name="connsiteX7" fmla="*/ 0 w 7957244"/>
              <a:gd name="connsiteY7" fmla="*/ 911110 h 1012345"/>
              <a:gd name="connsiteX8" fmla="*/ 0 w 7957244"/>
              <a:gd name="connsiteY8" fmla="*/ 101235 h 101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7244" h="1012345">
                <a:moveTo>
                  <a:pt x="0" y="101235"/>
                </a:moveTo>
                <a:cubicBezTo>
                  <a:pt x="0" y="45324"/>
                  <a:pt x="45324" y="0"/>
                  <a:pt x="101235" y="0"/>
                </a:cubicBezTo>
                <a:lnTo>
                  <a:pt x="7856010" y="0"/>
                </a:lnTo>
                <a:cubicBezTo>
                  <a:pt x="7911921" y="0"/>
                  <a:pt x="7957245" y="45324"/>
                  <a:pt x="7957245" y="101235"/>
                </a:cubicBezTo>
                <a:cubicBezTo>
                  <a:pt x="7957245" y="371194"/>
                  <a:pt x="7957244" y="641152"/>
                  <a:pt x="7957244" y="911111"/>
                </a:cubicBezTo>
                <a:cubicBezTo>
                  <a:pt x="7957244" y="967022"/>
                  <a:pt x="7911920" y="1012346"/>
                  <a:pt x="7856009" y="1012346"/>
                </a:cubicBezTo>
                <a:lnTo>
                  <a:pt x="101235" y="1012345"/>
                </a:lnTo>
                <a:cubicBezTo>
                  <a:pt x="45324" y="1012345"/>
                  <a:pt x="0" y="967021"/>
                  <a:pt x="0" y="911110"/>
                </a:cubicBezTo>
                <a:lnTo>
                  <a:pt x="0" y="10123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8100396"/>
              <a:satOff val="-57204"/>
              <a:lumOff val="-3922"/>
              <a:alphaOff val="0"/>
            </a:schemeClr>
          </a:fillRef>
          <a:effectRef idx="2">
            <a:schemeClr val="accent5">
              <a:hueOff val="-8100396"/>
              <a:satOff val="-57204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753" tIns="179070" rIns="179071" bIns="179070" numCol="1" spcCol="1270" anchor="ctr" anchorCtr="0">
            <a:noAutofit/>
          </a:bodyPr>
          <a:lstStyle/>
          <a:p>
            <a:pPr lvl="0" algn="l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4700" kern="1200" dirty="0" smtClean="0"/>
              <a:t>SOME APPLICATIONS</a:t>
            </a:r>
            <a:endParaRPr lang="it-IT" sz="4700" kern="1200" dirty="0"/>
          </a:p>
        </p:txBody>
      </p:sp>
      <p:sp>
        <p:nvSpPr>
          <p:cNvPr id="9" name="Rettangolo arrotondato 8"/>
          <p:cNvSpPr/>
          <p:nvPr/>
        </p:nvSpPr>
        <p:spPr>
          <a:xfrm>
            <a:off x="1901233" y="4794363"/>
            <a:ext cx="1591448" cy="809876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-5474765"/>
              <a:satOff val="-35983"/>
              <a:lumOff val="-130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ttangolo arrotondato 9"/>
          <p:cNvSpPr/>
          <p:nvPr/>
        </p:nvSpPr>
        <p:spPr>
          <a:xfrm>
            <a:off x="1901233" y="3680783"/>
            <a:ext cx="1591448" cy="809876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5000" b="-4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-2737382"/>
              <a:satOff val="-17991"/>
              <a:lumOff val="-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ttangolo arrotondato 10"/>
          <p:cNvSpPr/>
          <p:nvPr/>
        </p:nvSpPr>
        <p:spPr>
          <a:xfrm>
            <a:off x="1901233" y="2565400"/>
            <a:ext cx="1591448" cy="811679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4" y="1453625"/>
            <a:ext cx="1591448" cy="81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10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20</a:t>
            </a:fld>
            <a:endParaRPr lang="de-A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692574"/>
              </p:ext>
            </p:extLst>
          </p:nvPr>
        </p:nvGraphicFramePr>
        <p:xfrm>
          <a:off x="-12699" y="1762467"/>
          <a:ext cx="12204700" cy="47323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8399">
                  <a:extLst>
                    <a:ext uri="{9D8B030D-6E8A-4147-A177-3AD203B41FA5}">
                      <a16:colId xmlns:a16="http://schemas.microsoft.com/office/drawing/2014/main" val="3187744463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1424017133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675010728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298514816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532945415"/>
                    </a:ext>
                  </a:extLst>
                </a:gridCol>
                <a:gridCol w="2527301">
                  <a:extLst>
                    <a:ext uri="{9D8B030D-6E8A-4147-A177-3AD203B41FA5}">
                      <a16:colId xmlns:a16="http://schemas.microsoft.com/office/drawing/2014/main" val="1495405477"/>
                    </a:ext>
                  </a:extLst>
                </a:gridCol>
              </a:tblGrid>
              <a:tr h="52478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ID</a:t>
                      </a:r>
                      <a:endParaRPr lang="it-IT" sz="18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Acronym</a:t>
                      </a:r>
                      <a:endParaRPr lang="it-IT" sz="1400" b="1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Type</a:t>
                      </a:r>
                      <a:endParaRPr lang="it-IT" sz="1800" b="1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Coverage</a:t>
                      </a:r>
                      <a:endParaRPr lang="it-IT" sz="1800" b="1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Spatial</a:t>
                      </a:r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Temporal Resolution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5500177"/>
                  </a:ext>
                </a:extLst>
              </a:tr>
              <a:tr h="9566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H64</a:t>
                      </a:r>
                      <a:endParaRPr lang="it-IT" sz="2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P-AC-SM2RAIN</a:t>
                      </a:r>
                      <a:endParaRPr lang="it-IT" sz="1400" b="1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Precipitation/Soil Moisture integrated product 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Extended H SAF area</a:t>
                      </a:r>
                    </a:p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(LAT 60°S – 75°N, LON 60°W – 60°E)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0.25°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endParaRPr lang="en-US" sz="14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698008"/>
                  </a:ext>
                </a:extLst>
              </a:tr>
              <a:tr h="7091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H75</a:t>
                      </a:r>
                      <a:endParaRPr lang="it-IT" sz="2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P-AC-SCA-SM2R</a:t>
                      </a:r>
                      <a:endParaRPr lang="it-IT" sz="1400" kern="12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Soil Moisture-based product (SM2RAIN) for EPS-SG SCA</a:t>
                      </a:r>
                      <a:endParaRPr lang="it-IT" sz="1400" kern="12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Global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6.25 km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6293637"/>
                  </a:ext>
                </a:extLst>
              </a:tr>
              <a:tr h="9117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effectLst/>
                        </a:rPr>
                        <a:t>H79</a:t>
                      </a:r>
                      <a:endParaRPr lang="it-IT" sz="2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P-AC-SM2R-PMW-G</a:t>
                      </a:r>
                      <a:endParaRPr lang="it-IT" sz="1400" b="1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Precipitation/Soil Moisture integrated product</a:t>
                      </a:r>
                      <a:endParaRPr lang="it-IT" sz="1400" b="1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Global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0.25°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1575131"/>
                  </a:ext>
                </a:extLst>
              </a:tr>
              <a:tr h="64957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H84</a:t>
                      </a:r>
                      <a:endParaRPr lang="it-IT" sz="2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P-AC-SM2R-PMW-G-L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Gauge adjusted</a:t>
                      </a:r>
                      <a:r>
                        <a:rPr lang="en-US" sz="1400" kern="1200" baseline="0" dirty="0" smtClean="0">
                          <a:effectLst/>
                        </a:rPr>
                        <a:t> </a:t>
                      </a:r>
                      <a:r>
                        <a:rPr lang="en-US" sz="1400" kern="1200" dirty="0" smtClean="0">
                          <a:effectLst/>
                        </a:rPr>
                        <a:t>Precipitation/Soil Moisture integrated product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Global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0.25°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8237023"/>
                  </a:ext>
                </a:extLst>
              </a:tr>
              <a:tr h="9566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H87</a:t>
                      </a:r>
                      <a:endParaRPr lang="it-IT" sz="2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P-AC-SM2R-DR</a:t>
                      </a:r>
                      <a:endParaRPr lang="it-IT" sz="1400" kern="12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SM2RAIN-only rainfall product </a:t>
                      </a:r>
                      <a:endParaRPr lang="it-IT" sz="1400" kern="12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Global</a:t>
                      </a:r>
                      <a:endParaRPr lang="it-IT" sz="14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0.1°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419506"/>
                  </a:ext>
                </a:extLst>
              </a:tr>
            </a:tbl>
          </a:graphicData>
        </a:graphic>
      </p:graphicFrame>
      <p:sp>
        <p:nvSpPr>
          <p:cNvPr id="7" name="Titolo 1"/>
          <p:cNvSpPr txBox="1">
            <a:spLocks/>
          </p:cNvSpPr>
          <p:nvPr/>
        </p:nvSpPr>
        <p:spPr>
          <a:xfrm>
            <a:off x="3072936" y="427038"/>
            <a:ext cx="8661863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dirty="0" smtClean="0"/>
              <a:t>H SAF Product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0" y="1292854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2600" b="1" dirty="0">
                <a:latin typeface="+mj-lt"/>
                <a:ea typeface="+mj-ea"/>
                <a:cs typeface="+mj-cs"/>
              </a:rPr>
              <a:t>SM2RAIN-derived </a:t>
            </a:r>
            <a:r>
              <a:rPr lang="it-IT" sz="2600" b="1" dirty="0" err="1">
                <a:latin typeface="+mj-lt"/>
                <a:ea typeface="+mj-ea"/>
                <a:cs typeface="+mj-cs"/>
              </a:rPr>
              <a:t>products</a:t>
            </a:r>
            <a:r>
              <a:rPr lang="it-IT" sz="2600" b="1" dirty="0">
                <a:latin typeface="+mj-lt"/>
                <a:ea typeface="+mj-ea"/>
                <a:cs typeface="+mj-cs"/>
              </a:rPr>
              <a:t> portfolio</a:t>
            </a:r>
          </a:p>
        </p:txBody>
      </p:sp>
    </p:spTree>
    <p:extLst>
      <p:ext uri="{BB962C8B-B14F-4D97-AF65-F5344CB8AC3E}">
        <p14:creationId xmlns:p14="http://schemas.microsoft.com/office/powerpoint/2010/main" val="340269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21</a:t>
            </a:fld>
            <a:endParaRPr lang="de-A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Some Applications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2612" y="5877938"/>
            <a:ext cx="7009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 smtClean="0">
                <a:solidFill>
                  <a:srgbClr val="008000"/>
                </a:solidFill>
              </a:rPr>
              <a:t>See also </a:t>
            </a:r>
            <a:r>
              <a:rPr lang="en-US" sz="1600" dirty="0" err="1" smtClean="0">
                <a:solidFill>
                  <a:srgbClr val="008000"/>
                </a:solidFill>
              </a:rPr>
              <a:t>Massari</a:t>
            </a:r>
            <a:r>
              <a:rPr lang="en-US" sz="1600" dirty="0" smtClean="0">
                <a:solidFill>
                  <a:srgbClr val="008000"/>
                </a:solidFill>
              </a:rPr>
              <a:t> et al. (2014, ADWR); Ciabatta et al. (2016, JAG); </a:t>
            </a:r>
            <a:r>
              <a:rPr lang="en-US" sz="1600" dirty="0" err="1" smtClean="0">
                <a:solidFill>
                  <a:srgbClr val="008000"/>
                </a:solidFill>
              </a:rPr>
              <a:t>Abera</a:t>
            </a:r>
            <a:r>
              <a:rPr lang="en-US" sz="1600" dirty="0" smtClean="0">
                <a:solidFill>
                  <a:srgbClr val="008000"/>
                </a:solidFill>
              </a:rPr>
              <a:t> et al. (2017, HESS); </a:t>
            </a:r>
            <a:r>
              <a:rPr lang="en-US" sz="1600" dirty="0" err="1" smtClean="0">
                <a:solidFill>
                  <a:srgbClr val="008000"/>
                </a:solidFill>
              </a:rPr>
              <a:t>Massari</a:t>
            </a:r>
            <a:r>
              <a:rPr lang="en-US" sz="1600" dirty="0" smtClean="0">
                <a:solidFill>
                  <a:srgbClr val="008000"/>
                </a:solidFill>
              </a:rPr>
              <a:t> et al. (2018, RS)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8" name="Picture 2" descr="https://pbs.twimg.com/media/DiIY0zRXcAAbT4t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22" y="1001995"/>
            <a:ext cx="5090278" cy="577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787900" y="1205858"/>
            <a:ext cx="22219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good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  High performance in terms of flood estimation against streamflow observations (through hydrological modelling)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130976" y="2751812"/>
            <a:ext cx="2581276" cy="1015663"/>
          </a:xfrm>
          <a:prstGeom prst="rect">
            <a:avLst/>
          </a:prstGeom>
          <a:gradFill>
            <a:gsLst>
              <a:gs pos="0">
                <a:srgbClr val="E6E6E6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Simulation of floods over 600 basins throughout Europe</a:t>
            </a:r>
            <a:endParaRPr lang="it-IT" sz="2000" dirty="0">
              <a:latin typeface="Arial Narrow" panose="020B060602020203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49" y="1695482"/>
            <a:ext cx="2201726" cy="220172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4505" y="1589300"/>
            <a:ext cx="30592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 smtClean="0">
                <a:solidFill>
                  <a:srgbClr val="008000"/>
                </a:solidFill>
              </a:rPr>
              <a:t>Camici</a:t>
            </a:r>
            <a:r>
              <a:rPr lang="en-US" sz="1400" dirty="0" smtClean="0">
                <a:solidFill>
                  <a:srgbClr val="008000"/>
                </a:solidFill>
              </a:rPr>
              <a:t>, S. </a:t>
            </a:r>
            <a:r>
              <a:rPr lang="en-US" sz="1400" dirty="0">
                <a:solidFill>
                  <a:srgbClr val="008000"/>
                </a:solidFill>
              </a:rPr>
              <a:t>et al (</a:t>
            </a:r>
            <a:r>
              <a:rPr lang="en-US" sz="1400" dirty="0" smtClean="0">
                <a:solidFill>
                  <a:srgbClr val="008000"/>
                </a:solidFill>
              </a:rPr>
              <a:t>2018)</a:t>
            </a:r>
          </a:p>
          <a:p>
            <a:pPr lvl="0"/>
            <a:r>
              <a:rPr lang="en-US" sz="1400" dirty="0" smtClean="0">
                <a:solidFill>
                  <a:srgbClr val="008000"/>
                </a:solidFill>
              </a:rPr>
              <a:t>Journal of Hydrology</a:t>
            </a:r>
            <a:br>
              <a:rPr lang="en-US" sz="1400" dirty="0" smtClean="0">
                <a:solidFill>
                  <a:srgbClr val="008000"/>
                </a:solidFill>
              </a:rPr>
            </a:br>
            <a:r>
              <a:rPr lang="en-US" sz="1400" dirty="0">
                <a:solidFill>
                  <a:srgbClr val="008000"/>
                </a:solidFill>
              </a:rPr>
              <a:t>563, 950-961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" y="116725"/>
            <a:ext cx="4286574" cy="1514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4" descr="https://pbs.twimg.com/media/Dg2Bv8wWsAED4VD.jpg: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4305"/>
            <a:ext cx="6832600" cy="20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 rot="20781976">
            <a:off x="2142749" y="2659479"/>
            <a:ext cx="7721600" cy="1200329"/>
          </a:xfrm>
          <a:prstGeom prst="rect">
            <a:avLst/>
          </a:prstGeom>
          <a:gradFill>
            <a:gsLst>
              <a:gs pos="0">
                <a:srgbClr val="E6E6E6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r>
              <a:rPr lang="it-IT" sz="3600" dirty="0" err="1" smtClean="0"/>
              <a:t>Don’t</a:t>
            </a:r>
            <a:r>
              <a:rPr lang="it-IT" sz="3600" dirty="0" smtClean="0"/>
              <a:t> miss the </a:t>
            </a:r>
            <a:r>
              <a:rPr lang="it-IT" sz="3600" dirty="0" err="1" smtClean="0"/>
              <a:t>presentation</a:t>
            </a:r>
            <a:r>
              <a:rPr lang="it-IT" sz="3600" dirty="0" smtClean="0"/>
              <a:t> by Christian Massari on </a:t>
            </a:r>
            <a:r>
              <a:rPr lang="it-IT" sz="3600" dirty="0" err="1" smtClean="0"/>
              <a:t>Thursday</a:t>
            </a:r>
            <a:r>
              <a:rPr lang="it-IT" sz="3600" dirty="0" smtClean="0"/>
              <a:t> </a:t>
            </a:r>
            <a:r>
              <a:rPr lang="it-IT" sz="3600" dirty="0" err="1" smtClean="0"/>
              <a:t>at</a:t>
            </a:r>
            <a:r>
              <a:rPr lang="it-IT" sz="3600" dirty="0" smtClean="0"/>
              <a:t> 9 UTC!!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3351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22</a:t>
            </a:fld>
            <a:endParaRPr lang="de-AT"/>
          </a:p>
        </p:txBody>
      </p:sp>
      <p:sp>
        <p:nvSpPr>
          <p:cNvPr id="5" name="Rettangolo 4"/>
          <p:cNvSpPr/>
          <p:nvPr/>
        </p:nvSpPr>
        <p:spPr>
          <a:xfrm>
            <a:off x="4014677" y="1407438"/>
            <a:ext cx="30592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rgbClr val="008000"/>
                </a:solidFill>
              </a:rPr>
              <a:t>Brunetti, M. </a:t>
            </a:r>
            <a:r>
              <a:rPr lang="en-US" sz="1400" dirty="0">
                <a:solidFill>
                  <a:srgbClr val="008000"/>
                </a:solidFill>
              </a:rPr>
              <a:t>et al (</a:t>
            </a:r>
            <a:r>
              <a:rPr lang="en-US" sz="1400" dirty="0" smtClean="0">
                <a:solidFill>
                  <a:srgbClr val="008000"/>
                </a:solidFill>
              </a:rPr>
              <a:t>2018)</a:t>
            </a:r>
          </a:p>
          <a:p>
            <a:pPr lvl="0"/>
            <a:r>
              <a:rPr lang="en-US" sz="1400" dirty="0" smtClean="0">
                <a:solidFill>
                  <a:srgbClr val="008000"/>
                </a:solidFill>
              </a:rPr>
              <a:t>Remote </a:t>
            </a:r>
            <a:r>
              <a:rPr lang="en-US" sz="1400" dirty="0">
                <a:solidFill>
                  <a:srgbClr val="008000"/>
                </a:solidFill>
              </a:rPr>
              <a:t>Sensing of </a:t>
            </a:r>
            <a:r>
              <a:rPr lang="en-US" sz="1400" dirty="0" smtClean="0">
                <a:solidFill>
                  <a:srgbClr val="008000"/>
                </a:solidFill>
              </a:rPr>
              <a:t>Environment </a:t>
            </a:r>
            <a:r>
              <a:rPr lang="en-US" sz="1400" dirty="0">
                <a:solidFill>
                  <a:srgbClr val="008000"/>
                </a:solidFill>
              </a:rPr>
              <a:t>210, 65-75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72169"/>
            <a:ext cx="5366544" cy="174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9" y="1730463"/>
            <a:ext cx="3731253" cy="4416337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083682" y="2290603"/>
            <a:ext cx="5710922" cy="4300697"/>
            <a:chOff x="4464682" y="2506503"/>
            <a:chExt cx="5710922" cy="430069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1202" y="2756691"/>
              <a:ext cx="5484402" cy="3865843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7140304" y="6437868"/>
              <a:ext cx="8258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POFD</a:t>
              </a:r>
              <a:endParaRPr lang="it-IT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 rot="16200000">
              <a:off x="4348801" y="4402508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POD</a:t>
              </a:r>
              <a:endParaRPr lang="it-IT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6477000" y="4320280"/>
              <a:ext cx="1364476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>
                      <a:lumMod val="50000"/>
                    </a:schemeClr>
                  </a:solidFill>
                </a:rPr>
                <a:t>PERSIANN</a:t>
              </a:r>
              <a:endParaRPr lang="it-IT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ttangolo 13"/>
            <p:cNvSpPr/>
            <p:nvPr/>
          </p:nvSpPr>
          <p:spPr bwMode="auto">
            <a:xfrm>
              <a:off x="6521890" y="5298078"/>
              <a:ext cx="1530221" cy="90814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7907092" y="3139204"/>
              <a:ext cx="808748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</a:rPr>
                <a:t>TMPA</a:t>
              </a:r>
              <a:endParaRPr lang="it-IT" dirty="0">
                <a:solidFill>
                  <a:srgbClr val="0000FF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6841523" y="3479916"/>
              <a:ext cx="1210588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FF"/>
                  </a:solidFill>
                </a:rPr>
                <a:t>CMORPH</a:t>
              </a:r>
              <a:endParaRPr lang="it-IT" dirty="0">
                <a:solidFill>
                  <a:srgbClr val="FF00FF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413476" y="3875440"/>
              <a:ext cx="2039854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SM2RAIN-ASCAT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594407" y="2763427"/>
              <a:ext cx="2174506" cy="64633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srgbClr val="FF9933"/>
                  </a:solidFill>
                </a:rPr>
                <a:t>SM2RAIN-ASCAT+</a:t>
              </a:r>
              <a:br>
                <a:rPr lang="it-IT" dirty="0" smtClean="0">
                  <a:solidFill>
                    <a:srgbClr val="FF9933"/>
                  </a:solidFill>
                </a:rPr>
              </a:br>
              <a:r>
                <a:rPr lang="it-IT" dirty="0" smtClean="0">
                  <a:solidFill>
                    <a:srgbClr val="FF9933"/>
                  </a:solidFill>
                </a:rPr>
                <a:t>CMORPH</a:t>
              </a:r>
              <a:endParaRPr lang="it-IT" dirty="0">
                <a:solidFill>
                  <a:srgbClr val="FF9933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718030" y="3763561"/>
              <a:ext cx="1005403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8000"/>
                  </a:solidFill>
                </a:rPr>
                <a:t>IN SITU</a:t>
              </a:r>
              <a:endParaRPr lang="it-IT" dirty="0">
                <a:solidFill>
                  <a:srgbClr val="008000"/>
                </a:solidFill>
              </a:endParaRPr>
            </a:p>
          </p:txBody>
        </p:sp>
        <p:sp>
          <p:nvSpPr>
            <p:cNvPr id="20" name="Ovale 19"/>
            <p:cNvSpPr/>
            <p:nvPr/>
          </p:nvSpPr>
          <p:spPr bwMode="auto">
            <a:xfrm>
              <a:off x="5189221" y="2839958"/>
              <a:ext cx="173002" cy="185464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4464682" y="2506503"/>
              <a:ext cx="1116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/>
                <a:t>TARGET</a:t>
              </a:r>
              <a:endParaRPr lang="it-IT" b="1" dirty="0"/>
            </a:p>
          </p:txBody>
        </p:sp>
      </p:grpSp>
      <p:sp>
        <p:nvSpPr>
          <p:cNvPr id="22" name="Rettangolo 21"/>
          <p:cNvSpPr/>
          <p:nvPr/>
        </p:nvSpPr>
        <p:spPr>
          <a:xfrm>
            <a:off x="8220061" y="3542824"/>
            <a:ext cx="3628423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SM2RAIN-ASCAT integrated with CMORPH performs the best benefiting from the better accuracy of SM2RAIN-ASCAT and the high temporal resolution (hourly) of CMORPH</a:t>
            </a:r>
            <a:endParaRPr lang="it-IT" sz="2400" dirty="0">
              <a:latin typeface="Arial Narrow" panose="020B0606020202030204" pitchFamily="34" charset="0"/>
            </a:endParaRPr>
          </a:p>
        </p:txBody>
      </p: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Some Applications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 rot="20781976">
            <a:off x="2981665" y="2764381"/>
            <a:ext cx="5296235" cy="1200329"/>
          </a:xfrm>
          <a:prstGeom prst="rect">
            <a:avLst/>
          </a:prstGeom>
          <a:gradFill>
            <a:gsLst>
              <a:gs pos="0">
                <a:srgbClr val="E6E6E6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r>
              <a:rPr lang="it-IT" sz="3600" dirty="0" err="1" smtClean="0"/>
              <a:t>Don’t</a:t>
            </a:r>
            <a:r>
              <a:rPr lang="it-IT" sz="3600" dirty="0" smtClean="0"/>
              <a:t> miss </a:t>
            </a:r>
            <a:r>
              <a:rPr lang="it-IT" sz="3600" dirty="0" err="1" smtClean="0"/>
              <a:t>my</a:t>
            </a:r>
            <a:r>
              <a:rPr lang="it-IT" sz="3600" dirty="0" smtClean="0"/>
              <a:t> </a:t>
            </a:r>
            <a:r>
              <a:rPr lang="it-IT" sz="3600" dirty="0" err="1" smtClean="0"/>
              <a:t>presentation</a:t>
            </a:r>
            <a:r>
              <a:rPr lang="it-IT" sz="3600" dirty="0" smtClean="0"/>
              <a:t> on </a:t>
            </a:r>
            <a:r>
              <a:rPr lang="it-IT" sz="3600" dirty="0" err="1" smtClean="0"/>
              <a:t>Friday</a:t>
            </a:r>
            <a:r>
              <a:rPr lang="it-IT" sz="3600" dirty="0" smtClean="0"/>
              <a:t> </a:t>
            </a:r>
            <a:r>
              <a:rPr lang="it-IT" sz="3600" dirty="0" err="1" smtClean="0"/>
              <a:t>at</a:t>
            </a:r>
            <a:r>
              <a:rPr lang="it-IT" sz="3600" dirty="0" smtClean="0"/>
              <a:t> 9 UTC!!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1446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23</a:t>
            </a:fld>
            <a:endParaRPr lang="de-A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/>
          <a:p>
            <a:pPr algn="r"/>
            <a:r>
              <a:rPr lang="it-IT" dirty="0" smtClean="0"/>
              <a:t>Some Applications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921" y="937636"/>
            <a:ext cx="2131863" cy="12851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262" y="2085164"/>
            <a:ext cx="1664764" cy="16808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700" y="3797893"/>
            <a:ext cx="2400300" cy="11994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61" y="5125293"/>
            <a:ext cx="2334762" cy="1702532"/>
          </a:xfrm>
          <a:prstGeom prst="rect">
            <a:avLst/>
          </a:prstGeom>
        </p:spPr>
      </p:pic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2232075159"/>
              </p:ext>
            </p:extLst>
          </p:nvPr>
        </p:nvGraphicFramePr>
        <p:xfrm>
          <a:off x="115192" y="1103086"/>
          <a:ext cx="9188465" cy="539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3686" y="2466975"/>
            <a:ext cx="4337093" cy="126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1121" y="933566"/>
            <a:ext cx="3888393" cy="150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3763" y="3705039"/>
            <a:ext cx="3340692" cy="1078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79294" y="4247950"/>
            <a:ext cx="3859495" cy="1071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28288" y="5125293"/>
            <a:ext cx="4629769" cy="1651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45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24</a:t>
            </a:fld>
            <a:endParaRPr lang="de-AT"/>
          </a:p>
        </p:txBody>
      </p:sp>
      <p:sp>
        <p:nvSpPr>
          <p:cNvPr id="2" name="CasellaDiTesto 1"/>
          <p:cNvSpPr txBox="1"/>
          <p:nvPr/>
        </p:nvSpPr>
        <p:spPr>
          <a:xfrm>
            <a:off x="0" y="230587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err="1" smtClean="0"/>
              <a:t>Thank</a:t>
            </a:r>
            <a:r>
              <a:rPr lang="it-IT" sz="6000" dirty="0" smtClean="0"/>
              <a:t> </a:t>
            </a:r>
            <a:r>
              <a:rPr lang="it-IT" sz="6000" dirty="0" err="1" smtClean="0"/>
              <a:t>you</a:t>
            </a:r>
            <a:r>
              <a:rPr lang="it-IT" sz="6000" dirty="0" smtClean="0"/>
              <a:t> for </a:t>
            </a:r>
            <a:r>
              <a:rPr lang="it-IT" sz="6000" dirty="0" err="1" smtClean="0"/>
              <a:t>your</a:t>
            </a:r>
            <a:r>
              <a:rPr lang="it-IT" sz="6000" dirty="0" smtClean="0"/>
              <a:t> </a:t>
            </a:r>
            <a:r>
              <a:rPr lang="it-IT" sz="6000" dirty="0" err="1" smtClean="0"/>
              <a:t>attention</a:t>
            </a:r>
            <a:endParaRPr lang="it-IT" sz="6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647043" y="4840357"/>
            <a:ext cx="3160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For </a:t>
            </a:r>
            <a:r>
              <a:rPr lang="it-IT" dirty="0" err="1" smtClean="0"/>
              <a:t>further</a:t>
            </a:r>
            <a:r>
              <a:rPr lang="it-IT" dirty="0" smtClean="0"/>
              <a:t> information </a:t>
            </a:r>
            <a:r>
              <a:rPr lang="it-IT" dirty="0" err="1" smtClean="0"/>
              <a:t>about</a:t>
            </a:r>
            <a:r>
              <a:rPr lang="it-IT" dirty="0" smtClean="0"/>
              <a:t> SM2RAIN just </a:t>
            </a:r>
            <a:r>
              <a:rPr lang="it-IT" dirty="0" err="1" smtClean="0"/>
              <a:t>contact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:</a:t>
            </a:r>
          </a:p>
          <a:p>
            <a:r>
              <a:rPr lang="it-IT" dirty="0" smtClean="0">
                <a:hlinkClick r:id="rId2"/>
              </a:rPr>
              <a:t>luca.ciabatta@irpi.cnr.it</a:t>
            </a:r>
            <a:endParaRPr lang="it-IT" dirty="0" smtClean="0"/>
          </a:p>
          <a:p>
            <a:r>
              <a:rPr lang="it-IT" dirty="0" smtClean="0"/>
              <a:t>idrologia@irpi.cnr.it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8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err="1" smtClean="0"/>
              <a:t>Rationale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3</a:t>
            </a:fld>
            <a:endParaRPr lang="de-A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" y="1265305"/>
            <a:ext cx="6840305" cy="282878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972301" y="1224030"/>
            <a:ext cx="50937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Arial Narrow" panose="020B0606020202030204" pitchFamily="34" charset="0"/>
              </a:rPr>
              <a:t>The retrieval approach used in </a:t>
            </a:r>
            <a:r>
              <a:rPr lang="en-US" sz="25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state-of-the-art</a:t>
            </a:r>
            <a:r>
              <a:rPr lang="en-US" sz="2500" dirty="0" smtClean="0">
                <a:latin typeface="Arial Narrow" panose="020B0606020202030204" pitchFamily="34" charset="0"/>
              </a:rPr>
              <a:t> precipitation products (e.g., GPM) </a:t>
            </a:r>
            <a:r>
              <a:rPr lang="en-US" sz="2500" dirty="0">
                <a:latin typeface="Arial Narrow" panose="020B0606020202030204" pitchFamily="34" charset="0"/>
              </a:rPr>
              <a:t>is (</a:t>
            </a:r>
            <a:r>
              <a:rPr lang="en-US" sz="2500" i="1" dirty="0">
                <a:latin typeface="Arial Narrow" panose="020B0606020202030204" pitchFamily="34" charset="0"/>
              </a:rPr>
              <a:t>mainly</a:t>
            </a:r>
            <a:r>
              <a:rPr lang="en-US" sz="2500" dirty="0">
                <a:latin typeface="Arial Narrow" panose="020B0606020202030204" pitchFamily="34" charset="0"/>
              </a:rPr>
              <a:t>) based on a </a:t>
            </a:r>
            <a:r>
              <a:rPr lang="en-US" sz="2500" b="1" dirty="0">
                <a:solidFill>
                  <a:srgbClr val="FF0000"/>
                </a:solidFill>
                <a:latin typeface="Arial Narrow" panose="020B0606020202030204" pitchFamily="34" charset="0"/>
              </a:rPr>
              <a:t>“top-down”</a:t>
            </a:r>
            <a:r>
              <a:rPr lang="en-US" sz="2500" dirty="0">
                <a:latin typeface="Arial Narrow" panose="020B0606020202030204" pitchFamily="34" charset="0"/>
              </a:rPr>
              <a:t> approach providing an estimate of the </a:t>
            </a:r>
            <a:r>
              <a:rPr lang="en-US" sz="2500" dirty="0" smtClean="0">
                <a:latin typeface="Arial Narrow" panose="020B0606020202030204" pitchFamily="34" charset="0"/>
              </a:rPr>
              <a:t/>
            </a:r>
            <a:br>
              <a:rPr lang="en-US" sz="2500" dirty="0" smtClean="0">
                <a:latin typeface="Arial Narrow" panose="020B0606020202030204" pitchFamily="34" charset="0"/>
              </a:rPr>
            </a:br>
            <a:r>
              <a:rPr lang="en-US" sz="25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INSTANTANEOUS </a:t>
            </a:r>
            <a:r>
              <a:rPr lang="en-US" sz="25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RAINFALL RATE</a:t>
            </a:r>
            <a:r>
              <a:rPr lang="en-US" sz="25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at the satellite overpass </a:t>
            </a:r>
            <a:endParaRPr lang="it-IT" sz="2500" dirty="0">
              <a:latin typeface="Arial Narrow" panose="020B060602020203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72798" y="4225799"/>
            <a:ext cx="11863988" cy="2511594"/>
            <a:chOff x="172798" y="4225799"/>
            <a:chExt cx="11863988" cy="2511594"/>
          </a:xfrm>
        </p:grpSpPr>
        <p:grpSp>
          <p:nvGrpSpPr>
            <p:cNvPr id="8" name="Gruppo 7"/>
            <p:cNvGrpSpPr/>
            <p:nvPr/>
          </p:nvGrpSpPr>
          <p:grpSpPr>
            <a:xfrm>
              <a:off x="172798" y="4225799"/>
              <a:ext cx="11863988" cy="2511594"/>
              <a:chOff x="172798" y="4225799"/>
              <a:chExt cx="11863988" cy="2511594"/>
            </a:xfrm>
          </p:grpSpPr>
          <p:pic>
            <p:nvPicPr>
              <p:cNvPr id="10" name="Immagin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5247" y="4225799"/>
                <a:ext cx="3842595" cy="2511594"/>
              </a:xfrm>
              <a:prstGeom prst="rect">
                <a:avLst/>
              </a:prstGeom>
            </p:spPr>
          </p:pic>
          <p:grpSp>
            <p:nvGrpSpPr>
              <p:cNvPr id="11" name="Gruppo 10"/>
              <p:cNvGrpSpPr/>
              <p:nvPr/>
            </p:nvGrpSpPr>
            <p:grpSpPr>
              <a:xfrm>
                <a:off x="172798" y="4225799"/>
                <a:ext cx="11863988" cy="2217411"/>
                <a:chOff x="114300" y="4355980"/>
                <a:chExt cx="11863988" cy="2217411"/>
              </a:xfrm>
            </p:grpSpPr>
            <p:sp>
              <p:nvSpPr>
                <p:cNvPr id="12" name="Rettangolo 11"/>
                <p:cNvSpPr/>
                <p:nvPr/>
              </p:nvSpPr>
              <p:spPr>
                <a:xfrm>
                  <a:off x="114300" y="4557455"/>
                  <a:ext cx="3264935" cy="2015936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2500" dirty="0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At least, 10 passes per day are needed for obtaining satisfactory performance in estimating 1-day rainfall</a:t>
                  </a:r>
                </a:p>
              </p:txBody>
            </p:sp>
            <p:pic>
              <p:nvPicPr>
                <p:cNvPr id="13" name="Immagin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43052" y="4355980"/>
                  <a:ext cx="5035236" cy="172476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152400" dist="12000" dir="900000" sy="98000" kx="110000" ky="200000" algn="tl" rotWithShape="0">
                    <a:srgbClr val="000000">
                      <a:alpha val="30000"/>
                    </a:srgbClr>
                  </a:outerShdw>
                </a:effectLst>
                <a:scene3d>
                  <a:camera prst="perspectiveRelaxed">
                    <a:rot lat="19800000" lon="1200000" rev="20820000"/>
                  </a:camera>
                  <a:lightRig rig="threePt" dir="t"/>
                </a:scene3d>
                <a:sp3d contourW="6350" prstMaterial="matte">
                  <a:bevelT w="101600" h="101600"/>
                  <a:contourClr>
                    <a:srgbClr val="969696"/>
                  </a:contourClr>
                </a:sp3d>
              </p:spPr>
            </p:pic>
          </p:grpSp>
        </p:grpSp>
        <p:sp>
          <p:nvSpPr>
            <p:cNvPr id="9" name="Rettangolo 8"/>
            <p:cNvSpPr/>
            <p:nvPr/>
          </p:nvSpPr>
          <p:spPr>
            <a:xfrm>
              <a:off x="7427843" y="6031054"/>
              <a:ext cx="45913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Ciabatta, L. et al. (2017) Journal of Hydrology 545, 436-450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8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SM2RAIN </a:t>
            </a:r>
            <a:r>
              <a:rPr lang="it-IT" dirty="0" err="1" smtClean="0"/>
              <a:t>Algorithm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4</a:t>
            </a:fld>
            <a:endParaRPr lang="de-AT"/>
          </a:p>
        </p:txBody>
      </p:sp>
      <p:sp>
        <p:nvSpPr>
          <p:cNvPr id="5" name="Rettangolo 4"/>
          <p:cNvSpPr/>
          <p:nvPr/>
        </p:nvSpPr>
        <p:spPr>
          <a:xfrm>
            <a:off x="4945945" y="3029051"/>
            <a:ext cx="1038577" cy="50034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02635" y="1495362"/>
            <a:ext cx="4199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MEASURE RAINFALL?</a:t>
            </a:r>
            <a:endParaRPr lang="it-IT" sz="2800" dirty="0"/>
          </a:p>
        </p:txBody>
      </p:sp>
      <p:pic>
        <p:nvPicPr>
          <p:cNvPr id="7" name="Picture 2" descr="Immagine corre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0111"/>
          <a:stretch/>
        </p:blipFill>
        <p:spPr bwMode="auto">
          <a:xfrm>
            <a:off x="182365" y="2540573"/>
            <a:ext cx="1347284" cy="22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4302478" y="2494844"/>
            <a:ext cx="2483555" cy="2043287"/>
            <a:chOff x="6220178" y="2494844"/>
            <a:chExt cx="2483555" cy="2043287"/>
          </a:xfrm>
        </p:grpSpPr>
        <p:cxnSp>
          <p:nvCxnSpPr>
            <p:cNvPr id="9" name="Connettore diritto 8"/>
            <p:cNvCxnSpPr/>
            <p:nvPr/>
          </p:nvCxnSpPr>
          <p:spPr>
            <a:xfrm flipV="1">
              <a:off x="6807199" y="3551969"/>
              <a:ext cx="1140178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/>
            <p:cNvCxnSpPr/>
            <p:nvPr/>
          </p:nvCxnSpPr>
          <p:spPr>
            <a:xfrm flipH="1">
              <a:off x="6834540" y="2494844"/>
              <a:ext cx="1" cy="10571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/>
            <p:cNvCxnSpPr/>
            <p:nvPr/>
          </p:nvCxnSpPr>
          <p:spPr>
            <a:xfrm flipH="1">
              <a:off x="7049808" y="3529392"/>
              <a:ext cx="345119" cy="9748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/>
            <p:cNvCxnSpPr/>
            <p:nvPr/>
          </p:nvCxnSpPr>
          <p:spPr>
            <a:xfrm>
              <a:off x="7381521" y="3551969"/>
              <a:ext cx="345119" cy="9748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/>
            <p:cNvCxnSpPr/>
            <p:nvPr/>
          </p:nvCxnSpPr>
          <p:spPr>
            <a:xfrm flipH="1">
              <a:off x="7918273" y="2500313"/>
              <a:ext cx="4940" cy="10629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/>
            <p:cNvCxnSpPr/>
            <p:nvPr/>
          </p:nvCxnSpPr>
          <p:spPr>
            <a:xfrm flipV="1">
              <a:off x="6220178" y="4526843"/>
              <a:ext cx="2483555" cy="11288"/>
            </a:xfrm>
            <a:prstGeom prst="line">
              <a:avLst/>
            </a:prstGeom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6" descr="Immagine correlat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23" y="1152021"/>
            <a:ext cx="795017" cy="12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8992652" y="4953001"/>
            <a:ext cx="1038577" cy="54539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9178815" y="3495527"/>
            <a:ext cx="676832" cy="997451"/>
            <a:chOff x="9966215" y="3495527"/>
            <a:chExt cx="676832" cy="997451"/>
          </a:xfrm>
        </p:grpSpPr>
        <p:cxnSp>
          <p:nvCxnSpPr>
            <p:cNvPr id="18" name="Connettore diritto 17"/>
            <p:cNvCxnSpPr/>
            <p:nvPr/>
          </p:nvCxnSpPr>
          <p:spPr>
            <a:xfrm flipH="1">
              <a:off x="9966215" y="3495527"/>
              <a:ext cx="345119" cy="9748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/>
            <p:cNvCxnSpPr/>
            <p:nvPr/>
          </p:nvCxnSpPr>
          <p:spPr>
            <a:xfrm>
              <a:off x="10297928" y="3518104"/>
              <a:ext cx="345119" cy="9748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o 19"/>
          <p:cNvGrpSpPr/>
          <p:nvPr/>
        </p:nvGrpSpPr>
        <p:grpSpPr>
          <a:xfrm>
            <a:off x="8936206" y="2460979"/>
            <a:ext cx="1140178" cy="1068414"/>
            <a:chOff x="9723606" y="2460979"/>
            <a:chExt cx="1140178" cy="1068414"/>
          </a:xfrm>
        </p:grpSpPr>
        <p:cxnSp>
          <p:nvCxnSpPr>
            <p:cNvPr id="21" name="Connettore diritto 20"/>
            <p:cNvCxnSpPr/>
            <p:nvPr/>
          </p:nvCxnSpPr>
          <p:spPr>
            <a:xfrm flipV="1">
              <a:off x="9723606" y="3518104"/>
              <a:ext cx="1140178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/>
            <p:cNvCxnSpPr/>
            <p:nvPr/>
          </p:nvCxnSpPr>
          <p:spPr>
            <a:xfrm flipH="1">
              <a:off x="9750947" y="2460979"/>
              <a:ext cx="1" cy="105712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>
            <a:xfrm>
              <a:off x="10809985" y="2460979"/>
              <a:ext cx="24695" cy="10684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6" descr="Immagine correlat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30" y="1152021"/>
            <a:ext cx="795017" cy="12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ttore diritto 24"/>
          <p:cNvCxnSpPr/>
          <p:nvPr/>
        </p:nvCxnSpPr>
        <p:spPr>
          <a:xfrm flipV="1">
            <a:off x="8349185" y="4492978"/>
            <a:ext cx="2483555" cy="11288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4306005" y="4689683"/>
            <a:ext cx="24765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it-IT" sz="1600" dirty="0" smtClean="0">
                <a:latin typeface="Arial Narrow" panose="020B0606020202030204" pitchFamily="34" charset="0"/>
              </a:rPr>
              <a:t>We “measure” the water level in the gauge for getting rainfall</a:t>
            </a:r>
            <a:endParaRPr lang="it-IT" sz="1600" dirty="0">
              <a:latin typeface="Arial Narrow" panose="020B0606020202030204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7518400" y="5620108"/>
            <a:ext cx="38735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it-IT" sz="1600" dirty="0" smtClean="0">
                <a:latin typeface="Arial Narrow" panose="020B0606020202030204" pitchFamily="34" charset="0"/>
              </a:rPr>
              <a:t>We “measure” the water level in the soil </a:t>
            </a:r>
            <a:br>
              <a:rPr lang="en-GB" altLang="it-IT" sz="1600" dirty="0" smtClean="0">
                <a:latin typeface="Arial Narrow" panose="020B0606020202030204" pitchFamily="34" charset="0"/>
              </a:rPr>
            </a:br>
            <a:r>
              <a:rPr lang="en-GB" altLang="it-IT" sz="1600" dirty="0" smtClean="0">
                <a:latin typeface="Arial Narrow" panose="020B0606020202030204" pitchFamily="34" charset="0"/>
              </a:rPr>
              <a:t>(</a:t>
            </a:r>
            <a:r>
              <a:rPr lang="en-GB" altLang="it-IT" sz="1600" b="1" dirty="0" smtClean="0">
                <a:latin typeface="Arial Narrow" panose="020B0606020202030204" pitchFamily="34" charset="0"/>
              </a:rPr>
              <a:t>SOIL MOISTURE</a:t>
            </a:r>
            <a:r>
              <a:rPr lang="en-GB" altLang="it-IT" sz="1600" dirty="0" smtClean="0">
                <a:latin typeface="Arial Narrow" panose="020B0606020202030204" pitchFamily="34" charset="0"/>
              </a:rPr>
              <a:t>) for getting rainfall</a:t>
            </a:r>
            <a:endParaRPr lang="it-IT" sz="1600" dirty="0">
              <a:latin typeface="Arial Narrow" panose="020B0606020202030204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138624" y="1152022"/>
            <a:ext cx="2921951" cy="5191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7400469" y="1152022"/>
            <a:ext cx="4090521" cy="5191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4757709" y="6343113"/>
            <a:ext cx="1799019" cy="477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altLang="it-IT" sz="2500" b="1" dirty="0" smtClean="0">
                <a:latin typeface="Calibri Light" panose="020F0302020204030204" pitchFamily="34" charset="0"/>
              </a:rPr>
              <a:t>RAIN GAUGE</a:t>
            </a:r>
            <a:endParaRPr lang="it-IT" sz="2500" b="1" dirty="0"/>
          </a:p>
        </p:txBody>
      </p:sp>
      <p:sp>
        <p:nvSpPr>
          <p:cNvPr id="31" name="Rettangolo 30"/>
          <p:cNvSpPr/>
          <p:nvPr/>
        </p:nvSpPr>
        <p:spPr>
          <a:xfrm>
            <a:off x="8861163" y="6368297"/>
            <a:ext cx="1398140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altLang="it-IT" sz="2500" b="1" dirty="0" smtClean="0">
                <a:latin typeface="Calibri Light" panose="020F0302020204030204" pitchFamily="34" charset="0"/>
              </a:rPr>
              <a:t>SM2RAIN</a:t>
            </a:r>
            <a:endParaRPr lang="it-IT" sz="25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38" t="25306" r="3537" b="46112"/>
          <a:stretch/>
        </p:blipFill>
        <p:spPr bwMode="auto">
          <a:xfrm rot="20763087">
            <a:off x="6970787" y="2707848"/>
            <a:ext cx="5076302" cy="100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5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174" y="2557731"/>
            <a:ext cx="2513687" cy="22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00104 0.2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46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SM2RAIN </a:t>
            </a:r>
            <a:r>
              <a:rPr lang="it-IT" dirty="0" err="1"/>
              <a:t>Algorithm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5</a:t>
            </a:fld>
            <a:endParaRPr lang="de-AT"/>
          </a:p>
        </p:txBody>
      </p:sp>
      <p:sp>
        <p:nvSpPr>
          <p:cNvPr id="5" name="CasellaDiTesto 4"/>
          <p:cNvSpPr txBox="1"/>
          <p:nvPr/>
        </p:nvSpPr>
        <p:spPr>
          <a:xfrm>
            <a:off x="2802715" y="5401918"/>
            <a:ext cx="5934885" cy="8421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it-IT" sz="5000" dirty="0" smtClean="0"/>
              <a:t>p(t)=</a:t>
            </a:r>
            <a:r>
              <a:rPr lang="it-IT" sz="5000" dirty="0" smtClean="0">
                <a:solidFill>
                  <a:srgbClr val="008000"/>
                </a:solidFill>
              </a:rPr>
              <a:t>Z*</a:t>
            </a:r>
            <a:r>
              <a:rPr lang="it-IT" sz="5000" dirty="0" err="1" smtClean="0"/>
              <a:t>d</a:t>
            </a:r>
            <a:r>
              <a:rPr lang="it-IT" sz="5000" dirty="0" err="1" smtClean="0">
                <a:solidFill>
                  <a:srgbClr val="C00000"/>
                </a:solidFill>
              </a:rPr>
              <a:t>s</a:t>
            </a:r>
            <a:r>
              <a:rPr lang="it-IT" sz="5000" dirty="0" smtClean="0">
                <a:solidFill>
                  <a:srgbClr val="C00000"/>
                </a:solidFill>
              </a:rPr>
              <a:t>(t)</a:t>
            </a:r>
            <a:r>
              <a:rPr lang="it-IT" sz="5000" dirty="0" smtClean="0"/>
              <a:t>/</a:t>
            </a:r>
            <a:r>
              <a:rPr lang="it-IT" sz="5000" dirty="0" err="1" smtClean="0"/>
              <a:t>dt+</a:t>
            </a:r>
            <a:r>
              <a:rPr lang="it-IT" sz="5000" dirty="0" err="1" smtClean="0">
                <a:solidFill>
                  <a:srgbClr val="008000"/>
                </a:solidFill>
              </a:rPr>
              <a:t>a</a:t>
            </a:r>
            <a:r>
              <a:rPr lang="it-IT" sz="5000" dirty="0" err="1" smtClean="0">
                <a:solidFill>
                  <a:srgbClr val="C00000"/>
                </a:solidFill>
              </a:rPr>
              <a:t>s</a:t>
            </a:r>
            <a:r>
              <a:rPr lang="it-IT" sz="5000" dirty="0" smtClean="0">
                <a:solidFill>
                  <a:srgbClr val="C00000"/>
                </a:solidFill>
              </a:rPr>
              <a:t>(t)</a:t>
            </a:r>
            <a:r>
              <a:rPr lang="it-IT" sz="5000" baseline="30000" dirty="0" smtClean="0">
                <a:solidFill>
                  <a:srgbClr val="008000"/>
                </a:solidFill>
              </a:rPr>
              <a:t>b</a:t>
            </a:r>
            <a:endParaRPr lang="it-IT" sz="5000" baseline="30000" dirty="0">
              <a:solidFill>
                <a:srgbClr val="008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338710" y="4912967"/>
            <a:ext cx="3853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g(t</a:t>
            </a:r>
            <a:r>
              <a:rPr lang="it-IT" sz="2000" dirty="0" smtClean="0"/>
              <a:t>)=</a:t>
            </a:r>
            <a:r>
              <a:rPr lang="it-IT" sz="2000" dirty="0" err="1" smtClean="0"/>
              <a:t>as</a:t>
            </a:r>
            <a:r>
              <a:rPr lang="it-IT" sz="2000" dirty="0" smtClean="0"/>
              <a:t>(t)</a:t>
            </a:r>
            <a:r>
              <a:rPr lang="it-IT" sz="2000" baseline="30000" dirty="0" smtClean="0"/>
              <a:t>b</a:t>
            </a:r>
            <a:r>
              <a:rPr lang="it-IT" sz="2000" dirty="0" smtClean="0"/>
              <a:t>         r(t)=0              e(t)=0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0" y="4928540"/>
            <a:ext cx="7886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it-IT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During rainfall, surface runoff and evapotranspiration are assumed to be negligible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452010" y="5586716"/>
            <a:ext cx="1906855" cy="47654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468" y="1031626"/>
            <a:ext cx="8992237" cy="1919141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452010" y="2816331"/>
            <a:ext cx="6457061" cy="2109436"/>
            <a:chOff x="155361" y="610085"/>
            <a:chExt cx="6457061" cy="2109436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2847130" y="895579"/>
              <a:ext cx="1097021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precipitation</a:t>
              </a: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4028747" y="730640"/>
              <a:ext cx="1528070" cy="34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surface runoff</a:t>
              </a: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071094" y="2400597"/>
              <a:ext cx="2302037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 smtClean="0">
                  <a:latin typeface="Calibri Light" panose="020F0302020204030204" pitchFamily="34" charset="0"/>
                </a:rPr>
                <a:t>evapotranspiration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728217" y="788520"/>
              <a:ext cx="772510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drainage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55361" y="2130585"/>
              <a:ext cx="1213927" cy="56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soil </a:t>
              </a:r>
              <a:r>
                <a:rPr lang="en-GB" altLang="it-IT" dirty="0" smtClean="0">
                  <a:latin typeface="Calibri Light" panose="020F0302020204030204" pitchFamily="34" charset="0"/>
                </a:rPr>
                <a:t>water capacity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196977" y="610085"/>
              <a:ext cx="2051050" cy="349702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relative </a:t>
              </a:r>
              <a:r>
                <a:rPr lang="en-GB" altLang="it-IT" dirty="0" smtClean="0">
                  <a:latin typeface="Calibri Light" panose="020F0302020204030204" pitchFamily="34" charset="0"/>
                </a:rPr>
                <a:t>soil moisture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1187576" y="989301"/>
              <a:ext cx="56505" cy="5795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 flipV="1">
              <a:off x="592274" y="1972621"/>
              <a:ext cx="170053" cy="2104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1402959" y="2318125"/>
              <a:ext cx="1863000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 smtClean="0">
                  <a:latin typeface="Calibri Light" panose="020F0302020204030204" pitchFamily="34" charset="0"/>
                </a:rPr>
                <a:t>= soil depth X porosity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 flipV="1">
              <a:off x="4931034" y="2017643"/>
              <a:ext cx="208258" cy="40216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>
              <a:off x="4028746" y="1077762"/>
              <a:ext cx="320839" cy="49105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H="1">
              <a:off x="3088674" y="1258037"/>
              <a:ext cx="72231" cy="3588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>
              <a:off x="5938221" y="1137759"/>
              <a:ext cx="102641" cy="4788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12007" y="1444692"/>
              <a:ext cx="6200415" cy="5847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3800" dirty="0" smtClean="0"/>
                <a:t>Z*</a:t>
              </a:r>
              <a:r>
                <a:rPr lang="it-IT" sz="3800" dirty="0" err="1" smtClean="0"/>
                <a:t>ds</a:t>
              </a:r>
              <a:r>
                <a:rPr lang="it-IT" sz="3800" dirty="0" smtClean="0"/>
                <a:t>(t)/</a:t>
              </a:r>
              <a:r>
                <a:rPr lang="it-IT" sz="3800" dirty="0" err="1" smtClean="0"/>
                <a:t>dt</a:t>
              </a:r>
              <a:r>
                <a:rPr lang="it-IT" sz="3800" dirty="0" smtClean="0"/>
                <a:t>=p(t)-r(t)-e(t)-g(t)</a:t>
              </a:r>
              <a:endParaRPr lang="it-IT" sz="3800" dirty="0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9075256" y="1147100"/>
            <a:ext cx="3077383" cy="3007543"/>
            <a:chOff x="6256070" y="1031565"/>
            <a:chExt cx="3077383" cy="3007543"/>
          </a:xfrm>
        </p:grpSpPr>
        <p:sp>
          <p:nvSpPr>
            <p:cNvPr id="26" name="Rettangolo 25"/>
            <p:cNvSpPr/>
            <p:nvPr/>
          </p:nvSpPr>
          <p:spPr>
            <a:xfrm>
              <a:off x="6256073" y="1031565"/>
              <a:ext cx="2957334" cy="296193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" name="Gruppo 26"/>
            <p:cNvGrpSpPr/>
            <p:nvPr/>
          </p:nvGrpSpPr>
          <p:grpSpPr>
            <a:xfrm>
              <a:off x="6256070" y="1106302"/>
              <a:ext cx="3077383" cy="2932806"/>
              <a:chOff x="8357042" y="1874769"/>
              <a:chExt cx="3836907" cy="3656646"/>
            </a:xfrm>
          </p:grpSpPr>
          <p:sp>
            <p:nvSpPr>
              <p:cNvPr id="28" name="Line 88"/>
              <p:cNvSpPr>
                <a:spLocks noChangeShapeType="1"/>
              </p:cNvSpPr>
              <p:nvPr/>
            </p:nvSpPr>
            <p:spPr bwMode="auto">
              <a:xfrm>
                <a:off x="8776618" y="3569865"/>
                <a:ext cx="3053431" cy="393573"/>
              </a:xfrm>
              <a:prstGeom prst="line">
                <a:avLst/>
              </a:prstGeom>
              <a:noFill/>
              <a:ln w="1016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 sz="1400"/>
              </a:p>
            </p:txBody>
          </p:sp>
          <p:sp>
            <p:nvSpPr>
              <p:cNvPr id="29" name="Freeform 89"/>
              <p:cNvSpPr>
                <a:spLocks/>
              </p:cNvSpPr>
              <p:nvPr/>
            </p:nvSpPr>
            <p:spPr bwMode="auto">
              <a:xfrm>
                <a:off x="10385051" y="2693672"/>
                <a:ext cx="45719" cy="908050"/>
              </a:xfrm>
              <a:custGeom>
                <a:avLst/>
                <a:gdLst>
                  <a:gd name="T0" fmla="*/ 0 w 1"/>
                  <a:gd name="T1" fmla="*/ 0 h 1130"/>
                  <a:gd name="T2" fmla="*/ 0 w 1"/>
                  <a:gd name="T3" fmla="*/ 908050 h 1130"/>
                  <a:gd name="T4" fmla="*/ 0 60000 65536"/>
                  <a:gd name="T5" fmla="*/ 0 60000 65536"/>
                  <a:gd name="T6" fmla="*/ 0 w 1"/>
                  <a:gd name="T7" fmla="*/ 0 h 1130"/>
                  <a:gd name="T8" fmla="*/ 1 w 1"/>
                  <a:gd name="T9" fmla="*/ 1130 h 11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130">
                    <a:moveTo>
                      <a:pt x="0" y="0"/>
                    </a:moveTo>
                    <a:lnTo>
                      <a:pt x="0" y="1130"/>
                    </a:ln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GB" altLang="it-IT" sz="1400">
                  <a:solidFill>
                    <a:srgbClr val="006600"/>
                  </a:solidFill>
                </a:endParaRPr>
              </a:p>
            </p:txBody>
          </p:sp>
          <p:graphicFrame>
            <p:nvGraphicFramePr>
              <p:cNvPr id="30" name="Object 9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2021940"/>
                  </p:ext>
                </p:extLst>
              </p:nvPr>
            </p:nvGraphicFramePr>
            <p:xfrm>
              <a:off x="9542529" y="2783343"/>
              <a:ext cx="657225" cy="936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name="Documento" r:id="rId4" imgW="1471689" imgH="1690172" progId="Word.Document.8">
                      <p:embed/>
                    </p:oleObj>
                  </mc:Choice>
                  <mc:Fallback>
                    <p:oleObj name="Documento" r:id="rId4" imgW="1471689" imgH="1690172" progId="Word.Document.8">
                      <p:embed/>
                      <p:pic>
                        <p:nvPicPr>
                          <p:cNvPr id="32" name="Object 9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542529" y="2783343"/>
                            <a:ext cx="657225" cy="9366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Freeform 92"/>
              <p:cNvSpPr>
                <a:spLocks/>
              </p:cNvSpPr>
              <p:nvPr/>
            </p:nvSpPr>
            <p:spPr bwMode="auto">
              <a:xfrm flipV="1">
                <a:off x="9167331" y="2706265"/>
                <a:ext cx="518927" cy="1510680"/>
              </a:xfrm>
              <a:custGeom>
                <a:avLst/>
                <a:gdLst>
                  <a:gd name="T0" fmla="*/ 0 w 1"/>
                  <a:gd name="T1" fmla="*/ 0 h 1130"/>
                  <a:gd name="T2" fmla="*/ 0 w 1"/>
                  <a:gd name="T3" fmla="*/ 1871663 h 1130"/>
                  <a:gd name="T4" fmla="*/ 0 60000 65536"/>
                  <a:gd name="T5" fmla="*/ 0 60000 65536"/>
                  <a:gd name="T6" fmla="*/ 0 w 1"/>
                  <a:gd name="T7" fmla="*/ 0 h 1130"/>
                  <a:gd name="T8" fmla="*/ 1 w 1"/>
                  <a:gd name="T9" fmla="*/ 1130 h 11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130">
                    <a:moveTo>
                      <a:pt x="0" y="0"/>
                    </a:moveTo>
                    <a:lnTo>
                      <a:pt x="0" y="1130"/>
                    </a:ln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 rot="10800000" wrap="none" anchor="ctr"/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GB" altLang="it-IT" sz="1400">
                  <a:solidFill>
                    <a:srgbClr val="006600"/>
                  </a:solidFill>
                </a:endParaRPr>
              </a:p>
            </p:txBody>
          </p:sp>
          <p:sp>
            <p:nvSpPr>
              <p:cNvPr id="32" name="Text Box 93"/>
              <p:cNvSpPr txBox="1">
                <a:spLocks noChangeArrowheads="1"/>
              </p:cNvSpPr>
              <p:nvPr/>
            </p:nvSpPr>
            <p:spPr bwMode="auto">
              <a:xfrm>
                <a:off x="8357042" y="2074321"/>
                <a:ext cx="2009102" cy="652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400" noProof="1">
                    <a:latin typeface="Calibri Light" panose="020F0302020204030204" pitchFamily="34" charset="0"/>
                  </a:rPr>
                  <a:t>e(t):</a:t>
                </a:r>
                <a:br>
                  <a:rPr lang="it-IT" altLang="it-IT" sz="1400" noProof="1">
                    <a:latin typeface="Calibri Light" panose="020F0302020204030204" pitchFamily="34" charset="0"/>
                  </a:rPr>
                </a:br>
                <a:r>
                  <a:rPr lang="it-IT" altLang="it-IT" sz="1400" noProof="1">
                    <a:latin typeface="Calibri Light" panose="020F0302020204030204" pitchFamily="34" charset="0"/>
                  </a:rPr>
                  <a:t>evapotranspiration</a:t>
                </a:r>
              </a:p>
            </p:txBody>
          </p:sp>
          <p:pic>
            <p:nvPicPr>
              <p:cNvPr id="33" name="Picture 6" descr="Immagine correlata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07676" y="1874769"/>
                <a:ext cx="554748" cy="848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 Box 93"/>
              <p:cNvSpPr txBox="1">
                <a:spLocks noChangeArrowheads="1"/>
              </p:cNvSpPr>
              <p:nvPr/>
            </p:nvSpPr>
            <p:spPr bwMode="auto">
              <a:xfrm>
                <a:off x="10593687" y="1959396"/>
                <a:ext cx="959142" cy="652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400" noProof="1" smtClean="0">
                    <a:latin typeface="Calibri Light" panose="020F0302020204030204" pitchFamily="34" charset="0"/>
                  </a:rPr>
                  <a:t>p(t</a:t>
                </a:r>
                <a:r>
                  <a:rPr lang="it-IT" altLang="it-IT" sz="1400" noProof="1">
                    <a:latin typeface="Calibri Light" panose="020F0302020204030204" pitchFamily="34" charset="0"/>
                  </a:rPr>
                  <a:t>):</a:t>
                </a:r>
                <a:br>
                  <a:rPr lang="it-IT" altLang="it-IT" sz="1400" noProof="1">
                    <a:latin typeface="Calibri Light" panose="020F0302020204030204" pitchFamily="34" charset="0"/>
                  </a:rPr>
                </a:br>
                <a:r>
                  <a:rPr lang="it-IT" altLang="it-IT" sz="1400" noProof="1" smtClean="0">
                    <a:latin typeface="Calibri Light" panose="020F0302020204030204" pitchFamily="34" charset="0"/>
                  </a:rPr>
                  <a:t>rainfall</a:t>
                </a:r>
                <a:endParaRPr lang="it-IT" altLang="it-IT" sz="1400" noProof="1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Line 88"/>
              <p:cNvSpPr>
                <a:spLocks noChangeShapeType="1"/>
              </p:cNvSpPr>
              <p:nvPr/>
            </p:nvSpPr>
            <p:spPr bwMode="auto">
              <a:xfrm>
                <a:off x="8698321" y="4657598"/>
                <a:ext cx="3053431" cy="393573"/>
              </a:xfrm>
              <a:prstGeom prst="line">
                <a:avLst/>
              </a:prstGeom>
              <a:noFill/>
              <a:ln w="1016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 sz="1400"/>
              </a:p>
            </p:txBody>
          </p:sp>
          <p:sp>
            <p:nvSpPr>
              <p:cNvPr id="36" name="Rettangolo 35"/>
              <p:cNvSpPr/>
              <p:nvPr/>
            </p:nvSpPr>
            <p:spPr>
              <a:xfrm rot="441424">
                <a:off x="9275134" y="3808795"/>
                <a:ext cx="1471717" cy="460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altLang="it-IT" b="1" noProof="1" smtClean="0">
                    <a:solidFill>
                      <a:srgbClr val="C00000"/>
                    </a:solidFill>
                    <a:latin typeface="Calibri Light" panose="020F0302020204030204" pitchFamily="34" charset="0"/>
                  </a:rPr>
                  <a:t>SOIL LAYER</a:t>
                </a:r>
                <a:endParaRPr lang="it-IT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7" name="Freeform 87"/>
              <p:cNvSpPr>
                <a:spLocks/>
              </p:cNvSpPr>
              <p:nvPr/>
            </p:nvSpPr>
            <p:spPr bwMode="auto">
              <a:xfrm rot="16630831">
                <a:off x="11235994" y="3162419"/>
                <a:ext cx="257174" cy="995509"/>
              </a:xfrm>
              <a:custGeom>
                <a:avLst/>
                <a:gdLst>
                  <a:gd name="T0" fmla="*/ 105962 w 99"/>
                  <a:gd name="T1" fmla="*/ 0 h 428"/>
                  <a:gd name="T2" fmla="*/ 18922 w 99"/>
                  <a:gd name="T3" fmla="*/ 161717 h 428"/>
                  <a:gd name="T4" fmla="*/ 187325 w 99"/>
                  <a:gd name="T5" fmla="*/ 355778 h 428"/>
                  <a:gd name="T6" fmla="*/ 13245 w 99"/>
                  <a:gd name="T7" fmla="*/ 481109 h 428"/>
                  <a:gd name="T8" fmla="*/ 104069 w 99"/>
                  <a:gd name="T9" fmla="*/ 646870 h 428"/>
                  <a:gd name="T10" fmla="*/ 105962 w 99"/>
                  <a:gd name="T11" fmla="*/ 865188 h 4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9"/>
                  <a:gd name="T19" fmla="*/ 0 h 428"/>
                  <a:gd name="T20" fmla="*/ 99 w 99"/>
                  <a:gd name="T21" fmla="*/ 428 h 4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9" h="428">
                    <a:moveTo>
                      <a:pt x="56" y="0"/>
                    </a:moveTo>
                    <a:cubicBezTo>
                      <a:pt x="47" y="13"/>
                      <a:pt x="3" y="51"/>
                      <a:pt x="10" y="80"/>
                    </a:cubicBezTo>
                    <a:cubicBezTo>
                      <a:pt x="17" y="109"/>
                      <a:pt x="99" y="150"/>
                      <a:pt x="99" y="176"/>
                    </a:cubicBezTo>
                    <a:cubicBezTo>
                      <a:pt x="99" y="202"/>
                      <a:pt x="14" y="214"/>
                      <a:pt x="7" y="238"/>
                    </a:cubicBezTo>
                    <a:cubicBezTo>
                      <a:pt x="0" y="262"/>
                      <a:pt x="47" y="288"/>
                      <a:pt x="55" y="320"/>
                    </a:cubicBezTo>
                    <a:cubicBezTo>
                      <a:pt x="63" y="352"/>
                      <a:pt x="56" y="406"/>
                      <a:pt x="56" y="428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GB" altLang="it-IT" sz="1400">
                  <a:solidFill>
                    <a:srgbClr val="006600"/>
                  </a:solidFill>
                </a:endParaRPr>
              </a:p>
            </p:txBody>
          </p:sp>
          <p:sp>
            <p:nvSpPr>
              <p:cNvPr id="38" name="Freeform 89"/>
              <p:cNvSpPr>
                <a:spLocks/>
              </p:cNvSpPr>
              <p:nvPr/>
            </p:nvSpPr>
            <p:spPr bwMode="auto">
              <a:xfrm>
                <a:off x="9171672" y="4478170"/>
                <a:ext cx="45719" cy="908050"/>
              </a:xfrm>
              <a:custGeom>
                <a:avLst/>
                <a:gdLst>
                  <a:gd name="T0" fmla="*/ 0 w 1"/>
                  <a:gd name="T1" fmla="*/ 0 h 1130"/>
                  <a:gd name="T2" fmla="*/ 0 w 1"/>
                  <a:gd name="T3" fmla="*/ 908050 h 1130"/>
                  <a:gd name="T4" fmla="*/ 0 60000 65536"/>
                  <a:gd name="T5" fmla="*/ 0 60000 65536"/>
                  <a:gd name="T6" fmla="*/ 0 w 1"/>
                  <a:gd name="T7" fmla="*/ 0 h 1130"/>
                  <a:gd name="T8" fmla="*/ 1 w 1"/>
                  <a:gd name="T9" fmla="*/ 1130 h 11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130">
                    <a:moveTo>
                      <a:pt x="0" y="0"/>
                    </a:moveTo>
                    <a:lnTo>
                      <a:pt x="0" y="1130"/>
                    </a:ln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GB" altLang="it-IT" sz="1400">
                  <a:solidFill>
                    <a:srgbClr val="006600"/>
                  </a:solidFill>
                </a:endParaRPr>
              </a:p>
            </p:txBody>
          </p:sp>
          <p:sp>
            <p:nvSpPr>
              <p:cNvPr id="39" name="Text Box 93"/>
              <p:cNvSpPr txBox="1">
                <a:spLocks noChangeArrowheads="1"/>
              </p:cNvSpPr>
              <p:nvPr/>
            </p:nvSpPr>
            <p:spPr bwMode="auto">
              <a:xfrm>
                <a:off x="9251708" y="4610443"/>
                <a:ext cx="2942241" cy="920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400" noProof="1">
                    <a:latin typeface="Calibri Light" panose="020F0302020204030204" pitchFamily="34" charset="0"/>
                  </a:rPr>
                  <a:t>g</a:t>
                </a:r>
                <a:r>
                  <a:rPr lang="it-IT" altLang="it-IT" sz="1400" noProof="1" smtClean="0">
                    <a:latin typeface="Calibri Light" panose="020F0302020204030204" pitchFamily="34" charset="0"/>
                  </a:rPr>
                  <a:t>(t</a:t>
                </a:r>
                <a:r>
                  <a:rPr lang="it-IT" altLang="it-IT" sz="1400" noProof="1">
                    <a:latin typeface="Calibri Light" panose="020F0302020204030204" pitchFamily="34" charset="0"/>
                  </a:rPr>
                  <a:t>):</a:t>
                </a:r>
                <a:br>
                  <a:rPr lang="it-IT" altLang="it-IT" sz="1400" noProof="1">
                    <a:latin typeface="Calibri Light" panose="020F0302020204030204" pitchFamily="34" charset="0"/>
                  </a:rPr>
                </a:br>
                <a:r>
                  <a:rPr lang="it-IT" altLang="it-IT" sz="1400" noProof="1" smtClean="0">
                    <a:latin typeface="Calibri Light" panose="020F0302020204030204" pitchFamily="34" charset="0"/>
                  </a:rPr>
                  <a:t>drainage= deep percolation</a:t>
                </a:r>
                <a:br>
                  <a:rPr lang="it-IT" altLang="it-IT" sz="1400" noProof="1" smtClean="0">
                    <a:latin typeface="Calibri Light" panose="020F0302020204030204" pitchFamily="34" charset="0"/>
                  </a:rPr>
                </a:br>
                <a:r>
                  <a:rPr lang="it-IT" altLang="it-IT" sz="1400" noProof="1" smtClean="0">
                    <a:latin typeface="Calibri Light" panose="020F0302020204030204" pitchFamily="34" charset="0"/>
                  </a:rPr>
                  <a:t>                  + subsurface runoff</a:t>
                </a:r>
                <a:endParaRPr lang="it-IT" altLang="it-IT" sz="1400" noProof="1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Freeform 89"/>
              <p:cNvSpPr>
                <a:spLocks/>
              </p:cNvSpPr>
              <p:nvPr/>
            </p:nvSpPr>
            <p:spPr bwMode="auto">
              <a:xfrm rot="16576831">
                <a:off x="9403771" y="3764460"/>
                <a:ext cx="582837" cy="1036184"/>
              </a:xfrm>
              <a:custGeom>
                <a:avLst/>
                <a:gdLst>
                  <a:gd name="T0" fmla="*/ 0 w 1"/>
                  <a:gd name="T1" fmla="*/ 0 h 1130"/>
                  <a:gd name="T2" fmla="*/ 0 w 1"/>
                  <a:gd name="T3" fmla="*/ 908050 h 1130"/>
                  <a:gd name="T4" fmla="*/ 0 60000 65536"/>
                  <a:gd name="T5" fmla="*/ 0 60000 65536"/>
                  <a:gd name="T6" fmla="*/ 0 w 1"/>
                  <a:gd name="T7" fmla="*/ 0 h 1130"/>
                  <a:gd name="T8" fmla="*/ 1 w 1"/>
                  <a:gd name="T9" fmla="*/ 1130 h 11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130">
                    <a:moveTo>
                      <a:pt x="0" y="0"/>
                    </a:moveTo>
                    <a:lnTo>
                      <a:pt x="0" y="1130"/>
                    </a:ln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GB" altLang="it-IT" sz="1400">
                  <a:solidFill>
                    <a:srgbClr val="006600"/>
                  </a:solidFill>
                </a:endParaRPr>
              </a:p>
            </p:txBody>
          </p:sp>
          <p:sp>
            <p:nvSpPr>
              <p:cNvPr id="41" name="Text Box 93"/>
              <p:cNvSpPr txBox="1">
                <a:spLocks noChangeArrowheads="1"/>
              </p:cNvSpPr>
              <p:nvPr/>
            </p:nvSpPr>
            <p:spPr bwMode="auto">
              <a:xfrm>
                <a:off x="10939247" y="2630351"/>
                <a:ext cx="959142" cy="920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400" noProof="1">
                    <a:latin typeface="Calibri Light" panose="020F0302020204030204" pitchFamily="34" charset="0"/>
                  </a:rPr>
                  <a:t>r</a:t>
                </a:r>
                <a:r>
                  <a:rPr lang="it-IT" altLang="it-IT" sz="1400" noProof="1" smtClean="0">
                    <a:latin typeface="Calibri Light" panose="020F0302020204030204" pitchFamily="34" charset="0"/>
                  </a:rPr>
                  <a:t>(t</a:t>
                </a:r>
                <a:r>
                  <a:rPr lang="it-IT" altLang="it-IT" sz="1400" noProof="1">
                    <a:latin typeface="Calibri Light" panose="020F0302020204030204" pitchFamily="34" charset="0"/>
                  </a:rPr>
                  <a:t>):</a:t>
                </a:r>
                <a:br>
                  <a:rPr lang="it-IT" altLang="it-IT" sz="1400" noProof="1">
                    <a:latin typeface="Calibri Light" panose="020F0302020204030204" pitchFamily="34" charset="0"/>
                  </a:rPr>
                </a:br>
                <a:r>
                  <a:rPr lang="it-IT" altLang="it-IT" sz="1400" noProof="1" smtClean="0">
                    <a:latin typeface="Calibri Light" panose="020F0302020204030204" pitchFamily="34" charset="0"/>
                  </a:rPr>
                  <a:t>surface runoff</a:t>
                </a:r>
                <a:endParaRPr lang="it-IT" altLang="it-IT" sz="1400" noProof="1">
                  <a:latin typeface="Calibri Light" panose="020F0302020204030204" pitchFamily="34" charset="0"/>
                </a:endParaRPr>
              </a:p>
            </p:txBody>
          </p:sp>
        </p:grpSp>
      </p:grpSp>
      <p:sp>
        <p:nvSpPr>
          <p:cNvPr id="43" name="CasellaDiTesto 42"/>
          <p:cNvSpPr txBox="1"/>
          <p:nvPr/>
        </p:nvSpPr>
        <p:spPr>
          <a:xfrm>
            <a:off x="3902244" y="1791269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Soil moisture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6444378" y="1921694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CCFF"/>
                </a:solidFill>
              </a:rPr>
              <a:t>Precipitation</a:t>
            </a:r>
            <a:endParaRPr lang="en-US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SM2RAIN </a:t>
            </a:r>
            <a:r>
              <a:rPr lang="it-IT" dirty="0" err="1"/>
              <a:t>Algorithm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6</a:t>
            </a:fld>
            <a:endParaRPr lang="de-AT"/>
          </a:p>
        </p:txBody>
      </p:sp>
      <p:pic>
        <p:nvPicPr>
          <p:cNvPr id="5" name="Immagine 4" descr="D:\LUCA\PUBBLICAZIONI\ARTICOLI\Journals\Preparation\JHH_SM2RAIN_insitu\figures\Fig0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4355"/>
            <a:ext cx="2138921" cy="238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95700"/>
            <a:ext cx="4865374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295525" y="2772370"/>
            <a:ext cx="1698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b="1" dirty="0" smtClean="0">
                <a:solidFill>
                  <a:srgbClr val="0000FF"/>
                </a:solidFill>
                <a:latin typeface="+mj-lt"/>
              </a:rPr>
              <a:t>In situ soil moisture observations</a:t>
            </a:r>
            <a:endParaRPr lang="en-GB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625" y="2330913"/>
            <a:ext cx="6810375" cy="455627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20" y="1084676"/>
            <a:ext cx="5071505" cy="1402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216" y="1322974"/>
            <a:ext cx="4665886" cy="1033293"/>
          </a:xfrm>
          <a:prstGeom prst="rect">
            <a:avLst/>
          </a:prstGeom>
          <a:ln w="38100">
            <a:noFill/>
          </a:ln>
        </p:spPr>
      </p:pic>
      <p:grpSp>
        <p:nvGrpSpPr>
          <p:cNvPr id="11" name="Gruppo 10"/>
          <p:cNvGrpSpPr/>
          <p:nvPr/>
        </p:nvGrpSpPr>
        <p:grpSpPr>
          <a:xfrm>
            <a:off x="8210550" y="1143591"/>
            <a:ext cx="3724275" cy="1459092"/>
            <a:chOff x="8210550" y="968963"/>
            <a:chExt cx="3724275" cy="1459092"/>
          </a:xfrm>
        </p:grpSpPr>
        <p:sp>
          <p:nvSpPr>
            <p:cNvPr id="12" name="Rettangolo 11"/>
            <p:cNvSpPr/>
            <p:nvPr/>
          </p:nvSpPr>
          <p:spPr bwMode="auto">
            <a:xfrm>
              <a:off x="8210550" y="1303019"/>
              <a:ext cx="1314450" cy="38024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Rettangolo 12"/>
            <p:cNvSpPr/>
            <p:nvPr/>
          </p:nvSpPr>
          <p:spPr bwMode="auto">
            <a:xfrm>
              <a:off x="9686925" y="1303020"/>
              <a:ext cx="752475" cy="380249"/>
            </a:xfrm>
            <a:prstGeom prst="rect">
              <a:avLst/>
            </a:prstGeom>
            <a:noFill/>
            <a:ln>
              <a:solidFill>
                <a:srgbClr val="0099FF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Rettangolo 13"/>
            <p:cNvSpPr/>
            <p:nvPr/>
          </p:nvSpPr>
          <p:spPr bwMode="auto">
            <a:xfrm>
              <a:off x="10601325" y="1310639"/>
              <a:ext cx="1333500" cy="380249"/>
            </a:xfrm>
            <a:prstGeom prst="rect">
              <a:avLst/>
            </a:prstGeom>
            <a:noFill/>
            <a:ln>
              <a:solidFill>
                <a:srgbClr val="0000FF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ttangolo 14"/>
            <p:cNvSpPr/>
            <p:nvPr/>
          </p:nvSpPr>
          <p:spPr bwMode="auto">
            <a:xfrm>
              <a:off x="9601200" y="1762889"/>
              <a:ext cx="923925" cy="368469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8295342" y="96896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1" smtClean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SM Variations</a:t>
              </a:r>
              <a:endParaRPr lang="en-US" sz="1400" b="1" noProof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9654540" y="968963"/>
              <a:ext cx="8146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1" smtClean="0">
                  <a:solidFill>
                    <a:srgbClr val="0099FF"/>
                  </a:solidFill>
                  <a:latin typeface="Arial Narrow" panose="020B0606020202030204" pitchFamily="34" charset="0"/>
                </a:rPr>
                <a:t>Drainage</a:t>
              </a:r>
              <a:endParaRPr lang="en-US" sz="1400" b="1" noProof="1">
                <a:solidFill>
                  <a:srgbClr val="0099FF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0800123" y="968963"/>
              <a:ext cx="1027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1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Actual Evap</a:t>
              </a:r>
              <a:endParaRPr lang="en-US" sz="1400" b="1" noProof="1">
                <a:solidFill>
                  <a:srgbClr val="0000FF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9442639" y="2120278"/>
              <a:ext cx="1241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1" smtClean="0">
                  <a:latin typeface="Arial Narrow" panose="020B0606020202030204" pitchFamily="34" charset="0"/>
                </a:rPr>
                <a:t>Surface Runoff</a:t>
              </a:r>
              <a:endParaRPr lang="en-US" sz="1400" b="1" noProof="1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2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SM2RAIN </a:t>
            </a:r>
            <a:r>
              <a:rPr lang="it-IT" dirty="0" err="1"/>
              <a:t>Algorithm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7</a:t>
            </a:fld>
            <a:endParaRPr lang="de-A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06" y="1404258"/>
            <a:ext cx="8708806" cy="532205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1404258"/>
            <a:ext cx="139700" cy="545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787148" y="1165123"/>
            <a:ext cx="798052" cy="569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03" y="1021142"/>
            <a:ext cx="5999621" cy="1900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ttangolo 11"/>
          <p:cNvSpPr/>
          <p:nvPr/>
        </p:nvSpPr>
        <p:spPr>
          <a:xfrm>
            <a:off x="4365628" y="4545281"/>
            <a:ext cx="23525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years of global rainfall estimates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70590" y="3301503"/>
            <a:ext cx="45214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Long-term dataset - Visiting scientist activity under ESA CCI Soil Moisture project</a:t>
            </a:r>
            <a:endParaRPr lang="it-IT" sz="2200" b="1" dirty="0">
              <a:solidFill>
                <a:srgbClr val="C00000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24" y="4830819"/>
            <a:ext cx="4362989" cy="12734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7" name="Rettangolo 16"/>
          <p:cNvSpPr/>
          <p:nvPr/>
        </p:nvSpPr>
        <p:spPr>
          <a:xfrm>
            <a:off x="7629524" y="6305752"/>
            <a:ext cx="412954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http://doi.org/10.5281/zenodo.1305021</a:t>
            </a:r>
          </a:p>
        </p:txBody>
      </p:sp>
    </p:spTree>
    <p:extLst>
      <p:ext uri="{BB962C8B-B14F-4D97-AF65-F5344CB8AC3E}">
        <p14:creationId xmlns:p14="http://schemas.microsoft.com/office/powerpoint/2010/main" val="6204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SM2RAIN </a:t>
            </a:r>
            <a:r>
              <a:rPr lang="it-IT" dirty="0" err="1"/>
              <a:t>Algorithm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8</a:t>
            </a:fld>
            <a:endParaRPr lang="de-AT"/>
          </a:p>
        </p:txBody>
      </p:sp>
      <p:sp>
        <p:nvSpPr>
          <p:cNvPr id="9" name="Rettangolo 8"/>
          <p:cNvSpPr/>
          <p:nvPr/>
        </p:nvSpPr>
        <p:spPr>
          <a:xfrm>
            <a:off x="0" y="1404258"/>
            <a:ext cx="139700" cy="545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2" y="1195611"/>
            <a:ext cx="10748993" cy="55984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42" y="-97092"/>
            <a:ext cx="4528457" cy="1630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Rettangolo 22"/>
          <p:cNvSpPr/>
          <p:nvPr/>
        </p:nvSpPr>
        <p:spPr>
          <a:xfrm>
            <a:off x="-2" y="6491518"/>
            <a:ext cx="96520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Based only on ASCAT SM data Freely available at </a:t>
            </a:r>
            <a:r>
              <a:rPr lang="en-US" sz="2200" b="1" dirty="0" err="1" smtClean="0">
                <a:solidFill>
                  <a:srgbClr val="C00000"/>
                </a:solidFill>
              </a:rPr>
              <a:t>Zenodo</a:t>
            </a:r>
            <a:endParaRPr lang="it-IT" sz="2200" b="1" dirty="0">
              <a:solidFill>
                <a:srgbClr val="C000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8043893" y="6488668"/>
            <a:ext cx="412954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smtClean="0"/>
              <a:t>https</a:t>
            </a:r>
            <a:r>
              <a:rPr lang="it-IT" dirty="0"/>
              <a:t>://doi.org/10.5281/zenodo.3405563</a:t>
            </a:r>
          </a:p>
        </p:txBody>
      </p:sp>
    </p:spTree>
    <p:extLst>
      <p:ext uri="{BB962C8B-B14F-4D97-AF65-F5344CB8AC3E}">
        <p14:creationId xmlns:p14="http://schemas.microsoft.com/office/powerpoint/2010/main" val="197140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SM2RAIN </a:t>
            </a:r>
            <a:r>
              <a:rPr lang="it-IT" dirty="0" err="1"/>
              <a:t>Algorithm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9</a:t>
            </a:fld>
            <a:endParaRPr lang="de-AT"/>
          </a:p>
        </p:txBody>
      </p:sp>
      <p:sp>
        <p:nvSpPr>
          <p:cNvPr id="6" name="Rettangolo 5"/>
          <p:cNvSpPr/>
          <p:nvPr/>
        </p:nvSpPr>
        <p:spPr>
          <a:xfrm>
            <a:off x="7029831" y="5519046"/>
            <a:ext cx="450176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good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  High correlations against ground observations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072" y="3370680"/>
            <a:ext cx="2456901" cy="20118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6124" b="264"/>
          <a:stretch/>
        </p:blipFill>
        <p:spPr>
          <a:xfrm>
            <a:off x="37374" y="2453951"/>
            <a:ext cx="7012626" cy="43795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874094"/>
            <a:ext cx="5562255" cy="1799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sellaDiTesto 9"/>
          <p:cNvSpPr txBox="1"/>
          <p:nvPr/>
        </p:nvSpPr>
        <p:spPr>
          <a:xfrm>
            <a:off x="177769" y="2195459"/>
            <a:ext cx="79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ASCAT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329451" y="219545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SMAP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346810" y="219545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AMSR2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375638" y="2195459"/>
            <a:ext cx="112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Rapidscat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658802" y="219545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SMOS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537804" y="2195459"/>
            <a:ext cx="113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MERGING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7050000" y="2852715"/>
            <a:ext cx="5141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SM2RAIN to multiple satellite SM missions</a:t>
            </a:r>
            <a:endParaRPr lang="it-IT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af_course">
  <a:themeElements>
    <a:clrScheme name="Personalizzato 2">
      <a:dk1>
        <a:srgbClr val="002664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af_course" id="{FB810724-40D2-4A68-AAE8-E9AEDBCFECAB}" vid="{D5DA88EE-B5F7-4669-95C0-4B02277A585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732</Words>
  <Application>Microsoft Office PowerPoint</Application>
  <PresentationFormat>Widescreen</PresentationFormat>
  <Paragraphs>207</Paragraphs>
  <Slides>24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Cambria Math</vt:lpstr>
      <vt:lpstr>Wingdings</vt:lpstr>
      <vt:lpstr>hsaf_course</vt:lpstr>
      <vt:lpstr>Documento</vt:lpstr>
      <vt:lpstr>Estimating rainfall from the bottom-up: the SM2RAIN-derived rainfall product</vt:lpstr>
      <vt:lpstr>Outline</vt:lpstr>
      <vt:lpstr>Rationale</vt:lpstr>
      <vt:lpstr>SM2RAIN Algorithm</vt:lpstr>
      <vt:lpstr>SM2RAIN Algorithm</vt:lpstr>
      <vt:lpstr>SM2RAIN Algorithm</vt:lpstr>
      <vt:lpstr>SM2RAIN Algorithm</vt:lpstr>
      <vt:lpstr>SM2RAIN Algorithm</vt:lpstr>
      <vt:lpstr>SM2RAIN Algorithm</vt:lpstr>
      <vt:lpstr>SM2RAIN Algorithm</vt:lpstr>
      <vt:lpstr>H SAF Product</vt:lpstr>
      <vt:lpstr>H SAF Product</vt:lpstr>
      <vt:lpstr>H SAF Product</vt:lpstr>
      <vt:lpstr>H SAF Product</vt:lpstr>
      <vt:lpstr>H SAF Product</vt:lpstr>
      <vt:lpstr>H SAF Product</vt:lpstr>
      <vt:lpstr>H SAF Product</vt:lpstr>
      <vt:lpstr>H SAF Product</vt:lpstr>
      <vt:lpstr>H SAF Product</vt:lpstr>
      <vt:lpstr>Presentazione standard di PowerPoint</vt:lpstr>
      <vt:lpstr>Some Applications</vt:lpstr>
      <vt:lpstr>Some Applications</vt:lpstr>
      <vt:lpstr>Some Applications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marco.petracca20@gmail.com</dc:creator>
  <cp:lastModifiedBy>Luca Ciabatta</cp:lastModifiedBy>
  <cp:revision>48</cp:revision>
  <dcterms:created xsi:type="dcterms:W3CDTF">2020-11-12T14:10:24Z</dcterms:created>
  <dcterms:modified xsi:type="dcterms:W3CDTF">2020-12-16T08:25:13Z</dcterms:modified>
</cp:coreProperties>
</file>