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4.xml" ContentType="application/vnd.openxmlformats-officedocument.presentationml.tags+xml"/>
  <Override PartName="/ppt/notesSlides/notesSlide21.xml" ContentType="application/vnd.openxmlformats-officedocument.presentationml.notesSlide+xml"/>
  <Override PartName="/ppt/tags/tag65.xml" ContentType="application/vnd.openxmlformats-officedocument.presentationml.tags+xml"/>
  <Override PartName="/ppt/notesSlides/notesSlide22.xml" ContentType="application/vnd.openxmlformats-officedocument.presentationml.notesSlide+xml"/>
  <Override PartName="/ppt/tags/tag66.xml" ContentType="application/vnd.openxmlformats-officedocument.presentationml.tags+xml"/>
  <Override PartName="/ppt/notesSlides/notesSlide23.xml" ContentType="application/vnd.openxmlformats-officedocument.presentationml.notesSlide+xml"/>
  <Override PartName="/ppt/tags/tag67.xml" ContentType="application/vnd.openxmlformats-officedocument.presentationml.tags+xml"/>
  <Override PartName="/ppt/notesSlides/notesSlide24.xml" ContentType="application/vnd.openxmlformats-officedocument.presentationml.notesSlide+xml"/>
  <Override PartName="/ppt/tags/tag68.xml" ContentType="application/vnd.openxmlformats-officedocument.presentationml.tags+xml"/>
  <Override PartName="/ppt/notesSlides/notesSlide25.xml" ContentType="application/vnd.openxmlformats-officedocument.presentationml.notesSlide+xml"/>
  <Override PartName="/ppt/tags/tag6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0.xml" ContentType="application/vnd.openxmlformats-officedocument.presentationml.tags+xml"/>
  <Override PartName="/ppt/notesSlides/notesSlide2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43"/>
  </p:notesMasterIdLst>
  <p:handoutMasterIdLst>
    <p:handoutMasterId r:id="rId44"/>
  </p:handoutMasterIdLst>
  <p:sldIdLst>
    <p:sldId id="256" r:id="rId2"/>
    <p:sldId id="526" r:id="rId3"/>
    <p:sldId id="527" r:id="rId4"/>
    <p:sldId id="528" r:id="rId5"/>
    <p:sldId id="529" r:id="rId6"/>
    <p:sldId id="459" r:id="rId7"/>
    <p:sldId id="530" r:id="rId8"/>
    <p:sldId id="537" r:id="rId9"/>
    <p:sldId id="531" r:id="rId10"/>
    <p:sldId id="532" r:id="rId11"/>
    <p:sldId id="494" r:id="rId12"/>
    <p:sldId id="495" r:id="rId13"/>
    <p:sldId id="496" r:id="rId14"/>
    <p:sldId id="497" r:id="rId15"/>
    <p:sldId id="498" r:id="rId16"/>
    <p:sldId id="533" r:id="rId17"/>
    <p:sldId id="499" r:id="rId18"/>
    <p:sldId id="500" r:id="rId19"/>
    <p:sldId id="535" r:id="rId20"/>
    <p:sldId id="534" r:id="rId21"/>
    <p:sldId id="536" r:id="rId22"/>
    <p:sldId id="501" r:id="rId23"/>
    <p:sldId id="503" r:id="rId24"/>
    <p:sldId id="540" r:id="rId25"/>
    <p:sldId id="504" r:id="rId26"/>
    <p:sldId id="505" r:id="rId27"/>
    <p:sldId id="506" r:id="rId28"/>
    <p:sldId id="522" r:id="rId29"/>
    <p:sldId id="523" r:id="rId30"/>
    <p:sldId id="524" r:id="rId31"/>
    <p:sldId id="525" r:id="rId32"/>
    <p:sldId id="483" r:id="rId33"/>
    <p:sldId id="492" r:id="rId34"/>
    <p:sldId id="493" r:id="rId35"/>
    <p:sldId id="485" r:id="rId36"/>
    <p:sldId id="484" r:id="rId37"/>
    <p:sldId id="491" r:id="rId38"/>
    <p:sldId id="487" r:id="rId39"/>
    <p:sldId id="489" r:id="rId40"/>
    <p:sldId id="539" r:id="rId41"/>
    <p:sldId id="538"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66"/>
    <a:srgbClr val="5B7F95"/>
    <a:srgbClr val="00205B"/>
    <a:srgbClr val="00778B"/>
    <a:srgbClr val="0090A8"/>
    <a:srgbClr val="00758D"/>
    <a:srgbClr val="006699"/>
    <a:srgbClr val="0066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74662" autoAdjust="0"/>
  </p:normalViewPr>
  <p:slideViewPr>
    <p:cSldViewPr>
      <p:cViewPr varScale="1">
        <p:scale>
          <a:sx n="81" d="100"/>
          <a:sy n="81" d="100"/>
        </p:scale>
        <p:origin x="96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646"/>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B99F2F-ACD4-46F3-9DA9-B78E56762B5F}" type="datetimeFigureOut">
              <a:rPr lang="it-IT" smtClean="0"/>
              <a:t>24/05/2019</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A63DC0-AF15-4B47-86D3-C72F0E7CC74E}" type="slidenum">
              <a:rPr lang="it-IT" smtClean="0"/>
              <a:t>‹N›</a:t>
            </a:fld>
            <a:endParaRPr lang="it-IT"/>
          </a:p>
        </p:txBody>
      </p:sp>
    </p:spTree>
    <p:extLst>
      <p:ext uri="{BB962C8B-B14F-4D97-AF65-F5344CB8AC3E}">
        <p14:creationId xmlns:p14="http://schemas.microsoft.com/office/powerpoint/2010/main" val="2422548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9585BB-924B-48F0-9415-30D5FD447B57}" type="datetimeFigureOut">
              <a:rPr lang="it-IT" smtClean="0"/>
              <a:pPr/>
              <a:t>24/05/2019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982C2A-DF5D-4D84-A9B5-73262A889053}" type="slidenum">
              <a:rPr lang="it-IT" smtClean="0"/>
              <a:pPr/>
              <a:t>‹N›</a:t>
            </a:fld>
            <a:endParaRPr lang="it-IT"/>
          </a:p>
        </p:txBody>
      </p:sp>
    </p:spTree>
    <p:extLst>
      <p:ext uri="{BB962C8B-B14F-4D97-AF65-F5344CB8AC3E}">
        <p14:creationId xmlns:p14="http://schemas.microsoft.com/office/powerpoint/2010/main" val="17906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D982C2A-DF5D-4D84-A9B5-73262A889053}" type="slidenum">
              <a:rPr lang="it-IT" smtClean="0"/>
              <a:pPr/>
              <a:t>2</a:t>
            </a:fld>
            <a:endParaRPr lang="it-IT"/>
          </a:p>
        </p:txBody>
      </p:sp>
    </p:spTree>
    <p:extLst>
      <p:ext uri="{BB962C8B-B14F-4D97-AF65-F5344CB8AC3E}">
        <p14:creationId xmlns:p14="http://schemas.microsoft.com/office/powerpoint/2010/main" val="2295059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21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 name="Segnaposto piè di pagina 4"/>
          <p:cNvSpPr>
            <a:spLocks noGrp="1"/>
          </p:cNvSpPr>
          <p:nvPr>
            <p:ph type="ftr" sz="quarter" idx="4"/>
          </p:nvPr>
        </p:nvSpPr>
        <p:spPr/>
        <p:txBody>
          <a:bodyPr/>
          <a:lstStyle/>
          <a:p>
            <a:pPr>
              <a:defRPr/>
            </a:pPr>
            <a:endParaRPr lang="it-IT"/>
          </a:p>
        </p:txBody>
      </p:sp>
    </p:spTree>
    <p:extLst>
      <p:ext uri="{BB962C8B-B14F-4D97-AF65-F5344CB8AC3E}">
        <p14:creationId xmlns:p14="http://schemas.microsoft.com/office/powerpoint/2010/main" val="92665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 name="Segnaposto piè di pagina 4"/>
          <p:cNvSpPr>
            <a:spLocks noGrp="1"/>
          </p:cNvSpPr>
          <p:nvPr>
            <p:ph type="ftr" sz="quarter" idx="4"/>
          </p:nvPr>
        </p:nvSpPr>
        <p:spPr/>
        <p:txBody>
          <a:bodyPr/>
          <a:lstStyle/>
          <a:p>
            <a:pPr>
              <a:defRPr/>
            </a:pPr>
            <a:endParaRPr lang="it-IT"/>
          </a:p>
        </p:txBody>
      </p:sp>
    </p:spTree>
    <p:extLst>
      <p:ext uri="{BB962C8B-B14F-4D97-AF65-F5344CB8AC3E}">
        <p14:creationId xmlns:p14="http://schemas.microsoft.com/office/powerpoint/2010/main" val="138003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18CBD7-3CFA-4198-B2EC-BB1037DAEDE7}" type="slidenum">
              <a:rPr lang="it-IT" smtClean="0"/>
              <a:pPr/>
              <a:t>19</a:t>
            </a:fld>
            <a:endParaRPr lang="it-IT" dirty="0"/>
          </a:p>
        </p:txBody>
      </p:sp>
    </p:spTree>
    <p:extLst>
      <p:ext uri="{BB962C8B-B14F-4D97-AF65-F5344CB8AC3E}">
        <p14:creationId xmlns:p14="http://schemas.microsoft.com/office/powerpoint/2010/main" val="281335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9331" name="Segnaposto note 2"/>
          <p:cNvSpPr>
            <a:spLocks noGrp="1"/>
          </p:cNvSpPr>
          <p:nvPr>
            <p:ph type="body" idx="1"/>
          </p:nvPr>
        </p:nvSpPr>
        <p:spPr bwMode="auto">
          <a:noFill/>
        </p:spPr>
        <p:txBody>
          <a:bodyPr wrap="square" numCol="1" anchor="t" anchorCtr="0" compatLnSpc="1">
            <a:prstTxWarp prst="textNoShape">
              <a:avLst/>
            </a:prstTxWarp>
          </a:bodyPr>
          <a:lstStyle/>
          <a:p>
            <a:pPr algn="just" eaLnBrk="1" hangingPunct="1"/>
            <a:r>
              <a:rPr lang="en-US" altLang="it-IT" b="1" dirty="0"/>
              <a:t>The dark </a:t>
            </a:r>
            <a:r>
              <a:rPr lang="en-US" altLang="it-IT" b="1" dirty="0">
                <a:solidFill>
                  <a:srgbClr val="990000"/>
                </a:solidFill>
              </a:rPr>
              <a:t>red </a:t>
            </a:r>
            <a:r>
              <a:rPr lang="en-US" altLang="it-IT" b="1" dirty="0"/>
              <a:t>and dark </a:t>
            </a:r>
            <a:r>
              <a:rPr lang="en-US" altLang="it-IT" b="1" dirty="0">
                <a:solidFill>
                  <a:srgbClr val="FF7C80"/>
                </a:solidFill>
              </a:rPr>
              <a:t>pink</a:t>
            </a:r>
            <a:r>
              <a:rPr lang="en-US" altLang="it-IT" b="1" dirty="0"/>
              <a:t> colors are used to indicate the most intensive convective regions.</a:t>
            </a:r>
            <a:endParaRPr lang="it-IT" altLang="it-IT" dirty="0"/>
          </a:p>
        </p:txBody>
      </p:sp>
    </p:spTree>
    <p:extLst>
      <p:ext uri="{BB962C8B-B14F-4D97-AF65-F5344CB8AC3E}">
        <p14:creationId xmlns:p14="http://schemas.microsoft.com/office/powerpoint/2010/main" val="77857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A18CBD7-3CFA-4198-B2EC-BB1037DAEDE7}" type="slidenum">
              <a:rPr lang="it-IT" smtClean="0"/>
              <a:pPr/>
              <a:t>21</a:t>
            </a:fld>
            <a:endParaRPr lang="it-IT" dirty="0"/>
          </a:p>
        </p:txBody>
      </p:sp>
    </p:spTree>
    <p:extLst>
      <p:ext uri="{BB962C8B-B14F-4D97-AF65-F5344CB8AC3E}">
        <p14:creationId xmlns:p14="http://schemas.microsoft.com/office/powerpoint/2010/main" val="287236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3816132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80637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4168436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Indian Ocean Data Coverage (</a:t>
            </a:r>
            <a:r>
              <a:rPr lang="en-US" sz="1200" b="1" i="0" kern="1200" dirty="0" smtClean="0">
                <a:solidFill>
                  <a:schemeClr val="tx1"/>
                </a:solidFill>
                <a:effectLst/>
                <a:latin typeface="+mn-lt"/>
                <a:ea typeface="+mn-ea"/>
                <a:cs typeface="+mn-cs"/>
              </a:rPr>
              <a:t>IODC</a:t>
            </a:r>
            <a:r>
              <a:rPr lang="en-US" sz="1200" b="0" i="0" kern="1200" dirty="0" smtClean="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10"/>
          </p:nvPr>
        </p:nvSpPr>
        <p:spPr/>
        <p:txBody>
          <a:bodyPr/>
          <a:lstStyle/>
          <a:p>
            <a:fld id="{AD982C2A-DF5D-4D84-A9B5-73262A889053}" type="slidenum">
              <a:rPr lang="it-IT" smtClean="0"/>
              <a:pPr/>
              <a:t>26</a:t>
            </a:fld>
            <a:endParaRPr lang="it-IT"/>
          </a:p>
        </p:txBody>
      </p:sp>
    </p:spTree>
    <p:extLst>
      <p:ext uri="{BB962C8B-B14F-4D97-AF65-F5344CB8AC3E}">
        <p14:creationId xmlns:p14="http://schemas.microsoft.com/office/powerpoint/2010/main" val="1181551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79786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270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dirty="0"/>
          </a:p>
        </p:txBody>
      </p:sp>
    </p:spTree>
    <p:extLst>
      <p:ext uri="{BB962C8B-B14F-4D97-AF65-F5344CB8AC3E}">
        <p14:creationId xmlns:p14="http://schemas.microsoft.com/office/powerpoint/2010/main" val="2874948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p:spPr>
      </p:sp>
      <p:sp>
        <p:nvSpPr>
          <p:cNvPr id="18435"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extLst>
      <p:ext uri="{BB962C8B-B14F-4D97-AF65-F5344CB8AC3E}">
        <p14:creationId xmlns:p14="http://schemas.microsoft.com/office/powerpoint/2010/main" val="1087338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6803"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527265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6803" name="Rectangle 2"/>
          <p:cNvSpPr>
            <a:spLocks noGrp="1" noChangeArrowheads="1"/>
          </p:cNvSpPr>
          <p:nvPr>
            <p:ph type="body" idx="1"/>
          </p:nvPr>
        </p:nvSpPr>
        <p:spPr bwMode="auto">
          <a:noFill/>
        </p:spPr>
        <p:txBody>
          <a:bodyPr wrap="none" numCol="1" anchor="ctr" anchorCtr="0" compatLnSpc="1">
            <a:prstTxWarp prst="textNoShape">
              <a:avLst/>
            </a:prstTxWarp>
          </a:bodyPr>
          <a:lstStyle/>
          <a:p>
            <a:r>
              <a:rPr lang="en-GB" sz="1200" kern="1200" dirty="0" smtClean="0">
                <a:solidFill>
                  <a:schemeClr val="tx1"/>
                </a:solidFill>
                <a:effectLst/>
                <a:latin typeface="+mn-lt"/>
                <a:ea typeface="+mn-ea"/>
                <a:cs typeface="+mn-cs"/>
              </a:rPr>
              <a:t>Fractional Standard Error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FSE</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0 to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0</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FSE = [RMSE / &lt;</a:t>
            </a:r>
            <a:r>
              <a:rPr lang="en-GB" sz="1200" i="1" kern="1200" dirty="0" err="1" smtClean="0">
                <a:solidFill>
                  <a:schemeClr val="tx1"/>
                </a:solidFill>
                <a:effectLst/>
                <a:latin typeface="+mn-lt"/>
                <a:ea typeface="+mn-ea"/>
                <a:cs typeface="+mn-cs"/>
              </a:rPr>
              <a:t>obs</a:t>
            </a:r>
            <a:r>
              <a:rPr lang="en-GB" sz="1200" i="1" kern="1200" dirty="0" smtClean="0">
                <a:solidFill>
                  <a:schemeClr val="tx1"/>
                </a:solidFill>
                <a:effectLst/>
                <a:latin typeface="+mn-lt"/>
                <a:ea typeface="+mn-ea"/>
                <a:cs typeface="+mn-cs"/>
              </a:rPr>
              <a:t>&gt;] *100%</a:t>
            </a:r>
            <a:endParaRPr lang="it-IT" sz="1200" kern="1200" dirty="0" smtClean="0">
              <a:solidFill>
                <a:schemeClr val="tx1"/>
              </a:solidFill>
              <a:effectLst/>
              <a:latin typeface="+mn-lt"/>
              <a:ea typeface="+mn-ea"/>
              <a:cs typeface="+mn-cs"/>
            </a:endParaRPr>
          </a:p>
          <a:p>
            <a:endParaRPr lang="it-IT" altLang="it-IT" dirty="0" smtClean="0"/>
          </a:p>
        </p:txBody>
      </p:sp>
    </p:spTree>
    <p:extLst>
      <p:ext uri="{BB962C8B-B14F-4D97-AF65-F5344CB8AC3E}">
        <p14:creationId xmlns:p14="http://schemas.microsoft.com/office/powerpoint/2010/main" val="324478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6803"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2923716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782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11520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782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4023454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p:spPr>
      </p:sp>
      <p:sp>
        <p:nvSpPr>
          <p:cNvPr id="7782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it-IT" altLang="it-IT" dirty="0" smtClean="0"/>
          </a:p>
        </p:txBody>
      </p:sp>
    </p:spTree>
    <p:extLst>
      <p:ext uri="{BB962C8B-B14F-4D97-AF65-F5344CB8AC3E}">
        <p14:creationId xmlns:p14="http://schemas.microsoft.com/office/powerpoint/2010/main" val="1134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A4CC5BA6-33DB-41FA-A46F-759524741750}" type="slidenum">
              <a:rPr lang="it-IT" smtClean="0"/>
              <a:pPr>
                <a:defRPr/>
              </a:pPr>
              <a:t>35</a:t>
            </a:fld>
            <a:endParaRPr lang="it-IT"/>
          </a:p>
        </p:txBody>
      </p:sp>
    </p:spTree>
    <p:extLst>
      <p:ext uri="{BB962C8B-B14F-4D97-AF65-F5344CB8AC3E}">
        <p14:creationId xmlns:p14="http://schemas.microsoft.com/office/powerpoint/2010/main" val="1626620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p:spPr>
      </p:sp>
      <p:sp>
        <p:nvSpPr>
          <p:cNvPr id="70659"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4282415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270082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22532"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AB2F36-EA2B-4BCA-8107-B11AA2A263E1}" type="slidenum">
              <a:rPr lang="it-IT" altLang="it-IT">
                <a:latin typeface="Calibri" panose="020F0502020204030204" pitchFamily="34" charset="0"/>
              </a:rPr>
              <a:pPr eaLnBrk="1" hangingPunct="1"/>
              <a:t>4</a:t>
            </a:fld>
            <a:endParaRPr lang="it-IT" altLang="it-IT">
              <a:latin typeface="Calibri" panose="020F0502020204030204" pitchFamily="34" charset="0"/>
            </a:endParaRPr>
          </a:p>
        </p:txBody>
      </p:sp>
    </p:spTree>
    <p:extLst>
      <p:ext uri="{BB962C8B-B14F-4D97-AF65-F5344CB8AC3E}">
        <p14:creationId xmlns:p14="http://schemas.microsoft.com/office/powerpoint/2010/main" val="222590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67221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solidFill>
            <a:srgbClr val="FFFFFF"/>
          </a:solidFill>
          <a:ln/>
        </p:spPr>
      </p:sp>
      <p:sp>
        <p:nvSpPr>
          <p:cNvPr id="208179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b="1" i="1" dirty="0">
              <a:effectLst>
                <a:outerShdw blurRad="38100" dist="38100" dir="2700000" algn="tl">
                  <a:srgbClr val="DDDDDD"/>
                </a:outerShdw>
              </a:effectLst>
              <a:ea typeface="+mn-ea"/>
              <a:cs typeface="+mn-cs"/>
            </a:endParaRPr>
          </a:p>
        </p:txBody>
      </p:sp>
    </p:spTree>
    <p:extLst>
      <p:ext uri="{BB962C8B-B14F-4D97-AF65-F5344CB8AC3E}">
        <p14:creationId xmlns:p14="http://schemas.microsoft.com/office/powerpoint/2010/main" val="425796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dirty="0"/>
              <a:t>Advanced </a:t>
            </a:r>
            <a:r>
              <a:rPr lang="it-IT" altLang="it-IT" dirty="0" err="1"/>
              <a:t>Microwave</a:t>
            </a:r>
            <a:r>
              <a:rPr lang="it-IT" altLang="it-IT" dirty="0"/>
              <a:t> </a:t>
            </a:r>
            <a:r>
              <a:rPr lang="it-IT" altLang="it-IT" dirty="0" err="1"/>
              <a:t>Sounding</a:t>
            </a:r>
            <a:r>
              <a:rPr lang="it-IT" altLang="it-IT" dirty="0"/>
              <a:t> Unit (AMSU A)</a:t>
            </a:r>
          </a:p>
          <a:p>
            <a:r>
              <a:rPr lang="en-US" altLang="it-IT" dirty="0"/>
              <a:t>Microwave Humidity Sounder (MHS) </a:t>
            </a:r>
          </a:p>
          <a:p>
            <a:r>
              <a:rPr lang="it-IT" altLang="it-IT" dirty="0"/>
              <a:t>Special Sensor </a:t>
            </a:r>
            <a:r>
              <a:rPr lang="it-IT" altLang="it-IT" dirty="0" err="1"/>
              <a:t>Microwave</a:t>
            </a:r>
            <a:r>
              <a:rPr lang="it-IT" altLang="it-IT" dirty="0"/>
              <a:t>/Imager (SSM/I) and Special Sensor </a:t>
            </a:r>
            <a:r>
              <a:rPr lang="it-IT" altLang="it-IT" dirty="0" err="1"/>
              <a:t>Microwave</a:t>
            </a:r>
            <a:r>
              <a:rPr lang="it-IT" altLang="it-IT" dirty="0"/>
              <a:t> Imager </a:t>
            </a:r>
            <a:r>
              <a:rPr lang="it-IT" altLang="it-IT" dirty="0" err="1"/>
              <a:t>Sounder</a:t>
            </a:r>
            <a:r>
              <a:rPr lang="it-IT" altLang="it-IT" dirty="0"/>
              <a:t> (SSMIS)</a:t>
            </a:r>
          </a:p>
        </p:txBody>
      </p:sp>
      <p:sp>
        <p:nvSpPr>
          <p:cNvPr id="22532" name="Segnaposto numero diapositiva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EA8951-5E77-4C10-83EE-92E09ADD351F}" type="slidenum">
              <a:rPr lang="it-IT" altLang="it-IT">
                <a:latin typeface="Calibri" panose="020F0502020204030204" pitchFamily="34" charset="0"/>
              </a:rPr>
              <a:pPr eaLnBrk="1" hangingPunct="1"/>
              <a:t>10</a:t>
            </a:fld>
            <a:endParaRPr lang="it-IT" altLang="it-IT">
              <a:latin typeface="Calibri" panose="020F0502020204030204" pitchFamily="34" charset="0"/>
            </a:endParaRPr>
          </a:p>
        </p:txBody>
      </p:sp>
    </p:spTree>
    <p:extLst>
      <p:ext uri="{BB962C8B-B14F-4D97-AF65-F5344CB8AC3E}">
        <p14:creationId xmlns:p14="http://schemas.microsoft.com/office/powerpoint/2010/main" val="65399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102962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a:solidFill>
                  <a:srgbClr val="0070C0"/>
                </a:solidFill>
              </a:rPr>
              <a:t>New </a:t>
            </a:r>
            <a:r>
              <a:rPr lang="it-IT" sz="1200" b="1" dirty="0" err="1">
                <a:solidFill>
                  <a:srgbClr val="0070C0"/>
                </a:solidFill>
              </a:rPr>
              <a:t>Precipitation</a:t>
            </a:r>
            <a:r>
              <a:rPr lang="it-IT" sz="1200" b="1" dirty="0">
                <a:solidFill>
                  <a:srgbClr val="0070C0"/>
                </a:solidFill>
              </a:rPr>
              <a:t> </a:t>
            </a:r>
            <a:r>
              <a:rPr lang="it-IT" sz="1200" b="1" dirty="0" err="1">
                <a:solidFill>
                  <a:srgbClr val="0070C0"/>
                </a:solidFill>
              </a:rPr>
              <a:t>Detection</a:t>
            </a:r>
            <a:r>
              <a:rPr lang="it-IT" sz="1200" b="1" dirty="0">
                <a:solidFill>
                  <a:srgbClr val="0070C0"/>
                </a:solidFill>
              </a:rPr>
              <a:t> </a:t>
            </a:r>
            <a:r>
              <a:rPr lang="it-IT" sz="1200" b="1" dirty="0" err="1">
                <a:solidFill>
                  <a:srgbClr val="0070C0"/>
                </a:solidFill>
              </a:rPr>
              <a:t>Algorithm</a:t>
            </a:r>
            <a:r>
              <a:rPr lang="it-IT" sz="1200" b="1" dirty="0">
                <a:solidFill>
                  <a:srgbClr val="0070C0"/>
                </a:solidFill>
              </a:rPr>
              <a:t> over </a:t>
            </a:r>
            <a:r>
              <a:rPr lang="it-IT" sz="1200" b="1" dirty="0" err="1">
                <a:solidFill>
                  <a:srgbClr val="0070C0"/>
                </a:solidFill>
              </a:rPr>
              <a:t>Arid</a:t>
            </a:r>
            <a:r>
              <a:rPr lang="it-IT" sz="1200" b="1" dirty="0">
                <a:solidFill>
                  <a:srgbClr val="0070C0"/>
                </a:solidFill>
              </a:rPr>
              <a:t> </a:t>
            </a:r>
            <a:r>
              <a:rPr lang="it-IT" sz="1200" b="1" dirty="0" err="1">
                <a:solidFill>
                  <a:srgbClr val="0070C0"/>
                </a:solidFill>
              </a:rPr>
              <a:t>Surface</a:t>
            </a:r>
            <a:r>
              <a:rPr lang="it-IT" sz="1200" b="1" dirty="0">
                <a:solidFill>
                  <a:srgbClr val="0070C0"/>
                </a:solidFill>
              </a:rPr>
              <a:t> </a:t>
            </a:r>
            <a:endParaRPr lang="en-GB" sz="1200" b="1" dirty="0">
              <a:solidFill>
                <a:srgbClr val="0070C0"/>
              </a:solidFill>
            </a:endParaRPr>
          </a:p>
          <a:p>
            <a:endParaRPr lang="en-US" dirty="0"/>
          </a:p>
        </p:txBody>
      </p:sp>
      <p:sp>
        <p:nvSpPr>
          <p:cNvPr id="4" name="Segnaposto numero diapositiva 3"/>
          <p:cNvSpPr>
            <a:spLocks noGrp="1"/>
          </p:cNvSpPr>
          <p:nvPr>
            <p:ph type="sldNum" sz="quarter" idx="10"/>
          </p:nvPr>
        </p:nvSpPr>
        <p:spPr/>
        <p:txBody>
          <a:bodyPr/>
          <a:lstStyle/>
          <a:p>
            <a:fld id="{AD982C2A-DF5D-4D84-A9B5-73262A889053}" type="slidenum">
              <a:rPr lang="it-IT" smtClean="0"/>
              <a:pPr/>
              <a:t>12</a:t>
            </a:fld>
            <a:endParaRPr lang="it-IT"/>
          </a:p>
        </p:txBody>
      </p:sp>
    </p:spTree>
    <p:extLst>
      <p:ext uri="{BB962C8B-B14F-4D97-AF65-F5344CB8AC3E}">
        <p14:creationId xmlns:p14="http://schemas.microsoft.com/office/powerpoint/2010/main" val="3282043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60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it-IT" smtClean="0"/>
          </a:p>
        </p:txBody>
      </p:sp>
    </p:spTree>
    <p:extLst>
      <p:ext uri="{BB962C8B-B14F-4D97-AF65-F5344CB8AC3E}">
        <p14:creationId xmlns:p14="http://schemas.microsoft.com/office/powerpoint/2010/main" val="13011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BD200551-DFC3-48CB-8D9A-432DE9A4A473}" type="slidenum">
              <a:rPr lang="it-IT" smtClean="0"/>
              <a:pPr/>
              <a:t>‹N›</a:t>
            </a:fld>
            <a:endParaRPr lang="it-IT"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_testo_sottotitolo_bullet">
    <p:spTree>
      <p:nvGrpSpPr>
        <p:cNvPr id="1" name=""/>
        <p:cNvGrpSpPr/>
        <p:nvPr/>
      </p:nvGrpSpPr>
      <p:grpSpPr>
        <a:xfrm>
          <a:off x="0" y="0"/>
          <a:ext cx="0" cy="0"/>
          <a:chOff x="0" y="0"/>
          <a:chExt cx="0" cy="0"/>
        </a:xfrm>
      </p:grpSpPr>
      <p:sp>
        <p:nvSpPr>
          <p:cNvPr id="9" name="Segnaposto contenuto 8"/>
          <p:cNvSpPr>
            <a:spLocks noGrp="1"/>
          </p:cNvSpPr>
          <p:nvPr>
            <p:ph sz="quarter" idx="13"/>
          </p:nvPr>
        </p:nvSpPr>
        <p:spPr>
          <a:xfrm>
            <a:off x="3971501" y="491506"/>
            <a:ext cx="4855927" cy="302951"/>
          </a:xfrm>
          <a:prstGeom prst="rect">
            <a:avLst/>
          </a:prstGeom>
        </p:spPr>
        <p:txBody>
          <a:bodyPr/>
          <a:lstStyle>
            <a:lvl1pPr marL="0" indent="0" algn="r">
              <a:buNone/>
              <a:defRPr sz="1100" b="1" i="1">
                <a:latin typeface="Arial" pitchFamily="34" charset="0"/>
                <a:cs typeface="Arial" pitchFamily="34" charset="0"/>
              </a:defRPr>
            </a:lvl1pPr>
          </a:lstStyle>
          <a:p>
            <a:pPr lvl="0"/>
            <a:r>
              <a:rPr lang="it-IT" dirty="0" smtClean="0"/>
              <a:t>Fare clic</a:t>
            </a:r>
            <a:endParaRPr lang="it-IT" dirty="0"/>
          </a:p>
        </p:txBody>
      </p:sp>
      <p:sp>
        <p:nvSpPr>
          <p:cNvPr id="7" name="Segnaposto contenuto 6"/>
          <p:cNvSpPr>
            <a:spLocks noGrp="1"/>
          </p:cNvSpPr>
          <p:nvPr>
            <p:ph sz="quarter" idx="12"/>
          </p:nvPr>
        </p:nvSpPr>
        <p:spPr>
          <a:xfrm>
            <a:off x="3971501" y="265731"/>
            <a:ext cx="4855927" cy="257175"/>
          </a:xfrm>
          <a:prstGeom prst="rect">
            <a:avLst/>
          </a:prstGeom>
        </p:spPr>
        <p:txBody>
          <a:bodyPr/>
          <a:lstStyle>
            <a:lvl1pPr marL="0" indent="0" algn="r">
              <a:buNone/>
              <a:defRPr sz="1100" b="1" cap="all" baseline="0">
                <a:solidFill>
                  <a:srgbClr val="E32119"/>
                </a:solidFill>
                <a:latin typeface="Arial" pitchFamily="34" charset="0"/>
                <a:cs typeface="Arial" pitchFamily="34" charset="0"/>
              </a:defRPr>
            </a:lvl1pPr>
          </a:lstStyle>
          <a:p>
            <a:pPr lvl="0"/>
            <a:r>
              <a:rPr lang="it-IT" dirty="0" smtClean="0"/>
              <a:t>Fare clic</a:t>
            </a:r>
            <a:endParaRPr lang="it-IT" dirty="0"/>
          </a:p>
        </p:txBody>
      </p:sp>
      <p:sp>
        <p:nvSpPr>
          <p:cNvPr id="3" name="Segnaposto testo 2"/>
          <p:cNvSpPr>
            <a:spLocks noGrp="1"/>
          </p:cNvSpPr>
          <p:nvPr>
            <p:ph type="body" sz="quarter" idx="10"/>
          </p:nvPr>
        </p:nvSpPr>
        <p:spPr>
          <a:xfrm>
            <a:off x="1350000" y="1033201"/>
            <a:ext cx="7395538" cy="314207"/>
          </a:xfrm>
          <a:prstGeom prst="rect">
            <a:avLst/>
          </a:prstGeom>
        </p:spPr>
        <p:txBody>
          <a:bodyPr/>
          <a:lstStyle>
            <a:lvl1pPr marL="0" indent="0">
              <a:buFontTx/>
              <a:buNone/>
              <a:defRPr lang="it-IT" sz="1800" b="1" kern="1200" cap="all" baseline="0" dirty="0" smtClean="0">
                <a:solidFill>
                  <a:schemeClr val="tx1">
                    <a:lumMod val="85000"/>
                    <a:lumOff val="15000"/>
                  </a:schemeClr>
                </a:solidFill>
                <a:latin typeface="Arial"/>
                <a:ea typeface="+mn-ea"/>
                <a:cs typeface="Arial"/>
              </a:defRPr>
            </a:lvl1pPr>
            <a:lvl2pPr marL="457200" indent="0">
              <a:buFontTx/>
              <a:buNone/>
              <a:defRPr lang="it-IT" b="1" kern="1200" dirty="0" smtClean="0">
                <a:solidFill>
                  <a:schemeClr val="tx1">
                    <a:lumMod val="85000"/>
                    <a:lumOff val="15000"/>
                  </a:schemeClr>
                </a:solidFill>
                <a:latin typeface="Arial"/>
                <a:ea typeface="+mn-ea"/>
                <a:cs typeface="Arial"/>
              </a:defRPr>
            </a:lvl2pPr>
            <a:lvl3pPr marL="914400" indent="0">
              <a:buFontTx/>
              <a:buNone/>
              <a:defRPr lang="it-IT" b="1" kern="1200" dirty="0" smtClean="0">
                <a:solidFill>
                  <a:schemeClr val="tx1">
                    <a:lumMod val="85000"/>
                    <a:lumOff val="15000"/>
                  </a:schemeClr>
                </a:solidFill>
                <a:latin typeface="Arial"/>
                <a:ea typeface="+mn-ea"/>
                <a:cs typeface="Arial"/>
              </a:defRPr>
            </a:lvl3pPr>
            <a:lvl4pPr marL="1371600" indent="0">
              <a:buFontTx/>
              <a:buNone/>
              <a:defRPr lang="it-IT" b="1" kern="1200" dirty="0" smtClean="0">
                <a:solidFill>
                  <a:schemeClr val="tx1">
                    <a:lumMod val="85000"/>
                    <a:lumOff val="15000"/>
                  </a:schemeClr>
                </a:solidFill>
                <a:latin typeface="Arial"/>
                <a:ea typeface="+mn-ea"/>
                <a:cs typeface="Arial"/>
              </a:defRPr>
            </a:lvl4pPr>
            <a:lvl5pPr marL="1828800" indent="0">
              <a:buFontTx/>
              <a:buNone/>
              <a:defRPr lang="it-IT" b="1" kern="1200" dirty="0">
                <a:solidFill>
                  <a:schemeClr val="tx1">
                    <a:lumMod val="85000"/>
                    <a:lumOff val="15000"/>
                  </a:schemeClr>
                </a:solidFill>
                <a:latin typeface="Arial"/>
                <a:ea typeface="+mn-ea"/>
                <a:cs typeface="Arial"/>
              </a:defRPr>
            </a:lvl5pPr>
          </a:lstStyle>
          <a:p>
            <a:pPr lvl="0"/>
            <a:r>
              <a:rPr lang="it-IT" dirty="0" smtClean="0"/>
              <a:t>Fare clic per modificare stili del testo dello schema</a:t>
            </a:r>
          </a:p>
        </p:txBody>
      </p:sp>
      <p:sp>
        <p:nvSpPr>
          <p:cNvPr id="5" name="Segnaposto contenuto 4"/>
          <p:cNvSpPr>
            <a:spLocks noGrp="1"/>
          </p:cNvSpPr>
          <p:nvPr>
            <p:ph sz="quarter" idx="11"/>
          </p:nvPr>
        </p:nvSpPr>
        <p:spPr>
          <a:xfrm>
            <a:off x="1349376" y="1609726"/>
            <a:ext cx="7396163" cy="4244975"/>
          </a:xfrm>
          <a:prstGeom prst="rect">
            <a:avLst/>
          </a:prstGeom>
        </p:spPr>
        <p:txBody>
          <a:bodyPr/>
          <a:lstStyle>
            <a:lvl1pPr marL="0" indent="0">
              <a:buNone/>
              <a:defRPr lang="it-IT" sz="1600" b="1" kern="0" dirty="0" smtClean="0">
                <a:solidFill>
                  <a:srgbClr val="E32119"/>
                </a:solidFill>
                <a:latin typeface="Arial"/>
                <a:ea typeface="+mn-ea"/>
                <a:cs typeface="Arial"/>
              </a:defRPr>
            </a:lvl1pPr>
            <a:lvl2pPr marL="342900" indent="-342900" algn="just" defTabSz="938213" rtl="0" eaLnBrk="0" fontAlgn="base" hangingPunct="0">
              <a:spcBef>
                <a:spcPct val="50000"/>
              </a:spcBef>
              <a:spcAft>
                <a:spcPct val="0"/>
              </a:spcAft>
              <a:buFontTx/>
              <a:buBlip>
                <a:blip r:embed="rId2"/>
              </a:buBlip>
              <a:defRPr lang="it-IT" sz="1600" kern="0" dirty="0" smtClean="0">
                <a:solidFill>
                  <a:schemeClr val="tx1">
                    <a:lumMod val="65000"/>
                    <a:lumOff val="35000"/>
                  </a:schemeClr>
                </a:solidFill>
                <a:latin typeface="Arial"/>
                <a:ea typeface="+mn-ea"/>
                <a:cs typeface="Arial"/>
              </a:defRPr>
            </a:lvl2pPr>
            <a:lvl3pPr marL="725488" indent="-342900" algn="just" defTabSz="938213" rtl="0" eaLnBrk="0" fontAlgn="base" hangingPunct="0">
              <a:spcBef>
                <a:spcPct val="50000"/>
              </a:spcBef>
              <a:spcAft>
                <a:spcPct val="0"/>
              </a:spcAft>
              <a:buFontTx/>
              <a:buBlip>
                <a:blip r:embed="rId2"/>
              </a:buBlip>
              <a:defRPr lang="it-IT" sz="1600" kern="0" dirty="0">
                <a:solidFill>
                  <a:schemeClr val="tx1">
                    <a:lumMod val="65000"/>
                    <a:lumOff val="35000"/>
                  </a:schemeClr>
                </a:solidFill>
                <a:latin typeface="Arial"/>
                <a:ea typeface="+mn-ea"/>
                <a:cs typeface="Arial"/>
              </a:defRPr>
            </a:lvl3pPr>
          </a:lstStyle>
          <a:p>
            <a:pPr lvl="0"/>
            <a:r>
              <a:rPr lang="it-IT" dirty="0" smtClean="0"/>
              <a:t>Fare clic per modificare stili del testo dello schema</a:t>
            </a:r>
          </a:p>
          <a:p>
            <a:pPr lvl="1"/>
            <a:r>
              <a:rPr lang="it-IT" dirty="0" smtClean="0"/>
              <a:t>Secondo livello</a:t>
            </a:r>
          </a:p>
          <a:p>
            <a:pPr lvl="2"/>
            <a:r>
              <a:rPr lang="it-IT" dirty="0" smtClean="0"/>
              <a:t>Terzo livello</a:t>
            </a:r>
          </a:p>
        </p:txBody>
      </p:sp>
    </p:spTree>
    <p:extLst>
      <p:ext uri="{BB962C8B-B14F-4D97-AF65-F5344CB8AC3E}">
        <p14:creationId xmlns:p14="http://schemas.microsoft.com/office/powerpoint/2010/main" val="7389951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200551-DFC3-48CB-8D9A-432DE9A4A47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Segnaposto piè di pagina 4"/>
          <p:cNvSpPr>
            <a:spLocks noGrp="1"/>
          </p:cNvSpPr>
          <p:nvPr>
            <p:ph type="ftr" sz="quarter" idx="3"/>
          </p:nvPr>
        </p:nvSpPr>
        <p:spPr>
          <a:xfrm>
            <a:off x="5364088" y="6356350"/>
            <a:ext cx="1189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00551-DFC3-48CB-8D9A-432DE9A4A473}" type="slidenum">
              <a:rPr lang="it-IT" smtClean="0"/>
              <a:pPr/>
              <a:t>‹N›</a:t>
            </a:fld>
            <a:endParaRPr lang="it-IT" dirty="0"/>
          </a:p>
        </p:txBody>
      </p:sp>
      <p:pic>
        <p:nvPicPr>
          <p:cNvPr id="7" name="Immagin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8321"/>
            <a:ext cx="2123728" cy="1006375"/>
          </a:xfrm>
          <a:prstGeom prst="rect">
            <a:avLst/>
          </a:prstGeom>
        </p:spPr>
      </p:pic>
      <p:sp>
        <p:nvSpPr>
          <p:cNvPr id="8" name="Segnaposto data 3"/>
          <p:cNvSpPr txBox="1">
            <a:spLocks/>
          </p:cNvSpPr>
          <p:nvPr userDrawn="1"/>
        </p:nvSpPr>
        <p:spPr>
          <a:xfrm>
            <a:off x="395536" y="6448251"/>
            <a:ext cx="8245896"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noProof="0" dirty="0" smtClean="0"/>
              <a:t>Convection week – 24/05/2019</a:t>
            </a:r>
            <a:endParaRPr lang="en-GB" noProof="0" dirty="0"/>
          </a:p>
        </p:txBody>
      </p:sp>
      <p:sp>
        <p:nvSpPr>
          <p:cNvPr id="12" name="Rettangolo 11"/>
          <p:cNvSpPr/>
          <p:nvPr userDrawn="1"/>
        </p:nvSpPr>
        <p:spPr>
          <a:xfrm flipV="1">
            <a:off x="251520" y="6381328"/>
            <a:ext cx="8496944" cy="45719"/>
          </a:xfrm>
          <a:prstGeom prst="rect">
            <a:avLst/>
          </a:prstGeom>
          <a:solidFill>
            <a:srgbClr val="5B7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userDrawn="1"/>
        </p:nvSpPr>
        <p:spPr>
          <a:xfrm>
            <a:off x="251520" y="6453336"/>
            <a:ext cx="7200800" cy="45719"/>
          </a:xfrm>
          <a:prstGeom prst="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http://hsaf.meteoam.it/img/logo-am.jpg"/>
          <p:cNvPicPr/>
          <p:nvPr userDrawn="1"/>
        </p:nvPicPr>
        <p:blipFill>
          <a:blip r:embed="rId15" cstate="print"/>
          <a:srcRect/>
          <a:stretch>
            <a:fillRect/>
          </a:stretch>
        </p:blipFill>
        <p:spPr bwMode="auto">
          <a:xfrm>
            <a:off x="8148736" y="188640"/>
            <a:ext cx="743744" cy="706090"/>
          </a:xfrm>
          <a:prstGeom prst="rect">
            <a:avLst/>
          </a:prstGeom>
          <a:noFill/>
          <a:ln w="9525">
            <a:noFill/>
            <a:miter lim="800000"/>
            <a:headEnd/>
            <a:tailEnd/>
          </a:ln>
        </p:spPr>
      </p:pic>
      <p:sp>
        <p:nvSpPr>
          <p:cNvPr id="15" name="Rettangolo 14"/>
          <p:cNvSpPr/>
          <p:nvPr userDrawn="1"/>
        </p:nvSpPr>
        <p:spPr>
          <a:xfrm>
            <a:off x="251520" y="6309320"/>
            <a:ext cx="648072" cy="50805"/>
          </a:xfrm>
          <a:prstGeom prst="rect">
            <a:avLst/>
          </a:prstGeom>
          <a:solidFill>
            <a:srgbClr val="00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userDrawn="1"/>
        </p:nvSpPr>
        <p:spPr>
          <a:xfrm>
            <a:off x="251520" y="6237312"/>
            <a:ext cx="288032" cy="46313"/>
          </a:xfrm>
          <a:prstGeom prst="rect">
            <a:avLst/>
          </a:prstGeom>
          <a:solidFill>
            <a:srgbClr val="5B7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6.xml"/><Relationship Id="rId7"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25.png"/><Relationship Id="rId4" Type="http://schemas.openxmlformats.org/officeDocument/2006/relationships/tags" Target="../tags/tag17.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6.jpeg"/><Relationship Id="rId5" Type="http://schemas.openxmlformats.org/officeDocument/2006/relationships/hyperlink" Target="http://www.fattidicronaca.it/foto/maltempo-in-italia-allagamenti-al-centro-nord_243.html" TargetMode="External"/><Relationship Id="rId10" Type="http://schemas.openxmlformats.org/officeDocument/2006/relationships/hyperlink" Target="http://oiswww.eumetsat.org/WEBOPS/iotm/iotm/20121112_flood/20121112_flood.html" TargetMode="External"/><Relationship Id="rId4" Type="http://schemas.openxmlformats.org/officeDocument/2006/relationships/notesSlide" Target="../notesSlides/notesSlide11.xml"/><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43.png"/><Relationship Id="rId5" Type="http://schemas.openxmlformats.org/officeDocument/2006/relationships/tags" Target="../tags/tag35.xml"/><Relationship Id="rId10" Type="http://schemas.openxmlformats.org/officeDocument/2006/relationships/image" Target="../media/image42.png"/><Relationship Id="rId4" Type="http://schemas.openxmlformats.org/officeDocument/2006/relationships/tags" Target="../tags/tag34.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6.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45.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31.png"/><Relationship Id="rId5" Type="http://schemas.openxmlformats.org/officeDocument/2006/relationships/tags" Target="../tags/tag43.xml"/><Relationship Id="rId10" Type="http://schemas.openxmlformats.org/officeDocument/2006/relationships/image" Target="../media/image44.png"/><Relationship Id="rId4" Type="http://schemas.openxmlformats.org/officeDocument/2006/relationships/tags" Target="../tags/tag42.xml"/><Relationship Id="rId9"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hyperlink" Target="https://www.eumetsat.int/website/home/Satellites/GroundSegment/CentralFacility/"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hyperlink" Target="http://nefodina.meteoam.it/" TargetMode="Externa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48.png"/><Relationship Id="rId5" Type="http://schemas.openxmlformats.org/officeDocument/2006/relationships/tags" Target="../tags/tag50.xml"/><Relationship Id="rId10" Type="http://schemas.openxmlformats.org/officeDocument/2006/relationships/image" Target="../media/image47.png"/><Relationship Id="rId4" Type="http://schemas.openxmlformats.org/officeDocument/2006/relationships/tags" Target="../tags/tag49.xml"/><Relationship Id="rId9"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49.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44.png"/><Relationship Id="rId5" Type="http://schemas.openxmlformats.org/officeDocument/2006/relationships/tags" Target="../tags/tag57.xml"/><Relationship Id="rId10" Type="http://schemas.openxmlformats.org/officeDocument/2006/relationships/notesSlide" Target="../notesSlides/notesSlide14.xml"/><Relationship Id="rId4" Type="http://schemas.openxmlformats.org/officeDocument/2006/relationships/tags" Target="../tags/tag56.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63.xml"/><Relationship Id="rId7" Type="http://schemas.openxmlformats.org/officeDocument/2006/relationships/image" Target="../media/image5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3.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67.pn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72.png"/><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8.xml"/><Relationship Id="rId7" Type="http://schemas.openxmlformats.org/officeDocument/2006/relationships/notesSlide" Target="../notesSlides/notesSlide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hyperlink" Target="https://www.ecmwf.int/en/learning/workshops/satellite-inspired-hydrology-for-an-uncertain-future"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29.xml"/><Relationship Id="rId13" Type="http://schemas.openxmlformats.org/officeDocument/2006/relationships/image" Target="../media/image78.png"/><Relationship Id="rId3" Type="http://schemas.openxmlformats.org/officeDocument/2006/relationships/tags" Target="../tags/tag73.xml"/><Relationship Id="rId7" Type="http://schemas.openxmlformats.org/officeDocument/2006/relationships/slideLayout" Target="../slideLayouts/slideLayout7.xml"/><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tags" Target="../tags/tag72.xml"/><Relationship Id="rId16" Type="http://schemas.openxmlformats.org/officeDocument/2006/relationships/image" Target="../media/image81.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76.jpeg"/><Relationship Id="rId5" Type="http://schemas.openxmlformats.org/officeDocument/2006/relationships/tags" Target="../tags/tag75.xm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tags" Target="../tags/tag74.xml"/><Relationship Id="rId9" Type="http://schemas.openxmlformats.org/officeDocument/2006/relationships/image" Target="../media/image74.png"/><Relationship Id="rId1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683568" y="1268760"/>
            <a:ext cx="7777163" cy="1641475"/>
          </a:xfrm>
          <a:prstGeom prst="rect">
            <a:avLst/>
          </a:prstGeom>
          <a:noFill/>
          <a:ln w="9525">
            <a:noFill/>
            <a:miter lim="800000"/>
            <a:headEnd/>
            <a:tailEnd/>
          </a:ln>
        </p:spPr>
        <p:txBody>
          <a:bodyPr/>
          <a:lstStyle/>
          <a:p>
            <a:pPr algn="ctr"/>
            <a:r>
              <a:rPr lang="it-IT" sz="3800" dirty="0" smtClean="0">
                <a:solidFill>
                  <a:srgbClr val="264468"/>
                </a:solidFill>
                <a:latin typeface="Calibri" pitchFamily="34" charset="0"/>
              </a:rPr>
              <a:t> </a:t>
            </a:r>
            <a:r>
              <a:rPr lang="it-IT" sz="3800" dirty="0">
                <a:solidFill>
                  <a:srgbClr val="264468"/>
                </a:solidFill>
                <a:latin typeface="Calibri" pitchFamily="34" charset="0"/>
              </a:rPr>
              <a:t>CONVECTION WEEK 2019 </a:t>
            </a:r>
          </a:p>
          <a:p>
            <a:pPr algn="ctr"/>
            <a:r>
              <a:rPr lang="en-US" sz="3800" dirty="0">
                <a:solidFill>
                  <a:srgbClr val="264468"/>
                </a:solidFill>
                <a:latin typeface="Calibri" pitchFamily="34" charset="0"/>
              </a:rPr>
              <a:t>20th to 24th May </a:t>
            </a:r>
            <a:r>
              <a:rPr lang="en-US" sz="3800" dirty="0" smtClean="0">
                <a:solidFill>
                  <a:srgbClr val="264468"/>
                </a:solidFill>
                <a:latin typeface="Calibri" pitchFamily="34" charset="0"/>
              </a:rPr>
              <a:t>2019</a:t>
            </a:r>
          </a:p>
        </p:txBody>
      </p:sp>
      <p:sp>
        <p:nvSpPr>
          <p:cNvPr id="8" name="Rectangle 8"/>
          <p:cNvSpPr>
            <a:spLocks noChangeArrowheads="1"/>
          </p:cNvSpPr>
          <p:nvPr/>
        </p:nvSpPr>
        <p:spPr bwMode="auto">
          <a:xfrm>
            <a:off x="467544" y="3226656"/>
            <a:ext cx="8496944" cy="2290576"/>
          </a:xfrm>
          <a:prstGeom prst="rect">
            <a:avLst/>
          </a:prstGeom>
          <a:noFill/>
          <a:ln w="9525">
            <a:noFill/>
            <a:miter lim="800000"/>
            <a:headEnd/>
            <a:tailEnd/>
          </a:ln>
        </p:spPr>
        <p:txBody>
          <a:bodyPr/>
          <a:lstStyle/>
          <a:p>
            <a:pPr algn="ctr"/>
            <a:r>
              <a:rPr lang="en-GB" sz="4000" b="1" dirty="0" smtClean="0">
                <a:solidFill>
                  <a:srgbClr val="264468"/>
                </a:solidFill>
              </a:rPr>
              <a:t>H-SAF precipitation products </a:t>
            </a:r>
          </a:p>
          <a:p>
            <a:pPr marL="342900" indent="-342900" algn="ctr">
              <a:spcBef>
                <a:spcPct val="20000"/>
              </a:spcBef>
            </a:pPr>
            <a:r>
              <a:rPr lang="en-GB" sz="2800" dirty="0" smtClean="0">
                <a:solidFill>
                  <a:srgbClr val="264468"/>
                </a:solidFill>
                <a:latin typeface="Calibri" pitchFamily="34" charset="0"/>
              </a:rPr>
              <a:t>Davide Melfi</a:t>
            </a:r>
          </a:p>
          <a:p>
            <a:pPr marL="342900" indent="-342900" algn="ctr">
              <a:spcBef>
                <a:spcPct val="20000"/>
              </a:spcBef>
            </a:pPr>
            <a:r>
              <a:rPr lang="en-GB" sz="2800" dirty="0" smtClean="0">
                <a:solidFill>
                  <a:srgbClr val="264468"/>
                </a:solidFill>
                <a:latin typeface="Calibri" pitchFamily="34" charset="0"/>
              </a:rPr>
              <a:t>Italian Air Force Met Service - COMet</a:t>
            </a:r>
          </a:p>
          <a:p>
            <a:pPr marL="342900" indent="-342900" algn="ctr">
              <a:spcBef>
                <a:spcPct val="20000"/>
              </a:spcBef>
            </a:pPr>
            <a:r>
              <a:rPr lang="en-GB" sz="2800" dirty="0" smtClean="0">
                <a:solidFill>
                  <a:srgbClr val="264468"/>
                </a:solidFill>
                <a:latin typeface="Calibri" pitchFamily="34" charset="0"/>
              </a:rPr>
              <a:t>H-SAF Project Management</a:t>
            </a:r>
            <a:endParaRPr lang="en-GB" sz="2800" dirty="0">
              <a:solidFill>
                <a:srgbClr val="264468"/>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custDataLst>
              <p:tags r:id="rId2"/>
            </p:custDataLst>
          </p:nvPr>
        </p:nvSpPr>
        <p:spPr>
          <a:xfrm>
            <a:off x="1835697" y="188640"/>
            <a:ext cx="6408712" cy="642937"/>
          </a:xfrm>
        </p:spPr>
        <p:txBody>
          <a:bodyPr>
            <a:normAutofit/>
          </a:bodyPr>
          <a:lstStyle/>
          <a:p>
            <a:r>
              <a:rPr lang="en-US" altLang="it-IT" sz="2000" dirty="0"/>
              <a:t>Satellite Rainfall Estimation from MicroWave instruments</a:t>
            </a:r>
            <a:endParaRPr lang="it-IT" altLang="it-IT" sz="2000" dirty="0"/>
          </a:p>
        </p:txBody>
      </p:sp>
      <p:pic>
        <p:nvPicPr>
          <p:cNvPr id="12291" name="Immagine 4" descr="h01_20111104_0830_DMSP18_00543_rom.png"/>
          <p:cNvPicPr>
            <a:picLocks noChangeAspect="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60375" y="978743"/>
            <a:ext cx="3525483"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magine 5" descr="h02_20111105_0140_noaa19_14126_lan.png"/>
          <p:cNvPicPr>
            <a:picLocks noChangeAspect="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572001" y="948580"/>
            <a:ext cx="355710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asellaDiTesto 6"/>
          <p:cNvSpPr txBox="1">
            <a:spLocks noChangeArrowheads="1"/>
          </p:cNvSpPr>
          <p:nvPr>
            <p:custDataLst>
              <p:tags r:id="rId5"/>
            </p:custDataLst>
          </p:nvPr>
        </p:nvSpPr>
        <p:spPr bwMode="auto">
          <a:xfrm>
            <a:off x="142875" y="5663455"/>
            <a:ext cx="8750471" cy="1077913"/>
          </a:xfrm>
          <a:prstGeom prst="rect">
            <a:avLst/>
          </a:prstGeom>
          <a:solidFill>
            <a:srgbClr val="FFFFFF"/>
          </a:solidFill>
          <a:ln>
            <a:noFill/>
          </a:ln>
          <a:extLst/>
        </p:spPr>
        <p:txBody>
          <a:bodyPr wrap="square">
            <a:spAutoFit/>
          </a:bodyPr>
          <a:lstStyle>
            <a:lvl1pPr marL="360363" indent="-360363" eaLnBrk="0" hangingPunct="0">
              <a:tabLst>
                <a:tab pos="3603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603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603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603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603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03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03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03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0363" algn="l"/>
              </a:tabLs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ü"/>
            </a:pPr>
            <a:r>
              <a:rPr lang="en-US" altLang="it-IT" sz="1600" dirty="0"/>
              <a:t>CNR-ISAC </a:t>
            </a:r>
            <a:r>
              <a:rPr lang="en-US" altLang="it-IT" sz="1600" dirty="0" smtClean="0"/>
              <a:t>Italy: </a:t>
            </a:r>
            <a:r>
              <a:rPr lang="en-US" altLang="it-IT" sz="1600" dirty="0"/>
              <a:t>Algorithm Theoretical Basic Document for “H01 Precipitation rate at ground by MW conical scanners” . </a:t>
            </a:r>
            <a:endParaRPr lang="it-IT" altLang="it-IT" sz="1600" dirty="0"/>
          </a:p>
          <a:p>
            <a:pPr algn="just" eaLnBrk="1" hangingPunct="1">
              <a:buFont typeface="Wingdings" panose="05000000000000000000" pitchFamily="2" charset="2"/>
              <a:buChar char="ü"/>
            </a:pPr>
            <a:r>
              <a:rPr lang="en-US" altLang="it-IT" sz="1600" dirty="0"/>
              <a:t>CNR-ISAC </a:t>
            </a:r>
            <a:r>
              <a:rPr lang="en-US" altLang="it-IT" sz="1600" dirty="0" smtClean="0"/>
              <a:t>Italy: </a:t>
            </a:r>
            <a:r>
              <a:rPr lang="en-US" altLang="it-IT" sz="1600" dirty="0"/>
              <a:t>Algorithm Theoretical Basic Document for “H02 Precipitation rate at ground by MW cross-track scanners</a:t>
            </a:r>
            <a:endParaRPr lang="it-IT" altLang="it-IT" sz="1600" dirty="0"/>
          </a:p>
        </p:txBody>
      </p:sp>
      <p:sp>
        <p:nvSpPr>
          <p:cNvPr id="11" name="AutoShape 4"/>
          <p:cNvSpPr>
            <a:spLocks noChangeArrowheads="1"/>
          </p:cNvSpPr>
          <p:nvPr>
            <p:custDataLst>
              <p:tags r:id="rId6"/>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r>
              <a:rPr lang="it-IT" altLang="it-IT" sz="1300" dirty="0">
                <a:solidFill>
                  <a:srgbClr val="FFFFFF"/>
                </a:solidFill>
                <a:latin typeface="Calibri" panose="020F0502020204030204" pitchFamily="34" charset="0"/>
              </a:rPr>
              <a:t>Slide 11</a:t>
            </a:r>
          </a:p>
        </p:txBody>
      </p:sp>
      <p:sp>
        <p:nvSpPr>
          <p:cNvPr id="2" name="Rettangolo 1"/>
          <p:cNvSpPr/>
          <p:nvPr/>
        </p:nvSpPr>
        <p:spPr>
          <a:xfrm>
            <a:off x="1043608" y="2785851"/>
            <a:ext cx="7314729" cy="923330"/>
          </a:xfrm>
          <a:prstGeom prst="rect">
            <a:avLst/>
          </a:prstGeom>
          <a:solidFill>
            <a:srgbClr val="FFC000"/>
          </a:solidFill>
        </p:spPr>
        <p:txBody>
          <a:bodyPr wrap="square">
            <a:spAutoFit/>
          </a:bodyPr>
          <a:lstStyle/>
          <a:p>
            <a:pPr marL="180975" indent="-180975">
              <a:spcBef>
                <a:spcPts val="800"/>
              </a:spcBef>
              <a:buClr>
                <a:schemeClr val="tx1"/>
              </a:buClr>
              <a:buSzPct val="105000"/>
              <a:buFont typeface="Arial" pitchFamily="34" charset="0"/>
              <a:buChar char="•"/>
            </a:pPr>
            <a:r>
              <a:rPr lang="en-US" dirty="0"/>
              <a:t>It is essential to achieve </a:t>
            </a:r>
            <a:r>
              <a:rPr lang="en-US" b="1" dirty="0">
                <a:solidFill>
                  <a:srgbClr val="FF0000"/>
                </a:solidFill>
              </a:rPr>
              <a:t>consistency and accuracy of passive microwave precipitation retrievals from the different sensors </a:t>
            </a:r>
            <a:r>
              <a:rPr lang="en-US" dirty="0"/>
              <a:t>orbiting around the globe</a:t>
            </a:r>
            <a:r>
              <a:rPr lang="it-IT" dirty="0"/>
              <a:t> </a:t>
            </a:r>
            <a:endParaRPr lang="en-US" b="1" dirty="0">
              <a:solidFill>
                <a:srgbClr val="FF0000"/>
              </a:solidFill>
            </a:endParaRPr>
          </a:p>
        </p:txBody>
      </p:sp>
    </p:spTree>
    <p:custDataLst>
      <p:tags r:id="rId1"/>
    </p:custDataLst>
    <p:extLst>
      <p:ext uri="{BB962C8B-B14F-4D97-AF65-F5344CB8AC3E}">
        <p14:creationId xmlns:p14="http://schemas.microsoft.com/office/powerpoint/2010/main" val="161775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en-GB" sz="3600" i="1">
              <a:latin typeface="Calibri" pitchFamily="34" charset="0"/>
            </a:endParaRPr>
          </a:p>
        </p:txBody>
      </p:sp>
      <p:sp>
        <p:nvSpPr>
          <p:cNvPr id="18437" name="CasellaDiTesto 45"/>
          <p:cNvSpPr txBox="1">
            <a:spLocks noChangeArrowheads="1"/>
          </p:cNvSpPr>
          <p:nvPr/>
        </p:nvSpPr>
        <p:spPr bwMode="auto">
          <a:xfrm>
            <a:off x="611560" y="1196752"/>
            <a:ext cx="7600950" cy="519113"/>
          </a:xfrm>
          <a:prstGeom prst="rect">
            <a:avLst/>
          </a:prstGeom>
          <a:noFill/>
          <a:ln w="9525">
            <a:noFill/>
            <a:miter lim="800000"/>
            <a:headEnd/>
            <a:tailEnd/>
          </a:ln>
        </p:spPr>
        <p:txBody>
          <a:bodyPr>
            <a:spAutoFit/>
          </a:bodyPr>
          <a:lstStyle/>
          <a:p>
            <a:r>
              <a:rPr lang="en-US" sz="2800" b="1" dirty="0">
                <a:solidFill>
                  <a:srgbClr val="CC0066"/>
                </a:solidFill>
                <a:latin typeface="Calibri" pitchFamily="34" charset="0"/>
              </a:rPr>
              <a:t>Precipitation </a:t>
            </a:r>
            <a:r>
              <a:rPr lang="en-US" sz="2800" b="1" dirty="0" smtClean="0">
                <a:solidFill>
                  <a:srgbClr val="CC0066"/>
                </a:solidFill>
                <a:latin typeface="Calibri" pitchFamily="34" charset="0"/>
              </a:rPr>
              <a:t>Products</a:t>
            </a:r>
            <a:endParaRPr lang="en-US" sz="2800" b="1" dirty="0">
              <a:solidFill>
                <a:srgbClr val="CC0066"/>
              </a:solidFill>
              <a:latin typeface="Calibri" pitchFamily="34" charset="0"/>
            </a:endParaRPr>
          </a:p>
        </p:txBody>
      </p:sp>
      <p:graphicFrame>
        <p:nvGraphicFramePr>
          <p:cNvPr id="18556" name="Group 124"/>
          <p:cNvGraphicFramePr>
            <a:graphicFrameLocks noGrp="1"/>
          </p:cNvGraphicFramePr>
          <p:nvPr>
            <p:extLst>
              <p:ext uri="{D42A27DB-BD31-4B8C-83A1-F6EECF244321}">
                <p14:modId xmlns:p14="http://schemas.microsoft.com/office/powerpoint/2010/main" val="1982127171"/>
              </p:ext>
            </p:extLst>
          </p:nvPr>
        </p:nvGraphicFramePr>
        <p:xfrm>
          <a:off x="539550" y="2026318"/>
          <a:ext cx="7632849" cy="3418906"/>
        </p:xfrm>
        <a:graphic>
          <a:graphicData uri="http://schemas.openxmlformats.org/drawingml/2006/table">
            <a:tbl>
              <a:tblPr/>
              <a:tblGrid>
                <a:gridCol w="1512170">
                  <a:extLst>
                    <a:ext uri="{9D8B030D-6E8A-4147-A177-3AD203B41FA5}">
                      <a16:colId xmlns="" xmlns:a16="http://schemas.microsoft.com/office/drawing/2014/main" val="20000"/>
                    </a:ext>
                  </a:extLst>
                </a:gridCol>
                <a:gridCol w="4696386">
                  <a:extLst>
                    <a:ext uri="{9D8B030D-6E8A-4147-A177-3AD203B41FA5}">
                      <a16:colId xmlns="" xmlns:a16="http://schemas.microsoft.com/office/drawing/2014/main" val="20001"/>
                    </a:ext>
                  </a:extLst>
                </a:gridCol>
                <a:gridCol w="1424293">
                  <a:extLst>
                    <a:ext uri="{9D8B030D-6E8A-4147-A177-3AD203B41FA5}">
                      <a16:colId xmlns="" xmlns:a16="http://schemas.microsoft.com/office/drawing/2014/main" val="20002"/>
                    </a:ext>
                  </a:extLst>
                </a:gridCol>
              </a:tblGrid>
              <a:tr h="73690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H01</a:t>
                      </a:r>
                      <a:b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b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P-IN-SSMIS</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Precipitation rate at ground by MW conical scanners</a:t>
                      </a:r>
                      <a:endParaRPr kumimoji="0" lang="en-GB" altLang="ja-JP" sz="16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Operational</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0"/>
                  </a:ext>
                </a:extLst>
              </a:tr>
              <a:tr h="71334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H02A/B</a:t>
                      </a:r>
                      <a:endParaRPr kumimoji="0" lang="en-GB" altLang="ja-JP" sz="1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P-IN-MHS</a:t>
                      </a:r>
                      <a:endParaRPr kumimoji="0" lang="en-GB" altLang="ja-JP" sz="16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Precipitation rate at ground by MW cross-track scanners </a:t>
                      </a:r>
                      <a:endParaRPr kumimoji="0" lang="en-GB" altLang="ja-JP" sz="1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Operational</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1"/>
                  </a:ext>
                </a:extLst>
              </a:tr>
              <a:tr h="67478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H03B</a:t>
                      </a:r>
                      <a:endParaRPr kumimoji="0" lang="en-GB" altLang="ja-JP" sz="1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P-IN-SEVIRI</a:t>
                      </a:r>
                      <a:endParaRPr kumimoji="0" lang="en-GB" altLang="ja-JP" sz="16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Precipitation rate at ground by GEO/IR supported by LEO/MW</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Operational</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2"/>
                  </a:ext>
                </a:extLst>
              </a:tr>
              <a:tr h="67692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H15A</a:t>
                      </a:r>
                      <a:endParaRPr kumimoji="0" lang="en-GB" altLang="ja-JP" sz="1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P-IN-SEVIRI-CO</a:t>
                      </a:r>
                      <a:endParaRPr kumimoji="0" lang="en-GB" altLang="ja-JP" sz="16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0" i="0" u="none" strike="noStrike" kern="1200" cap="none" normalizeH="0" baseline="0" dirty="0" smtClean="0">
                          <a:ln>
                            <a:noFill/>
                          </a:ln>
                          <a:solidFill>
                            <a:schemeClr val="tx1"/>
                          </a:solidFill>
                          <a:effectLst/>
                          <a:latin typeface="+mn-lt"/>
                          <a:ea typeface="MS Mincho" pitchFamily="49" charset="-128"/>
                          <a:cs typeface="Times New Roman" pitchFamily="18" charset="0"/>
                        </a:rPr>
                        <a:t>Blended SEVIRI Convection area / LEO MW Convective Precipitation</a:t>
                      </a:r>
                      <a:endParaRPr kumimoji="0" lang="en-GB" altLang="ja-JP" sz="1600" b="0" i="0" u="none" strike="noStrike" kern="1200" cap="none" normalizeH="0" baseline="0" dirty="0" smtClean="0">
                        <a:ln>
                          <a:noFill/>
                        </a:ln>
                        <a:solidFill>
                          <a:schemeClr val="tx1"/>
                        </a:solidFill>
                        <a:effectLst/>
                        <a:latin typeface="+mn-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Pre-operational</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BFF9B"/>
                    </a:solidFill>
                  </a:tcPr>
                </a:tc>
                <a:extLst>
                  <a:ext uri="{0D108BD9-81ED-4DB2-BD59-A6C34878D82A}">
                    <a16:rowId xmlns="" xmlns:a16="http://schemas.microsoft.com/office/drawing/2014/main" val="10003"/>
                  </a:ext>
                </a:extLst>
              </a:tr>
              <a:tr h="6169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H05B</a:t>
                      </a:r>
                      <a:endParaRPr kumimoji="0" lang="en-GB" altLang="ja-JP" sz="16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P-AC-SEVIRI</a:t>
                      </a:r>
                      <a:endParaRPr kumimoji="0" lang="en-GB" altLang="ja-JP" sz="16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Accumulated precipitation at ground by blended MW and IR</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6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Operational</a:t>
                      </a: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4"/>
                  </a:ext>
                </a:extLst>
              </a:tr>
            </a:tbl>
          </a:graphicData>
        </a:graphic>
      </p:graphicFrame>
      <p:sp>
        <p:nvSpPr>
          <p:cNvPr id="7"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en-GB" sz="3200" b="1" dirty="0" smtClean="0">
                <a:solidFill>
                  <a:srgbClr val="002664"/>
                </a:solidFill>
                <a:latin typeface="Calibri" pitchFamily="34" charset="0"/>
              </a:rPr>
              <a:t>H-SAF Operational Products</a:t>
            </a:r>
            <a:endParaRPr lang="en-GB" sz="3200" b="1" dirty="0">
              <a:solidFill>
                <a:srgbClr val="002664"/>
              </a:solidFill>
              <a:latin typeface="Calibri" pitchFamily="34" charset="0"/>
            </a:endParaRPr>
          </a:p>
        </p:txBody>
      </p:sp>
    </p:spTree>
    <p:extLst>
      <p:ext uri="{BB962C8B-B14F-4D97-AF65-F5344CB8AC3E}">
        <p14:creationId xmlns:p14="http://schemas.microsoft.com/office/powerpoint/2010/main" val="270054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46196" y="4050938"/>
            <a:ext cx="52899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627063" indent="-1698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Arial"/>
              <a:buChar char="•"/>
            </a:pPr>
            <a:r>
              <a:rPr lang="en-US" sz="1200" dirty="0"/>
              <a:t>Use of </a:t>
            </a:r>
            <a:r>
              <a:rPr lang="en-US" sz="1200" dirty="0">
                <a:solidFill>
                  <a:srgbClr val="CC0066"/>
                </a:solidFill>
              </a:rPr>
              <a:t>MW conical scanners (Tb) (DMSP-SSMIS);</a:t>
            </a:r>
          </a:p>
          <a:p>
            <a:pPr marL="285750" indent="-285750" eaLnBrk="1" hangingPunct="1">
              <a:buFont typeface="Arial"/>
              <a:buChar char="•"/>
            </a:pPr>
            <a:r>
              <a:rPr lang="en-US" sz="1200" dirty="0"/>
              <a:t>Physically-based </a:t>
            </a:r>
            <a:r>
              <a:rPr lang="en-US" sz="1200" dirty="0">
                <a:solidFill>
                  <a:srgbClr val="CC0066"/>
                </a:solidFill>
              </a:rPr>
              <a:t>Bayesian technique</a:t>
            </a:r>
            <a:r>
              <a:rPr lang="en-US" sz="1200" dirty="0"/>
              <a:t>; </a:t>
            </a:r>
          </a:p>
          <a:p>
            <a:pPr marL="285750" indent="-285750" eaLnBrk="1" hangingPunct="1">
              <a:buFont typeface="Arial"/>
              <a:buChar char="•"/>
            </a:pPr>
            <a:r>
              <a:rPr lang="en-US" sz="1200" i="1" dirty="0"/>
              <a:t>A synthetic a-priori </a:t>
            </a:r>
            <a:r>
              <a:rPr lang="en-US" sz="1200" dirty="0"/>
              <a:t>database built from cloud model generated microphysical profiles coupled to RTE model;</a:t>
            </a:r>
          </a:p>
          <a:p>
            <a:pPr marL="285750" indent="-285750" eaLnBrk="1" hangingPunct="1">
              <a:buFont typeface="Arial"/>
              <a:buChar char="•"/>
            </a:pPr>
            <a:r>
              <a:rPr lang="en-US" sz="1200" dirty="0">
                <a:solidFill>
                  <a:srgbClr val="CC0066"/>
                </a:solidFill>
              </a:rPr>
              <a:t>Use of dynamical-</a:t>
            </a:r>
            <a:r>
              <a:rPr lang="en-US" sz="1200" dirty="0" err="1">
                <a:solidFill>
                  <a:srgbClr val="CC0066"/>
                </a:solidFill>
              </a:rPr>
              <a:t>thermodynamical</a:t>
            </a:r>
            <a:r>
              <a:rPr lang="en-US" sz="1200" dirty="0">
                <a:solidFill>
                  <a:srgbClr val="CC0066"/>
                </a:solidFill>
              </a:rPr>
              <a:t>-hydrological (DTH) model-derived variables </a:t>
            </a:r>
            <a:r>
              <a:rPr lang="en-US" sz="1200" dirty="0"/>
              <a:t>to reduce </a:t>
            </a:r>
            <a:r>
              <a:rPr lang="en-US" sz="1200" i="1" dirty="0"/>
              <a:t>ambiguity</a:t>
            </a:r>
            <a:r>
              <a:rPr lang="en-US" sz="1200" dirty="0"/>
              <a:t> problem of retrieval solution; DTH variables from </a:t>
            </a:r>
            <a:r>
              <a:rPr lang="en-US" sz="1200" dirty="0">
                <a:solidFill>
                  <a:srgbClr val="CC0066"/>
                </a:solidFill>
              </a:rPr>
              <a:t>ECMWF forecast/analysis </a:t>
            </a:r>
            <a:r>
              <a:rPr lang="en-US" sz="1200" dirty="0"/>
              <a:t>are used as additional input;</a:t>
            </a:r>
          </a:p>
          <a:p>
            <a:pPr marL="285750" indent="-285750" eaLnBrk="1" hangingPunct="1">
              <a:buFont typeface="Arial"/>
              <a:buChar char="•"/>
            </a:pPr>
            <a:r>
              <a:rPr lang="en-US" sz="1200" dirty="0">
                <a:solidFill>
                  <a:srgbClr val="CC0066"/>
                </a:solidFill>
              </a:rPr>
              <a:t>Precipitation phase </a:t>
            </a:r>
            <a:r>
              <a:rPr lang="en-US" sz="1200" dirty="0"/>
              <a:t>and </a:t>
            </a:r>
            <a:r>
              <a:rPr lang="en-US" sz="1200" dirty="0">
                <a:solidFill>
                  <a:srgbClr val="CC0066"/>
                </a:solidFill>
              </a:rPr>
              <a:t>Quality index </a:t>
            </a:r>
            <a:r>
              <a:rPr lang="en-US" sz="1200" dirty="0"/>
              <a:t>evaluation.</a:t>
            </a:r>
          </a:p>
          <a:p>
            <a:pPr marL="285750" lvl="0" indent="-285750" eaLnBrk="1" hangingPunct="1">
              <a:buFont typeface="Arial"/>
              <a:buChar char="•"/>
            </a:pPr>
            <a:r>
              <a:rPr lang="en-GB" sz="1200" dirty="0">
                <a:solidFill>
                  <a:srgbClr val="CC0066"/>
                </a:solidFill>
                <a:latin typeface="Arial" pitchFamily="34" charset="0"/>
                <a:ea typeface="ＭＳ Ｐゴシック" charset="-128"/>
                <a:cs typeface="Arial" pitchFamily="34" charset="0"/>
              </a:rPr>
              <a:t>Proc. Time: &lt; </a:t>
            </a:r>
            <a:r>
              <a:rPr lang="en-GB" sz="1200" dirty="0" smtClean="0">
                <a:solidFill>
                  <a:srgbClr val="CC0066"/>
                </a:solidFill>
                <a:latin typeface="Arial" pitchFamily="34" charset="0"/>
                <a:ea typeface="ＭＳ Ｐゴシック" charset="-128"/>
                <a:cs typeface="Arial" pitchFamily="34" charset="0"/>
              </a:rPr>
              <a:t>4 </a:t>
            </a:r>
            <a:r>
              <a:rPr lang="en-GB" sz="1200" dirty="0">
                <a:solidFill>
                  <a:srgbClr val="CC0066"/>
                </a:solidFill>
                <a:latin typeface="Arial" pitchFamily="34" charset="0"/>
                <a:ea typeface="ＭＳ Ｐゴシック" charset="-128"/>
                <a:cs typeface="Arial" pitchFamily="34" charset="0"/>
              </a:rPr>
              <a:t>min </a:t>
            </a:r>
            <a:r>
              <a:rPr lang="en-GB" sz="1200" dirty="0" smtClean="0">
                <a:solidFill>
                  <a:srgbClr val="CC0066"/>
                </a:solidFill>
                <a:latin typeface="Arial" pitchFamily="34" charset="0"/>
                <a:ea typeface="ＭＳ Ｐゴシック" charset="-128"/>
                <a:cs typeface="Arial" pitchFamily="34" charset="0"/>
              </a:rPr>
              <a:t>(Full disk </a:t>
            </a:r>
            <a:r>
              <a:rPr lang="en-GB" sz="1200" dirty="0">
                <a:solidFill>
                  <a:srgbClr val="CC0066"/>
                </a:solidFill>
                <a:latin typeface="Arial" pitchFamily="34" charset="0"/>
                <a:ea typeface="ＭＳ Ｐゴシック" charset="-128"/>
                <a:cs typeface="Arial" pitchFamily="34" charset="0"/>
              </a:rPr>
              <a:t>area), Hor. Res.: </a:t>
            </a:r>
            <a:r>
              <a:rPr lang="en-GB" sz="1200" dirty="0">
                <a:solidFill>
                  <a:srgbClr val="CC0066"/>
                </a:solidFill>
                <a:latin typeface="ＭＳ ゴシック"/>
                <a:ea typeface="ＭＳ ゴシック"/>
                <a:cs typeface="ＭＳ ゴシック"/>
              </a:rPr>
              <a:t>≅</a:t>
            </a:r>
            <a:r>
              <a:rPr lang="en-GB" sz="1200" dirty="0">
                <a:solidFill>
                  <a:srgbClr val="CC0066"/>
                </a:solidFill>
                <a:latin typeface="Arial" pitchFamily="34" charset="0"/>
                <a:ea typeface="ＭＳ Ｐゴシック" charset="-128"/>
                <a:cs typeface="Arial" pitchFamily="34" charset="0"/>
              </a:rPr>
              <a:t>15 km</a:t>
            </a:r>
            <a:endParaRPr lang="en-GB" sz="1200" dirty="0">
              <a:solidFill>
                <a:srgbClr val="CC0066"/>
              </a:solidFill>
            </a:endParaRPr>
          </a:p>
        </p:txBody>
      </p:sp>
      <p:sp>
        <p:nvSpPr>
          <p:cNvPr id="11" name="TextBox 66"/>
          <p:cNvSpPr txBox="1">
            <a:spLocks noChangeArrowheads="1"/>
          </p:cNvSpPr>
          <p:nvPr/>
        </p:nvSpPr>
        <p:spPr bwMode="auto">
          <a:xfrm>
            <a:off x="1331641" y="310240"/>
            <a:ext cx="7200800" cy="1200329"/>
          </a:xfrm>
          <a:prstGeom prst="rect">
            <a:avLst/>
          </a:prstGeom>
          <a:noFill/>
          <a:ln w="9525">
            <a:noFill/>
            <a:miter lim="800000"/>
            <a:headEnd/>
            <a:tailEnd/>
          </a:ln>
        </p:spPr>
        <p:txBody>
          <a:bodyPr wrap="square">
            <a:spAutoFit/>
          </a:bodyPr>
          <a:lstStyle/>
          <a:p>
            <a:pPr algn="ctr"/>
            <a:r>
              <a:rPr lang="en-GB" altLang="it-IT" sz="2800" dirty="0"/>
              <a:t>P-IN-SSMIS / H01 new. rel</a:t>
            </a:r>
            <a:r>
              <a:rPr lang="en-GB" altLang="it-IT" sz="2800" dirty="0" smtClean="0"/>
              <a:t>.</a:t>
            </a:r>
          </a:p>
          <a:p>
            <a:pPr algn="ctr"/>
            <a:r>
              <a:rPr lang="en-US" sz="1600" b="1" dirty="0" smtClean="0">
                <a:solidFill>
                  <a:schemeClr val="tx2"/>
                </a:solidFill>
              </a:rPr>
              <a:t>Cloud </a:t>
            </a:r>
            <a:r>
              <a:rPr lang="en-US" sz="1600" b="1" dirty="0">
                <a:solidFill>
                  <a:schemeClr val="tx2"/>
                </a:solidFill>
              </a:rPr>
              <a:t>Dynamics and Radiation Database (CDRD) </a:t>
            </a:r>
          </a:p>
          <a:p>
            <a:pPr algn="ctr"/>
            <a:r>
              <a:rPr lang="en-US" sz="1600" b="1" dirty="0">
                <a:solidFill>
                  <a:schemeClr val="tx2"/>
                </a:solidFill>
              </a:rPr>
              <a:t>Bayesian Algorithm for conical scanners</a:t>
            </a:r>
          </a:p>
          <a:p>
            <a:pPr algn="ctr"/>
            <a:r>
              <a:rPr lang="en-US" sz="1200" dirty="0">
                <a:latin typeface="Arial" pitchFamily="34" charset="0"/>
                <a:cs typeface="Arial" pitchFamily="34" charset="0"/>
              </a:rPr>
              <a:t>(</a:t>
            </a:r>
            <a:r>
              <a:rPr lang="en-US" sz="1200" dirty="0" err="1">
                <a:latin typeface="Arial" pitchFamily="34" charset="0"/>
                <a:ea typeface="ＭＳ Ｐゴシック" charset="0"/>
                <a:cs typeface="Arial" pitchFamily="34" charset="0"/>
              </a:rPr>
              <a:t>Sanò</a:t>
            </a:r>
            <a:r>
              <a:rPr lang="en-US" sz="1200" dirty="0">
                <a:latin typeface="Arial" pitchFamily="34" charset="0"/>
                <a:ea typeface="ＭＳ Ｐゴシック" charset="0"/>
                <a:cs typeface="Arial" pitchFamily="34" charset="0"/>
              </a:rPr>
              <a:t> et al., TGRS, 2013, Casella et al., TGRS, 2013; Smith et al., Mugnai et al., NHESS, 2013)</a:t>
            </a:r>
          </a:p>
        </p:txBody>
      </p:sp>
      <p:grpSp>
        <p:nvGrpSpPr>
          <p:cNvPr id="4" name="Gruppo 22"/>
          <p:cNvGrpSpPr/>
          <p:nvPr/>
        </p:nvGrpSpPr>
        <p:grpSpPr>
          <a:xfrm>
            <a:off x="251520" y="1493496"/>
            <a:ext cx="5112568" cy="2240419"/>
            <a:chOff x="200989" y="981446"/>
            <a:chExt cx="5112568" cy="1680314"/>
          </a:xfrm>
        </p:grpSpPr>
        <p:pic>
          <p:nvPicPr>
            <p:cNvPr id="12"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2465" y="981446"/>
              <a:ext cx="5091092" cy="1674186"/>
            </a:xfrm>
            <a:prstGeom prst="rect">
              <a:avLst/>
            </a:prstGeom>
            <a:noFill/>
            <a:ln w="9525">
              <a:noFill/>
              <a:miter lim="800000"/>
              <a:headEnd/>
              <a:tailEnd/>
            </a:ln>
          </p:spPr>
        </p:pic>
        <p:sp>
          <p:nvSpPr>
            <p:cNvPr id="13" name="Rettangolo 12"/>
            <p:cNvSpPr/>
            <p:nvPr/>
          </p:nvSpPr>
          <p:spPr>
            <a:xfrm>
              <a:off x="200989" y="987574"/>
              <a:ext cx="5112568" cy="16741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15"/>
          <p:cNvGrpSpPr/>
          <p:nvPr/>
        </p:nvGrpSpPr>
        <p:grpSpPr>
          <a:xfrm>
            <a:off x="5469413" y="1401517"/>
            <a:ext cx="3639093" cy="4979811"/>
            <a:chOff x="5469411" y="1257501"/>
            <a:chExt cx="3639093" cy="4979811"/>
          </a:xfrm>
        </p:grpSpPr>
        <p:pic>
          <p:nvPicPr>
            <p:cNvPr id="15" name="Immagine 14" descr="h01_20111025_1839_DMSP18_BUF.gm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69411" y="1257501"/>
              <a:ext cx="3639093" cy="4979811"/>
            </a:xfrm>
            <a:prstGeom prst="rect">
              <a:avLst/>
            </a:prstGeom>
          </p:spPr>
        </p:pic>
        <p:sp>
          <p:nvSpPr>
            <p:cNvPr id="16" name="CasellaDiTesto 15"/>
            <p:cNvSpPr txBox="1"/>
            <p:nvPr/>
          </p:nvSpPr>
          <p:spPr>
            <a:xfrm>
              <a:off x="5796135" y="1412776"/>
              <a:ext cx="2736304" cy="738664"/>
            </a:xfrm>
            <a:prstGeom prst="rect">
              <a:avLst/>
            </a:prstGeom>
            <a:noFill/>
          </p:spPr>
          <p:txBody>
            <a:bodyPr wrap="square" rtlCol="0">
              <a:spAutoFit/>
            </a:bodyPr>
            <a:lstStyle/>
            <a:p>
              <a:pPr algn="ctr"/>
              <a:r>
                <a:rPr lang="it-IT" sz="1400" b="1" dirty="0">
                  <a:solidFill>
                    <a:srgbClr val="FF0000"/>
                  </a:solidFill>
                </a:rPr>
                <a:t>LIGURIA FLOOD</a:t>
              </a:r>
            </a:p>
            <a:p>
              <a:pPr algn="ctr"/>
              <a:r>
                <a:rPr lang="it-IT" sz="1400" b="1" dirty="0">
                  <a:solidFill>
                    <a:srgbClr val="FF0000"/>
                  </a:solidFill>
                </a:rPr>
                <a:t>25/10/2011 </a:t>
              </a:r>
            </a:p>
            <a:p>
              <a:pPr algn="ctr"/>
              <a:r>
                <a:rPr lang="it-IT" sz="1400" b="1" dirty="0">
                  <a:solidFill>
                    <a:srgbClr val="FF0000"/>
                  </a:solidFill>
                </a:rPr>
                <a:t>SSMIS 18:39 UTC </a:t>
              </a:r>
            </a:p>
          </p:txBody>
        </p:sp>
      </p:grpSp>
      <p:pic>
        <p:nvPicPr>
          <p:cNvPr id="17" name="Picture 9"/>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a:ext>
            </a:extLst>
          </a:blip>
          <a:srcRect/>
          <a:stretch>
            <a:fillRect/>
          </a:stretch>
        </p:blipFill>
        <p:spPr bwMode="auto">
          <a:xfrm>
            <a:off x="5580115" y="1589505"/>
            <a:ext cx="2902103"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p:cNvSpPr txBox="1"/>
          <p:nvPr/>
        </p:nvSpPr>
        <p:spPr>
          <a:xfrm>
            <a:off x="5925064" y="1596511"/>
            <a:ext cx="1739772" cy="307777"/>
          </a:xfrm>
          <a:prstGeom prst="rect">
            <a:avLst/>
          </a:prstGeom>
          <a:solidFill>
            <a:schemeClr val="tx2">
              <a:lumMod val="50000"/>
            </a:schemeClr>
          </a:solidFill>
          <a:ln>
            <a:solidFill>
              <a:schemeClr val="tx2">
                <a:lumMod val="75000"/>
              </a:schemeClr>
            </a:solidFill>
          </a:ln>
        </p:spPr>
        <p:txBody>
          <a:bodyPr wrap="none" rtlCol="0">
            <a:spAutoFit/>
          </a:bodyPr>
          <a:lstStyle/>
          <a:p>
            <a:r>
              <a:rPr lang="it-IT" sz="1400" dirty="0">
                <a:solidFill>
                  <a:schemeClr val="bg1"/>
                </a:solidFill>
              </a:rPr>
              <a:t>SSMIS </a:t>
            </a:r>
            <a:r>
              <a:rPr lang="it-IT" sz="1400" dirty="0" err="1">
                <a:solidFill>
                  <a:schemeClr val="bg1"/>
                </a:solidFill>
              </a:rPr>
              <a:t>scan</a:t>
            </a:r>
            <a:r>
              <a:rPr lang="it-IT" sz="1400" dirty="0">
                <a:solidFill>
                  <a:schemeClr val="bg1"/>
                </a:solidFill>
              </a:rPr>
              <a:t> </a:t>
            </a:r>
            <a:r>
              <a:rPr lang="it-IT" sz="1400" dirty="0" err="1">
                <a:solidFill>
                  <a:schemeClr val="bg1"/>
                </a:solidFill>
              </a:rPr>
              <a:t>geometry</a:t>
            </a:r>
            <a:endParaRPr lang="it-IT" sz="1400" dirty="0">
              <a:solidFill>
                <a:schemeClr val="bg1"/>
              </a:solidFill>
            </a:endParaRPr>
          </a:p>
        </p:txBody>
      </p:sp>
      <p:sp>
        <p:nvSpPr>
          <p:cNvPr id="19" name="AutoShape 4"/>
          <p:cNvSpPr>
            <a:spLocks noChangeArrowheads="1"/>
          </p:cNvSpPr>
          <p:nvPr>
            <p:custDataLst>
              <p:tags r:id="rId2"/>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it-IT" altLang="it-IT" sz="1300" dirty="0">
              <a:solidFill>
                <a:srgbClr val="FFFFFF"/>
              </a:solidFill>
              <a:latin typeface="Calibri" pitchFamily="34" charset="0"/>
            </a:endParaRPr>
          </a:p>
        </p:txBody>
      </p:sp>
      <p:sp>
        <p:nvSpPr>
          <p:cNvPr id="18" name="Rectangle 5"/>
          <p:cNvSpPr>
            <a:spLocks noChangeArrowheads="1"/>
          </p:cNvSpPr>
          <p:nvPr/>
        </p:nvSpPr>
        <p:spPr bwMode="auto">
          <a:xfrm>
            <a:off x="683568" y="-3000"/>
            <a:ext cx="8460431" cy="1008112"/>
          </a:xfrm>
          <a:prstGeom prst="rect">
            <a:avLst/>
          </a:prstGeom>
          <a:noFill/>
          <a:ln w="9525">
            <a:noFill/>
            <a:miter lim="800000"/>
            <a:headEnd/>
            <a:tailEnd/>
          </a:ln>
        </p:spPr>
        <p:txBody>
          <a:bodyPr/>
          <a:lstStyle/>
          <a:p>
            <a:pPr marL="342900" indent="-342900" algn="ctr">
              <a:lnSpc>
                <a:spcPts val="3100"/>
              </a:lnSpc>
            </a:pPr>
            <a:r>
              <a:rPr lang="it-IT" sz="2800" b="1" dirty="0" smtClean="0">
                <a:solidFill>
                  <a:srgbClr val="002664"/>
                </a:solidFill>
                <a:latin typeface="Calibri" pitchFamily="34" charset="0"/>
              </a:rPr>
              <a:t>H-SAF </a:t>
            </a:r>
            <a:r>
              <a:rPr lang="it-IT" sz="2800" b="1" dirty="0" err="1" smtClean="0">
                <a:solidFill>
                  <a:srgbClr val="002664"/>
                </a:solidFill>
                <a:latin typeface="Calibri" pitchFamily="34" charset="0"/>
              </a:rPr>
              <a:t>Operational</a:t>
            </a:r>
            <a:r>
              <a:rPr lang="it-IT" sz="2800" b="1" dirty="0" smtClean="0">
                <a:solidFill>
                  <a:srgbClr val="002664"/>
                </a:solidFill>
                <a:latin typeface="Calibri" pitchFamily="34" charset="0"/>
              </a:rPr>
              <a:t> </a:t>
            </a:r>
            <a:r>
              <a:rPr lang="it-IT" sz="2800" b="1" dirty="0" err="1" smtClean="0">
                <a:solidFill>
                  <a:srgbClr val="002664"/>
                </a:solidFill>
                <a:latin typeface="Calibri" pitchFamily="34" charset="0"/>
              </a:rPr>
              <a:t>Products</a:t>
            </a:r>
            <a:r>
              <a:rPr lang="it-IT" sz="2800" b="1" dirty="0" smtClean="0">
                <a:solidFill>
                  <a:srgbClr val="002664"/>
                </a:solidFill>
                <a:latin typeface="Calibri" pitchFamily="34" charset="0"/>
              </a:rPr>
              <a:t>: </a:t>
            </a:r>
            <a:r>
              <a:rPr lang="it-IT" sz="2800" b="1" dirty="0" err="1" smtClean="0">
                <a:solidFill>
                  <a:srgbClr val="002664"/>
                </a:solidFill>
                <a:latin typeface="Calibri" pitchFamily="34" charset="0"/>
              </a:rPr>
              <a:t>examples</a:t>
            </a:r>
            <a:endParaRPr lang="it-IT" sz="2800" b="1" dirty="0">
              <a:solidFill>
                <a:srgbClr val="002664"/>
              </a:solidFill>
              <a:latin typeface="Calibri" pitchFamily="34" charset="0"/>
            </a:endParaRPr>
          </a:p>
        </p:txBody>
      </p:sp>
    </p:spTree>
    <p:extLst>
      <p:ext uri="{BB962C8B-B14F-4D97-AF65-F5344CB8AC3E}">
        <p14:creationId xmlns:p14="http://schemas.microsoft.com/office/powerpoint/2010/main" val="74487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403" y="3627987"/>
            <a:ext cx="562672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627063" indent="-1698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Arial"/>
              <a:buChar char="•"/>
            </a:pPr>
            <a:r>
              <a:rPr lang="en-US" sz="1200" dirty="0"/>
              <a:t>Use of </a:t>
            </a:r>
            <a:r>
              <a:rPr lang="en-US" sz="1200" dirty="0">
                <a:solidFill>
                  <a:srgbClr val="CC0066"/>
                </a:solidFill>
              </a:rPr>
              <a:t>MW cross-track scanners (Tb) (NOAA and </a:t>
            </a:r>
            <a:r>
              <a:rPr lang="en-US" sz="1200" dirty="0" err="1">
                <a:solidFill>
                  <a:srgbClr val="CC0066"/>
                </a:solidFill>
              </a:rPr>
              <a:t>MetOp</a:t>
            </a:r>
            <a:r>
              <a:rPr lang="en-US" sz="1200" dirty="0">
                <a:solidFill>
                  <a:srgbClr val="CC0066"/>
                </a:solidFill>
              </a:rPr>
              <a:t>);</a:t>
            </a:r>
          </a:p>
          <a:p>
            <a:pPr marL="285750" indent="-285750" eaLnBrk="1" hangingPunct="1">
              <a:buFont typeface="Arial"/>
              <a:buChar char="•"/>
            </a:pPr>
            <a:r>
              <a:rPr lang="en-US" sz="1200" dirty="0"/>
              <a:t>Training database built from same cloud resolving simulations as </a:t>
            </a:r>
            <a:r>
              <a:rPr lang="en-US" sz="1200" dirty="0">
                <a:solidFill>
                  <a:srgbClr val="CC0066"/>
                </a:solidFill>
              </a:rPr>
              <a:t>CDRD</a:t>
            </a:r>
            <a:r>
              <a:rPr lang="en-US" sz="1200" dirty="0"/>
              <a:t>;</a:t>
            </a:r>
          </a:p>
          <a:p>
            <a:pPr marL="285750" indent="-285750" eaLnBrk="1" hangingPunct="1">
              <a:buFont typeface="Arial"/>
              <a:buChar char="•"/>
            </a:pPr>
            <a:r>
              <a:rPr lang="en-US" sz="1200" dirty="0"/>
              <a:t>New optimal Artificial Neural Network (ANN) algorithm, </a:t>
            </a:r>
            <a:r>
              <a:rPr lang="en-US" sz="1200" dirty="0">
                <a:solidFill>
                  <a:srgbClr val="CC0066"/>
                </a:solidFill>
              </a:rPr>
              <a:t>one ANN for all surface backgrounds</a:t>
            </a:r>
            <a:r>
              <a:rPr lang="en-US" sz="1200" dirty="0"/>
              <a:t>; </a:t>
            </a:r>
          </a:p>
          <a:p>
            <a:pPr marL="285750" indent="-285750" eaLnBrk="1" hangingPunct="1">
              <a:buFont typeface="Arial"/>
              <a:buChar char="•"/>
            </a:pPr>
            <a:r>
              <a:rPr lang="en-US" sz="1200" dirty="0"/>
              <a:t>The Full Disk Algorithm uses two ANNs (</a:t>
            </a:r>
            <a:r>
              <a:rPr lang="en-US" sz="1200" dirty="0">
                <a:solidFill>
                  <a:srgbClr val="CC0066"/>
                </a:solidFill>
              </a:rPr>
              <a:t>ANN-A for European Area, ANN-B for African Area</a:t>
            </a:r>
            <a:r>
              <a:rPr lang="en-US" sz="1200" dirty="0"/>
              <a:t>) trained by the two Databases.</a:t>
            </a:r>
          </a:p>
          <a:p>
            <a:pPr marL="285750" indent="-285750" eaLnBrk="1" hangingPunct="1">
              <a:buFont typeface="Arial"/>
              <a:buChar char="•"/>
            </a:pPr>
            <a:r>
              <a:rPr lang="en-US" sz="1200" u="sng" dirty="0">
                <a:solidFill>
                  <a:srgbClr val="CC0066"/>
                </a:solidFill>
              </a:rPr>
              <a:t>Correction of </a:t>
            </a:r>
            <a:r>
              <a:rPr lang="en-US" sz="1200" u="sng" dirty="0" err="1">
                <a:solidFill>
                  <a:srgbClr val="CC0066"/>
                </a:solidFill>
              </a:rPr>
              <a:t>MetOp</a:t>
            </a:r>
            <a:r>
              <a:rPr lang="en-US" sz="1200" u="sng" dirty="0">
                <a:solidFill>
                  <a:srgbClr val="CC0066"/>
                </a:solidFill>
              </a:rPr>
              <a:t>-A channel</a:t>
            </a:r>
            <a:r>
              <a:rPr lang="en-US" sz="1200" u="sng" dirty="0">
                <a:solidFill>
                  <a:srgbClr val="FF0000"/>
                </a:solidFill>
              </a:rPr>
              <a:t> </a:t>
            </a:r>
            <a:r>
              <a:rPr lang="en-US" sz="1200" dirty="0"/>
              <a:t>[</a:t>
            </a:r>
            <a:r>
              <a:rPr lang="en-GB" sz="1200" dirty="0"/>
              <a:t>AMSU-A Channel 7 (54 GHz)]</a:t>
            </a:r>
            <a:r>
              <a:rPr lang="en-US" sz="1200" dirty="0"/>
              <a:t> using a specific ANN.</a:t>
            </a:r>
          </a:p>
          <a:p>
            <a:pPr marL="285750" indent="-285750" eaLnBrk="1" hangingPunct="1">
              <a:buFont typeface="Arial"/>
              <a:buChar char="•"/>
            </a:pPr>
            <a:r>
              <a:rPr lang="en-US" sz="1200" dirty="0"/>
              <a:t>Input: AMSU-A/MHS channels, additional channel derived variables; </a:t>
            </a:r>
          </a:p>
          <a:p>
            <a:pPr marL="285750" indent="-285750" eaLnBrk="1" hangingPunct="1">
              <a:buFont typeface="Arial"/>
              <a:buChar char="•"/>
            </a:pPr>
            <a:r>
              <a:rPr lang="en-US" sz="1200" dirty="0" err="1">
                <a:solidFill>
                  <a:srgbClr val="CC0066"/>
                </a:solidFill>
              </a:rPr>
              <a:t>Geographycal</a:t>
            </a:r>
            <a:r>
              <a:rPr lang="en-US" sz="1200" dirty="0">
                <a:solidFill>
                  <a:srgbClr val="CC0066"/>
                </a:solidFill>
              </a:rPr>
              <a:t> inputs</a:t>
            </a:r>
            <a:r>
              <a:rPr lang="en-US" sz="1200" dirty="0">
                <a:solidFill>
                  <a:srgbClr val="FF0000"/>
                </a:solidFill>
              </a:rPr>
              <a:t> </a:t>
            </a:r>
            <a:r>
              <a:rPr lang="en-US" sz="1200" dirty="0"/>
              <a:t>(i.e., latitude, season, topography) used as additional input;</a:t>
            </a:r>
          </a:p>
          <a:p>
            <a:pPr marL="285750" indent="-285750" eaLnBrk="1" hangingPunct="1">
              <a:buFont typeface="Arial"/>
              <a:buChar char="•"/>
            </a:pPr>
            <a:r>
              <a:rPr lang="en-US" sz="1200" dirty="0">
                <a:solidFill>
                  <a:srgbClr val="CC0066"/>
                </a:solidFill>
              </a:rPr>
              <a:t>Precipitation phase </a:t>
            </a:r>
            <a:r>
              <a:rPr lang="en-US" sz="1200" dirty="0"/>
              <a:t>and </a:t>
            </a:r>
            <a:r>
              <a:rPr lang="en-US" sz="1200" dirty="0">
                <a:solidFill>
                  <a:srgbClr val="CC0066"/>
                </a:solidFill>
              </a:rPr>
              <a:t>Quality index </a:t>
            </a:r>
            <a:r>
              <a:rPr lang="en-US" sz="1200" dirty="0"/>
              <a:t>evaluation</a:t>
            </a:r>
          </a:p>
          <a:p>
            <a:pPr marL="285750" lvl="0" indent="-285750" eaLnBrk="1" hangingPunct="1">
              <a:buFont typeface="Arial"/>
              <a:buChar char="•"/>
            </a:pPr>
            <a:r>
              <a:rPr lang="en-GB" sz="1200" dirty="0">
                <a:solidFill>
                  <a:srgbClr val="CC0066"/>
                </a:solidFill>
                <a:latin typeface="Arial" pitchFamily="34" charset="0"/>
                <a:ea typeface="ＭＳ Ｐゴシック" charset="-128"/>
                <a:cs typeface="Arial" pitchFamily="34" charset="0"/>
              </a:rPr>
              <a:t>Proc. Time: &lt; </a:t>
            </a:r>
            <a:r>
              <a:rPr lang="en-GB" sz="1200" dirty="0" smtClean="0">
                <a:solidFill>
                  <a:srgbClr val="CC0066"/>
                </a:solidFill>
                <a:latin typeface="Arial" pitchFamily="34" charset="0"/>
                <a:ea typeface="ＭＳ Ｐゴシック" charset="-128"/>
                <a:cs typeface="Arial" pitchFamily="34" charset="0"/>
              </a:rPr>
              <a:t>1 min (Full disk </a:t>
            </a:r>
            <a:r>
              <a:rPr lang="en-GB" sz="1200" dirty="0">
                <a:solidFill>
                  <a:srgbClr val="CC0066"/>
                </a:solidFill>
                <a:latin typeface="Arial" pitchFamily="34" charset="0"/>
                <a:ea typeface="ＭＳ Ｐゴシック" charset="-128"/>
                <a:cs typeface="Arial" pitchFamily="34" charset="0"/>
              </a:rPr>
              <a:t>area), Hor. Res.: </a:t>
            </a:r>
            <a:r>
              <a:rPr lang="en-GB" sz="1200" dirty="0">
                <a:solidFill>
                  <a:srgbClr val="CC0066"/>
                </a:solidFill>
                <a:latin typeface="ＭＳ ゴシック"/>
                <a:ea typeface="ＭＳ ゴシック"/>
                <a:cs typeface="ＭＳ ゴシック"/>
              </a:rPr>
              <a:t>≅</a:t>
            </a:r>
            <a:r>
              <a:rPr lang="en-GB" sz="1200" dirty="0">
                <a:solidFill>
                  <a:srgbClr val="CC0066"/>
                </a:solidFill>
                <a:latin typeface="Arial" pitchFamily="34" charset="0"/>
                <a:ea typeface="ＭＳ Ｐゴシック" charset="-128"/>
                <a:cs typeface="Arial" pitchFamily="34" charset="0"/>
              </a:rPr>
              <a:t>16-50 km</a:t>
            </a:r>
            <a:endParaRPr lang="en-GB" sz="1200" dirty="0">
              <a:solidFill>
                <a:srgbClr val="CC0066"/>
              </a:solidFill>
            </a:endParaRPr>
          </a:p>
        </p:txBody>
      </p:sp>
      <p:sp>
        <p:nvSpPr>
          <p:cNvPr id="11" name="TextBox 66"/>
          <p:cNvSpPr txBox="1">
            <a:spLocks noChangeArrowheads="1"/>
          </p:cNvSpPr>
          <p:nvPr/>
        </p:nvSpPr>
        <p:spPr bwMode="auto">
          <a:xfrm>
            <a:off x="971600" y="332656"/>
            <a:ext cx="7375516" cy="954107"/>
          </a:xfrm>
          <a:prstGeom prst="rect">
            <a:avLst/>
          </a:prstGeom>
          <a:noFill/>
          <a:ln w="9525">
            <a:noFill/>
            <a:miter lim="800000"/>
            <a:headEnd/>
            <a:tailEnd/>
          </a:ln>
        </p:spPr>
        <p:txBody>
          <a:bodyPr wrap="square">
            <a:spAutoFit/>
          </a:bodyPr>
          <a:lstStyle/>
          <a:p>
            <a:pPr algn="ctr"/>
            <a:r>
              <a:rPr lang="en-GB" altLang="it-IT" sz="2800" dirty="0"/>
              <a:t>P-IN-MHS / H02 new. rel. </a:t>
            </a:r>
            <a:endParaRPr lang="en-GB" altLang="it-IT" sz="2800" dirty="0" smtClean="0"/>
          </a:p>
          <a:p>
            <a:pPr algn="ctr"/>
            <a:r>
              <a:rPr lang="en-US" sz="1600" b="1" dirty="0" smtClean="0">
                <a:solidFill>
                  <a:schemeClr val="tx2"/>
                </a:solidFill>
              </a:rPr>
              <a:t>PMW </a:t>
            </a:r>
            <a:r>
              <a:rPr lang="en-US" sz="1600" b="1" dirty="0">
                <a:solidFill>
                  <a:schemeClr val="tx2"/>
                </a:solidFill>
              </a:rPr>
              <a:t>Neural-net Precipitation Retrieval (PNPR) Algorithm for cross-track scanners</a:t>
            </a:r>
          </a:p>
          <a:p>
            <a:pPr algn="ctr"/>
            <a:r>
              <a:rPr lang="en-US" sz="1200" dirty="0"/>
              <a:t>(Mugnai et al., NHESS, 2013b, </a:t>
            </a:r>
            <a:r>
              <a:rPr lang="en-US" sz="1200" dirty="0" err="1"/>
              <a:t>Sanò</a:t>
            </a:r>
            <a:r>
              <a:rPr lang="en-US" sz="1200" dirty="0"/>
              <a:t> et al., AMTD, 2014)</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04" y="1364771"/>
            <a:ext cx="5317512" cy="2160240"/>
          </a:xfrm>
          <a:prstGeom prst="rect">
            <a:avLst/>
          </a:prstGeom>
          <a:noFill/>
          <a:ln w="9525">
            <a:noFill/>
            <a:miter lim="800000"/>
            <a:headEnd/>
            <a:tailEnd/>
          </a:ln>
        </p:spPr>
      </p:pic>
      <p:sp>
        <p:nvSpPr>
          <p:cNvPr id="13" name="Rettangolo 12"/>
          <p:cNvSpPr/>
          <p:nvPr/>
        </p:nvSpPr>
        <p:spPr>
          <a:xfrm>
            <a:off x="107504" y="1364771"/>
            <a:ext cx="5328592"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20"/>
          <p:cNvGrpSpPr/>
          <p:nvPr/>
        </p:nvGrpSpPr>
        <p:grpSpPr>
          <a:xfrm>
            <a:off x="5652120" y="1268761"/>
            <a:ext cx="3491880" cy="5044579"/>
            <a:chOff x="5508104" y="1340768"/>
            <a:chExt cx="3729724" cy="5103832"/>
          </a:xfrm>
        </p:grpSpPr>
        <p:pic>
          <p:nvPicPr>
            <p:cNvPr id="1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08104" y="1340768"/>
              <a:ext cx="3729724" cy="5103832"/>
            </a:xfrm>
            <a:prstGeom prst="rect">
              <a:avLst/>
            </a:prstGeom>
            <a:noFill/>
            <a:ln w="9525">
              <a:noFill/>
              <a:miter lim="800000"/>
              <a:headEnd/>
              <a:tailEnd/>
            </a:ln>
          </p:spPr>
        </p:pic>
        <p:sp>
          <p:nvSpPr>
            <p:cNvPr id="16" name="CasellaDiTesto 15"/>
            <p:cNvSpPr txBox="1"/>
            <p:nvPr/>
          </p:nvSpPr>
          <p:spPr>
            <a:xfrm>
              <a:off x="5796136" y="1628800"/>
              <a:ext cx="2952328" cy="747340"/>
            </a:xfrm>
            <a:prstGeom prst="rect">
              <a:avLst/>
            </a:prstGeom>
            <a:noFill/>
          </p:spPr>
          <p:txBody>
            <a:bodyPr wrap="square" rtlCol="0">
              <a:spAutoFit/>
            </a:bodyPr>
            <a:lstStyle/>
            <a:p>
              <a:pPr algn="ctr"/>
              <a:r>
                <a:rPr lang="it-IT" sz="1400" b="1" dirty="0">
                  <a:solidFill>
                    <a:srgbClr val="FF0000"/>
                  </a:solidFill>
                </a:rPr>
                <a:t>GENOA FLOOD</a:t>
              </a:r>
            </a:p>
            <a:p>
              <a:pPr algn="ctr"/>
              <a:r>
                <a:rPr lang="it-IT" sz="1400" b="1" dirty="0">
                  <a:solidFill>
                    <a:srgbClr val="FF0000"/>
                  </a:solidFill>
                </a:rPr>
                <a:t>4/11/2011  </a:t>
              </a:r>
            </a:p>
            <a:p>
              <a:pPr algn="ctr"/>
              <a:r>
                <a:rPr lang="it-IT" sz="1400" b="1" dirty="0">
                  <a:solidFill>
                    <a:srgbClr val="FF0000"/>
                  </a:solidFill>
                </a:rPr>
                <a:t>PNPR AMSU/MHS 9:50 UTC</a:t>
              </a:r>
            </a:p>
          </p:txBody>
        </p:sp>
      </p:grpSp>
      <p:grpSp>
        <p:nvGrpSpPr>
          <p:cNvPr id="7" name="Gruppo 22"/>
          <p:cNvGrpSpPr/>
          <p:nvPr/>
        </p:nvGrpSpPr>
        <p:grpSpPr>
          <a:xfrm>
            <a:off x="5829242" y="1412776"/>
            <a:ext cx="2847214" cy="2896536"/>
            <a:chOff x="5652120" y="831396"/>
            <a:chExt cx="2847214" cy="2172402"/>
          </a:xfrm>
        </p:grpSpPr>
        <p:pic>
          <p:nvPicPr>
            <p:cNvPr id="17" name="Picture 10"/>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a:ext>
              </a:extLst>
            </a:blip>
            <a:srcRect/>
            <a:stretch>
              <a:fillRect/>
            </a:stretch>
          </p:blipFill>
          <p:spPr bwMode="auto">
            <a:xfrm>
              <a:off x="5652120" y="831396"/>
              <a:ext cx="2847214" cy="217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p:cNvSpPr txBox="1"/>
            <p:nvPr/>
          </p:nvSpPr>
          <p:spPr>
            <a:xfrm>
              <a:off x="5686646" y="880883"/>
              <a:ext cx="1909690" cy="230833"/>
            </a:xfrm>
            <a:prstGeom prst="rect">
              <a:avLst/>
            </a:prstGeom>
            <a:solidFill>
              <a:schemeClr val="bg1"/>
            </a:solidFill>
            <a:ln>
              <a:solidFill>
                <a:schemeClr val="tx2">
                  <a:lumMod val="75000"/>
                </a:schemeClr>
              </a:solidFill>
            </a:ln>
          </p:spPr>
          <p:txBody>
            <a:bodyPr wrap="none" rtlCol="0">
              <a:spAutoFit/>
            </a:bodyPr>
            <a:lstStyle/>
            <a:p>
              <a:r>
                <a:rPr lang="it-IT" sz="1400" dirty="0"/>
                <a:t>AMSU-A </a:t>
              </a:r>
              <a:r>
                <a:rPr lang="it-IT" sz="1400" dirty="0" err="1"/>
                <a:t>scan</a:t>
              </a:r>
              <a:r>
                <a:rPr lang="it-IT" sz="1400" dirty="0"/>
                <a:t> </a:t>
              </a:r>
              <a:r>
                <a:rPr lang="it-IT" sz="1400" dirty="0" err="1"/>
                <a:t>geometry</a:t>
              </a:r>
              <a:endParaRPr lang="it-IT" sz="1400" dirty="0"/>
            </a:p>
          </p:txBody>
        </p:sp>
      </p:grpSp>
      <p:sp>
        <p:nvSpPr>
          <p:cNvPr id="19" name="AutoShape 4"/>
          <p:cNvSpPr>
            <a:spLocks noChangeArrowheads="1"/>
          </p:cNvSpPr>
          <p:nvPr>
            <p:custDataLst>
              <p:tags r:id="rId1"/>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it-IT" altLang="it-IT" sz="1300" dirty="0">
              <a:solidFill>
                <a:srgbClr val="FFFFFF"/>
              </a:solidFill>
              <a:latin typeface="Calibri" pitchFamily="34" charset="0"/>
            </a:endParaRPr>
          </a:p>
        </p:txBody>
      </p:sp>
      <p:sp>
        <p:nvSpPr>
          <p:cNvPr id="18" name="Rectangle 5"/>
          <p:cNvSpPr>
            <a:spLocks noChangeArrowheads="1"/>
          </p:cNvSpPr>
          <p:nvPr/>
        </p:nvSpPr>
        <p:spPr bwMode="auto">
          <a:xfrm>
            <a:off x="683568" y="-3000"/>
            <a:ext cx="8460431" cy="1008112"/>
          </a:xfrm>
          <a:prstGeom prst="rect">
            <a:avLst/>
          </a:prstGeom>
          <a:noFill/>
          <a:ln w="9525">
            <a:noFill/>
            <a:miter lim="800000"/>
            <a:headEnd/>
            <a:tailEnd/>
          </a:ln>
        </p:spPr>
        <p:txBody>
          <a:bodyPr/>
          <a:lstStyle/>
          <a:p>
            <a:pPr marL="342900" indent="-342900" algn="ctr">
              <a:lnSpc>
                <a:spcPts val="3100"/>
              </a:lnSpc>
            </a:pPr>
            <a:r>
              <a:rPr lang="it-IT" sz="2800" b="1" dirty="0" smtClean="0">
                <a:solidFill>
                  <a:srgbClr val="002664"/>
                </a:solidFill>
                <a:latin typeface="Calibri" pitchFamily="34" charset="0"/>
              </a:rPr>
              <a:t>H-SAF </a:t>
            </a:r>
            <a:r>
              <a:rPr lang="it-IT" sz="2800" b="1" dirty="0" err="1" smtClean="0">
                <a:solidFill>
                  <a:srgbClr val="002664"/>
                </a:solidFill>
                <a:latin typeface="Calibri" pitchFamily="34" charset="0"/>
              </a:rPr>
              <a:t>Operational</a:t>
            </a:r>
            <a:r>
              <a:rPr lang="it-IT" sz="2800" b="1" dirty="0" smtClean="0">
                <a:solidFill>
                  <a:srgbClr val="002664"/>
                </a:solidFill>
                <a:latin typeface="Calibri" pitchFamily="34" charset="0"/>
              </a:rPr>
              <a:t> </a:t>
            </a:r>
            <a:r>
              <a:rPr lang="it-IT" sz="2800" b="1" dirty="0" err="1" smtClean="0">
                <a:solidFill>
                  <a:srgbClr val="002664"/>
                </a:solidFill>
                <a:latin typeface="Calibri" pitchFamily="34" charset="0"/>
              </a:rPr>
              <a:t>Products</a:t>
            </a:r>
            <a:r>
              <a:rPr lang="it-IT" sz="2800" b="1" dirty="0" smtClean="0">
                <a:solidFill>
                  <a:srgbClr val="002664"/>
                </a:solidFill>
                <a:latin typeface="Calibri" pitchFamily="34" charset="0"/>
              </a:rPr>
              <a:t>: </a:t>
            </a:r>
            <a:r>
              <a:rPr lang="it-IT" sz="2800" b="1" dirty="0" err="1" smtClean="0">
                <a:solidFill>
                  <a:srgbClr val="002664"/>
                </a:solidFill>
                <a:latin typeface="Calibri" pitchFamily="34" charset="0"/>
              </a:rPr>
              <a:t>examples</a:t>
            </a:r>
            <a:endParaRPr lang="it-IT" sz="2800" b="1" dirty="0">
              <a:solidFill>
                <a:srgbClr val="002664"/>
              </a:solidFill>
              <a:latin typeface="Calibri" pitchFamily="34" charset="0"/>
            </a:endParaRPr>
          </a:p>
        </p:txBody>
      </p:sp>
    </p:spTree>
    <p:extLst>
      <p:ext uri="{BB962C8B-B14F-4D97-AF65-F5344CB8AC3E}">
        <p14:creationId xmlns:p14="http://schemas.microsoft.com/office/powerpoint/2010/main" val="2080284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7" descr="h03B_20170527_1530_fdk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921147"/>
            <a:ext cx="4213225"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323528" y="1124744"/>
            <a:ext cx="4752528" cy="86409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5"/>
          <p:cNvSpPr>
            <a:spLocks noChangeArrowheads="1"/>
          </p:cNvSpPr>
          <p:nvPr/>
        </p:nvSpPr>
        <p:spPr bwMode="auto">
          <a:xfrm>
            <a:off x="1979613" y="188640"/>
            <a:ext cx="5832747" cy="1008112"/>
          </a:xfrm>
          <a:prstGeom prst="rect">
            <a:avLst/>
          </a:prstGeom>
          <a:noFill/>
          <a:ln w="9525">
            <a:noFill/>
            <a:miter lim="800000"/>
            <a:headEnd/>
            <a:tailEnd/>
          </a:ln>
        </p:spPr>
        <p:txBody>
          <a:bodyPr/>
          <a:lstStyle/>
          <a:p>
            <a:pPr marL="342900" indent="-342900" algn="ctr">
              <a:lnSpc>
                <a:spcPts val="3100"/>
              </a:lnSpc>
            </a:pPr>
            <a:r>
              <a:rPr lang="it-IT" sz="3200" b="1" dirty="0" smtClean="0">
                <a:solidFill>
                  <a:srgbClr val="002664"/>
                </a:solidFill>
                <a:latin typeface="Calibri" pitchFamily="34" charset="0"/>
              </a:rPr>
              <a:t>H-SAF </a:t>
            </a:r>
            <a:r>
              <a:rPr lang="it-IT" sz="3200" b="1" dirty="0" err="1" smtClean="0">
                <a:solidFill>
                  <a:srgbClr val="002664"/>
                </a:solidFill>
                <a:latin typeface="Calibri" pitchFamily="34" charset="0"/>
              </a:rPr>
              <a:t>Operational</a:t>
            </a:r>
            <a:r>
              <a:rPr lang="it-IT" sz="3200" b="1" dirty="0" smtClean="0">
                <a:solidFill>
                  <a:srgbClr val="002664"/>
                </a:solidFill>
                <a:latin typeface="Calibri" pitchFamily="34" charset="0"/>
              </a:rPr>
              <a:t> </a:t>
            </a:r>
            <a:r>
              <a:rPr lang="it-IT" sz="3200" b="1" dirty="0" err="1" smtClean="0">
                <a:solidFill>
                  <a:srgbClr val="002664"/>
                </a:solidFill>
                <a:latin typeface="Calibri" pitchFamily="34" charset="0"/>
              </a:rPr>
              <a:t>Products</a:t>
            </a:r>
            <a:r>
              <a:rPr lang="it-IT" sz="3200" b="1" dirty="0" smtClean="0">
                <a:solidFill>
                  <a:srgbClr val="002664"/>
                </a:solidFill>
                <a:latin typeface="Calibri" pitchFamily="34" charset="0"/>
              </a:rPr>
              <a:t>:</a:t>
            </a:r>
          </a:p>
          <a:p>
            <a:pPr marL="342900" indent="-342900" algn="ctr">
              <a:lnSpc>
                <a:spcPts val="3100"/>
              </a:lnSpc>
            </a:pPr>
            <a:r>
              <a:rPr lang="it-IT" sz="3200" b="1" dirty="0" err="1" smtClean="0">
                <a:solidFill>
                  <a:srgbClr val="002664"/>
                </a:solidFill>
                <a:latin typeface="Calibri" pitchFamily="34" charset="0"/>
              </a:rPr>
              <a:t>examples</a:t>
            </a:r>
            <a:endParaRPr lang="it-IT" sz="3200" b="1" dirty="0">
              <a:solidFill>
                <a:srgbClr val="002664"/>
              </a:solidFill>
              <a:latin typeface="Calibri" pitchFamily="34" charset="0"/>
            </a:endParaRPr>
          </a:p>
        </p:txBody>
      </p:sp>
      <p:sp>
        <p:nvSpPr>
          <p:cNvPr id="9" name="Rettangolo 4"/>
          <p:cNvSpPr>
            <a:spLocks noChangeArrowheads="1"/>
          </p:cNvSpPr>
          <p:nvPr>
            <p:custDataLst>
              <p:tags r:id="rId2"/>
            </p:custDataLst>
          </p:nvPr>
        </p:nvSpPr>
        <p:spPr bwMode="auto">
          <a:xfrm>
            <a:off x="5652120" y="2276872"/>
            <a:ext cx="3278188" cy="3970318"/>
          </a:xfrm>
          <a:prstGeom prst="rect">
            <a:avLst/>
          </a:prstGeom>
          <a:noFill/>
          <a:ln w="9525">
            <a:noFill/>
            <a:miter lim="800000"/>
            <a:headEnd/>
            <a:tailEnd/>
          </a:ln>
        </p:spPr>
        <p:txBody>
          <a:bodyPr>
            <a:spAutoFit/>
          </a:bodyPr>
          <a:lstStyle/>
          <a:p>
            <a:pPr algn="just"/>
            <a:r>
              <a:rPr lang="en-US" altLang="it-IT" dirty="0" smtClean="0"/>
              <a:t>The “Rapid Update” </a:t>
            </a:r>
            <a:r>
              <a:rPr lang="en-US" altLang="it-IT" dirty="0" err="1" smtClean="0"/>
              <a:t>tecnique</a:t>
            </a:r>
            <a:r>
              <a:rPr lang="en-US" altLang="it-IT" dirty="0" smtClean="0"/>
              <a:t> allows to compute instantaneous rain intensities at the ground at the geostationary time-space scale (Turk et al. 2000, </a:t>
            </a:r>
            <a:r>
              <a:rPr lang="en-US" altLang="it-IT" dirty="0" err="1" smtClean="0"/>
              <a:t>Torricella</a:t>
            </a:r>
            <a:r>
              <a:rPr lang="en-US" altLang="it-IT" dirty="0" smtClean="0"/>
              <a:t> et al. 2007). </a:t>
            </a:r>
          </a:p>
          <a:p>
            <a:pPr algn="just"/>
            <a:r>
              <a:rPr lang="en-US" altLang="it-IT" dirty="0" smtClean="0"/>
              <a:t>It is based on a blended MW-IR technique that correlates, by means of the statistical probability matching, brightness temperatures measured by the IR geostationary sensors and PMW-estimated precipitation rates at the ground.</a:t>
            </a:r>
            <a:endParaRPr lang="en-US" altLang="it-IT" dirty="0"/>
          </a:p>
        </p:txBody>
      </p:sp>
      <p:sp>
        <p:nvSpPr>
          <p:cNvPr id="11" name="CasellaDiTesto 6"/>
          <p:cNvSpPr txBox="1">
            <a:spLocks noChangeArrowheads="1"/>
          </p:cNvSpPr>
          <p:nvPr>
            <p:custDataLst>
              <p:tags r:id="rId3"/>
            </p:custDataLst>
          </p:nvPr>
        </p:nvSpPr>
        <p:spPr bwMode="auto">
          <a:xfrm>
            <a:off x="34925" y="1231213"/>
            <a:ext cx="9090059" cy="492443"/>
          </a:xfrm>
          <a:prstGeom prst="rect">
            <a:avLst/>
          </a:prstGeom>
          <a:solidFill>
            <a:srgbClr val="FFFFFF"/>
          </a:solidFill>
          <a:ln w="9525">
            <a:noFill/>
            <a:miter lim="800000"/>
            <a:headEnd/>
            <a:tailEnd/>
          </a:ln>
        </p:spPr>
        <p:txBody>
          <a:bodyPr wrap="square">
            <a:spAutoFit/>
          </a:bodyPr>
          <a:lstStyle/>
          <a:p>
            <a:r>
              <a:rPr lang="it-IT" sz="2600" dirty="0" smtClean="0"/>
              <a:t>P-IN-SEVIRI</a:t>
            </a:r>
            <a:r>
              <a:rPr lang="en-GB" altLang="it-IT" sz="2600" dirty="0"/>
              <a:t>/H03: </a:t>
            </a:r>
            <a:r>
              <a:rPr lang="en-US" altLang="it-IT" sz="2600" dirty="0"/>
              <a:t>Multi-platform algorithm</a:t>
            </a:r>
            <a:r>
              <a:rPr lang="en-US" altLang="it-IT" sz="2600" b="1" dirty="0">
                <a:solidFill>
                  <a:srgbClr val="002060"/>
                </a:solidFill>
              </a:rPr>
              <a:t>: </a:t>
            </a:r>
            <a:r>
              <a:rPr lang="en-US" altLang="it-IT" sz="2600" dirty="0">
                <a:solidFill>
                  <a:srgbClr val="CC0066"/>
                </a:solidFill>
              </a:rPr>
              <a:t>BLENDING</a:t>
            </a:r>
            <a:r>
              <a:rPr lang="en-US" altLang="it-IT" sz="2600" dirty="0">
                <a:solidFill>
                  <a:schemeClr val="accent2"/>
                </a:solidFill>
              </a:rPr>
              <a:t> </a:t>
            </a:r>
            <a:r>
              <a:rPr lang="en-US" altLang="it-IT" sz="2600" dirty="0"/>
              <a:t>Technique</a:t>
            </a:r>
          </a:p>
        </p:txBody>
      </p:sp>
    </p:spTree>
    <p:custDataLst>
      <p:tags r:id="rId1"/>
    </p:custDataLst>
    <p:extLst>
      <p:ext uri="{BB962C8B-B14F-4D97-AF65-F5344CB8AC3E}">
        <p14:creationId xmlns:p14="http://schemas.microsoft.com/office/powerpoint/2010/main" val="25464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Immagine 12" descr="h03_20121111.gif"/>
          <p:cNvPicPr>
            <a:picLocks noChangeAspect="1"/>
          </p:cNvPicPr>
          <p:nvPr/>
        </p:nvPicPr>
        <p:blipFill>
          <a:blip r:embed="rId4" cstate="print"/>
          <a:srcRect/>
          <a:stretch>
            <a:fillRect/>
          </a:stretch>
        </p:blipFill>
        <p:spPr bwMode="auto">
          <a:xfrm>
            <a:off x="2411413" y="836613"/>
            <a:ext cx="4518025" cy="3490912"/>
          </a:xfrm>
          <a:prstGeom prst="rect">
            <a:avLst/>
          </a:prstGeom>
          <a:noFill/>
          <a:ln w="9525">
            <a:noFill/>
            <a:miter lim="800000"/>
            <a:headEnd/>
            <a:tailEnd/>
          </a:ln>
        </p:spPr>
      </p:pic>
      <p:pic>
        <p:nvPicPr>
          <p:cNvPr id="47116" name="Picture 12"/>
          <p:cNvPicPr>
            <a:picLocks noChangeAspect="1" noChangeArrowheads="1"/>
          </p:cNvPicPr>
          <p:nvPr/>
        </p:nvPicPr>
        <p:blipFill>
          <a:blip r:embed="rId5" cstate="print"/>
          <a:srcRect/>
          <a:stretch>
            <a:fillRect/>
          </a:stretch>
        </p:blipFill>
        <p:spPr bwMode="auto">
          <a:xfrm>
            <a:off x="5003800" y="3016250"/>
            <a:ext cx="4141788" cy="3519488"/>
          </a:xfrm>
          <a:prstGeom prst="rect">
            <a:avLst/>
          </a:prstGeom>
          <a:noFill/>
          <a:ln w="9525">
            <a:noFill/>
            <a:miter lim="800000"/>
            <a:headEnd/>
            <a:tailEnd/>
          </a:ln>
        </p:spPr>
      </p:pic>
      <p:pic>
        <p:nvPicPr>
          <p:cNvPr id="21505" name="Picture 1"/>
          <p:cNvPicPr>
            <a:picLocks noChangeAspect="1" noChangeArrowheads="1"/>
          </p:cNvPicPr>
          <p:nvPr/>
        </p:nvPicPr>
        <p:blipFill>
          <a:blip r:embed="rId6" cstate="print"/>
          <a:srcRect/>
          <a:stretch>
            <a:fillRect/>
          </a:stretch>
        </p:blipFill>
        <p:spPr bwMode="auto">
          <a:xfrm>
            <a:off x="0" y="3227388"/>
            <a:ext cx="4500563" cy="3321050"/>
          </a:xfrm>
          <a:prstGeom prst="rect">
            <a:avLst/>
          </a:prstGeom>
          <a:noFill/>
          <a:ln w="9525">
            <a:noFill/>
            <a:miter lim="800000"/>
            <a:headEnd/>
            <a:tailEnd/>
          </a:ln>
        </p:spPr>
      </p:pic>
      <p:sp>
        <p:nvSpPr>
          <p:cNvPr id="13" name="Rectangle 1"/>
          <p:cNvSpPr txBox="1">
            <a:spLocks noChangeArrowheads="1"/>
          </p:cNvSpPr>
          <p:nvPr>
            <p:custDataLst>
              <p:tags r:id="rId1"/>
            </p:custDataLst>
          </p:nvPr>
        </p:nvSpPr>
        <p:spPr bwMode="auto">
          <a:xfrm>
            <a:off x="-180528" y="1196752"/>
            <a:ext cx="2880320" cy="1440160"/>
          </a:xfrm>
          <a:prstGeom prst="rect">
            <a:avLst/>
          </a:prstGeom>
          <a:noFill/>
          <a:ln w="9525">
            <a:noFill/>
            <a:miter lim="800000"/>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smtClean="0">
                <a:latin typeface="+mj-lt"/>
                <a:ea typeface="+mj-ea"/>
                <a:cs typeface="+mj-cs"/>
              </a:rPr>
              <a:t>Case </a:t>
            </a:r>
            <a:r>
              <a:rPr lang="it-IT" sz="2800" dirty="0" err="1">
                <a:latin typeface="+mj-lt"/>
                <a:ea typeface="+mj-ea"/>
                <a:cs typeface="+mj-cs"/>
              </a:rPr>
              <a:t>study</a:t>
            </a:r>
            <a:r>
              <a:rPr lang="it-IT" sz="2800" dirty="0">
                <a:latin typeface="+mj-lt"/>
                <a:ea typeface="+mj-ea"/>
                <a:cs typeface="+mj-cs"/>
              </a:rPr>
              <a:t>: </a:t>
            </a:r>
            <a:r>
              <a:rPr lang="it-IT" sz="2800" dirty="0" err="1" smtClean="0">
                <a:latin typeface="+mj-lt"/>
                <a:ea typeface="+mj-ea"/>
                <a:cs typeface="+mj-cs"/>
              </a:rPr>
              <a:t>Flood</a:t>
            </a:r>
            <a:r>
              <a:rPr lang="it-IT" sz="2800" dirty="0" smtClean="0">
                <a:latin typeface="+mj-lt"/>
                <a:ea typeface="+mj-ea"/>
                <a:cs typeface="+mj-cs"/>
              </a:rPr>
              <a:t> </a:t>
            </a:r>
            <a:r>
              <a:rPr lang="it-IT" sz="2800" dirty="0" err="1" smtClean="0">
                <a:latin typeface="+mj-lt"/>
                <a:ea typeface="+mj-ea"/>
                <a:cs typeface="+mj-cs"/>
              </a:rPr>
              <a:t>event</a:t>
            </a:r>
            <a:r>
              <a:rPr lang="it-IT" sz="2800" dirty="0" smtClean="0">
                <a:latin typeface="+mj-lt"/>
                <a:ea typeface="+mj-ea"/>
                <a:cs typeface="+mj-cs"/>
              </a:rPr>
              <a:t> in</a:t>
            </a:r>
            <a:endParaRPr lang="it-IT" sz="2800" dirty="0">
              <a:latin typeface="+mj-lt"/>
              <a:ea typeface="+mj-ea"/>
              <a:cs typeface="+mj-cs"/>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smtClean="0">
                <a:latin typeface="+mj-lt"/>
                <a:ea typeface="+mj-ea"/>
                <a:cs typeface="+mj-cs"/>
              </a:rPr>
              <a:t>Grosseto (Italy)</a:t>
            </a:r>
            <a:endParaRPr lang="it-IT" sz="2800" dirty="0">
              <a:latin typeface="+mj-lt"/>
              <a:ea typeface="+mj-ea"/>
              <a:cs typeface="+mj-cs"/>
            </a:endParaRPr>
          </a:p>
        </p:txBody>
      </p:sp>
      <p:sp>
        <p:nvSpPr>
          <p:cNvPr id="8" name="Rectangle 5"/>
          <p:cNvSpPr>
            <a:spLocks noChangeArrowheads="1"/>
          </p:cNvSpPr>
          <p:nvPr/>
        </p:nvSpPr>
        <p:spPr bwMode="auto">
          <a:xfrm>
            <a:off x="683568" y="188640"/>
            <a:ext cx="8460431" cy="1008112"/>
          </a:xfrm>
          <a:prstGeom prst="rect">
            <a:avLst/>
          </a:prstGeom>
          <a:noFill/>
          <a:ln w="9525">
            <a:noFill/>
            <a:miter lim="800000"/>
            <a:headEnd/>
            <a:tailEnd/>
          </a:ln>
        </p:spPr>
        <p:txBody>
          <a:bodyPr/>
          <a:lstStyle/>
          <a:p>
            <a:pPr marL="342900" indent="-342900" algn="ctr">
              <a:lnSpc>
                <a:spcPts val="3100"/>
              </a:lnSpc>
            </a:pPr>
            <a:r>
              <a:rPr lang="it-IT" sz="3600" b="1" dirty="0" smtClean="0">
                <a:solidFill>
                  <a:srgbClr val="002664"/>
                </a:solidFill>
                <a:latin typeface="Calibri" pitchFamily="34" charset="0"/>
              </a:rPr>
              <a:t>Case </a:t>
            </a:r>
            <a:r>
              <a:rPr lang="it-IT" sz="3600" b="1" dirty="0" err="1" smtClean="0">
                <a:solidFill>
                  <a:srgbClr val="002664"/>
                </a:solidFill>
                <a:latin typeface="Calibri" pitchFamily="34" charset="0"/>
              </a:rPr>
              <a:t>studies</a:t>
            </a:r>
            <a:endParaRPr lang="it-IT" sz="3600" b="1" dirty="0">
              <a:solidFill>
                <a:srgbClr val="002664"/>
              </a:solidFill>
              <a:latin typeface="Calibri" pitchFamily="34" charset="0"/>
            </a:endParaRPr>
          </a:p>
        </p:txBody>
      </p:sp>
    </p:spTree>
    <p:extLst>
      <p:ext uri="{BB962C8B-B14F-4D97-AF65-F5344CB8AC3E}">
        <p14:creationId xmlns:p14="http://schemas.microsoft.com/office/powerpoint/2010/main" val="153476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5"/>
                                        </p:tgtEl>
                                        <p:attrNameLst>
                                          <p:attrName>style.visibility</p:attrName>
                                        </p:attrNameLst>
                                      </p:cBhvr>
                                      <p:to>
                                        <p:strVal val="visible"/>
                                      </p:to>
                                    </p:set>
                                    <p:animEffect transition="in" filter="dissolve">
                                      <p:cBhvr>
                                        <p:cTn id="7" dur="500"/>
                                        <p:tgtEl>
                                          <p:spTgt spid="21505"/>
                                        </p:tgtEl>
                                      </p:cBhvr>
                                    </p:animEffect>
                                  </p:childTnLst>
                                </p:cTn>
                              </p:par>
                              <p:par>
                                <p:cTn id="8" presetID="9" presetClass="entr" presetSubtype="0" fill="hold" nodeType="withEffect">
                                  <p:stCondLst>
                                    <p:cond delay="0"/>
                                  </p:stCondLst>
                                  <p:childTnLst>
                                    <p:set>
                                      <p:cBhvr>
                                        <p:cTn id="9" dur="1" fill="hold">
                                          <p:stCondLst>
                                            <p:cond delay="0"/>
                                          </p:stCondLst>
                                        </p:cTn>
                                        <p:tgtEl>
                                          <p:spTgt spid="47116"/>
                                        </p:tgtEl>
                                        <p:attrNameLst>
                                          <p:attrName>style.visibility</p:attrName>
                                        </p:attrNameLst>
                                      </p:cBhvr>
                                      <p:to>
                                        <p:strVal val="visible"/>
                                      </p:to>
                                    </p:set>
                                    <p:animEffect transition="in" filter="dissolve">
                                      <p:cBhvr>
                                        <p:cTn id="10"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altempo in Italia: allagamenti al Centro Nor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75" y="3933825"/>
            <a:ext cx="3722688"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http://www.centrometeoitaliano.it/wp-content/uploads/2012/11/orvieto-pagl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3911600"/>
            <a:ext cx="39020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http://www.umbria24.it/notizie/wp-content/uploads/2012/11/alluvione-orvieto-il-giorno-dopo20121113_2407.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1092200"/>
            <a:ext cx="37607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descr="http://www.meteogiornale.it/attachments/images/news/maxi/25310_1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 y="1092200"/>
            <a:ext cx="36226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CasellaDiTesto 1"/>
          <p:cNvSpPr txBox="1">
            <a:spLocks noChangeArrowheads="1"/>
          </p:cNvSpPr>
          <p:nvPr/>
        </p:nvSpPr>
        <p:spPr bwMode="auto">
          <a:xfrm>
            <a:off x="122238" y="3541713"/>
            <a:ext cx="889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it-IT" altLang="it-IT" sz="1800">
                <a:latin typeface="Arial" pitchFamily="34" charset="0"/>
                <a:hlinkClick r:id="rId10"/>
              </a:rPr>
              <a:t>http://oiswww.eumetsat.org/WEBOPS/iotm/iotm/20121112_flood/20121112_flood.html</a:t>
            </a:r>
            <a:endParaRPr lang="it-IT" altLang="it-IT" sz="1800">
              <a:latin typeface="Arial" pitchFamily="34" charset="0"/>
            </a:endParaRPr>
          </a:p>
        </p:txBody>
      </p:sp>
      <p:sp>
        <p:nvSpPr>
          <p:cNvPr id="13" name="Rectangle 1"/>
          <p:cNvSpPr txBox="1">
            <a:spLocks noChangeArrowheads="1"/>
          </p:cNvSpPr>
          <p:nvPr>
            <p:custDataLst>
              <p:tags r:id="rId1"/>
            </p:custDataLst>
          </p:nvPr>
        </p:nvSpPr>
        <p:spPr bwMode="auto">
          <a:xfrm>
            <a:off x="457200" y="-26988"/>
            <a:ext cx="8229600" cy="935038"/>
          </a:xfrm>
          <a:prstGeom prst="rect">
            <a:avLst/>
          </a:prstGeom>
          <a:noFill/>
          <a:ln w="9525">
            <a:noFill/>
            <a:miter lim="800000"/>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a:latin typeface="+mj-lt"/>
                <a:ea typeface="+mj-ea"/>
                <a:cs typeface="+mj-cs"/>
              </a:rPr>
              <a:t>Case </a:t>
            </a:r>
            <a:r>
              <a:rPr lang="it-IT" sz="2800" dirty="0" err="1">
                <a:latin typeface="+mj-lt"/>
                <a:ea typeface="+mj-ea"/>
                <a:cs typeface="+mj-cs"/>
              </a:rPr>
              <a:t>study</a:t>
            </a:r>
            <a:r>
              <a:rPr lang="it-IT" sz="2800" dirty="0">
                <a:latin typeface="+mj-lt"/>
                <a:ea typeface="+mj-ea"/>
                <a:cs typeface="+mj-cs"/>
              </a:rPr>
              <a:t>: 11-12 </a:t>
            </a:r>
            <a:r>
              <a:rPr lang="it-IT" sz="2800" dirty="0" err="1">
                <a:latin typeface="+mj-lt"/>
                <a:ea typeface="+mj-ea"/>
                <a:cs typeface="+mj-cs"/>
              </a:rPr>
              <a:t>november</a:t>
            </a:r>
            <a:r>
              <a:rPr lang="it-IT" sz="2800" dirty="0">
                <a:latin typeface="+mj-lt"/>
                <a:ea typeface="+mj-ea"/>
                <a:cs typeface="+mj-cs"/>
              </a:rPr>
              <a:t> 2012</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a:latin typeface="+mj-lt"/>
                <a:ea typeface="+mj-ea"/>
                <a:cs typeface="+mj-cs"/>
              </a:rPr>
              <a:t>Grosseto</a:t>
            </a:r>
          </a:p>
        </p:txBody>
      </p:sp>
      <p:sp>
        <p:nvSpPr>
          <p:cNvPr id="10" name="AutoShape 4"/>
          <p:cNvSpPr>
            <a:spLocks noChangeArrowheads="1"/>
          </p:cNvSpPr>
          <p:nvPr>
            <p:custDataLst>
              <p:tags r:id="rId2"/>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it-IT" altLang="it-IT" sz="1300" dirty="0">
              <a:solidFill>
                <a:srgbClr val="FFFFFF"/>
              </a:solidFill>
              <a:latin typeface="Calibri" pitchFamily="34" charset="0"/>
            </a:endParaRPr>
          </a:p>
        </p:txBody>
      </p:sp>
    </p:spTree>
    <p:extLst>
      <p:ext uri="{BB962C8B-B14F-4D97-AF65-F5344CB8AC3E}">
        <p14:creationId xmlns:p14="http://schemas.microsoft.com/office/powerpoint/2010/main" val="10359389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Documents and Settings\alessandro\Desktop\hsaf\CNMC_MET_201306191730_EUROPA_PSFLOC@@_@@@@@@@@@@@@_@@@_000_@@@@.jpg"/>
          <p:cNvPicPr>
            <a:picLocks noChangeAspect="1" noChangeArrowheads="1"/>
          </p:cNvPicPr>
          <p:nvPr/>
        </p:nvPicPr>
        <p:blipFill>
          <a:blip r:embed="rId3" cstate="print"/>
          <a:srcRect/>
          <a:stretch>
            <a:fillRect/>
          </a:stretch>
        </p:blipFill>
        <p:spPr bwMode="auto">
          <a:xfrm>
            <a:off x="2684463" y="3429000"/>
            <a:ext cx="6459537" cy="3060700"/>
          </a:xfrm>
          <a:prstGeom prst="rect">
            <a:avLst/>
          </a:prstGeom>
          <a:noFill/>
          <a:ln w="9525">
            <a:noFill/>
            <a:miter lim="800000"/>
            <a:headEnd/>
            <a:tailEnd/>
          </a:ln>
        </p:spPr>
      </p:pic>
      <p:pic>
        <p:nvPicPr>
          <p:cNvPr id="30725" name="Immagine 8" descr="h03_20130619.gif"/>
          <p:cNvPicPr>
            <a:picLocks noChangeAspect="1"/>
          </p:cNvPicPr>
          <p:nvPr/>
        </p:nvPicPr>
        <p:blipFill>
          <a:blip r:embed="rId4" cstate="print"/>
          <a:srcRect/>
          <a:stretch>
            <a:fillRect/>
          </a:stretch>
        </p:blipFill>
        <p:spPr bwMode="auto">
          <a:xfrm>
            <a:off x="0" y="1052513"/>
            <a:ext cx="5218113" cy="4032250"/>
          </a:xfrm>
          <a:prstGeom prst="rect">
            <a:avLst/>
          </a:prstGeom>
          <a:noFill/>
          <a:ln w="9525">
            <a:noFill/>
            <a:miter lim="800000"/>
            <a:headEnd/>
            <a:tailEnd/>
          </a:ln>
        </p:spPr>
      </p:pic>
      <p:sp>
        <p:nvSpPr>
          <p:cNvPr id="10" name="Rectangle 1"/>
          <p:cNvSpPr txBox="1">
            <a:spLocks noChangeArrowheads="1"/>
          </p:cNvSpPr>
          <p:nvPr>
            <p:custDataLst>
              <p:tags r:id="rId1"/>
            </p:custDataLst>
          </p:nvPr>
        </p:nvSpPr>
        <p:spPr bwMode="auto">
          <a:xfrm>
            <a:off x="5508104" y="1484784"/>
            <a:ext cx="3024336" cy="1151062"/>
          </a:xfrm>
          <a:prstGeom prst="rect">
            <a:avLst/>
          </a:prstGeom>
          <a:noFill/>
          <a:ln w="9525">
            <a:noFill/>
            <a:miter lim="800000"/>
            <a:headEnd/>
            <a:tailEnd/>
          </a:ln>
        </p:spPr>
        <p:txBody>
          <a:bodyPr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smtClean="0">
                <a:latin typeface="+mj-lt"/>
                <a:ea typeface="+mj-ea"/>
                <a:cs typeface="+mj-cs"/>
              </a:rPr>
              <a:t>Case </a:t>
            </a:r>
            <a:r>
              <a:rPr lang="it-IT" sz="2800" dirty="0" err="1">
                <a:latin typeface="+mj-lt"/>
                <a:ea typeface="+mj-ea"/>
                <a:cs typeface="+mj-cs"/>
              </a:rPr>
              <a:t>study</a:t>
            </a:r>
            <a:r>
              <a:rPr lang="it-IT" sz="2800" dirty="0">
                <a:latin typeface="+mj-lt"/>
                <a:ea typeface="+mj-ea"/>
                <a:cs typeface="+mj-cs"/>
              </a:rPr>
              <a:t>: </a:t>
            </a:r>
            <a:r>
              <a:rPr lang="it-IT" sz="2800" dirty="0" err="1" smtClean="0">
                <a:latin typeface="+mj-lt"/>
                <a:ea typeface="+mj-ea"/>
                <a:cs typeface="+mj-cs"/>
              </a:rPr>
              <a:t>extreme</a:t>
            </a:r>
            <a:r>
              <a:rPr lang="it-IT" sz="2800" dirty="0" smtClean="0">
                <a:latin typeface="+mj-lt"/>
                <a:ea typeface="+mj-ea"/>
                <a:cs typeface="+mj-cs"/>
              </a:rPr>
              <a:t> </a:t>
            </a:r>
            <a:r>
              <a:rPr lang="it-IT" sz="2800" dirty="0" err="1" smtClean="0">
                <a:latin typeface="+mj-lt"/>
                <a:ea typeface="+mj-ea"/>
                <a:cs typeface="+mj-cs"/>
              </a:rPr>
              <a:t>precipitation</a:t>
            </a:r>
            <a:r>
              <a:rPr lang="it-IT" sz="2800" dirty="0" smtClean="0">
                <a:latin typeface="+mj-lt"/>
                <a:ea typeface="+mj-ea"/>
                <a:cs typeface="+mj-cs"/>
              </a:rPr>
              <a:t> </a:t>
            </a:r>
            <a:r>
              <a:rPr lang="it-IT" sz="2800" dirty="0" err="1" smtClean="0">
                <a:latin typeface="+mj-lt"/>
                <a:ea typeface="+mj-ea"/>
                <a:cs typeface="+mj-cs"/>
              </a:rPr>
              <a:t>event</a:t>
            </a:r>
            <a:r>
              <a:rPr lang="it-IT" sz="2800" dirty="0" smtClean="0">
                <a:latin typeface="+mj-lt"/>
                <a:ea typeface="+mj-ea"/>
                <a:cs typeface="+mj-cs"/>
              </a:rPr>
              <a:t>,</a:t>
            </a:r>
            <a:endParaRPr lang="it-IT" sz="2800" dirty="0">
              <a:latin typeface="+mj-lt"/>
              <a:ea typeface="+mj-ea"/>
              <a:cs typeface="+mj-cs"/>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dirty="0">
                <a:latin typeface="+mj-lt"/>
                <a:ea typeface="+mj-ea"/>
                <a:cs typeface="+mj-cs"/>
              </a:rPr>
              <a:t>Germany</a:t>
            </a:r>
          </a:p>
        </p:txBody>
      </p:sp>
      <p:sp>
        <p:nvSpPr>
          <p:cNvPr id="7" name="Rectangle 5"/>
          <p:cNvSpPr>
            <a:spLocks noChangeArrowheads="1"/>
          </p:cNvSpPr>
          <p:nvPr/>
        </p:nvSpPr>
        <p:spPr bwMode="auto">
          <a:xfrm>
            <a:off x="683568" y="188640"/>
            <a:ext cx="8460431" cy="1008112"/>
          </a:xfrm>
          <a:prstGeom prst="rect">
            <a:avLst/>
          </a:prstGeom>
          <a:noFill/>
          <a:ln w="9525">
            <a:noFill/>
            <a:miter lim="800000"/>
            <a:headEnd/>
            <a:tailEnd/>
          </a:ln>
        </p:spPr>
        <p:txBody>
          <a:bodyPr/>
          <a:lstStyle/>
          <a:p>
            <a:pPr marL="342900" indent="-342900" algn="ctr">
              <a:lnSpc>
                <a:spcPts val="3100"/>
              </a:lnSpc>
            </a:pPr>
            <a:r>
              <a:rPr lang="it-IT" sz="3600" b="1" dirty="0" smtClean="0">
                <a:solidFill>
                  <a:srgbClr val="002664"/>
                </a:solidFill>
                <a:latin typeface="Calibri" pitchFamily="34" charset="0"/>
              </a:rPr>
              <a:t>Case </a:t>
            </a:r>
            <a:r>
              <a:rPr lang="it-IT" sz="3600" b="1" dirty="0" err="1" smtClean="0">
                <a:solidFill>
                  <a:srgbClr val="002664"/>
                </a:solidFill>
                <a:latin typeface="Calibri" pitchFamily="34" charset="0"/>
              </a:rPr>
              <a:t>studies</a:t>
            </a:r>
            <a:endParaRPr lang="it-IT" sz="3600" b="1" dirty="0">
              <a:solidFill>
                <a:srgbClr val="002664"/>
              </a:solidFill>
              <a:latin typeface="Calibri" pitchFamily="34" charset="0"/>
            </a:endParaRPr>
          </a:p>
        </p:txBody>
      </p:sp>
    </p:spTree>
    <p:extLst>
      <p:ext uri="{BB962C8B-B14F-4D97-AF65-F5344CB8AC3E}">
        <p14:creationId xmlns:p14="http://schemas.microsoft.com/office/powerpoint/2010/main" val="1499803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custDataLst>
              <p:tags r:id="rId2"/>
            </p:custDataLst>
          </p:nvPr>
        </p:nvSpPr>
        <p:spPr>
          <a:xfrm>
            <a:off x="3419872" y="1185549"/>
            <a:ext cx="3393625" cy="461665"/>
          </a:xfrm>
          <a:prstGeom prst="rect">
            <a:avLst/>
          </a:prstGeom>
          <a:noFill/>
        </p:spPr>
        <p:txBody>
          <a:bodyPr wrap="square">
            <a:spAutoFit/>
          </a:bodyPr>
          <a:lstStyle/>
          <a:p>
            <a:pPr>
              <a:defRPr/>
            </a:pPr>
            <a:r>
              <a:rPr lang="en-US" sz="2400" b="1" dirty="0">
                <a:solidFill>
                  <a:srgbClr val="CC0066"/>
                </a:solidFill>
                <a:latin typeface="Arial" charset="0"/>
                <a:cs typeface="Arial" charset="0"/>
              </a:rPr>
              <a:t>BLENDING</a:t>
            </a:r>
            <a:r>
              <a:rPr lang="en-US" sz="2400" b="1" dirty="0">
                <a:solidFill>
                  <a:schemeClr val="tx2"/>
                </a:solidFill>
                <a:latin typeface="Arial" charset="0"/>
                <a:cs typeface="Arial" charset="0"/>
              </a:rPr>
              <a:t> Technique</a:t>
            </a:r>
            <a:endParaRPr lang="en-US" sz="2400" b="1" dirty="0">
              <a:solidFill>
                <a:schemeClr val="accent2"/>
              </a:solidFill>
              <a:latin typeface="Arial" charset="0"/>
              <a:cs typeface="Arial" charset="0"/>
            </a:endParaRPr>
          </a:p>
        </p:txBody>
      </p:sp>
      <p:pic>
        <p:nvPicPr>
          <p:cNvPr id="43013" name="Immagine 7" descr="h03_20091001_1957_rom.png"/>
          <p:cNvPicPr>
            <a:picLocks noChangeAspect="1"/>
          </p:cNvPicPr>
          <p:nvPr>
            <p:custDataLst>
              <p:tags r:id="rId3"/>
            </p:custDataLst>
          </p:nvPr>
        </p:nvPicPr>
        <p:blipFill>
          <a:blip r:embed="rId10" cstate="print"/>
          <a:srcRect/>
          <a:stretch>
            <a:fillRect/>
          </a:stretch>
        </p:blipFill>
        <p:spPr bwMode="auto">
          <a:xfrm>
            <a:off x="1475657" y="1845206"/>
            <a:ext cx="6016625" cy="4649788"/>
          </a:xfrm>
          <a:prstGeom prst="rect">
            <a:avLst/>
          </a:prstGeom>
          <a:noFill/>
          <a:ln w="9525">
            <a:noFill/>
            <a:miter lim="800000"/>
            <a:headEnd/>
            <a:tailEnd/>
          </a:ln>
        </p:spPr>
      </p:pic>
      <p:sp>
        <p:nvSpPr>
          <p:cNvPr id="43015" name="AutoShape 4"/>
          <p:cNvSpPr>
            <a:spLocks noChangeArrowheads="1"/>
          </p:cNvSpPr>
          <p:nvPr>
            <p:custDataLst>
              <p:tags r:id="rId4"/>
            </p:custDataLst>
          </p:nvPr>
        </p:nvSpPr>
        <p:spPr bwMode="auto">
          <a:xfrm>
            <a:off x="7956550" y="6470651"/>
            <a:ext cx="1187450" cy="387351"/>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525">
            <a:noFill/>
            <a:round/>
            <a:headEnd/>
            <a:tailEnd/>
          </a:ln>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5B21A456-BEB1-402A-B82B-322AB1A9AFC8}"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it-IT" altLang="it-IT" sz="1300" dirty="0">
              <a:solidFill>
                <a:srgbClr val="FFFFFF"/>
              </a:solidFill>
              <a:latin typeface="Calibri" pitchFamily="34" charset="0"/>
            </a:endParaRPr>
          </a:p>
        </p:txBody>
      </p:sp>
      <p:grpSp>
        <p:nvGrpSpPr>
          <p:cNvPr id="2" name="Gruppo 1"/>
          <p:cNvGrpSpPr/>
          <p:nvPr/>
        </p:nvGrpSpPr>
        <p:grpSpPr>
          <a:xfrm>
            <a:off x="1486770" y="1196752"/>
            <a:ext cx="7243859" cy="5304590"/>
            <a:chOff x="1486769" y="897564"/>
            <a:chExt cx="7243859" cy="3978442"/>
          </a:xfrm>
        </p:grpSpPr>
        <p:pic>
          <p:nvPicPr>
            <p:cNvPr id="10" name="Immagine 9" descr="h15_20091001_1957_romo.png"/>
            <p:cNvPicPr>
              <a:picLocks noChangeAspect="1"/>
            </p:cNvPicPr>
            <p:nvPr>
              <p:custDataLst>
                <p:tags r:id="rId7"/>
              </p:custDataLst>
            </p:nvPr>
          </p:nvPicPr>
          <p:blipFill>
            <a:blip r:embed="rId11" cstate="print"/>
            <a:srcRect/>
            <a:stretch>
              <a:fillRect/>
            </a:stretch>
          </p:blipFill>
          <p:spPr bwMode="auto">
            <a:xfrm>
              <a:off x="1486769" y="1388665"/>
              <a:ext cx="6016625" cy="3487341"/>
            </a:xfrm>
            <a:prstGeom prst="rect">
              <a:avLst/>
            </a:prstGeom>
            <a:noFill/>
            <a:ln w="9525">
              <a:noFill/>
              <a:miter lim="800000"/>
              <a:headEnd/>
              <a:tailEnd/>
            </a:ln>
          </p:spPr>
        </p:pic>
        <p:sp>
          <p:nvSpPr>
            <p:cNvPr id="13" name="CasellaDiTesto 12"/>
            <p:cNvSpPr txBox="1"/>
            <p:nvPr>
              <p:custDataLst>
                <p:tags r:id="rId8"/>
              </p:custDataLst>
            </p:nvPr>
          </p:nvSpPr>
          <p:spPr>
            <a:xfrm>
              <a:off x="6660231" y="897564"/>
              <a:ext cx="2070397" cy="346249"/>
            </a:xfrm>
            <a:prstGeom prst="rect">
              <a:avLst/>
            </a:prstGeom>
            <a:noFill/>
          </p:spPr>
          <p:txBody>
            <a:bodyPr wrap="square">
              <a:spAutoFit/>
            </a:bodyPr>
            <a:lstStyle/>
            <a:p>
              <a:pPr>
                <a:defRPr/>
              </a:pPr>
              <a:r>
                <a:rPr lang="en-US" sz="2400" b="1" dirty="0">
                  <a:solidFill>
                    <a:schemeClr val="tx2"/>
                  </a:solidFill>
                  <a:latin typeface="Arial" charset="0"/>
                  <a:cs typeface="Arial" charset="0"/>
                </a:rPr>
                <a:t>+ </a:t>
              </a:r>
              <a:r>
                <a:rPr lang="en-US" sz="2400" b="1" dirty="0">
                  <a:solidFill>
                    <a:srgbClr val="CC0066"/>
                  </a:solidFill>
                  <a:latin typeface="Arial" charset="0"/>
                  <a:cs typeface="Arial" charset="0"/>
                </a:rPr>
                <a:t>NEFODINA</a:t>
              </a:r>
            </a:p>
          </p:txBody>
        </p:sp>
      </p:grpSp>
      <p:sp>
        <p:nvSpPr>
          <p:cNvPr id="16" name="CasellaDiTesto 21"/>
          <p:cNvSpPr txBox="1">
            <a:spLocks noChangeArrowheads="1"/>
          </p:cNvSpPr>
          <p:nvPr>
            <p:custDataLst>
              <p:tags r:id="rId5"/>
            </p:custDataLst>
          </p:nvPr>
        </p:nvSpPr>
        <p:spPr bwMode="auto">
          <a:xfrm>
            <a:off x="80866" y="2497079"/>
            <a:ext cx="4637942" cy="523220"/>
          </a:xfrm>
          <a:prstGeom prst="rect">
            <a:avLst/>
          </a:prstGeom>
          <a:noFill/>
          <a:ln w="9525">
            <a:noFill/>
            <a:miter lim="800000"/>
            <a:headEnd/>
            <a:tailEnd/>
          </a:ln>
        </p:spPr>
        <p:txBody>
          <a:bodyPr wrap="square">
            <a:spAutoFit/>
          </a:bodyPr>
          <a:lstStyle/>
          <a:p>
            <a:r>
              <a:rPr lang="en-US" altLang="it-IT" sz="2800" dirty="0" smtClean="0"/>
              <a:t>Convective </a:t>
            </a:r>
            <a:r>
              <a:rPr lang="en-US" altLang="it-IT" sz="2800" dirty="0"/>
              <a:t>Precipitation</a:t>
            </a:r>
          </a:p>
        </p:txBody>
      </p:sp>
      <p:sp>
        <p:nvSpPr>
          <p:cNvPr id="17" name="Rectangle 2"/>
          <p:cNvSpPr txBox="1">
            <a:spLocks noChangeArrowheads="1"/>
          </p:cNvSpPr>
          <p:nvPr>
            <p:custDataLst>
              <p:tags r:id="rId6"/>
            </p:custDataLst>
          </p:nvPr>
        </p:nvSpPr>
        <p:spPr>
          <a:xfrm>
            <a:off x="107503" y="963100"/>
            <a:ext cx="3399187" cy="913483"/>
          </a:xfrm>
          <a:prstGeom prst="rect">
            <a:avLst/>
          </a:prstGeom>
        </p:spPr>
        <p:txBody>
          <a:bodyPr anchor="ctr"/>
          <a:lstStyle/>
          <a:p>
            <a:pPr algn="ctr">
              <a:defRPr/>
            </a:pPr>
            <a:r>
              <a:rPr lang="en-GB" sz="2400" dirty="0">
                <a:latin typeface="Arial" panose="020B0604020202020204" pitchFamily="34" charset="0"/>
                <a:ea typeface="+mj-ea"/>
                <a:cs typeface="Arial" panose="020B0604020202020204" pitchFamily="34" charset="0"/>
              </a:rPr>
              <a:t>P-IN-SEVIRI-CO / </a:t>
            </a:r>
            <a:r>
              <a:rPr lang="en-GB" sz="2400" dirty="0" smtClean="0">
                <a:latin typeface="Arial" panose="020B0604020202020204" pitchFamily="34" charset="0"/>
                <a:ea typeface="+mj-ea"/>
                <a:cs typeface="Arial" panose="020B0604020202020204" pitchFamily="34" charset="0"/>
              </a:rPr>
              <a:t>H15:</a:t>
            </a:r>
            <a:endParaRPr lang="en-GB" sz="2400" dirty="0">
              <a:latin typeface="Arial" panose="020B0604020202020204" pitchFamily="34" charset="0"/>
              <a:ea typeface="+mj-ea"/>
              <a:cs typeface="Arial" panose="020B0604020202020204" pitchFamily="34" charset="0"/>
            </a:endParaRPr>
          </a:p>
        </p:txBody>
      </p:sp>
      <p:sp>
        <p:nvSpPr>
          <p:cNvPr id="18" name="Rectangle 5"/>
          <p:cNvSpPr>
            <a:spLocks noChangeArrowheads="1"/>
          </p:cNvSpPr>
          <p:nvPr/>
        </p:nvSpPr>
        <p:spPr bwMode="auto">
          <a:xfrm>
            <a:off x="1979613" y="188640"/>
            <a:ext cx="5832747" cy="1008112"/>
          </a:xfrm>
          <a:prstGeom prst="rect">
            <a:avLst/>
          </a:prstGeom>
          <a:noFill/>
          <a:ln w="9525">
            <a:noFill/>
            <a:miter lim="800000"/>
            <a:headEnd/>
            <a:tailEnd/>
          </a:ln>
        </p:spPr>
        <p:txBody>
          <a:bodyPr/>
          <a:lstStyle/>
          <a:p>
            <a:pPr marL="342900" indent="-342900" algn="ctr">
              <a:lnSpc>
                <a:spcPts val="3100"/>
              </a:lnSpc>
            </a:pPr>
            <a:r>
              <a:rPr lang="it-IT" sz="3200" b="1" dirty="0" smtClean="0">
                <a:solidFill>
                  <a:srgbClr val="002664"/>
                </a:solidFill>
                <a:latin typeface="Calibri" pitchFamily="34" charset="0"/>
              </a:rPr>
              <a:t>H-SAF </a:t>
            </a:r>
            <a:r>
              <a:rPr lang="it-IT" sz="3200" b="1" dirty="0" err="1" smtClean="0">
                <a:solidFill>
                  <a:srgbClr val="002664"/>
                </a:solidFill>
                <a:latin typeface="Calibri" pitchFamily="34" charset="0"/>
              </a:rPr>
              <a:t>Operational</a:t>
            </a:r>
            <a:r>
              <a:rPr lang="it-IT" sz="3200" b="1" dirty="0" smtClean="0">
                <a:solidFill>
                  <a:srgbClr val="002664"/>
                </a:solidFill>
                <a:latin typeface="Calibri" pitchFamily="34" charset="0"/>
              </a:rPr>
              <a:t> </a:t>
            </a:r>
            <a:r>
              <a:rPr lang="it-IT" sz="3200" b="1" dirty="0" err="1" smtClean="0">
                <a:solidFill>
                  <a:srgbClr val="002664"/>
                </a:solidFill>
                <a:latin typeface="Calibri" pitchFamily="34" charset="0"/>
              </a:rPr>
              <a:t>Products</a:t>
            </a:r>
            <a:r>
              <a:rPr lang="it-IT" sz="3200" b="1" dirty="0" smtClean="0">
                <a:solidFill>
                  <a:srgbClr val="002664"/>
                </a:solidFill>
                <a:latin typeface="Calibri" pitchFamily="34" charset="0"/>
              </a:rPr>
              <a:t>:</a:t>
            </a:r>
          </a:p>
          <a:p>
            <a:pPr marL="342900" indent="-342900" algn="ctr">
              <a:lnSpc>
                <a:spcPts val="3100"/>
              </a:lnSpc>
            </a:pPr>
            <a:r>
              <a:rPr lang="it-IT" sz="3200" b="1" dirty="0" err="1" smtClean="0">
                <a:solidFill>
                  <a:srgbClr val="002664"/>
                </a:solidFill>
                <a:latin typeface="Calibri" pitchFamily="34" charset="0"/>
              </a:rPr>
              <a:t>examples</a:t>
            </a:r>
            <a:endParaRPr lang="it-IT" sz="3200" b="1" dirty="0">
              <a:solidFill>
                <a:srgbClr val="002664"/>
              </a:solidFill>
              <a:latin typeface="Calibri" pitchFamily="34" charset="0"/>
            </a:endParaRPr>
          </a:p>
        </p:txBody>
      </p:sp>
    </p:spTree>
    <p:custDataLst>
      <p:tags r:id="rId1"/>
    </p:custDataLst>
    <p:extLst>
      <p:ext uri="{BB962C8B-B14F-4D97-AF65-F5344CB8AC3E}">
        <p14:creationId xmlns:p14="http://schemas.microsoft.com/office/powerpoint/2010/main" val="2088763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asellaDiTesto 9"/>
          <p:cNvSpPr txBox="1">
            <a:spLocks noChangeArrowheads="1"/>
          </p:cNvSpPr>
          <p:nvPr>
            <p:custDataLst>
              <p:tags r:id="rId2"/>
            </p:custDataLst>
          </p:nvPr>
        </p:nvSpPr>
        <p:spPr bwMode="auto">
          <a:xfrm>
            <a:off x="179512" y="1348876"/>
            <a:ext cx="2232248" cy="1477328"/>
          </a:xfrm>
          <a:prstGeom prst="rect">
            <a:avLst/>
          </a:prstGeom>
          <a:noFill/>
          <a:ln w="9525">
            <a:noFill/>
            <a:miter lim="800000"/>
            <a:headEnd/>
            <a:tailEnd/>
          </a:ln>
        </p:spPr>
        <p:txBody>
          <a:bodyPr wrap="square">
            <a:spAutoFit/>
          </a:bodyPr>
          <a:lstStyle/>
          <a:p>
            <a:r>
              <a:rPr lang="en-US" altLang="it-IT" b="1" i="1" dirty="0">
                <a:latin typeface="Times New Roman" pitchFamily="18" charset="0"/>
                <a:cs typeface="Times New Roman" pitchFamily="18" charset="0"/>
              </a:rPr>
              <a:t>Comparison between precipitation retrieval by microwave sensor on polar satellite (AMSU) and radar.</a:t>
            </a:r>
            <a:endParaRPr lang="it-IT" altLang="it-IT" b="1" i="1" dirty="0">
              <a:latin typeface="Times New Roman" pitchFamily="18" charset="0"/>
              <a:cs typeface="Times New Roman" pitchFamily="18" charset="0"/>
            </a:endParaRPr>
          </a:p>
        </p:txBody>
      </p:sp>
      <p:pic>
        <p:nvPicPr>
          <p:cNvPr id="44035" name="Immagine 7" descr="amsu-radar-20110605_1119_11"/>
          <p:cNvPicPr>
            <a:picLocks noChangeAspect="1" noChangeArrowheads="1"/>
          </p:cNvPicPr>
          <p:nvPr>
            <p:custDataLst>
              <p:tags r:id="rId3"/>
            </p:custDataLst>
          </p:nvPr>
        </p:nvPicPr>
        <p:blipFill>
          <a:blip r:embed="rId10" cstate="print"/>
          <a:srcRect/>
          <a:stretch>
            <a:fillRect/>
          </a:stretch>
        </p:blipFill>
        <p:spPr bwMode="auto">
          <a:xfrm>
            <a:off x="4932040" y="1628800"/>
            <a:ext cx="3932390" cy="2448272"/>
          </a:xfrm>
          <a:prstGeom prst="rect">
            <a:avLst/>
          </a:prstGeom>
          <a:noFill/>
          <a:ln w="9525">
            <a:noFill/>
            <a:miter lim="800000"/>
            <a:headEnd/>
            <a:tailEnd/>
          </a:ln>
        </p:spPr>
      </p:pic>
      <p:sp>
        <p:nvSpPr>
          <p:cNvPr id="10" name="Rectangle 2"/>
          <p:cNvSpPr txBox="1">
            <a:spLocks noChangeArrowheads="1"/>
          </p:cNvSpPr>
          <p:nvPr>
            <p:custDataLst>
              <p:tags r:id="rId4"/>
            </p:custDataLst>
          </p:nvPr>
        </p:nvSpPr>
        <p:spPr bwMode="auto">
          <a:xfrm>
            <a:off x="7128325" y="1628477"/>
            <a:ext cx="1908175" cy="360363"/>
          </a:xfrm>
          <a:prstGeom prst="rect">
            <a:avLst/>
          </a:prstGeom>
          <a:noFill/>
          <a:ln w="9525">
            <a:noFill/>
            <a:miter lim="800000"/>
            <a:headEnd/>
            <a:tailEnd/>
          </a:ln>
        </p:spPr>
        <p:txBody>
          <a:bodyPr anchor="ctr"/>
          <a:lstStyle/>
          <a:p>
            <a:pPr algn="ctr">
              <a:defRPr/>
            </a:pPr>
            <a:r>
              <a:rPr lang="en-GB" sz="2000" dirty="0">
                <a:latin typeface="+mj-lt"/>
                <a:ea typeface="+mj-ea"/>
                <a:cs typeface="+mj-cs"/>
              </a:rPr>
              <a:t>5</a:t>
            </a:r>
            <a:r>
              <a:rPr lang="en-GB" sz="2000" baseline="30000" dirty="0">
                <a:latin typeface="+mj-lt"/>
                <a:ea typeface="+mj-ea"/>
                <a:cs typeface="+mj-cs"/>
              </a:rPr>
              <a:t>th</a:t>
            </a:r>
            <a:r>
              <a:rPr lang="en-GB" sz="2000" dirty="0">
                <a:latin typeface="+mj-lt"/>
                <a:ea typeface="+mj-ea"/>
                <a:cs typeface="+mj-cs"/>
              </a:rPr>
              <a:t>  June 2011</a:t>
            </a:r>
          </a:p>
        </p:txBody>
      </p:sp>
      <p:pic>
        <p:nvPicPr>
          <p:cNvPr id="44037" name="Picture 10"/>
          <p:cNvPicPr>
            <a:picLocks noChangeAspect="1" noChangeArrowheads="1"/>
          </p:cNvPicPr>
          <p:nvPr>
            <p:custDataLst>
              <p:tags r:id="rId5"/>
            </p:custDataLst>
          </p:nvPr>
        </p:nvPicPr>
        <p:blipFill>
          <a:blip r:embed="rId11" cstate="print"/>
          <a:srcRect/>
          <a:stretch>
            <a:fillRect/>
          </a:stretch>
        </p:blipFill>
        <p:spPr bwMode="auto">
          <a:xfrm>
            <a:off x="2339756" y="764705"/>
            <a:ext cx="2403475" cy="2446339"/>
          </a:xfrm>
          <a:prstGeom prst="rect">
            <a:avLst/>
          </a:prstGeom>
          <a:noFill/>
          <a:ln w="9525">
            <a:noFill/>
            <a:miter lim="800000"/>
            <a:headEnd/>
            <a:tailEnd/>
          </a:ln>
        </p:spPr>
      </p:pic>
      <p:sp>
        <p:nvSpPr>
          <p:cNvPr id="44039" name="CasellaDiTesto 9"/>
          <p:cNvSpPr txBox="1">
            <a:spLocks noChangeArrowheads="1"/>
          </p:cNvSpPr>
          <p:nvPr>
            <p:custDataLst>
              <p:tags r:id="rId6"/>
            </p:custDataLst>
          </p:nvPr>
        </p:nvSpPr>
        <p:spPr bwMode="auto">
          <a:xfrm>
            <a:off x="2771800" y="5117200"/>
            <a:ext cx="3600400" cy="461665"/>
          </a:xfrm>
          <a:prstGeom prst="rect">
            <a:avLst/>
          </a:prstGeom>
          <a:noFill/>
          <a:ln w="9525">
            <a:noFill/>
            <a:miter lim="800000"/>
            <a:headEnd/>
            <a:tailEnd/>
          </a:ln>
        </p:spPr>
        <p:txBody>
          <a:bodyPr wrap="square">
            <a:spAutoFit/>
          </a:bodyPr>
          <a:lstStyle/>
          <a:p>
            <a:r>
              <a:rPr lang="en-US" altLang="it-IT" sz="2400" b="1" i="1" dirty="0">
                <a:solidFill>
                  <a:srgbClr val="FF0000"/>
                </a:solidFill>
                <a:latin typeface="Times New Roman" pitchFamily="18" charset="0"/>
                <a:cs typeface="Times New Roman" pitchFamily="18" charset="0"/>
              </a:rPr>
              <a:t>Intrinsic Underestimation</a:t>
            </a:r>
            <a:endParaRPr lang="it-IT" altLang="it-IT" sz="2400" b="1" i="1" dirty="0">
              <a:solidFill>
                <a:srgbClr val="FF0000"/>
              </a:solidFill>
              <a:latin typeface="Times New Roman" pitchFamily="18" charset="0"/>
              <a:cs typeface="Times New Roman" pitchFamily="18" charset="0"/>
            </a:endParaRPr>
          </a:p>
        </p:txBody>
      </p:sp>
      <p:sp>
        <p:nvSpPr>
          <p:cNvPr id="44040" name="AutoShape 4"/>
          <p:cNvSpPr>
            <a:spLocks noChangeArrowheads="1"/>
          </p:cNvSpPr>
          <p:nvPr>
            <p:custDataLst>
              <p:tags r:id="rId7"/>
            </p:custDataLst>
          </p:nvPr>
        </p:nvSpPr>
        <p:spPr bwMode="auto">
          <a:xfrm>
            <a:off x="7956550" y="6470651"/>
            <a:ext cx="1187450" cy="387351"/>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525">
            <a:noFill/>
            <a:round/>
            <a:headEnd/>
            <a:tailEnd/>
          </a:ln>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1FBB837A-C46B-4604-8B61-A7AFE420823D}"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it-IT" altLang="it-IT" sz="1300" dirty="0">
              <a:solidFill>
                <a:srgbClr val="FFFFFF"/>
              </a:solidFill>
              <a:latin typeface="Calibri" pitchFamily="34" charset="0"/>
            </a:endParaRPr>
          </a:p>
        </p:txBody>
      </p:sp>
      <p:cxnSp>
        <p:nvCxnSpPr>
          <p:cNvPr id="19" name="Connettore 1 18"/>
          <p:cNvCxnSpPr/>
          <p:nvPr/>
        </p:nvCxnSpPr>
        <p:spPr>
          <a:xfrm>
            <a:off x="4572000" y="1988840"/>
            <a:ext cx="2736304" cy="4320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4283968" y="2204864"/>
            <a:ext cx="2376264" cy="1080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 Box 4"/>
          <p:cNvSpPr txBox="1">
            <a:spLocks noChangeArrowheads="1"/>
          </p:cNvSpPr>
          <p:nvPr/>
        </p:nvSpPr>
        <p:spPr bwMode="auto">
          <a:xfrm>
            <a:off x="2314272" y="-2"/>
            <a:ext cx="6434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solidFill>
                  <a:srgbClr val="002664"/>
                </a:solidFill>
                <a:latin typeface="+mj-lt"/>
                <a:ea typeface="+mj-ea"/>
                <a:cs typeface="+mj-cs"/>
              </a:rPr>
              <a:t>The Satellite </a:t>
            </a:r>
            <a:r>
              <a:rPr lang="ja-JP" altLang="en-US" sz="3200" b="1" dirty="0">
                <a:solidFill>
                  <a:srgbClr val="002664"/>
                </a:solidFill>
                <a:latin typeface="+mj-lt"/>
                <a:ea typeface="+mj-ea"/>
                <a:cs typeface="+mj-cs"/>
              </a:rPr>
              <a:t>“</a:t>
            </a:r>
            <a:r>
              <a:rPr lang="en-US" sz="3200" b="1" dirty="0">
                <a:solidFill>
                  <a:srgbClr val="002664"/>
                </a:solidFill>
                <a:latin typeface="+mj-lt"/>
                <a:ea typeface="+mj-ea"/>
                <a:cs typeface="+mj-cs"/>
              </a:rPr>
              <a:t>Beam filling</a:t>
            </a:r>
            <a:r>
              <a:rPr lang="ja-JP" altLang="en-US" sz="3200" b="1" dirty="0">
                <a:solidFill>
                  <a:srgbClr val="002664"/>
                </a:solidFill>
                <a:latin typeface="+mj-lt"/>
                <a:ea typeface="+mj-ea"/>
                <a:cs typeface="+mj-cs"/>
              </a:rPr>
              <a:t>”</a:t>
            </a:r>
            <a:r>
              <a:rPr lang="en-US" sz="3200" b="1" dirty="0">
                <a:solidFill>
                  <a:srgbClr val="002664"/>
                </a:solidFill>
                <a:latin typeface="+mj-lt"/>
                <a:ea typeface="+mj-ea"/>
                <a:cs typeface="+mj-cs"/>
              </a:rPr>
              <a:t> Problem</a:t>
            </a:r>
          </a:p>
        </p:txBody>
      </p:sp>
      <p:grpSp>
        <p:nvGrpSpPr>
          <p:cNvPr id="24" name="Gruppo 23"/>
          <p:cNvGrpSpPr/>
          <p:nvPr/>
        </p:nvGrpSpPr>
        <p:grpSpPr>
          <a:xfrm>
            <a:off x="670357" y="3945642"/>
            <a:ext cx="2600380" cy="2094742"/>
            <a:chOff x="762000" y="-87483"/>
            <a:chExt cx="8263729" cy="4992650"/>
          </a:xfrm>
        </p:grpSpPr>
        <p:sp>
          <p:nvSpPr>
            <p:cNvPr id="25" name="Cloud" descr="Water droplets"/>
            <p:cNvSpPr>
              <a:spLocks noChangeAspect="1" noEditPoints="1" noChangeArrowheads="1"/>
            </p:cNvSpPr>
            <p:nvPr/>
          </p:nvSpPr>
          <p:spPr bwMode="auto">
            <a:xfrm>
              <a:off x="3505200" y="3086101"/>
              <a:ext cx="1676400" cy="526256"/>
            </a:xfrm>
            <a:custGeom>
              <a:avLst/>
              <a:gdLst>
                <a:gd name="T0" fmla="*/ 5200 w 21600"/>
                <a:gd name="T1" fmla="*/ 350838 h 21600"/>
                <a:gd name="T2" fmla="*/ 838200 w 21600"/>
                <a:gd name="T3" fmla="*/ 700928 h 21600"/>
                <a:gd name="T4" fmla="*/ 1675003 w 21600"/>
                <a:gd name="T5" fmla="*/ 350838 h 21600"/>
                <a:gd name="T6" fmla="*/ 838200 w 21600"/>
                <a:gd name="T7" fmla="*/ 4011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0">
              <a:blip r:embed="rId12"/>
              <a:srcRect/>
              <a:tile tx="0" ty="0" sx="100000" sy="100000" flip="none" algn="tl"/>
            </a:blip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it-IT" dirty="0">
                <a:ea typeface="+mn-ea"/>
              </a:endParaRPr>
            </a:p>
          </p:txBody>
        </p:sp>
        <p:sp>
          <p:nvSpPr>
            <p:cNvPr id="26" name="Line 5"/>
            <p:cNvSpPr>
              <a:spLocks noChangeShapeType="1"/>
            </p:cNvSpPr>
            <p:nvPr/>
          </p:nvSpPr>
          <p:spPr bwMode="auto">
            <a:xfrm flipH="1">
              <a:off x="914400" y="1143000"/>
              <a:ext cx="7162800" cy="302895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spAutoFit/>
            </a:bodyPr>
            <a:lstStyle/>
            <a:p>
              <a:endParaRPr lang="it-IT" dirty="0"/>
            </a:p>
          </p:txBody>
        </p:sp>
        <p:sp>
          <p:nvSpPr>
            <p:cNvPr id="27" name="Line 6"/>
            <p:cNvSpPr>
              <a:spLocks noChangeShapeType="1"/>
            </p:cNvSpPr>
            <p:nvPr/>
          </p:nvSpPr>
          <p:spPr bwMode="auto">
            <a:xfrm flipH="1">
              <a:off x="5181600" y="1143000"/>
              <a:ext cx="2895600" cy="320040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spAutoFit/>
            </a:bodyPr>
            <a:lstStyle/>
            <a:p>
              <a:endParaRPr lang="it-IT" dirty="0"/>
            </a:p>
          </p:txBody>
        </p:sp>
        <p:sp>
          <p:nvSpPr>
            <p:cNvPr id="28" name="Oval 8"/>
            <p:cNvSpPr>
              <a:spLocks noChangeArrowheads="1"/>
            </p:cNvSpPr>
            <p:nvPr/>
          </p:nvSpPr>
          <p:spPr bwMode="auto">
            <a:xfrm>
              <a:off x="762000" y="3667335"/>
              <a:ext cx="4419600" cy="1237832"/>
            </a:xfrm>
            <a:prstGeom prst="ellipse">
              <a:avLst/>
            </a:prstGeom>
            <a:noFill/>
            <a:ln w="28575">
              <a:solidFill>
                <a:srgbClr val="008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dirty="0"/>
            </a:p>
          </p:txBody>
        </p:sp>
        <p:pic>
          <p:nvPicPr>
            <p:cNvPr id="2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8664" y="-87483"/>
              <a:ext cx="1897065" cy="160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4" descr="Dashed vertical"/>
            <p:cNvSpPr>
              <a:spLocks noChangeArrowheads="1"/>
            </p:cNvSpPr>
            <p:nvPr/>
          </p:nvSpPr>
          <p:spPr bwMode="auto">
            <a:xfrm>
              <a:off x="3581401" y="3588940"/>
              <a:ext cx="1676399" cy="880273"/>
            </a:xfrm>
            <a:prstGeom prst="rect">
              <a:avLst/>
            </a:prstGeom>
            <a:pattFill prst="dashVert">
              <a:fgClr>
                <a:schemeClr val="accent2"/>
              </a:fgClr>
              <a:bgClr>
                <a:srgbClr val="CC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it-IT" dirty="0"/>
            </a:p>
          </p:txBody>
        </p:sp>
      </p:grpSp>
    </p:spTree>
    <p:custDataLst>
      <p:tags r:id="rId1"/>
    </p:custDataLst>
    <p:extLst>
      <p:ext uri="{BB962C8B-B14F-4D97-AF65-F5344CB8AC3E}">
        <p14:creationId xmlns:p14="http://schemas.microsoft.com/office/powerpoint/2010/main" val="41326405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1268760"/>
            <a:ext cx="8568952" cy="1477328"/>
          </a:xfrm>
          <a:prstGeom prst="rect">
            <a:avLst/>
          </a:prstGeom>
        </p:spPr>
        <p:txBody>
          <a:bodyPr wrap="square">
            <a:spAutoFit/>
          </a:bodyPr>
          <a:lstStyle/>
          <a:p>
            <a:pPr algn="just"/>
            <a:r>
              <a:rPr lang="en-US" dirty="0"/>
              <a:t>The Satellite Application Facilities (SAFs) are a distributed network of thematic application facilities responsible for necessary research, development, and operational activities not carried out by the </a:t>
            </a:r>
            <a:r>
              <a:rPr lang="en-US" b="1" dirty="0">
                <a:hlinkClick r:id="rId4"/>
              </a:rPr>
              <a:t>central facility</a:t>
            </a:r>
            <a:r>
              <a:rPr lang="en-US" dirty="0"/>
              <a:t>. The SAFs are located within the National Meteorological Services (NMS) of EUMETSAT Member States, or other agreed entities linked to a user community.</a:t>
            </a:r>
            <a:endParaRPr lang="it-IT" dirty="0"/>
          </a:p>
        </p:txBody>
      </p:sp>
      <p:sp>
        <p:nvSpPr>
          <p:cNvPr id="5" name="Rettangolo 4"/>
          <p:cNvSpPr/>
          <p:nvPr/>
        </p:nvSpPr>
        <p:spPr>
          <a:xfrm>
            <a:off x="3275856" y="332656"/>
            <a:ext cx="2678554" cy="584775"/>
          </a:xfrm>
          <a:prstGeom prst="rect">
            <a:avLst/>
          </a:prstGeom>
        </p:spPr>
        <p:txBody>
          <a:bodyPr wrap="none">
            <a:spAutoFit/>
          </a:bodyPr>
          <a:lstStyle/>
          <a:p>
            <a:pPr fontAlgn="base"/>
            <a:r>
              <a:rPr lang="it-IT" sz="3200" b="1" dirty="0">
                <a:solidFill>
                  <a:srgbClr val="002664"/>
                </a:solidFill>
                <a:latin typeface="Calibri" pitchFamily="34" charset="0"/>
              </a:rPr>
              <a:t>SAF NETWORK</a:t>
            </a:r>
          </a:p>
        </p:txBody>
      </p:sp>
      <p:pic>
        <p:nvPicPr>
          <p:cNvPr id="3075" name="Picture 3" descr="C:\Users\Satelliti\Dropbox\Screenshot\Screenshot 2017-09-15 15.22.3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2492896"/>
            <a:ext cx="7216105" cy="403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srcRect/>
          <a:stretch>
            <a:fillRect/>
          </a:stretch>
        </p:blipFill>
        <p:spPr bwMode="auto">
          <a:xfrm>
            <a:off x="107504" y="2746088"/>
            <a:ext cx="2688610" cy="1179286"/>
          </a:xfrm>
          <a:prstGeom prst="rect">
            <a:avLst/>
          </a:prstGeom>
          <a:noFill/>
          <a:ln w="9525">
            <a:noFill/>
            <a:miter lim="800000"/>
            <a:headEnd/>
            <a:tailEnd/>
          </a:ln>
        </p:spPr>
      </p:pic>
      <p:grpSp>
        <p:nvGrpSpPr>
          <p:cNvPr id="9" name="Gruppo 8"/>
          <p:cNvGrpSpPr/>
          <p:nvPr/>
        </p:nvGrpSpPr>
        <p:grpSpPr>
          <a:xfrm>
            <a:off x="6080198" y="4725144"/>
            <a:ext cx="2308226" cy="1078277"/>
            <a:chOff x="5148263" y="5750418"/>
            <a:chExt cx="2308226" cy="1078277"/>
          </a:xfrm>
        </p:grpSpPr>
        <p:grpSp>
          <p:nvGrpSpPr>
            <p:cNvPr id="10" name="Group 64"/>
            <p:cNvGrpSpPr>
              <a:grpSpLocks/>
            </p:cNvGrpSpPr>
            <p:nvPr/>
          </p:nvGrpSpPr>
          <p:grpSpPr bwMode="auto">
            <a:xfrm>
              <a:off x="5148986" y="5750418"/>
              <a:ext cx="2307503" cy="1078277"/>
              <a:chOff x="2321" y="2130"/>
              <a:chExt cx="1521" cy="701"/>
            </a:xfrm>
          </p:grpSpPr>
          <p:pic>
            <p:nvPicPr>
              <p:cNvPr id="24" name="Picture 65"/>
              <p:cNvPicPr>
                <a:picLocks noChangeAspect="1" noChangeArrowheads="1"/>
              </p:cNvPicPr>
              <p:nvPr/>
            </p:nvPicPr>
            <p:blipFill>
              <a:blip r:embed="rId7" cstate="print"/>
              <a:srcRect/>
              <a:stretch>
                <a:fillRect/>
              </a:stretch>
            </p:blipFill>
            <p:spPr bwMode="auto">
              <a:xfrm>
                <a:off x="2321" y="2130"/>
                <a:ext cx="1521" cy="701"/>
              </a:xfrm>
              <a:prstGeom prst="rect">
                <a:avLst/>
              </a:prstGeom>
              <a:noFill/>
              <a:ln w="9525">
                <a:noFill/>
                <a:miter lim="800000"/>
                <a:headEnd/>
                <a:tailEnd/>
              </a:ln>
            </p:spPr>
          </p:pic>
          <p:sp>
            <p:nvSpPr>
              <p:cNvPr id="25" name="Rectangle 66"/>
              <p:cNvSpPr>
                <a:spLocks noChangeArrowheads="1"/>
              </p:cNvSpPr>
              <p:nvPr/>
            </p:nvSpPr>
            <p:spPr bwMode="auto">
              <a:xfrm>
                <a:off x="2557" y="2144"/>
                <a:ext cx="413" cy="456"/>
              </a:xfrm>
              <a:prstGeom prst="rect">
                <a:avLst/>
              </a:prstGeom>
              <a:solidFill>
                <a:schemeClr val="bg1"/>
              </a:solidFill>
              <a:ln w="9525">
                <a:noFill/>
                <a:miter lim="800000"/>
                <a:headEnd/>
                <a:tailEnd/>
              </a:ln>
            </p:spPr>
            <p:txBody>
              <a:bodyPr wrap="none" anchor="ctr"/>
              <a:lstStyle/>
              <a:p>
                <a:endParaRPr lang="it-IT"/>
              </a:p>
            </p:txBody>
          </p:sp>
        </p:grpSp>
        <p:grpSp>
          <p:nvGrpSpPr>
            <p:cNvPr id="11" name="Gruppo 10"/>
            <p:cNvGrpSpPr/>
            <p:nvPr/>
          </p:nvGrpSpPr>
          <p:grpSpPr>
            <a:xfrm rot="10800000">
              <a:off x="5148263" y="5835650"/>
              <a:ext cx="1014412" cy="844550"/>
              <a:chOff x="5148263" y="5835650"/>
              <a:chExt cx="1014412" cy="844550"/>
            </a:xfrm>
          </p:grpSpPr>
          <p:pic>
            <p:nvPicPr>
              <p:cNvPr id="12" name="Picture 95" descr="italy-smallflag"/>
              <p:cNvPicPr>
                <a:picLocks noChangeAspect="1" noChangeArrowheads="1"/>
              </p:cNvPicPr>
              <p:nvPr/>
            </p:nvPicPr>
            <p:blipFill>
              <a:blip r:embed="rId8" cstate="print"/>
              <a:srcRect/>
              <a:stretch>
                <a:fillRect/>
              </a:stretch>
            </p:blipFill>
            <p:spPr bwMode="auto">
              <a:xfrm>
                <a:off x="5846763" y="5835650"/>
                <a:ext cx="309562" cy="190500"/>
              </a:xfrm>
              <a:prstGeom prst="rect">
                <a:avLst/>
              </a:prstGeom>
              <a:noFill/>
              <a:ln w="9525">
                <a:noFill/>
                <a:miter lim="800000"/>
                <a:headEnd/>
                <a:tailEnd/>
              </a:ln>
            </p:spPr>
          </p:pic>
          <p:pic>
            <p:nvPicPr>
              <p:cNvPr id="13" name="Picture 96" descr="austria-smallflag"/>
              <p:cNvPicPr>
                <a:picLocks noChangeAspect="1" noChangeArrowheads="1"/>
              </p:cNvPicPr>
              <p:nvPr/>
            </p:nvPicPr>
            <p:blipFill>
              <a:blip r:embed="rId9" cstate="print"/>
              <a:srcRect/>
              <a:stretch>
                <a:fillRect/>
              </a:stretch>
            </p:blipFill>
            <p:spPr bwMode="auto">
              <a:xfrm>
                <a:off x="5854700" y="6053138"/>
                <a:ext cx="304800" cy="185737"/>
              </a:xfrm>
              <a:prstGeom prst="rect">
                <a:avLst/>
              </a:prstGeom>
              <a:noFill/>
              <a:ln w="9525">
                <a:noFill/>
                <a:miter lim="800000"/>
                <a:headEnd/>
                <a:tailEnd/>
              </a:ln>
            </p:spPr>
          </p:pic>
          <p:pic>
            <p:nvPicPr>
              <p:cNvPr id="14" name="Picture 97" descr="finland-smallflag"/>
              <p:cNvPicPr>
                <a:picLocks noChangeAspect="1" noChangeArrowheads="1"/>
              </p:cNvPicPr>
              <p:nvPr/>
            </p:nvPicPr>
            <p:blipFill>
              <a:blip r:embed="rId10" cstate="print"/>
              <a:srcRect/>
              <a:stretch>
                <a:fillRect/>
              </a:stretch>
            </p:blipFill>
            <p:spPr bwMode="auto">
              <a:xfrm>
                <a:off x="5848350" y="6267450"/>
                <a:ext cx="309563" cy="190500"/>
              </a:xfrm>
              <a:prstGeom prst="rect">
                <a:avLst/>
              </a:prstGeom>
              <a:noFill/>
              <a:ln w="9525">
                <a:noFill/>
                <a:miter lim="800000"/>
                <a:headEnd/>
                <a:tailEnd/>
              </a:ln>
            </p:spPr>
          </p:pic>
          <p:pic>
            <p:nvPicPr>
              <p:cNvPr id="15" name="Picture 98" descr="poland-smallflag"/>
              <p:cNvPicPr>
                <a:picLocks noChangeAspect="1" noChangeArrowheads="1"/>
              </p:cNvPicPr>
              <p:nvPr/>
            </p:nvPicPr>
            <p:blipFill>
              <a:blip r:embed="rId11" cstate="print"/>
              <a:srcRect/>
              <a:stretch>
                <a:fillRect/>
              </a:stretch>
            </p:blipFill>
            <p:spPr bwMode="auto">
              <a:xfrm>
                <a:off x="5148263" y="6046788"/>
                <a:ext cx="331787" cy="190500"/>
              </a:xfrm>
              <a:prstGeom prst="rect">
                <a:avLst/>
              </a:prstGeom>
              <a:noFill/>
              <a:ln w="9525">
                <a:noFill/>
                <a:miter lim="800000"/>
                <a:headEnd/>
                <a:tailEnd/>
              </a:ln>
            </p:spPr>
          </p:pic>
          <p:pic>
            <p:nvPicPr>
              <p:cNvPr id="16" name="Picture 99" descr="france-smallflag"/>
              <p:cNvPicPr>
                <a:picLocks noChangeAspect="1" noChangeArrowheads="1"/>
              </p:cNvPicPr>
              <p:nvPr/>
            </p:nvPicPr>
            <p:blipFill>
              <a:blip r:embed="rId12" cstate="print"/>
              <a:srcRect/>
              <a:stretch>
                <a:fillRect/>
              </a:stretch>
            </p:blipFill>
            <p:spPr bwMode="auto">
              <a:xfrm>
                <a:off x="5853113" y="6489700"/>
                <a:ext cx="309562" cy="190500"/>
              </a:xfrm>
              <a:prstGeom prst="rect">
                <a:avLst/>
              </a:prstGeom>
              <a:noFill/>
              <a:ln w="9525">
                <a:noFill/>
                <a:miter lim="800000"/>
                <a:headEnd/>
                <a:tailEnd/>
              </a:ln>
            </p:spPr>
          </p:pic>
          <p:pic>
            <p:nvPicPr>
              <p:cNvPr id="17" name="Picture 100" descr="belgium-smallflag"/>
              <p:cNvPicPr>
                <a:picLocks noChangeAspect="1" noChangeArrowheads="1"/>
              </p:cNvPicPr>
              <p:nvPr/>
            </p:nvPicPr>
            <p:blipFill>
              <a:blip r:embed="rId13" cstate="print"/>
              <a:srcRect/>
              <a:stretch>
                <a:fillRect/>
              </a:stretch>
            </p:blipFill>
            <p:spPr bwMode="auto">
              <a:xfrm>
                <a:off x="5499100" y="5840413"/>
                <a:ext cx="320675" cy="182562"/>
              </a:xfrm>
              <a:prstGeom prst="rect">
                <a:avLst/>
              </a:prstGeom>
              <a:noFill/>
              <a:ln w="9525">
                <a:noFill/>
                <a:miter lim="800000"/>
                <a:headEnd/>
                <a:tailEnd/>
              </a:ln>
            </p:spPr>
          </p:pic>
          <p:pic>
            <p:nvPicPr>
              <p:cNvPr id="18" name="Picture 101" descr="germany-smallflag"/>
              <p:cNvPicPr>
                <a:picLocks noChangeAspect="1" noChangeArrowheads="1"/>
              </p:cNvPicPr>
              <p:nvPr/>
            </p:nvPicPr>
            <p:blipFill>
              <a:blip r:embed="rId14" cstate="print"/>
              <a:srcRect/>
              <a:stretch>
                <a:fillRect/>
              </a:stretch>
            </p:blipFill>
            <p:spPr bwMode="auto">
              <a:xfrm>
                <a:off x="5499100" y="6045200"/>
                <a:ext cx="319088" cy="190500"/>
              </a:xfrm>
              <a:prstGeom prst="rect">
                <a:avLst/>
              </a:prstGeom>
              <a:noFill/>
              <a:ln w="9525">
                <a:noFill/>
                <a:miter lim="800000"/>
                <a:headEnd/>
                <a:tailEnd/>
              </a:ln>
            </p:spPr>
          </p:pic>
          <p:pic>
            <p:nvPicPr>
              <p:cNvPr id="19" name="Picture 102"/>
              <p:cNvPicPr>
                <a:picLocks noChangeAspect="1" noChangeArrowheads="1"/>
              </p:cNvPicPr>
              <p:nvPr/>
            </p:nvPicPr>
            <p:blipFill>
              <a:blip r:embed="rId15" cstate="print"/>
              <a:srcRect/>
              <a:stretch>
                <a:fillRect/>
              </a:stretch>
            </p:blipFill>
            <p:spPr bwMode="auto">
              <a:xfrm>
                <a:off x="5492750" y="6265863"/>
                <a:ext cx="320675" cy="195262"/>
              </a:xfrm>
              <a:prstGeom prst="rect">
                <a:avLst/>
              </a:prstGeom>
              <a:noFill/>
              <a:ln w="76200">
                <a:noFill/>
                <a:miter lim="800000"/>
                <a:headEnd/>
                <a:tailEnd/>
              </a:ln>
            </p:spPr>
          </p:pic>
          <p:pic>
            <p:nvPicPr>
              <p:cNvPr id="20" name="Picture 103"/>
              <p:cNvPicPr>
                <a:picLocks noChangeAspect="1" noChangeArrowheads="1"/>
              </p:cNvPicPr>
              <p:nvPr/>
            </p:nvPicPr>
            <p:blipFill>
              <a:blip r:embed="rId16" cstate="print"/>
              <a:srcRect/>
              <a:stretch>
                <a:fillRect/>
              </a:stretch>
            </p:blipFill>
            <p:spPr bwMode="auto">
              <a:xfrm>
                <a:off x="5486400" y="6497638"/>
                <a:ext cx="333375" cy="174625"/>
              </a:xfrm>
              <a:prstGeom prst="rect">
                <a:avLst/>
              </a:prstGeom>
              <a:noFill/>
              <a:ln w="76200">
                <a:noFill/>
                <a:miter lim="800000"/>
                <a:headEnd/>
                <a:tailEnd/>
              </a:ln>
            </p:spPr>
          </p:pic>
          <p:pic>
            <p:nvPicPr>
              <p:cNvPr id="21" name="Picture 104"/>
              <p:cNvPicPr>
                <a:picLocks noChangeAspect="1" noChangeArrowheads="1"/>
              </p:cNvPicPr>
              <p:nvPr/>
            </p:nvPicPr>
            <p:blipFill>
              <a:blip r:embed="rId17" cstate="print"/>
              <a:srcRect/>
              <a:stretch>
                <a:fillRect/>
              </a:stretch>
            </p:blipFill>
            <p:spPr bwMode="auto">
              <a:xfrm>
                <a:off x="5156200" y="5843588"/>
                <a:ext cx="315913" cy="190500"/>
              </a:xfrm>
              <a:prstGeom prst="rect">
                <a:avLst/>
              </a:prstGeom>
              <a:noFill/>
              <a:ln w="76200">
                <a:noFill/>
                <a:miter lim="800000"/>
                <a:headEnd/>
                <a:tailEnd/>
              </a:ln>
            </p:spPr>
          </p:pic>
          <p:pic>
            <p:nvPicPr>
              <p:cNvPr id="22" name="Picture 105"/>
              <p:cNvPicPr>
                <a:picLocks noChangeAspect="1" noChangeArrowheads="1"/>
              </p:cNvPicPr>
              <p:nvPr/>
            </p:nvPicPr>
            <p:blipFill>
              <a:blip r:embed="rId18" cstate="print"/>
              <a:srcRect/>
              <a:stretch>
                <a:fillRect/>
              </a:stretch>
            </p:blipFill>
            <p:spPr bwMode="auto">
              <a:xfrm>
                <a:off x="5162550" y="6273800"/>
                <a:ext cx="309563" cy="190500"/>
              </a:xfrm>
              <a:prstGeom prst="rect">
                <a:avLst/>
              </a:prstGeom>
              <a:noFill/>
              <a:ln w="76200">
                <a:noFill/>
                <a:miter lim="800000"/>
                <a:headEnd/>
                <a:tailEnd/>
              </a:ln>
            </p:spPr>
          </p:pic>
          <p:pic>
            <p:nvPicPr>
              <p:cNvPr id="23" name="Picture 106"/>
              <p:cNvPicPr>
                <a:picLocks noChangeAspect="1" noChangeArrowheads="1"/>
              </p:cNvPicPr>
              <p:nvPr/>
            </p:nvPicPr>
            <p:blipFill>
              <a:blip r:embed="rId19" cstate="print"/>
              <a:srcRect/>
              <a:stretch>
                <a:fillRect/>
              </a:stretch>
            </p:blipFill>
            <p:spPr bwMode="auto">
              <a:xfrm rot="10800000">
                <a:off x="5168900" y="6481763"/>
                <a:ext cx="292100" cy="196850"/>
              </a:xfrm>
              <a:prstGeom prst="rect">
                <a:avLst/>
              </a:prstGeom>
              <a:noFill/>
              <a:ln w="9525">
                <a:noFill/>
                <a:miter lim="800000"/>
                <a:headEnd/>
                <a:tailEnd/>
              </a:ln>
            </p:spPr>
          </p:pic>
        </p:grpSp>
      </p:grpSp>
      <p:sp>
        <p:nvSpPr>
          <p:cNvPr id="6" name="Freccia a destra 5"/>
          <p:cNvSpPr/>
          <p:nvPr/>
        </p:nvSpPr>
        <p:spPr>
          <a:xfrm>
            <a:off x="5580112" y="5350126"/>
            <a:ext cx="446305" cy="311122"/>
          </a:xfrm>
          <a:prstGeom prst="rightArrow">
            <a:avLst/>
          </a:prstGeom>
          <a:solidFill>
            <a:srgbClr val="FFFF00"/>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AutoShape 4"/>
          <p:cNvSpPr>
            <a:spLocks noChangeArrowheads="1"/>
          </p:cNvSpPr>
          <p:nvPr>
            <p:custDataLst>
              <p:tags r:id="rId1"/>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it-IT" altLang="it-IT" sz="1300" dirty="0">
              <a:solidFill>
                <a:srgbClr val="FFFFFF"/>
              </a:solidFill>
              <a:latin typeface="Calibri" pitchFamily="34" charset="0"/>
            </a:endParaRPr>
          </a:p>
        </p:txBody>
      </p:sp>
    </p:spTree>
    <p:extLst>
      <p:ext uri="{BB962C8B-B14F-4D97-AF65-F5344CB8AC3E}">
        <p14:creationId xmlns:p14="http://schemas.microsoft.com/office/powerpoint/2010/main" val="381270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NMC_MSG_201105291800_HSAF@@_PNEF@@@@_@@@@@@@@@@@@_@@@_000_@@@@"/>
          <p:cNvPicPr>
            <a:picLocks noChangeAspect="1" noChangeArrowheads="1"/>
          </p:cNvPicPr>
          <p:nvPr>
            <p:custDataLst>
              <p:tags r:id="rId2"/>
            </p:custDataLst>
          </p:nvPr>
        </p:nvPicPr>
        <p:blipFill>
          <a:blip r:embed="rId10" cstate="print"/>
          <a:srcRect/>
          <a:stretch>
            <a:fillRect/>
          </a:stretch>
        </p:blipFill>
        <p:spPr bwMode="auto">
          <a:xfrm>
            <a:off x="250829" y="1196978"/>
            <a:ext cx="6538913" cy="3095625"/>
          </a:xfrm>
          <a:prstGeom prst="rect">
            <a:avLst/>
          </a:prstGeom>
          <a:noFill/>
          <a:ln w="9525">
            <a:noFill/>
            <a:miter lim="800000"/>
            <a:headEnd/>
            <a:tailEnd/>
          </a:ln>
        </p:spPr>
      </p:pic>
      <p:sp>
        <p:nvSpPr>
          <p:cNvPr id="45059" name="Rectangle 2"/>
          <p:cNvSpPr>
            <a:spLocks noGrp="1" noChangeArrowheads="1"/>
          </p:cNvSpPr>
          <p:nvPr>
            <p:ph type="title"/>
            <p:custDataLst>
              <p:tags r:id="rId3"/>
            </p:custDataLst>
          </p:nvPr>
        </p:nvSpPr>
        <p:spPr>
          <a:xfrm>
            <a:off x="457200" y="6351"/>
            <a:ext cx="8229600" cy="1143000"/>
          </a:xfrm>
        </p:spPr>
        <p:txBody>
          <a:bodyPr>
            <a:normAutofit/>
          </a:bodyPr>
          <a:lstStyle/>
          <a:p>
            <a:pPr>
              <a:lnSpc>
                <a:spcPct val="150000"/>
              </a:lnSpc>
              <a:spcBef>
                <a:spcPts val="488"/>
              </a:spcBef>
              <a:spcAft>
                <a:spcPts val="1425"/>
              </a:spcAft>
            </a:pPr>
            <a:r>
              <a:rPr lang="en-GB" altLang="it-IT" sz="3200" b="1" dirty="0">
                <a:solidFill>
                  <a:srgbClr val="002664"/>
                </a:solidFill>
              </a:rPr>
              <a:t>NEFODINA software</a:t>
            </a:r>
          </a:p>
        </p:txBody>
      </p:sp>
      <p:pic>
        <p:nvPicPr>
          <p:cNvPr id="11270" name="Picture 1"/>
          <p:cNvPicPr>
            <a:picLocks noChangeAspect="1" noChangeArrowheads="1"/>
          </p:cNvPicPr>
          <p:nvPr>
            <p:custDataLst>
              <p:tags r:id="rId4"/>
            </p:custDataLst>
          </p:nvPr>
        </p:nvPicPr>
        <p:blipFill>
          <a:blip r:embed="rId11" cstate="print"/>
          <a:srcRect/>
          <a:stretch>
            <a:fillRect/>
          </a:stretch>
        </p:blipFill>
        <p:spPr bwMode="auto">
          <a:xfrm>
            <a:off x="900117" y="2276476"/>
            <a:ext cx="4886325" cy="2152651"/>
          </a:xfrm>
          <a:prstGeom prst="rect">
            <a:avLst/>
          </a:prstGeom>
          <a:noFill/>
          <a:ln w="9525">
            <a:noFill/>
            <a:miter lim="800000"/>
            <a:headEnd/>
            <a:tailEnd/>
          </a:ln>
        </p:spPr>
      </p:pic>
      <p:sp>
        <p:nvSpPr>
          <p:cNvPr id="8" name="Rectangle 4"/>
          <p:cNvSpPr>
            <a:spLocks noGrp="1" noRot="1" noChangeArrowheads="1"/>
          </p:cNvSpPr>
          <p:nvPr>
            <p:ph sz="half" idx="1"/>
            <p:custDataLst>
              <p:tags r:id="rId5"/>
            </p:custDataLst>
          </p:nvPr>
        </p:nvSpPr>
        <p:spPr>
          <a:xfrm>
            <a:off x="0" y="4652964"/>
            <a:ext cx="9144000" cy="1584325"/>
          </a:xfrm>
        </p:spPr>
        <p:txBody>
          <a:bodyPr>
            <a:normAutofit/>
          </a:bodyPr>
          <a:lstStyle/>
          <a:p>
            <a:pPr algn="just" eaLnBrk="1" hangingPunct="1"/>
            <a:r>
              <a:rPr lang="en-US" altLang="it-IT" sz="2200" b="1" dirty="0"/>
              <a:t>With </a:t>
            </a:r>
            <a:r>
              <a:rPr lang="en-US" altLang="it-IT" sz="2200" b="1" dirty="0">
                <a:solidFill>
                  <a:srgbClr val="CC3300"/>
                </a:solidFill>
              </a:rPr>
              <a:t>red shades</a:t>
            </a:r>
            <a:r>
              <a:rPr lang="en-US" altLang="it-IT" sz="2200" b="1" dirty="0"/>
              <a:t> are indicated the cloud top of the detected convective cell in growing phase</a:t>
            </a:r>
          </a:p>
          <a:p>
            <a:pPr algn="just" eaLnBrk="1" hangingPunct="1"/>
            <a:r>
              <a:rPr lang="en-US" altLang="it-IT" sz="2200" b="1" dirty="0"/>
              <a:t>With </a:t>
            </a:r>
            <a:r>
              <a:rPr lang="en-US" altLang="it-IT" sz="2200" b="1" dirty="0">
                <a:solidFill>
                  <a:srgbClr val="FF99FF"/>
                </a:solidFill>
              </a:rPr>
              <a:t>pink shades</a:t>
            </a:r>
            <a:r>
              <a:rPr lang="en-US" altLang="it-IT" sz="2200" b="1" dirty="0"/>
              <a:t> are indicated the cloud top of the detected convective cell in decreasing phase.</a:t>
            </a:r>
          </a:p>
        </p:txBody>
      </p:sp>
      <p:sp>
        <p:nvSpPr>
          <p:cNvPr id="45063" name="AutoShape 4"/>
          <p:cNvSpPr>
            <a:spLocks noChangeArrowheads="1"/>
          </p:cNvSpPr>
          <p:nvPr>
            <p:custDataLst>
              <p:tags r:id="rId6"/>
            </p:custDataLst>
          </p:nvPr>
        </p:nvSpPr>
        <p:spPr bwMode="auto">
          <a:xfrm>
            <a:off x="7956550" y="6470651"/>
            <a:ext cx="1187450" cy="387351"/>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525">
            <a:noFill/>
            <a:round/>
            <a:headEnd/>
            <a:tailEnd/>
          </a:ln>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90D784DB-2D31-48CF-88EE-89BAD239BE0A}"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it-IT" altLang="it-IT" sz="1300" dirty="0">
              <a:solidFill>
                <a:srgbClr val="FFFFFF"/>
              </a:solidFill>
              <a:latin typeface="Calibri" pitchFamily="34" charset="0"/>
            </a:endParaRPr>
          </a:p>
        </p:txBody>
      </p:sp>
      <p:sp>
        <p:nvSpPr>
          <p:cNvPr id="10" name="Titolo 1"/>
          <p:cNvSpPr txBox="1">
            <a:spLocks/>
          </p:cNvSpPr>
          <p:nvPr>
            <p:custDataLst>
              <p:tags r:id="rId7"/>
            </p:custDataLst>
          </p:nvPr>
        </p:nvSpPr>
        <p:spPr>
          <a:xfrm>
            <a:off x="4787900" y="1628778"/>
            <a:ext cx="4356100" cy="576263"/>
          </a:xfrm>
          <a:prstGeom prst="rect">
            <a:avLst/>
          </a:prstGeom>
          <a:solidFill>
            <a:schemeClr val="tx1">
              <a:lumMod val="10000"/>
              <a:lumOff val="90000"/>
            </a:schemeClr>
          </a:solidFill>
        </p:spPr>
        <p:txBody>
          <a:bodyPr anchor="ctr">
            <a:normAutofit/>
          </a:bodyPr>
          <a:lstStyle/>
          <a:p>
            <a:pPr fontAlgn="auto">
              <a:spcAft>
                <a:spcPts val="0"/>
              </a:spcAft>
              <a:defRPr/>
            </a:pPr>
            <a:r>
              <a:rPr lang="en-US" sz="2800" dirty="0">
                <a:solidFill>
                  <a:srgbClr val="002060"/>
                </a:solidFill>
                <a:latin typeface="+mj-lt"/>
                <a:ea typeface="+mj-ea"/>
                <a:cs typeface="+mj-cs"/>
                <a:hlinkClick r:id="rId12"/>
              </a:rPr>
              <a:t>http://nefodina.meteoam.it</a:t>
            </a:r>
            <a:endParaRPr lang="it-IT" sz="2800" dirty="0">
              <a:solidFill>
                <a:srgbClr val="002060"/>
              </a:solidFill>
              <a:latin typeface="+mj-lt"/>
              <a:ea typeface="+mj-ea"/>
              <a:cs typeface="+mj-cs"/>
            </a:endParaRPr>
          </a:p>
        </p:txBody>
      </p:sp>
    </p:spTree>
    <p:custDataLst>
      <p:tags r:id="rId1"/>
    </p:custDataLst>
    <p:extLst>
      <p:ext uri="{BB962C8B-B14F-4D97-AF65-F5344CB8AC3E}">
        <p14:creationId xmlns:p14="http://schemas.microsoft.com/office/powerpoint/2010/main" val="3806666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animEffect transition="in" filter="fade">
                                      <p:cBhvr>
                                        <p:cTn id="9" dur="500"/>
                                        <p:tgtEl>
                                          <p:spTgt spid="11270"/>
                                        </p:tgtEl>
                                      </p:cBhvr>
                                    </p:animEffect>
                                  </p:childTnLst>
                                </p:cTn>
                              </p:par>
                            </p:childTnLst>
                          </p:cTn>
                        </p:par>
                        <p:par>
                          <p:cTn id="10" fill="hold" nodeType="afterGroup">
                            <p:stCondLst>
                              <p:cond delay="1500"/>
                            </p:stCondLst>
                            <p:childTnLst>
                              <p:par>
                                <p:cTn id="11" presetID="2" presetClass="entr" presetSubtype="4"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asellaDiTesto 9"/>
          <p:cNvSpPr txBox="1">
            <a:spLocks noChangeArrowheads="1"/>
          </p:cNvSpPr>
          <p:nvPr>
            <p:custDataLst>
              <p:tags r:id="rId2"/>
            </p:custDataLst>
          </p:nvPr>
        </p:nvSpPr>
        <p:spPr bwMode="auto">
          <a:xfrm>
            <a:off x="5111750" y="1340768"/>
            <a:ext cx="4032250" cy="707886"/>
          </a:xfrm>
          <a:prstGeom prst="rect">
            <a:avLst/>
          </a:prstGeom>
          <a:noFill/>
          <a:ln w="9525">
            <a:noFill/>
            <a:miter lim="800000"/>
            <a:headEnd/>
            <a:tailEnd/>
          </a:ln>
        </p:spPr>
        <p:txBody>
          <a:bodyPr>
            <a:spAutoFit/>
          </a:bodyPr>
          <a:lstStyle/>
          <a:p>
            <a:r>
              <a:rPr lang="en-US" altLang="it-IT" sz="2000" dirty="0"/>
              <a:t>Rain redistribution based on convective cell’s area</a:t>
            </a:r>
            <a:endParaRPr lang="it-IT" altLang="it-IT" sz="2000" b="1" dirty="0"/>
          </a:p>
        </p:txBody>
      </p:sp>
      <p:pic>
        <p:nvPicPr>
          <p:cNvPr id="46084" name="Immagine 7" descr="amsu-radar-20110605_1119_11"/>
          <p:cNvPicPr>
            <a:picLocks noChangeAspect="1" noChangeArrowheads="1"/>
          </p:cNvPicPr>
          <p:nvPr>
            <p:custDataLst>
              <p:tags r:id="rId3"/>
            </p:custDataLst>
          </p:nvPr>
        </p:nvPicPr>
        <p:blipFill>
          <a:blip r:embed="rId11" cstate="print"/>
          <a:srcRect/>
          <a:stretch>
            <a:fillRect/>
          </a:stretch>
        </p:blipFill>
        <p:spPr bwMode="auto">
          <a:xfrm>
            <a:off x="298454" y="1124745"/>
            <a:ext cx="4778375" cy="2974975"/>
          </a:xfrm>
          <a:prstGeom prst="rect">
            <a:avLst/>
          </a:prstGeom>
          <a:noFill/>
          <a:ln w="9525">
            <a:noFill/>
            <a:miter lim="800000"/>
            <a:headEnd/>
            <a:tailEnd/>
          </a:ln>
        </p:spPr>
      </p:pic>
      <p:pic>
        <p:nvPicPr>
          <p:cNvPr id="46085" name="Picture 10"/>
          <p:cNvPicPr>
            <a:picLocks noChangeAspect="1" noChangeArrowheads="1"/>
          </p:cNvPicPr>
          <p:nvPr>
            <p:custDataLst>
              <p:tags r:id="rId4"/>
            </p:custDataLst>
          </p:nvPr>
        </p:nvPicPr>
        <p:blipFill>
          <a:blip r:embed="rId12" cstate="print"/>
          <a:srcRect/>
          <a:stretch>
            <a:fillRect/>
          </a:stretch>
        </p:blipFill>
        <p:spPr bwMode="auto">
          <a:xfrm>
            <a:off x="4356104" y="3332164"/>
            <a:ext cx="4752975" cy="3082925"/>
          </a:xfrm>
          <a:prstGeom prst="rect">
            <a:avLst/>
          </a:prstGeom>
          <a:noFill/>
          <a:ln w="9525">
            <a:noFill/>
            <a:miter lim="800000"/>
            <a:headEnd/>
            <a:tailEnd/>
          </a:ln>
        </p:spPr>
      </p:pic>
      <p:sp>
        <p:nvSpPr>
          <p:cNvPr id="46087" name="Rectangle 2"/>
          <p:cNvSpPr>
            <a:spLocks noGrp="1" noChangeArrowheads="1"/>
          </p:cNvSpPr>
          <p:nvPr>
            <p:ph type="title"/>
            <p:custDataLst>
              <p:tags r:id="rId5"/>
            </p:custDataLst>
          </p:nvPr>
        </p:nvSpPr>
        <p:spPr>
          <a:xfrm>
            <a:off x="3131841" y="1148424"/>
            <a:ext cx="1908175" cy="360363"/>
          </a:xfrm>
        </p:spPr>
        <p:txBody>
          <a:bodyPr>
            <a:normAutofit fontScale="90000"/>
          </a:bodyPr>
          <a:lstStyle/>
          <a:p>
            <a:pPr eaLnBrk="1" hangingPunct="1"/>
            <a:r>
              <a:rPr lang="en-GB" altLang="it-IT" sz="2000" dirty="0"/>
              <a:t>5</a:t>
            </a:r>
            <a:r>
              <a:rPr lang="en-GB" altLang="it-IT" sz="2000" baseline="30000" dirty="0"/>
              <a:t>th</a:t>
            </a:r>
            <a:r>
              <a:rPr lang="en-GB" altLang="it-IT" sz="2000" dirty="0"/>
              <a:t>  June 2011</a:t>
            </a:r>
          </a:p>
        </p:txBody>
      </p:sp>
      <p:sp>
        <p:nvSpPr>
          <p:cNvPr id="12" name="Ovale 11"/>
          <p:cNvSpPr/>
          <p:nvPr>
            <p:custDataLst>
              <p:tags r:id="rId6"/>
            </p:custDataLst>
          </p:nvPr>
        </p:nvSpPr>
        <p:spPr>
          <a:xfrm rot="19695349">
            <a:off x="6832604" y="4311651"/>
            <a:ext cx="517525" cy="26035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46089" name="AutoShape 4"/>
          <p:cNvSpPr>
            <a:spLocks noChangeArrowheads="1"/>
          </p:cNvSpPr>
          <p:nvPr>
            <p:custDataLst>
              <p:tags r:id="rId7"/>
            </p:custDataLst>
          </p:nvPr>
        </p:nvSpPr>
        <p:spPr bwMode="auto">
          <a:xfrm>
            <a:off x="7956550" y="6470651"/>
            <a:ext cx="1187450" cy="387351"/>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w="9525">
            <a:noFill/>
            <a:round/>
            <a:headEnd/>
            <a:tailEnd/>
          </a:ln>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D9F9EC4-E1D6-4C75-B20A-45491FD757E9}"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it-IT" altLang="it-IT" sz="1300" dirty="0">
              <a:solidFill>
                <a:srgbClr val="FFFFFF"/>
              </a:solidFill>
              <a:latin typeface="Calibri" pitchFamily="34" charset="0"/>
            </a:endParaRPr>
          </a:p>
        </p:txBody>
      </p:sp>
      <p:sp>
        <p:nvSpPr>
          <p:cNvPr id="13" name="Rectangle 2"/>
          <p:cNvSpPr txBox="1">
            <a:spLocks noChangeArrowheads="1"/>
          </p:cNvSpPr>
          <p:nvPr>
            <p:custDataLst>
              <p:tags r:id="rId8"/>
            </p:custDataLst>
          </p:nvPr>
        </p:nvSpPr>
        <p:spPr>
          <a:xfrm>
            <a:off x="457200" y="635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spcBef>
                <a:spcPts val="488"/>
              </a:spcBef>
              <a:spcAft>
                <a:spcPts val="1425"/>
              </a:spcAft>
            </a:pPr>
            <a:r>
              <a:rPr lang="en-GB" altLang="it-IT" sz="3200" b="1" dirty="0">
                <a:solidFill>
                  <a:srgbClr val="002664"/>
                </a:solidFill>
              </a:rPr>
              <a:t>NEFODINA software</a:t>
            </a:r>
          </a:p>
        </p:txBody>
      </p:sp>
    </p:spTree>
    <p:custDataLst>
      <p:tags r:id="rId1"/>
    </p:custDataLst>
    <p:extLst>
      <p:ext uri="{BB962C8B-B14F-4D97-AF65-F5344CB8AC3E}">
        <p14:creationId xmlns:p14="http://schemas.microsoft.com/office/powerpoint/2010/main" val="242443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D:\appo\h03\immagini\h05B_20170916_0000_03_fd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836712"/>
            <a:ext cx="3881779" cy="549370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p:cNvSpPr>
            <a:spLocks noChangeArrowheads="1"/>
          </p:cNvSpPr>
          <p:nvPr>
            <p:custDataLst>
              <p:tags r:id="rId2"/>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it-IT" altLang="it-IT" sz="1300" dirty="0">
              <a:solidFill>
                <a:srgbClr val="FFFFFF"/>
              </a:solidFill>
              <a:latin typeface="Calibri" pitchFamily="34" charset="0"/>
            </a:endParaRPr>
          </a:p>
        </p:txBody>
      </p:sp>
      <p:pic>
        <p:nvPicPr>
          <p:cNvPr id="5127" name="Picture 7" descr="D:\appo\h03\immagini\h05B_20170916_0000_06_fd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142" y="916221"/>
            <a:ext cx="3899906" cy="5519359"/>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appo\h03\immagini\h05B_20170916_0000_12_fd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980728"/>
            <a:ext cx="3904652" cy="55260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appo\h03\immagini\h05B_20170916_0000_24_fd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1840" y="1007362"/>
            <a:ext cx="3933825" cy="5567362"/>
          </a:xfrm>
          <a:prstGeom prst="rect">
            <a:avLst/>
          </a:prstGeom>
          <a:noFill/>
          <a:extLst>
            <a:ext uri="{909E8E84-426E-40DD-AFC4-6F175D3DCCD1}">
              <a14:hiddenFill xmlns:a14="http://schemas.microsoft.com/office/drawing/2010/main">
                <a:solidFill>
                  <a:srgbClr val="FFFFFF"/>
                </a:solidFill>
              </a14:hiddenFill>
            </a:ext>
          </a:extLst>
        </p:spPr>
      </p:pic>
      <p:sp>
        <p:nvSpPr>
          <p:cNvPr id="35847" name="CasellaDiTesto 21"/>
          <p:cNvSpPr txBox="1">
            <a:spLocks noChangeArrowheads="1"/>
          </p:cNvSpPr>
          <p:nvPr>
            <p:custDataLst>
              <p:tags r:id="rId3"/>
            </p:custDataLst>
          </p:nvPr>
        </p:nvSpPr>
        <p:spPr bwMode="auto">
          <a:xfrm>
            <a:off x="6228184" y="1412776"/>
            <a:ext cx="2903210" cy="1246495"/>
          </a:xfrm>
          <a:prstGeom prst="rect">
            <a:avLst/>
          </a:prstGeom>
          <a:noFill/>
          <a:ln w="9525">
            <a:noFill/>
            <a:miter lim="800000"/>
            <a:headEnd/>
            <a:tailEnd/>
          </a:ln>
        </p:spPr>
        <p:txBody>
          <a:bodyPr wrap="square">
            <a:spAutoFit/>
          </a:bodyPr>
          <a:lstStyle/>
          <a:p>
            <a:pPr algn="ctr"/>
            <a:r>
              <a:rPr lang="it-IT" sz="2500" dirty="0"/>
              <a:t>P-AC-G-SEVIRI</a:t>
            </a:r>
            <a:r>
              <a:rPr lang="en-GB" sz="2500" dirty="0"/>
              <a:t> / H05</a:t>
            </a:r>
          </a:p>
          <a:p>
            <a:pPr algn="ctr"/>
            <a:r>
              <a:rPr lang="en-US" altLang="it-IT" sz="2500" dirty="0"/>
              <a:t>Accumulated Precipitation</a:t>
            </a:r>
          </a:p>
        </p:txBody>
      </p:sp>
      <p:sp>
        <p:nvSpPr>
          <p:cNvPr id="9" name="Rectangle 5"/>
          <p:cNvSpPr>
            <a:spLocks noChangeArrowheads="1"/>
          </p:cNvSpPr>
          <p:nvPr/>
        </p:nvSpPr>
        <p:spPr bwMode="auto">
          <a:xfrm>
            <a:off x="1979613" y="188640"/>
            <a:ext cx="5832747" cy="1008112"/>
          </a:xfrm>
          <a:prstGeom prst="rect">
            <a:avLst/>
          </a:prstGeom>
          <a:noFill/>
          <a:ln w="9525">
            <a:noFill/>
            <a:miter lim="800000"/>
            <a:headEnd/>
            <a:tailEnd/>
          </a:ln>
        </p:spPr>
        <p:txBody>
          <a:bodyPr/>
          <a:lstStyle/>
          <a:p>
            <a:pPr marL="342900" indent="-342900" algn="ctr">
              <a:lnSpc>
                <a:spcPts val="3100"/>
              </a:lnSpc>
            </a:pPr>
            <a:r>
              <a:rPr lang="it-IT" sz="3200" b="1" dirty="0">
                <a:solidFill>
                  <a:srgbClr val="002664"/>
                </a:solidFill>
                <a:latin typeface="Calibri" pitchFamily="34" charset="0"/>
              </a:rPr>
              <a:t>H-SAF </a:t>
            </a:r>
            <a:r>
              <a:rPr lang="it-IT" sz="3200" b="1" dirty="0" err="1">
                <a:solidFill>
                  <a:srgbClr val="002664"/>
                </a:solidFill>
                <a:latin typeface="Calibri" pitchFamily="34" charset="0"/>
              </a:rPr>
              <a:t>Operational</a:t>
            </a:r>
            <a:r>
              <a:rPr lang="it-IT" sz="3200" b="1" dirty="0">
                <a:solidFill>
                  <a:srgbClr val="002664"/>
                </a:solidFill>
                <a:latin typeface="Calibri" pitchFamily="34" charset="0"/>
              </a:rPr>
              <a:t> </a:t>
            </a:r>
            <a:r>
              <a:rPr lang="it-IT" sz="3200" b="1" dirty="0" err="1">
                <a:solidFill>
                  <a:srgbClr val="002664"/>
                </a:solidFill>
                <a:latin typeface="Calibri" pitchFamily="34" charset="0"/>
              </a:rPr>
              <a:t>Products</a:t>
            </a:r>
            <a:r>
              <a:rPr lang="it-IT" sz="3200" b="1" dirty="0">
                <a:solidFill>
                  <a:srgbClr val="002664"/>
                </a:solidFill>
                <a:latin typeface="Calibri" pitchFamily="34" charset="0"/>
              </a:rPr>
              <a:t>:</a:t>
            </a:r>
          </a:p>
          <a:p>
            <a:pPr marL="342900" indent="-342900" algn="ctr">
              <a:lnSpc>
                <a:spcPts val="3100"/>
              </a:lnSpc>
            </a:pPr>
            <a:r>
              <a:rPr lang="it-IT" sz="3200" b="1" dirty="0" err="1">
                <a:solidFill>
                  <a:srgbClr val="002664"/>
                </a:solidFill>
                <a:latin typeface="Calibri" pitchFamily="34" charset="0"/>
              </a:rPr>
              <a:t>examples</a:t>
            </a:r>
            <a:endParaRPr lang="it-IT" sz="3200" b="1" dirty="0">
              <a:solidFill>
                <a:srgbClr val="002664"/>
              </a:solidFill>
              <a:latin typeface="Calibri" pitchFamily="34" charset="0"/>
            </a:endParaRPr>
          </a:p>
        </p:txBody>
      </p:sp>
    </p:spTree>
    <p:custDataLst>
      <p:tags r:id="rId1"/>
    </p:custDataLst>
    <p:extLst>
      <p:ext uri="{BB962C8B-B14F-4D97-AF65-F5344CB8AC3E}">
        <p14:creationId xmlns:p14="http://schemas.microsoft.com/office/powerpoint/2010/main" val="55834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1+#ppt_w/2"/>
                                          </p:val>
                                        </p:tav>
                                        <p:tav tm="100000">
                                          <p:val>
                                            <p:strVal val="#ppt_x"/>
                                          </p:val>
                                        </p:tav>
                                      </p:tavLst>
                                    </p:anim>
                                    <p:anim calcmode="lin" valueType="num">
                                      <p:cBhvr additive="base">
                                        <p:cTn id="8"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9"/>
                                        </p:tgtEl>
                                        <p:attrNameLst>
                                          <p:attrName>style.visibility</p:attrName>
                                        </p:attrNameLst>
                                      </p:cBhvr>
                                      <p:to>
                                        <p:strVal val="visible"/>
                                      </p:to>
                                    </p:set>
                                    <p:anim calcmode="lin" valueType="num">
                                      <p:cBhvr additive="base">
                                        <p:cTn id="13" dur="500" fill="hold"/>
                                        <p:tgtEl>
                                          <p:spTgt spid="5129"/>
                                        </p:tgtEl>
                                        <p:attrNameLst>
                                          <p:attrName>ppt_x</p:attrName>
                                        </p:attrNameLst>
                                      </p:cBhvr>
                                      <p:tavLst>
                                        <p:tav tm="0">
                                          <p:val>
                                            <p:strVal val="1+#ppt_w/2"/>
                                          </p:val>
                                        </p:tav>
                                        <p:tav tm="100000">
                                          <p:val>
                                            <p:strVal val="#ppt_x"/>
                                          </p:val>
                                        </p:tav>
                                      </p:tavLst>
                                    </p:anim>
                                    <p:anim calcmode="lin" valueType="num">
                                      <p:cBhvr additive="base">
                                        <p:cTn id="14"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anim calcmode="lin" valueType="num">
                                      <p:cBhvr additive="base">
                                        <p:cTn id="19" dur="500" fill="hold"/>
                                        <p:tgtEl>
                                          <p:spTgt spid="5128"/>
                                        </p:tgtEl>
                                        <p:attrNameLst>
                                          <p:attrName>ppt_x</p:attrName>
                                        </p:attrNameLst>
                                      </p:cBhvr>
                                      <p:tavLst>
                                        <p:tav tm="0">
                                          <p:val>
                                            <p:strVal val="1+#ppt_w/2"/>
                                          </p:val>
                                        </p:tav>
                                        <p:tav tm="100000">
                                          <p:val>
                                            <p:strVal val="#ppt_x"/>
                                          </p:val>
                                        </p:tav>
                                      </p:tavLst>
                                    </p:anim>
                                    <p:anim calcmode="lin" valueType="num">
                                      <p:cBhvr additive="base">
                                        <p:cTn id="20" dur="500" fill="hold"/>
                                        <p:tgtEl>
                                          <p:spTgt spid="5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en-GB" sz="3600" i="1">
              <a:latin typeface="Calibri" pitchFamily="34" charset="0"/>
            </a:endParaRPr>
          </a:p>
        </p:txBody>
      </p:sp>
      <p:graphicFrame>
        <p:nvGraphicFramePr>
          <p:cNvPr id="18556" name="Group 124"/>
          <p:cNvGraphicFramePr>
            <a:graphicFrameLocks noGrp="1"/>
          </p:cNvGraphicFramePr>
          <p:nvPr>
            <p:extLst>
              <p:ext uri="{D42A27DB-BD31-4B8C-83A1-F6EECF244321}">
                <p14:modId xmlns:p14="http://schemas.microsoft.com/office/powerpoint/2010/main" val="214662813"/>
              </p:ext>
            </p:extLst>
          </p:nvPr>
        </p:nvGraphicFramePr>
        <p:xfrm>
          <a:off x="266376" y="2129924"/>
          <a:ext cx="8568952" cy="2852928"/>
        </p:xfrm>
        <a:graphic>
          <a:graphicData uri="http://schemas.openxmlformats.org/drawingml/2006/table">
            <a:tbl>
              <a:tblPr/>
              <a:tblGrid>
                <a:gridCol w="1800200">
                  <a:extLst>
                    <a:ext uri="{9D8B030D-6E8A-4147-A177-3AD203B41FA5}">
                      <a16:colId xmlns="" xmlns:a16="http://schemas.microsoft.com/office/drawing/2014/main" val="20000"/>
                    </a:ext>
                  </a:extLst>
                </a:gridCol>
                <a:gridCol w="4665664">
                  <a:extLst>
                    <a:ext uri="{9D8B030D-6E8A-4147-A177-3AD203B41FA5}">
                      <a16:colId xmlns="" xmlns:a16="http://schemas.microsoft.com/office/drawing/2014/main" val="20001"/>
                    </a:ext>
                  </a:extLst>
                </a:gridCol>
                <a:gridCol w="2103088">
                  <a:extLst>
                    <a:ext uri="{9D8B030D-6E8A-4147-A177-3AD203B41FA5}">
                      <a16:colId xmlns="" xmlns:a16="http://schemas.microsoft.com/office/drawing/2014/main" val="20002"/>
                    </a:ext>
                  </a:extLst>
                </a:gridCol>
              </a:tblGrid>
              <a:tr h="0">
                <a:tc>
                  <a:txBody>
                    <a:bodyPr/>
                    <a:lstStyle/>
                    <a:p>
                      <a:pPr algn="ctr">
                        <a:lnSpc>
                          <a:spcPct val="120000"/>
                        </a:lnSpc>
                        <a:spcBef>
                          <a:spcPts val="300"/>
                        </a:spcBef>
                        <a:spcAft>
                          <a:spcPts val="300"/>
                        </a:spcAft>
                      </a:pPr>
                      <a:r>
                        <a:rPr lang="it-IT" sz="2400" dirty="0" smtClean="0">
                          <a:latin typeface="+mj-lt"/>
                          <a:ea typeface="Times New Roman"/>
                          <a:cs typeface="Arial"/>
                        </a:rPr>
                        <a:t>H-AUX17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a:lnSpc>
                          <a:spcPct val="120000"/>
                        </a:lnSpc>
                        <a:spcBef>
                          <a:spcPts val="300"/>
                        </a:spcBef>
                        <a:spcAft>
                          <a:spcPts val="300"/>
                        </a:spcAft>
                      </a:pPr>
                      <a: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Precipitation rate at ground by MW conical scanners (AMSR2)</a:t>
                      </a:r>
                      <a:endParaRPr lang="it-IT" sz="24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000" b="0" i="0" u="none" strike="noStrike" cap="none" normalizeH="0" baseline="0" dirty="0" smtClean="0">
                          <a:ln>
                            <a:noFill/>
                          </a:ln>
                          <a:solidFill>
                            <a:schemeClr val="tx1"/>
                          </a:solidFill>
                          <a:effectLst/>
                          <a:latin typeface="+mj-lt"/>
                          <a:ea typeface="MS Mincho" pitchFamily="49" charset="-128"/>
                          <a:cs typeface="Times New Roman" pitchFamily="18" charset="0"/>
                        </a:rPr>
                        <a:t>Algorithms assessed. Available via ftp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extLst>
                  <a:ext uri="{0D108BD9-81ED-4DB2-BD59-A6C34878D82A}">
                    <a16:rowId xmlns="" xmlns:a16="http://schemas.microsoft.com/office/drawing/2014/main" val="10002"/>
                  </a:ext>
                </a:extLst>
              </a:tr>
              <a:tr h="500063">
                <a:tc>
                  <a:txBody>
                    <a:bodyPr/>
                    <a:lstStyle/>
                    <a:p>
                      <a:pPr algn="ctr">
                        <a:lnSpc>
                          <a:spcPct val="120000"/>
                        </a:lnSpc>
                        <a:spcBef>
                          <a:spcPts val="300"/>
                        </a:spcBef>
                        <a:spcAft>
                          <a:spcPts val="300"/>
                        </a:spcAft>
                      </a:pPr>
                      <a:r>
                        <a:rPr lang="it-IT" sz="2400" kern="1200" dirty="0" smtClean="0">
                          <a:solidFill>
                            <a:schemeClr val="tx1"/>
                          </a:solidFill>
                          <a:latin typeface="+mn-lt"/>
                          <a:ea typeface="Times New Roman"/>
                          <a:cs typeface="Arial"/>
                        </a:rPr>
                        <a:t>H-AUX20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a:lnSpc>
                          <a:spcPct val="120000"/>
                        </a:lnSpc>
                        <a:spcBef>
                          <a:spcPts val="300"/>
                        </a:spcBef>
                        <a:spcAft>
                          <a:spcPts val="300"/>
                        </a:spcAft>
                      </a:pPr>
                      <a:r>
                        <a:rPr kumimoji="0" lang="en-US" sz="2400" u="none" strike="noStrike" kern="1200" cap="none" normalizeH="0" baseline="0" dirty="0" smtClean="0">
                          <a:ln>
                            <a:noFill/>
                          </a:ln>
                          <a:solidFill>
                            <a:schemeClr val="dk1"/>
                          </a:solidFill>
                          <a:effectLst/>
                          <a:latin typeface="+mn-lt"/>
                          <a:ea typeface="+mn-ea"/>
                          <a:cs typeface="+mn-cs"/>
                        </a:rPr>
                        <a:t>Rainfall intensity from GMI (GPM - Microwave Imager)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18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5"/>
                  </a:ext>
                </a:extLst>
              </a:tr>
              <a:tr h="500063">
                <a:tc>
                  <a:txBody>
                    <a:bodyPr/>
                    <a:lstStyle/>
                    <a:p>
                      <a:pPr marL="0" marR="0" lvl="0" indent="0" algn="ctr" defTabSz="914400" rtl="0" eaLnBrk="1" fontAlgn="auto" latinLnBrk="0" hangingPunct="1">
                        <a:lnSpc>
                          <a:spcPct val="120000"/>
                        </a:lnSpc>
                        <a:spcBef>
                          <a:spcPts val="300"/>
                        </a:spcBef>
                        <a:spcAft>
                          <a:spcPts val="300"/>
                        </a:spcAft>
                        <a:buClrTx/>
                        <a:buSzTx/>
                        <a:buFontTx/>
                        <a:buNone/>
                        <a:tabLst/>
                        <a:defRPr/>
                      </a:pPr>
                      <a:r>
                        <a:rPr lang="it-IT" sz="2400" dirty="0" smtClean="0">
                          <a:latin typeface="+mj-lt"/>
                          <a:ea typeface="Times New Roman"/>
                          <a:cs typeface="Arial"/>
                        </a:rPr>
                        <a:t>H-AUX23</a:t>
                      </a:r>
                    </a:p>
                    <a:p>
                      <a:pPr algn="ctr">
                        <a:lnSpc>
                          <a:spcPct val="120000"/>
                        </a:lnSpc>
                        <a:spcBef>
                          <a:spcPts val="300"/>
                        </a:spcBef>
                        <a:spcAft>
                          <a:spcPts val="300"/>
                        </a:spcAft>
                      </a:pPr>
                      <a:endParaRPr lang="it-IT" sz="2400" kern="1200" dirty="0" smtClean="0">
                        <a:solidFill>
                          <a:schemeClr val="tx1"/>
                        </a:solidFill>
                        <a:latin typeface="+mn-lt"/>
                        <a:ea typeface="Times New Roman"/>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a:lnSpc>
                          <a:spcPct val="120000"/>
                        </a:lnSpc>
                        <a:spcBef>
                          <a:spcPts val="300"/>
                        </a:spcBef>
                        <a:spcAft>
                          <a:spcPts val="300"/>
                        </a:spcAft>
                      </a:pPr>
                      <a:r>
                        <a:rPr kumimoji="0" lang="en-GB" sz="2000" u="none" strike="noStrike" kern="1200" cap="none" normalizeH="0" baseline="0" dirty="0" smtClean="0">
                          <a:ln>
                            <a:noFill/>
                          </a:ln>
                          <a:solidFill>
                            <a:schemeClr val="dk1"/>
                          </a:solidFill>
                          <a:effectLst/>
                          <a:latin typeface="+mn-lt"/>
                          <a:ea typeface="+mn-ea"/>
                          <a:cs typeface="+mn-cs"/>
                        </a:rPr>
                        <a:t>Gridded daily mean precipitation based on PMW instantaneous precipitation rate estimates</a:t>
                      </a:r>
                      <a:endParaRPr kumimoji="0" lang="en-US" sz="2000" u="none" strike="noStrike" kern="1200" cap="none" normalizeH="0" baseline="0" dirty="0" smtClean="0">
                        <a:ln>
                          <a:noFill/>
                        </a:ln>
                        <a:solidFill>
                          <a:schemeClr val="dk1"/>
                        </a:solidFill>
                        <a:effectLst/>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2000" b="0" i="0" u="none" strike="noStrike" cap="none" normalizeH="0" baseline="0" dirty="0" smtClean="0">
                        <a:ln>
                          <a:noFill/>
                        </a:ln>
                        <a:solidFill>
                          <a:schemeClr val="tx1"/>
                        </a:solidFill>
                        <a:effectLst/>
                        <a:latin typeface="+mj-lt"/>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tr>
            </a:tbl>
          </a:graphicData>
        </a:graphic>
      </p:graphicFrame>
      <p:sp>
        <p:nvSpPr>
          <p:cNvPr id="7" name="CasellaDiTesto 45"/>
          <p:cNvSpPr txBox="1">
            <a:spLocks noChangeArrowheads="1"/>
          </p:cNvSpPr>
          <p:nvPr/>
        </p:nvSpPr>
        <p:spPr bwMode="auto">
          <a:xfrm>
            <a:off x="249167" y="1628800"/>
            <a:ext cx="7600950" cy="519113"/>
          </a:xfrm>
          <a:prstGeom prst="rect">
            <a:avLst/>
          </a:prstGeom>
          <a:noFill/>
          <a:ln w="9525">
            <a:noFill/>
            <a:miter lim="800000"/>
            <a:headEnd/>
            <a:tailEnd/>
          </a:ln>
        </p:spPr>
        <p:txBody>
          <a:bodyPr>
            <a:spAutoFit/>
          </a:bodyPr>
          <a:lstStyle/>
          <a:p>
            <a:r>
              <a:rPr lang="en-US" sz="2800" b="1" dirty="0" smtClean="0">
                <a:solidFill>
                  <a:srgbClr val="CC0066"/>
                </a:solidFill>
                <a:latin typeface="Calibri" pitchFamily="34" charset="0"/>
              </a:rPr>
              <a:t>New MW based auxiliary Products</a:t>
            </a:r>
            <a:endParaRPr lang="en-US" sz="2800" b="1" dirty="0">
              <a:solidFill>
                <a:srgbClr val="CC0066"/>
              </a:solidFill>
              <a:latin typeface="Calibri" pitchFamily="34" charset="0"/>
            </a:endParaRPr>
          </a:p>
        </p:txBody>
      </p:sp>
      <p:sp>
        <p:nvSpPr>
          <p:cNvPr id="6"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en-GB" sz="3200" b="1" dirty="0" smtClean="0">
                <a:solidFill>
                  <a:srgbClr val="002664"/>
                </a:solidFill>
                <a:latin typeface="Calibri" pitchFamily="34" charset="0"/>
              </a:rPr>
              <a:t>Auxiliary Products</a:t>
            </a:r>
            <a:endParaRPr lang="en-GB" sz="3200" b="1" dirty="0">
              <a:solidFill>
                <a:srgbClr val="002664"/>
              </a:solidFill>
              <a:latin typeface="Calibri" pitchFamily="34" charset="0"/>
            </a:endParaRPr>
          </a:p>
        </p:txBody>
      </p:sp>
    </p:spTree>
    <p:extLst>
      <p:ext uri="{BB962C8B-B14F-4D97-AF65-F5344CB8AC3E}">
        <p14:creationId xmlns:p14="http://schemas.microsoft.com/office/powerpoint/2010/main" val="373640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en-GB" sz="3600" i="1">
              <a:latin typeface="Calibri" pitchFamily="34" charset="0"/>
            </a:endParaRPr>
          </a:p>
        </p:txBody>
      </p:sp>
      <p:sp>
        <p:nvSpPr>
          <p:cNvPr id="8"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en-GB" sz="3200" b="1" dirty="0" smtClean="0">
                <a:solidFill>
                  <a:srgbClr val="002664"/>
                </a:solidFill>
                <a:latin typeface="Calibri" pitchFamily="34" charset="0"/>
              </a:rPr>
              <a:t>In development products</a:t>
            </a:r>
            <a:endParaRPr lang="en-GB" sz="3200" b="1" dirty="0">
              <a:solidFill>
                <a:srgbClr val="002664"/>
              </a:solidFill>
              <a:latin typeface="Calibri" pitchFamily="34" charset="0"/>
            </a:endParaRPr>
          </a:p>
        </p:txBody>
      </p:sp>
      <p:graphicFrame>
        <p:nvGraphicFramePr>
          <p:cNvPr id="10" name="Group 124"/>
          <p:cNvGraphicFramePr>
            <a:graphicFrameLocks noGrp="1"/>
          </p:cNvGraphicFramePr>
          <p:nvPr>
            <p:extLst>
              <p:ext uri="{D42A27DB-BD31-4B8C-83A1-F6EECF244321}">
                <p14:modId xmlns:p14="http://schemas.microsoft.com/office/powerpoint/2010/main" val="73285556"/>
              </p:ext>
            </p:extLst>
          </p:nvPr>
        </p:nvGraphicFramePr>
        <p:xfrm>
          <a:off x="265808" y="2228715"/>
          <a:ext cx="8568952" cy="1798320"/>
        </p:xfrm>
        <a:graphic>
          <a:graphicData uri="http://schemas.openxmlformats.org/drawingml/2006/table">
            <a:tbl>
              <a:tblPr/>
              <a:tblGrid>
                <a:gridCol w="1800200">
                  <a:extLst>
                    <a:ext uri="{9D8B030D-6E8A-4147-A177-3AD203B41FA5}">
                      <a16:colId xmlns="" xmlns:a16="http://schemas.microsoft.com/office/drawing/2014/main" val="20000"/>
                    </a:ext>
                  </a:extLst>
                </a:gridCol>
                <a:gridCol w="5112568">
                  <a:extLst>
                    <a:ext uri="{9D8B030D-6E8A-4147-A177-3AD203B41FA5}">
                      <a16:colId xmlns="" xmlns:a16="http://schemas.microsoft.com/office/drawing/2014/main" val="20001"/>
                    </a:ext>
                  </a:extLst>
                </a:gridCol>
                <a:gridCol w="1656184">
                  <a:extLst>
                    <a:ext uri="{9D8B030D-6E8A-4147-A177-3AD203B41FA5}">
                      <a16:colId xmlns="" xmlns:a16="http://schemas.microsoft.com/office/drawing/2014/main" val="20002"/>
                    </a:ext>
                  </a:extLst>
                </a:gridCol>
              </a:tblGrid>
              <a:tr h="500063">
                <a:tc>
                  <a:txBody>
                    <a:bodyPr/>
                    <a:lstStyle/>
                    <a:p>
                      <a:pPr algn="ctr">
                        <a:lnSpc>
                          <a:spcPct val="120000"/>
                        </a:lnSpc>
                        <a:spcBef>
                          <a:spcPts val="300"/>
                        </a:spcBef>
                        <a:spcAft>
                          <a:spcPts val="300"/>
                        </a:spcAft>
                      </a:pPr>
                      <a:r>
                        <a:rPr lang="en-GB" sz="2400" noProof="0" dirty="0" smtClean="0">
                          <a:latin typeface="+mj-lt"/>
                          <a:ea typeface="Times New Roman"/>
                          <a:cs typeface="Arial"/>
                        </a:rPr>
                        <a:t>H18</a:t>
                      </a:r>
                    </a:p>
                    <a:p>
                      <a:pPr algn="ctr">
                        <a:lnSpc>
                          <a:spcPct val="120000"/>
                        </a:lnSpc>
                        <a:spcBef>
                          <a:spcPts val="300"/>
                        </a:spcBef>
                        <a:spcAft>
                          <a:spcPts val="300"/>
                        </a:spcAft>
                      </a:pPr>
                      <a:r>
                        <a:rPr lang="en-GB" sz="2400" noProof="0" dirty="0" smtClean="0">
                          <a:latin typeface="+mj-lt"/>
                          <a:ea typeface="Times New Roman"/>
                          <a:cs typeface="Times New Roman"/>
                        </a:rPr>
                        <a:t>P-IN-ATMS</a:t>
                      </a:r>
                      <a:endParaRPr lang="en-GB" sz="2400" noProof="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a:lnSpc>
                          <a:spcPct val="120000"/>
                        </a:lnSpc>
                        <a:spcBef>
                          <a:spcPts val="300"/>
                        </a:spcBef>
                        <a:spcAft>
                          <a:spcPts val="300"/>
                        </a:spcAft>
                      </a:pPr>
                      <a:r>
                        <a:rPr lang="en-GB" sz="2400" noProof="0" dirty="0" smtClean="0">
                          <a:latin typeface="+mj-lt"/>
                          <a:ea typeface="Times New Roman"/>
                          <a:cs typeface="Arial"/>
                        </a:rPr>
                        <a:t>Precipitation rate at ground by MW cross-track scanners (Suomi NPP ATMS)</a:t>
                      </a:r>
                      <a:endParaRPr lang="en-GB" sz="2400" noProof="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r>
                        <a:rPr lang="en-GB" noProof="0" dirty="0" smtClean="0"/>
                        <a:t>Under review</a:t>
                      </a:r>
                      <a:endParaRPr lang="en-GB" noProof="0" dirty="0"/>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extLst>
                  <a:ext uri="{0D108BD9-81ED-4DB2-BD59-A6C34878D82A}">
                    <a16:rowId xmlns="" xmlns:a16="http://schemas.microsoft.com/office/drawing/2014/main" val="10002"/>
                  </a:ext>
                </a:extLst>
              </a:tr>
              <a:tr h="500063">
                <a:tc>
                  <a:txBody>
                    <a:bodyPr/>
                    <a:lstStyle/>
                    <a:p>
                      <a:pPr algn="ctr">
                        <a:lnSpc>
                          <a:spcPct val="120000"/>
                        </a:lnSpc>
                        <a:spcBef>
                          <a:spcPts val="300"/>
                        </a:spcBef>
                        <a:spcAft>
                          <a:spcPts val="300"/>
                        </a:spcAft>
                      </a:pPr>
                      <a:r>
                        <a:rPr lang="en-GB" sz="2400" noProof="0" dirty="0" smtClean="0">
                          <a:latin typeface="+mj-lt"/>
                          <a:ea typeface="Times New Roman"/>
                          <a:cs typeface="Times New Roman"/>
                        </a:rPr>
                        <a:t>H67</a:t>
                      </a:r>
                    </a:p>
                    <a:p>
                      <a:pPr algn="ctr">
                        <a:lnSpc>
                          <a:spcPct val="120000"/>
                        </a:lnSpc>
                        <a:spcBef>
                          <a:spcPts val="300"/>
                        </a:spcBef>
                        <a:spcAft>
                          <a:spcPts val="300"/>
                        </a:spcAft>
                      </a:pPr>
                      <a:r>
                        <a:rPr lang="en-GB" sz="1800" kern="1200" dirty="0" smtClean="0">
                          <a:solidFill>
                            <a:schemeClr val="tx1"/>
                          </a:solidFill>
                          <a:effectLst/>
                          <a:latin typeface="+mn-lt"/>
                          <a:ea typeface="+mn-ea"/>
                          <a:cs typeface="+mn-cs"/>
                        </a:rPr>
                        <a:t>P-DM-PMW-IC</a:t>
                      </a:r>
                      <a:endParaRPr lang="en-GB" sz="2400" noProof="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l">
                        <a:lnSpc>
                          <a:spcPct val="120000"/>
                        </a:lnSpc>
                        <a:spcBef>
                          <a:spcPts val="300"/>
                        </a:spcBef>
                        <a:spcAft>
                          <a:spcPts val="300"/>
                        </a:spcAft>
                      </a:pPr>
                      <a:r>
                        <a:rPr lang="en-GB" sz="1800" kern="1200" dirty="0" smtClean="0">
                          <a:solidFill>
                            <a:schemeClr val="tx1"/>
                          </a:solidFill>
                          <a:effectLst/>
                          <a:latin typeface="+mn-lt"/>
                          <a:ea typeface="+mn-ea"/>
                          <a:cs typeface="+mn-cs"/>
                        </a:rPr>
                        <a:t>Gridded 24h mean precipitation based on intercalibrated PMW precipitation rate estimates</a:t>
                      </a:r>
                      <a:endParaRPr lang="en-GB" sz="2400" noProof="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r>
                        <a:rPr lang="en-GB" noProof="0" dirty="0" smtClean="0"/>
                        <a:t>In development</a:t>
                      </a:r>
                      <a:endParaRPr lang="en-GB" noProof="0" dirty="0"/>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tr>
            </a:tbl>
          </a:graphicData>
        </a:graphic>
      </p:graphicFrame>
      <p:sp>
        <p:nvSpPr>
          <p:cNvPr id="11" name="CasellaDiTesto 45"/>
          <p:cNvSpPr txBox="1">
            <a:spLocks noChangeArrowheads="1"/>
          </p:cNvSpPr>
          <p:nvPr/>
        </p:nvSpPr>
        <p:spPr bwMode="auto">
          <a:xfrm>
            <a:off x="245838" y="1613743"/>
            <a:ext cx="7398756" cy="519113"/>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New MW based Products</a:t>
            </a:r>
            <a:endParaRPr lang="en-US" sz="2800" b="1" dirty="0">
              <a:solidFill>
                <a:srgbClr val="CC0066"/>
              </a:solidFill>
              <a:latin typeface="Calibri" pitchFamily="34" charset="0"/>
            </a:endParaRPr>
          </a:p>
        </p:txBody>
      </p:sp>
    </p:spTree>
    <p:extLst>
      <p:ext uri="{BB962C8B-B14F-4D97-AF65-F5344CB8AC3E}">
        <p14:creationId xmlns:p14="http://schemas.microsoft.com/office/powerpoint/2010/main" val="418620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en-GB" sz="3600" i="1">
              <a:latin typeface="Calibri" pitchFamily="34" charset="0"/>
            </a:endParaRPr>
          </a:p>
        </p:txBody>
      </p:sp>
      <p:graphicFrame>
        <p:nvGraphicFramePr>
          <p:cNvPr id="18556" name="Group 124"/>
          <p:cNvGraphicFramePr>
            <a:graphicFrameLocks noGrp="1"/>
          </p:cNvGraphicFramePr>
          <p:nvPr>
            <p:extLst>
              <p:ext uri="{D42A27DB-BD31-4B8C-83A1-F6EECF244321}">
                <p14:modId xmlns:p14="http://schemas.microsoft.com/office/powerpoint/2010/main" val="1041939605"/>
              </p:ext>
            </p:extLst>
          </p:nvPr>
        </p:nvGraphicFramePr>
        <p:xfrm>
          <a:off x="323528" y="1308163"/>
          <a:ext cx="8568952" cy="1112725"/>
        </p:xfrm>
        <a:graphic>
          <a:graphicData uri="http://schemas.openxmlformats.org/drawingml/2006/table">
            <a:tbl>
              <a:tblPr/>
              <a:tblGrid>
                <a:gridCol w="2088232">
                  <a:extLst>
                    <a:ext uri="{9D8B030D-6E8A-4147-A177-3AD203B41FA5}">
                      <a16:colId xmlns="" xmlns:a16="http://schemas.microsoft.com/office/drawing/2014/main" val="20000"/>
                    </a:ext>
                  </a:extLst>
                </a:gridCol>
                <a:gridCol w="4104456">
                  <a:extLst>
                    <a:ext uri="{9D8B030D-6E8A-4147-A177-3AD203B41FA5}">
                      <a16:colId xmlns="" xmlns:a16="http://schemas.microsoft.com/office/drawing/2014/main" val="20001"/>
                    </a:ext>
                  </a:extLst>
                </a:gridCol>
                <a:gridCol w="2376264">
                  <a:extLst>
                    <a:ext uri="{9D8B030D-6E8A-4147-A177-3AD203B41FA5}">
                      <a16:colId xmlns="" xmlns:a16="http://schemas.microsoft.com/office/drawing/2014/main" val="20002"/>
                    </a:ext>
                  </a:extLst>
                </a:gridCol>
              </a:tblGrid>
              <a:tr h="1112725">
                <a:tc>
                  <a:txBody>
                    <a:bodyPr/>
                    <a:lstStyle/>
                    <a:p>
                      <a:pPr algn="ctr">
                        <a:lnSpc>
                          <a:spcPct val="120000"/>
                        </a:lnSpc>
                        <a:spcBef>
                          <a:spcPts val="300"/>
                        </a:spcBef>
                        <a:spcAft>
                          <a:spcPts val="300"/>
                        </a:spcAft>
                      </a:pPr>
                      <a:r>
                        <a:rPr lang="it-IT" sz="2000" dirty="0" smtClean="0">
                          <a:latin typeface="+mj-lt"/>
                          <a:ea typeface="Times New Roman"/>
                          <a:cs typeface="Arial"/>
                        </a:rPr>
                        <a:t>H64</a:t>
                      </a:r>
                    </a:p>
                    <a:p>
                      <a:pPr algn="ctr">
                        <a:lnSpc>
                          <a:spcPct val="120000"/>
                        </a:lnSpc>
                        <a:spcBef>
                          <a:spcPts val="300"/>
                        </a:spcBef>
                        <a:spcAft>
                          <a:spcPts val="300"/>
                        </a:spcAft>
                      </a:pPr>
                      <a:r>
                        <a:rPr lang="it-IT" sz="2000" dirty="0" smtClean="0">
                          <a:latin typeface="+mj-lt"/>
                          <a:ea typeface="Times New Roman"/>
                          <a:cs typeface="Times New Roman"/>
                        </a:rPr>
                        <a:t>P-AC-SM2RAIN</a:t>
                      </a:r>
                      <a:endParaRPr lang="it-IT" sz="20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lnSpc>
                          <a:spcPct val="120000"/>
                        </a:lnSpc>
                        <a:spcBef>
                          <a:spcPts val="300"/>
                        </a:spcBef>
                        <a:spcAft>
                          <a:spcPts val="300"/>
                        </a:spcAft>
                      </a:pPr>
                      <a:r>
                        <a:rPr lang="en-GB" sz="2000" kern="1200" dirty="0" smtClean="0">
                          <a:solidFill>
                            <a:schemeClr val="tx1"/>
                          </a:solidFill>
                          <a:effectLst/>
                          <a:latin typeface="+mn-lt"/>
                          <a:ea typeface="+mn-ea"/>
                          <a:cs typeface="+mn-cs"/>
                        </a:rPr>
                        <a:t>Precipitation/Soil Moisture integrated product </a:t>
                      </a:r>
                      <a:endParaRPr lang="it-IT" sz="20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000" b="0" i="0" u="none" strike="noStrike" cap="none" normalizeH="0" baseline="0" dirty="0" smtClean="0">
                          <a:ln>
                            <a:noFill/>
                          </a:ln>
                          <a:solidFill>
                            <a:schemeClr val="tx1"/>
                          </a:solidFill>
                          <a:effectLst/>
                          <a:latin typeface="+mj-lt"/>
                          <a:ea typeface="MS Mincho" pitchFamily="49" charset="-128"/>
                          <a:cs typeface="Times New Roman" pitchFamily="18" charset="0"/>
                        </a:rPr>
                        <a:t>Algorithm assessed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000" b="0" i="0" u="none" strike="noStrike" cap="none" normalizeH="0" baseline="0" dirty="0" smtClean="0">
                          <a:ln>
                            <a:noFill/>
                          </a:ln>
                          <a:solidFill>
                            <a:schemeClr val="tx1"/>
                          </a:solidFill>
                          <a:effectLst/>
                          <a:latin typeface="+mj-lt"/>
                          <a:ea typeface="MS Mincho" pitchFamily="49" charset="-128"/>
                          <a:cs typeface="Times New Roman" pitchFamily="18" charset="0"/>
                        </a:rPr>
                        <a:t>Expected Operations end of 2019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extLst>
                  <a:ext uri="{0D108BD9-81ED-4DB2-BD59-A6C34878D82A}">
                    <a16:rowId xmlns="" xmlns:a16="http://schemas.microsoft.com/office/drawing/2014/main" val="10002"/>
                  </a:ext>
                </a:extLst>
              </a:tr>
            </a:tbl>
          </a:graphicData>
        </a:graphic>
      </p:graphicFrame>
      <p:sp>
        <p:nvSpPr>
          <p:cNvPr id="7" name="CasellaDiTesto 45"/>
          <p:cNvSpPr txBox="1">
            <a:spLocks noChangeArrowheads="1"/>
          </p:cNvSpPr>
          <p:nvPr/>
        </p:nvSpPr>
        <p:spPr bwMode="auto">
          <a:xfrm>
            <a:off x="323528" y="764704"/>
            <a:ext cx="7888982" cy="523220"/>
          </a:xfrm>
          <a:prstGeom prst="rect">
            <a:avLst/>
          </a:prstGeom>
          <a:noFill/>
          <a:ln w="9525">
            <a:noFill/>
            <a:miter lim="800000"/>
            <a:headEnd/>
            <a:tailEnd/>
          </a:ln>
        </p:spPr>
        <p:txBody>
          <a:bodyPr wrap="square">
            <a:spAutoFit/>
          </a:bodyPr>
          <a:lstStyle/>
          <a:p>
            <a:r>
              <a:rPr lang="en-US" sz="2800" b="1" dirty="0">
                <a:solidFill>
                  <a:srgbClr val="CC0066"/>
                </a:solidFill>
                <a:latin typeface="Calibri" pitchFamily="34" charset="0"/>
              </a:rPr>
              <a:t>Integration </a:t>
            </a:r>
            <a:r>
              <a:rPr lang="en-US" sz="2800" b="1" dirty="0" smtClean="0">
                <a:solidFill>
                  <a:srgbClr val="CC0066"/>
                </a:solidFill>
                <a:latin typeface="Calibri" pitchFamily="34" charset="0"/>
              </a:rPr>
              <a:t>of Precipitation/Soil </a:t>
            </a:r>
            <a:r>
              <a:rPr lang="en-US" sz="2800" b="1" dirty="0">
                <a:solidFill>
                  <a:srgbClr val="CC0066"/>
                </a:solidFill>
                <a:latin typeface="Calibri" pitchFamily="34" charset="0"/>
              </a:rPr>
              <a:t>Moisture Products</a:t>
            </a:r>
          </a:p>
        </p:txBody>
      </p:sp>
      <p:pic>
        <p:nvPicPr>
          <p:cNvPr id="6" name="Immagine 5" descr="H6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5" y="2564904"/>
            <a:ext cx="9051450" cy="4352925"/>
          </a:xfrm>
          <a:prstGeom prst="rect">
            <a:avLst/>
          </a:prstGeom>
        </p:spPr>
      </p:pic>
      <p:sp>
        <p:nvSpPr>
          <p:cNvPr id="9" name="Freccia a destra 8"/>
          <p:cNvSpPr/>
          <p:nvPr/>
        </p:nvSpPr>
        <p:spPr>
          <a:xfrm>
            <a:off x="5978769" y="3803520"/>
            <a:ext cx="550985" cy="9378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roce 9"/>
          <p:cNvSpPr/>
          <p:nvPr/>
        </p:nvSpPr>
        <p:spPr>
          <a:xfrm>
            <a:off x="2855516" y="3961415"/>
            <a:ext cx="626239" cy="633046"/>
          </a:xfrm>
          <a:prstGeom prst="plus">
            <a:avLst>
              <a:gd name="adj" fmla="val 4021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5"/>
          <p:cNvSpPr>
            <a:spLocks noChangeArrowheads="1"/>
          </p:cNvSpPr>
          <p:nvPr/>
        </p:nvSpPr>
        <p:spPr bwMode="auto">
          <a:xfrm>
            <a:off x="1979613" y="116632"/>
            <a:ext cx="5832747" cy="503237"/>
          </a:xfrm>
          <a:prstGeom prst="rect">
            <a:avLst/>
          </a:prstGeom>
          <a:noFill/>
          <a:ln w="9525">
            <a:noFill/>
            <a:miter lim="800000"/>
            <a:headEnd/>
            <a:tailEnd/>
          </a:ln>
        </p:spPr>
        <p:txBody>
          <a:bodyPr/>
          <a:lstStyle/>
          <a:p>
            <a:pPr marL="342900" indent="-342900" algn="ctr">
              <a:spcBef>
                <a:spcPct val="20000"/>
              </a:spcBef>
            </a:pPr>
            <a:r>
              <a:rPr lang="en-GB" sz="3200" b="1" dirty="0" smtClean="0">
                <a:solidFill>
                  <a:srgbClr val="002664"/>
                </a:solidFill>
                <a:latin typeface="Calibri" pitchFamily="34" charset="0"/>
              </a:rPr>
              <a:t>In development products</a:t>
            </a:r>
            <a:endParaRPr lang="en-GB" sz="3200" b="1" dirty="0">
              <a:solidFill>
                <a:srgbClr val="002664"/>
              </a:solidFill>
              <a:latin typeface="Calibri" pitchFamily="34" charset="0"/>
            </a:endParaRPr>
          </a:p>
        </p:txBody>
      </p:sp>
    </p:spTree>
    <p:extLst>
      <p:ext uri="{BB962C8B-B14F-4D97-AF65-F5344CB8AC3E}">
        <p14:creationId xmlns:p14="http://schemas.microsoft.com/office/powerpoint/2010/main" val="211632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24"/>
          <p:cNvGraphicFramePr>
            <a:graphicFrameLocks noGrp="1"/>
          </p:cNvGraphicFramePr>
          <p:nvPr>
            <p:extLst>
              <p:ext uri="{D42A27DB-BD31-4B8C-83A1-F6EECF244321}">
                <p14:modId xmlns:p14="http://schemas.microsoft.com/office/powerpoint/2010/main" val="266033234"/>
              </p:ext>
            </p:extLst>
          </p:nvPr>
        </p:nvGraphicFramePr>
        <p:xfrm>
          <a:off x="179512" y="2780928"/>
          <a:ext cx="8784978" cy="2286000"/>
        </p:xfrm>
        <a:graphic>
          <a:graphicData uri="http://schemas.openxmlformats.org/drawingml/2006/table">
            <a:tbl>
              <a:tblPr/>
              <a:tblGrid>
                <a:gridCol w="2088232">
                  <a:extLst>
                    <a:ext uri="{9D8B030D-6E8A-4147-A177-3AD203B41FA5}">
                      <a16:colId xmlns="" xmlns:a16="http://schemas.microsoft.com/office/drawing/2014/main" val="20000"/>
                    </a:ext>
                  </a:extLst>
                </a:gridCol>
                <a:gridCol w="4968554">
                  <a:extLst>
                    <a:ext uri="{9D8B030D-6E8A-4147-A177-3AD203B41FA5}">
                      <a16:colId xmlns="" xmlns:a16="http://schemas.microsoft.com/office/drawing/2014/main" val="20001"/>
                    </a:ext>
                  </a:extLst>
                </a:gridCol>
                <a:gridCol w="1728192">
                  <a:extLst>
                    <a:ext uri="{9D8B030D-6E8A-4147-A177-3AD203B41FA5}">
                      <a16:colId xmlns="" xmlns:a16="http://schemas.microsoft.com/office/drawing/2014/main" val="20002"/>
                    </a:ext>
                  </a:extLst>
                </a:gridCol>
              </a:tblGrid>
              <a:tr h="67478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H63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P-IN-SEVIRI_E</a:t>
                      </a:r>
                      <a:endParaRPr kumimoji="0" lang="en-GB" altLang="ja-JP" sz="24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Precipitation rate at ground by GEO/IR supported by LEO/MW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kern="1200" cap="none" normalizeH="0" baseline="0" dirty="0" smtClean="0">
                          <a:ln>
                            <a:noFill/>
                          </a:ln>
                          <a:solidFill>
                            <a:schemeClr val="tx1"/>
                          </a:solidFill>
                          <a:effectLst/>
                          <a:latin typeface="+mn-lt"/>
                          <a:ea typeface="MS Mincho" pitchFamily="49" charset="-128"/>
                          <a:cs typeface="Times New Roman" pitchFamily="18" charset="0"/>
                        </a:rPr>
                        <a:t>Algorithm assessed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2400" b="0" i="0" u="none" strike="noStrike" kern="1200" cap="none" normalizeH="0" baseline="0" dirty="0" smtClean="0">
                        <a:ln>
                          <a:noFill/>
                        </a:ln>
                        <a:solidFill>
                          <a:schemeClr val="tx1"/>
                        </a:solidFill>
                        <a:effectLst/>
                        <a:latin typeface="+mn-lt"/>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kern="1200" cap="none" normalizeH="0" baseline="0" dirty="0" smtClean="0">
                          <a:ln>
                            <a:noFill/>
                          </a:ln>
                          <a:solidFill>
                            <a:schemeClr val="tx1"/>
                          </a:solidFill>
                          <a:effectLst/>
                          <a:latin typeface="+mn-lt"/>
                          <a:ea typeface="MS Mincho" pitchFamily="49" charset="-128"/>
                          <a:cs typeface="Times New Roman" pitchFamily="18" charset="0"/>
                        </a:rPr>
                        <a:t>Expected Operations in Q1 2020</a:t>
                      </a:r>
                      <a:endParaRPr kumimoji="0" lang="en-GB" altLang="ja-JP" sz="24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2"/>
                  </a:ext>
                </a:extLst>
              </a:tr>
              <a:tr h="6169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H90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P-AC-SEVIRI_E</a:t>
                      </a:r>
                      <a:endParaRPr kumimoji="0" lang="en-GB" altLang="ja-JP" sz="24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Accumulated precipitation at ground by blended MW and IR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16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C800"/>
                    </a:solidFill>
                  </a:tcPr>
                </a:tc>
                <a:extLst>
                  <a:ext uri="{0D108BD9-81ED-4DB2-BD59-A6C34878D82A}">
                    <a16:rowId xmlns="" xmlns:a16="http://schemas.microsoft.com/office/drawing/2014/main" val="10004"/>
                  </a:ext>
                </a:extLst>
              </a:tr>
            </a:tbl>
          </a:graphicData>
        </a:graphic>
      </p:graphicFrame>
      <p:sp>
        <p:nvSpPr>
          <p:cNvPr id="5"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it-IT" sz="3200" b="1" dirty="0" smtClean="0">
                <a:solidFill>
                  <a:srgbClr val="002664"/>
                </a:solidFill>
                <a:latin typeface="Calibri" pitchFamily="34" charset="0"/>
              </a:rPr>
              <a:t>In </a:t>
            </a:r>
            <a:r>
              <a:rPr lang="it-IT" sz="3200" b="1" dirty="0" err="1" smtClean="0">
                <a:solidFill>
                  <a:srgbClr val="002664"/>
                </a:solidFill>
                <a:latin typeface="Calibri" pitchFamily="34" charset="0"/>
              </a:rPr>
              <a:t>development</a:t>
            </a:r>
            <a:r>
              <a:rPr lang="it-IT" sz="3200" b="1" dirty="0" smtClean="0">
                <a:solidFill>
                  <a:srgbClr val="002664"/>
                </a:solidFill>
                <a:latin typeface="Calibri" pitchFamily="34" charset="0"/>
              </a:rPr>
              <a:t> </a:t>
            </a:r>
            <a:r>
              <a:rPr lang="it-IT" sz="3200" b="1" dirty="0" err="1" smtClean="0">
                <a:solidFill>
                  <a:srgbClr val="002664"/>
                </a:solidFill>
                <a:latin typeface="Calibri" pitchFamily="34" charset="0"/>
              </a:rPr>
              <a:t>Products</a:t>
            </a:r>
            <a:endParaRPr lang="it-IT" sz="3200" b="1" dirty="0">
              <a:solidFill>
                <a:srgbClr val="002664"/>
              </a:solidFill>
              <a:latin typeface="Calibri" pitchFamily="34" charset="0"/>
            </a:endParaRPr>
          </a:p>
        </p:txBody>
      </p:sp>
      <p:sp>
        <p:nvSpPr>
          <p:cNvPr id="6" name="CasellaDiTesto 45"/>
          <p:cNvSpPr txBox="1">
            <a:spLocks noChangeArrowheads="1"/>
          </p:cNvSpPr>
          <p:nvPr/>
        </p:nvSpPr>
        <p:spPr bwMode="auto">
          <a:xfrm>
            <a:off x="323528" y="1609636"/>
            <a:ext cx="7888982" cy="523220"/>
          </a:xfrm>
          <a:prstGeom prst="rect">
            <a:avLst/>
          </a:prstGeom>
          <a:noFill/>
          <a:ln w="9525">
            <a:noFill/>
            <a:miter lim="800000"/>
            <a:headEnd/>
            <a:tailEnd/>
          </a:ln>
        </p:spPr>
        <p:txBody>
          <a:bodyPr wrap="square">
            <a:spAutoFit/>
          </a:bodyPr>
          <a:lstStyle/>
          <a:p>
            <a:r>
              <a:rPr lang="en-US" sz="2800" b="1" dirty="0">
                <a:solidFill>
                  <a:srgbClr val="CC0066"/>
                </a:solidFill>
                <a:latin typeface="Calibri" pitchFamily="34" charset="0"/>
              </a:rPr>
              <a:t>Indian Ocean Data Coverage (IODC) Products</a:t>
            </a:r>
          </a:p>
        </p:txBody>
      </p:sp>
    </p:spTree>
    <p:extLst>
      <p:ext uri="{BB962C8B-B14F-4D97-AF65-F5344CB8AC3E}">
        <p14:creationId xmlns:p14="http://schemas.microsoft.com/office/powerpoint/2010/main" val="4109308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en-GB" sz="3600" i="1">
              <a:latin typeface="Calibri" pitchFamily="34" charset="0"/>
            </a:endParaRPr>
          </a:p>
        </p:txBody>
      </p:sp>
      <p:graphicFrame>
        <p:nvGraphicFramePr>
          <p:cNvPr id="18556" name="Group 124"/>
          <p:cNvGraphicFramePr>
            <a:graphicFrameLocks noGrp="1"/>
          </p:cNvGraphicFramePr>
          <p:nvPr>
            <p:extLst>
              <p:ext uri="{D42A27DB-BD31-4B8C-83A1-F6EECF244321}">
                <p14:modId xmlns:p14="http://schemas.microsoft.com/office/powerpoint/2010/main" val="3765358639"/>
              </p:ext>
            </p:extLst>
          </p:nvPr>
        </p:nvGraphicFramePr>
        <p:xfrm>
          <a:off x="359593" y="1421171"/>
          <a:ext cx="8388871" cy="2468880"/>
        </p:xfrm>
        <a:graphic>
          <a:graphicData uri="http://schemas.openxmlformats.org/drawingml/2006/table">
            <a:tbl>
              <a:tblPr/>
              <a:tblGrid>
                <a:gridCol w="1548111">
                  <a:extLst>
                    <a:ext uri="{9D8B030D-6E8A-4147-A177-3AD203B41FA5}">
                      <a16:colId xmlns="" xmlns:a16="http://schemas.microsoft.com/office/drawing/2014/main" val="20000"/>
                    </a:ext>
                  </a:extLst>
                </a:gridCol>
                <a:gridCol w="5184576">
                  <a:extLst>
                    <a:ext uri="{9D8B030D-6E8A-4147-A177-3AD203B41FA5}">
                      <a16:colId xmlns="" xmlns:a16="http://schemas.microsoft.com/office/drawing/2014/main" val="20001"/>
                    </a:ext>
                  </a:extLst>
                </a:gridCol>
                <a:gridCol w="1656184">
                  <a:extLst>
                    <a:ext uri="{9D8B030D-6E8A-4147-A177-3AD203B41FA5}">
                      <a16:colId xmlns="" xmlns:a16="http://schemas.microsoft.com/office/drawing/2014/main" val="20002"/>
                    </a:ext>
                  </a:extLst>
                </a:gridCol>
              </a:tblGrid>
              <a:tr h="7683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H40</a:t>
                      </a:r>
                      <a:b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b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P-IN-FCI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200" kern="1200" dirty="0" smtClean="0">
                          <a:solidFill>
                            <a:schemeClr val="tx1"/>
                          </a:solidFill>
                          <a:latin typeface="+mj-lt"/>
                          <a:ea typeface="+mn-ea"/>
                          <a:cs typeface="+mn-cs"/>
                        </a:rPr>
                        <a:t>Precipitation rate at ground by GEO/IR supported by LEO/MW and MTG FCI</a:t>
                      </a:r>
                      <a:endParaRPr kumimoji="0" lang="en-GB" altLang="ja-JP" sz="22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kern="1200" cap="none" normalizeH="0" baseline="0" dirty="0" smtClean="0">
                          <a:ln>
                            <a:noFill/>
                          </a:ln>
                          <a:solidFill>
                            <a:schemeClr val="tx1"/>
                          </a:solidFill>
                          <a:effectLst/>
                          <a:latin typeface="+mj-lt"/>
                          <a:ea typeface="MS Mincho" pitchFamily="49" charset="-128"/>
                          <a:cs typeface="Times New Roman" pitchFamily="18" charset="0"/>
                        </a:rPr>
                        <a:t>Algorithms assessed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2400" b="0" i="0" u="none" strike="noStrike" kern="1200" cap="none" normalizeH="0" baseline="0" dirty="0" smtClean="0">
                        <a:ln>
                          <a:noFill/>
                        </a:ln>
                        <a:solidFill>
                          <a:schemeClr val="tx1"/>
                        </a:solidFill>
                        <a:effectLst/>
                        <a:latin typeface="+mj-lt"/>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kern="1200" cap="none" normalizeH="0" baseline="0" dirty="0" smtClean="0">
                          <a:ln>
                            <a:noFill/>
                          </a:ln>
                          <a:solidFill>
                            <a:schemeClr val="tx1"/>
                          </a:solidFill>
                          <a:effectLst/>
                          <a:latin typeface="+mj-lt"/>
                          <a:ea typeface="MS Mincho" pitchFamily="49" charset="-128"/>
                          <a:cs typeface="Times New Roman" pitchFamily="18" charset="0"/>
                        </a:rPr>
                        <a:t>Expected Operations in CDOP4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extLst>
                  <a:ext uri="{0D108BD9-81ED-4DB2-BD59-A6C34878D82A}">
                    <a16:rowId xmlns="" xmlns:a16="http://schemas.microsoft.com/office/drawing/2014/main" val="10000"/>
                  </a:ext>
                </a:extLst>
              </a:tr>
              <a:tr h="7683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H42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P-AC-FCI</a:t>
                      </a:r>
                      <a:endParaRPr kumimoji="0" lang="en-GB" altLang="ja-JP" sz="24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200" kern="1200" dirty="0" smtClean="0">
                          <a:solidFill>
                            <a:schemeClr val="tx1"/>
                          </a:solidFill>
                          <a:latin typeface="+mj-lt"/>
                          <a:ea typeface="+mn-ea"/>
                          <a:cs typeface="+mn-cs"/>
                        </a:rPr>
                        <a:t>Accumulated precipitation at ground by blended MW and IR  and MTG FCI</a:t>
                      </a:r>
                      <a:endParaRPr kumimoji="0" lang="en-GB" altLang="ja-JP" sz="2200" b="0" i="0" u="none" strike="noStrike" cap="none" normalizeH="0" baseline="0" dirty="0" smtClean="0">
                        <a:ln>
                          <a:noFill/>
                        </a:ln>
                        <a:solidFill>
                          <a:schemeClr val="tx1"/>
                        </a:solidFill>
                        <a:effectLst/>
                        <a:latin typeface="+mj-lt"/>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14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BFF9B"/>
                    </a:solidFill>
                  </a:tcPr>
                </a:tc>
                <a:extLst>
                  <a:ext uri="{0D108BD9-81ED-4DB2-BD59-A6C34878D82A}">
                    <a16:rowId xmlns="" xmlns:a16="http://schemas.microsoft.com/office/drawing/2014/main" val="10002"/>
                  </a:ext>
                </a:extLst>
              </a:tr>
              <a:tr h="7683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H50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mj-lt"/>
                          <a:ea typeface="MS Mincho" pitchFamily="49" charset="-128"/>
                          <a:cs typeface="Times New Roman" pitchFamily="18" charset="0"/>
                        </a:rPr>
                        <a:t>P-IN-LI</a:t>
                      </a:r>
                      <a:endParaRPr kumimoji="0" lang="en-GB" altLang="ja-JP" sz="24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200" kern="1200" dirty="0" smtClean="0">
                          <a:solidFill>
                            <a:schemeClr val="tx1"/>
                          </a:solidFill>
                          <a:latin typeface="+mj-lt"/>
                          <a:ea typeface="+mn-ea"/>
                          <a:cs typeface="+mn-cs"/>
                        </a:rPr>
                        <a:t>Rainfall intensity from MTG LI</a:t>
                      </a:r>
                      <a:endParaRPr kumimoji="0" lang="en-GB" altLang="ja-JP" sz="2200" b="0" i="0" u="none" strike="noStrike" cap="none" normalizeH="0" baseline="0" dirty="0" smtClean="0">
                        <a:ln>
                          <a:noFill/>
                        </a:ln>
                        <a:solidFill>
                          <a:schemeClr val="tx1"/>
                        </a:solidFill>
                        <a:effectLst/>
                        <a:latin typeface="+mj-lt"/>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14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FF"/>
                    </a:solidFill>
                  </a:tcPr>
                </a:tc>
                <a:extLst>
                  <a:ext uri="{0D108BD9-81ED-4DB2-BD59-A6C34878D82A}">
                    <a16:rowId xmlns="" xmlns:a16="http://schemas.microsoft.com/office/drawing/2014/main" val="10003"/>
                  </a:ext>
                </a:extLst>
              </a:tr>
            </a:tbl>
          </a:graphicData>
        </a:graphic>
      </p:graphicFrame>
      <p:sp>
        <p:nvSpPr>
          <p:cNvPr id="7" name="CasellaDiTesto 45"/>
          <p:cNvSpPr txBox="1">
            <a:spLocks noChangeArrowheads="1"/>
          </p:cNvSpPr>
          <p:nvPr/>
        </p:nvSpPr>
        <p:spPr bwMode="auto">
          <a:xfrm>
            <a:off x="575617" y="908720"/>
            <a:ext cx="7600950" cy="519113"/>
          </a:xfrm>
          <a:prstGeom prst="rect">
            <a:avLst/>
          </a:prstGeom>
          <a:noFill/>
          <a:ln w="9525">
            <a:noFill/>
            <a:miter lim="800000"/>
            <a:headEnd/>
            <a:tailEnd/>
          </a:ln>
        </p:spPr>
        <p:txBody>
          <a:bodyPr>
            <a:spAutoFit/>
          </a:bodyPr>
          <a:lstStyle/>
          <a:p>
            <a:r>
              <a:rPr lang="en-US" sz="2800" b="1" dirty="0" smtClean="0">
                <a:solidFill>
                  <a:srgbClr val="CC0066"/>
                </a:solidFill>
                <a:latin typeface="Calibri" pitchFamily="34" charset="0"/>
              </a:rPr>
              <a:t>MTG-based Products</a:t>
            </a:r>
            <a:endParaRPr lang="en-US" sz="2800" b="1" dirty="0">
              <a:solidFill>
                <a:srgbClr val="CC0066"/>
              </a:solidFill>
              <a:latin typeface="Calibri" pitchFamily="34" charset="0"/>
            </a:endParaRPr>
          </a:p>
        </p:txBody>
      </p:sp>
      <p:sp>
        <p:nvSpPr>
          <p:cNvPr id="8"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it-IT" sz="3200" b="1" dirty="0" smtClean="0">
                <a:solidFill>
                  <a:srgbClr val="002664"/>
                </a:solidFill>
                <a:latin typeface="Calibri" pitchFamily="34" charset="0"/>
              </a:rPr>
              <a:t>In </a:t>
            </a:r>
            <a:r>
              <a:rPr lang="it-IT" sz="3200" b="1" dirty="0" err="1" smtClean="0">
                <a:solidFill>
                  <a:srgbClr val="002664"/>
                </a:solidFill>
                <a:latin typeface="Calibri" pitchFamily="34" charset="0"/>
              </a:rPr>
              <a:t>development</a:t>
            </a:r>
            <a:r>
              <a:rPr lang="it-IT" sz="3200" b="1" dirty="0" smtClean="0">
                <a:solidFill>
                  <a:srgbClr val="002664"/>
                </a:solidFill>
                <a:latin typeface="Calibri" pitchFamily="34" charset="0"/>
              </a:rPr>
              <a:t> </a:t>
            </a:r>
            <a:r>
              <a:rPr lang="it-IT" sz="3200" b="1" dirty="0" err="1" smtClean="0">
                <a:solidFill>
                  <a:srgbClr val="002664"/>
                </a:solidFill>
                <a:latin typeface="Calibri" pitchFamily="34" charset="0"/>
              </a:rPr>
              <a:t>Products</a:t>
            </a:r>
            <a:endParaRPr lang="it-IT" sz="3200" b="1" dirty="0">
              <a:solidFill>
                <a:srgbClr val="002664"/>
              </a:solidFill>
              <a:latin typeface="Calibri" pitchFamily="34" charset="0"/>
            </a:endParaRPr>
          </a:p>
        </p:txBody>
      </p:sp>
      <p:graphicFrame>
        <p:nvGraphicFramePr>
          <p:cNvPr id="10" name="Group 124"/>
          <p:cNvGraphicFramePr>
            <a:graphicFrameLocks noGrp="1"/>
          </p:cNvGraphicFramePr>
          <p:nvPr>
            <p:extLst>
              <p:ext uri="{D42A27DB-BD31-4B8C-83A1-F6EECF244321}">
                <p14:modId xmlns:p14="http://schemas.microsoft.com/office/powerpoint/2010/main" val="3200538257"/>
              </p:ext>
            </p:extLst>
          </p:nvPr>
        </p:nvGraphicFramePr>
        <p:xfrm>
          <a:off x="395537" y="4591392"/>
          <a:ext cx="8340465" cy="1645920"/>
        </p:xfrm>
        <a:graphic>
          <a:graphicData uri="http://schemas.openxmlformats.org/drawingml/2006/table">
            <a:tbl>
              <a:tblPr/>
              <a:tblGrid>
                <a:gridCol w="1512167">
                  <a:extLst>
                    <a:ext uri="{9D8B030D-6E8A-4147-A177-3AD203B41FA5}">
                      <a16:colId xmlns="" xmlns:a16="http://schemas.microsoft.com/office/drawing/2014/main" val="20000"/>
                    </a:ext>
                  </a:extLst>
                </a:gridCol>
                <a:gridCol w="5256584">
                  <a:extLst>
                    <a:ext uri="{9D8B030D-6E8A-4147-A177-3AD203B41FA5}">
                      <a16:colId xmlns="" xmlns:a16="http://schemas.microsoft.com/office/drawing/2014/main" val="20001"/>
                    </a:ext>
                  </a:extLst>
                </a:gridCol>
                <a:gridCol w="1571714">
                  <a:extLst>
                    <a:ext uri="{9D8B030D-6E8A-4147-A177-3AD203B41FA5}">
                      <a16:colId xmlns="" xmlns:a16="http://schemas.microsoft.com/office/drawing/2014/main" val="20002"/>
                    </a:ext>
                  </a:extLst>
                </a:gridCol>
              </a:tblGrid>
              <a:tr h="5461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H70</a:t>
                      </a:r>
                      <a:b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br>
                      <a: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P-IN-MWS</a:t>
                      </a:r>
                      <a:endParaRPr kumimoji="0" lang="en-GB" altLang="ja-JP" sz="24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200" kern="1200" dirty="0" smtClean="0">
                          <a:solidFill>
                            <a:schemeClr val="tx1"/>
                          </a:solidFill>
                          <a:latin typeface="+mn-lt"/>
                          <a:ea typeface="+mn-ea"/>
                          <a:cs typeface="+mn-cs"/>
                        </a:rPr>
                        <a:t>Precipitation Rate at ground by EPS-SG MWS</a:t>
                      </a:r>
                      <a:endParaRPr kumimoji="0" lang="en-GB" altLang="ja-JP" sz="22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kern="1200" cap="none" normalizeH="0" baseline="0" dirty="0" smtClean="0">
                          <a:ln>
                            <a:noFill/>
                          </a:ln>
                          <a:solidFill>
                            <a:schemeClr val="tx1"/>
                          </a:solidFill>
                          <a:effectLst/>
                          <a:latin typeface="+mj-lt"/>
                          <a:ea typeface="MS Mincho" pitchFamily="49" charset="-128"/>
                          <a:cs typeface="Times New Roman" pitchFamily="18" charset="0"/>
                        </a:rPr>
                        <a:t>Expected operations in CDOP-4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4B39B"/>
                    </a:solidFill>
                  </a:tcPr>
                </a:tc>
                <a:extLst>
                  <a:ext uri="{0D108BD9-81ED-4DB2-BD59-A6C34878D82A}">
                    <a16:rowId xmlns="" xmlns:a16="http://schemas.microsoft.com/office/drawing/2014/main" val="10000"/>
                  </a:ext>
                </a:extLst>
              </a:tr>
              <a:tr h="528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H71</a:t>
                      </a:r>
                      <a:endParaRPr kumimoji="0" lang="en-GB" altLang="ja-JP" sz="2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24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rPr>
                        <a:t>P-IN-MWI</a:t>
                      </a:r>
                      <a:endParaRPr kumimoji="0" lang="en-GB" altLang="ja-JP" sz="24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200" kern="1200" dirty="0" smtClean="0">
                          <a:solidFill>
                            <a:schemeClr val="tx1"/>
                          </a:solidFill>
                          <a:latin typeface="+mn-lt"/>
                          <a:ea typeface="+mn-ea"/>
                          <a:cs typeface="+mn-cs"/>
                        </a:rPr>
                        <a:t>Precipitation Rate at ground by EPS-SG MWI</a:t>
                      </a:r>
                      <a:endParaRPr kumimoji="0" lang="en-GB" altLang="ja-JP" sz="2200" b="0" i="0" u="none" strike="noStrike" cap="none" normalizeH="0" baseline="0" dirty="0" smtClean="0">
                        <a:ln>
                          <a:noFill/>
                        </a:ln>
                        <a:solidFill>
                          <a:schemeClr val="tx1"/>
                        </a:solidFill>
                        <a:effectLst/>
                        <a:latin typeface="Arial" charset="0"/>
                        <a:ea typeface="ＭＳ Ｐゴシック"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ja-JP" sz="1800" b="0" i="0" u="none" strike="noStrike" cap="none" normalizeH="0" baseline="0" dirty="0" smtClean="0">
                        <a:ln>
                          <a:noFill/>
                        </a:ln>
                        <a:solidFill>
                          <a:schemeClr val="tx1"/>
                        </a:solidFill>
                        <a:effectLst/>
                        <a:latin typeface="Calibri" pitchFamily="34" charset="0"/>
                        <a:ea typeface="MS Mincho"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FF"/>
                    </a:solidFill>
                  </a:tcPr>
                </a:tc>
                <a:extLst>
                  <a:ext uri="{0D108BD9-81ED-4DB2-BD59-A6C34878D82A}">
                    <a16:rowId xmlns="" xmlns:a16="http://schemas.microsoft.com/office/drawing/2014/main" val="10001"/>
                  </a:ext>
                </a:extLst>
              </a:tr>
            </a:tbl>
          </a:graphicData>
        </a:graphic>
      </p:graphicFrame>
      <p:sp>
        <p:nvSpPr>
          <p:cNvPr id="11" name="CasellaDiTesto 45"/>
          <p:cNvSpPr txBox="1">
            <a:spLocks noChangeArrowheads="1"/>
          </p:cNvSpPr>
          <p:nvPr/>
        </p:nvSpPr>
        <p:spPr bwMode="auto">
          <a:xfrm>
            <a:off x="539552" y="4057908"/>
            <a:ext cx="7600950" cy="523220"/>
          </a:xfrm>
          <a:prstGeom prst="rect">
            <a:avLst/>
          </a:prstGeom>
          <a:noFill/>
          <a:ln w="9525">
            <a:noFill/>
            <a:miter lim="800000"/>
            <a:headEnd/>
            <a:tailEnd/>
          </a:ln>
        </p:spPr>
        <p:txBody>
          <a:bodyPr>
            <a:spAutoFit/>
          </a:bodyPr>
          <a:lstStyle/>
          <a:p>
            <a:r>
              <a:rPr lang="en-US" sz="2800" b="1" dirty="0" smtClean="0">
                <a:solidFill>
                  <a:srgbClr val="CC0066"/>
                </a:solidFill>
                <a:latin typeface="Calibri" pitchFamily="34" charset="0"/>
              </a:rPr>
              <a:t>EPS-SG based products</a:t>
            </a:r>
            <a:endParaRPr lang="en-US" sz="2800" b="1" dirty="0">
              <a:solidFill>
                <a:srgbClr val="CC0066"/>
              </a:solidFill>
              <a:latin typeface="Calibri" pitchFamily="34" charset="0"/>
            </a:endParaRPr>
          </a:p>
        </p:txBody>
      </p:sp>
    </p:spTree>
    <p:extLst>
      <p:ext uri="{BB962C8B-B14F-4D97-AF65-F5344CB8AC3E}">
        <p14:creationId xmlns:p14="http://schemas.microsoft.com/office/powerpoint/2010/main" val="107264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idx="1"/>
          </p:nvPr>
        </p:nvSpPr>
        <p:spPr>
          <a:xfrm>
            <a:off x="539552" y="1961456"/>
            <a:ext cx="8136136" cy="2547664"/>
          </a:xfrm>
        </p:spPr>
        <p:txBody>
          <a:bodyPr>
            <a:noAutofit/>
          </a:bodyPr>
          <a:lstStyle/>
          <a:p>
            <a:pPr marL="360363" indent="-360363" algn="just">
              <a:buFont typeface="Wingdings" pitchFamily="2" charset="2"/>
              <a:buChar char="Ø"/>
              <a:defRPr/>
            </a:pPr>
            <a:r>
              <a:rPr lang="en-US" sz="2800" dirty="0" smtClean="0">
                <a:latin typeface="Calibri" pitchFamily="34" charset="0"/>
              </a:rPr>
              <a:t>Quality Monitoring Programme provides a continuous assessment of the products quality and performances by evaluating </a:t>
            </a:r>
            <a:r>
              <a:rPr lang="en-US" sz="2800" b="1" dirty="0" smtClean="0">
                <a:solidFill>
                  <a:srgbClr val="CC0066"/>
                </a:solidFill>
                <a:latin typeface="Calibri" pitchFamily="34" charset="0"/>
              </a:rPr>
              <a:t>statistical scores </a:t>
            </a:r>
            <a:r>
              <a:rPr lang="en-US" sz="2800" dirty="0" smtClean="0">
                <a:latin typeface="Calibri" pitchFamily="34" charset="0"/>
              </a:rPr>
              <a:t>and </a:t>
            </a:r>
            <a:r>
              <a:rPr lang="en-US" sz="2800" b="1" dirty="0">
                <a:solidFill>
                  <a:srgbClr val="CC0066"/>
                </a:solidFill>
                <a:latin typeface="Calibri" pitchFamily="34" charset="0"/>
              </a:rPr>
              <a:t>case study analysis </a:t>
            </a:r>
            <a:r>
              <a:rPr lang="en-US" sz="2800" dirty="0" smtClean="0">
                <a:latin typeface="Calibri" pitchFamily="34" charset="0"/>
              </a:rPr>
              <a:t>on the base of </a:t>
            </a:r>
            <a:r>
              <a:rPr lang="en-US" sz="2800" b="1" dirty="0" smtClean="0">
                <a:solidFill>
                  <a:srgbClr val="CC0066"/>
                </a:solidFill>
                <a:latin typeface="Calibri" pitchFamily="34" charset="0"/>
              </a:rPr>
              <a:t>comparison between satellite products and ground data</a:t>
            </a:r>
          </a:p>
        </p:txBody>
      </p:sp>
      <p:sp>
        <p:nvSpPr>
          <p:cNvPr id="6148" name="Rectangle 6"/>
          <p:cNvSpPr>
            <a:spLocks noChangeArrowheads="1"/>
          </p:cNvSpPr>
          <p:nvPr/>
        </p:nvSpPr>
        <p:spPr bwMode="auto">
          <a:xfrm>
            <a:off x="252413" y="6165850"/>
            <a:ext cx="8423275" cy="503238"/>
          </a:xfrm>
          <a:prstGeom prst="rect">
            <a:avLst/>
          </a:prstGeom>
          <a:noFill/>
          <a:ln w="9525">
            <a:noFill/>
            <a:miter lim="800000"/>
            <a:headEnd/>
            <a:tailEnd/>
          </a:ln>
        </p:spPr>
        <p:txBody>
          <a:bodyPr/>
          <a:lstStyle/>
          <a:p>
            <a:pPr marL="342900" indent="-342900">
              <a:spcBef>
                <a:spcPct val="20000"/>
              </a:spcBef>
            </a:pPr>
            <a:endParaRPr lang="it-IT" sz="3600" i="1">
              <a:latin typeface="Calibri" pitchFamily="34" charset="0"/>
            </a:endParaRPr>
          </a:p>
        </p:txBody>
      </p:sp>
      <p:pic>
        <p:nvPicPr>
          <p:cNvPr id="6151" name="Picture 67"/>
          <p:cNvPicPr>
            <a:picLocks noChangeAspect="1" noChangeArrowheads="1"/>
          </p:cNvPicPr>
          <p:nvPr/>
        </p:nvPicPr>
        <p:blipFill>
          <a:blip r:embed="rId3" cstate="print"/>
          <a:srcRect/>
          <a:stretch>
            <a:fillRect/>
          </a:stretch>
        </p:blipFill>
        <p:spPr bwMode="auto">
          <a:xfrm>
            <a:off x="71438" y="158750"/>
            <a:ext cx="1763712" cy="893763"/>
          </a:xfrm>
          <a:prstGeom prst="rect">
            <a:avLst/>
          </a:prstGeom>
          <a:noFill/>
          <a:ln w="9525">
            <a:noFill/>
            <a:miter lim="800000"/>
            <a:headEnd/>
            <a:tailEnd/>
          </a:ln>
        </p:spPr>
      </p:pic>
      <p:sp>
        <p:nvSpPr>
          <p:cNvPr id="11" name="CasellaDiTesto 45"/>
          <p:cNvSpPr txBox="1">
            <a:spLocks noChangeArrowheads="1"/>
          </p:cNvSpPr>
          <p:nvPr/>
        </p:nvSpPr>
        <p:spPr bwMode="auto">
          <a:xfrm>
            <a:off x="2298972" y="333375"/>
            <a:ext cx="5513388" cy="584775"/>
          </a:xfrm>
          <a:prstGeom prst="rect">
            <a:avLst/>
          </a:prstGeom>
          <a:noFill/>
          <a:ln w="9525">
            <a:noFill/>
            <a:miter lim="800000"/>
            <a:headEnd/>
            <a:tailEnd/>
          </a:ln>
        </p:spPr>
        <p:txBody>
          <a:bodyPr>
            <a:spAutoFit/>
          </a:bodyPr>
          <a:lstStyle/>
          <a:p>
            <a:pPr algn="ctr"/>
            <a:r>
              <a:rPr lang="en-US" sz="3200" b="1" dirty="0" smtClean="0">
                <a:solidFill>
                  <a:srgbClr val="002264"/>
                </a:solidFill>
                <a:latin typeface="Calibri" pitchFamily="34" charset="0"/>
              </a:rPr>
              <a:t>Quality Monitoring </a:t>
            </a:r>
            <a:r>
              <a:rPr lang="en-US" sz="3200" b="1" dirty="0" smtClean="0">
                <a:solidFill>
                  <a:srgbClr val="002264"/>
                </a:solidFill>
                <a:latin typeface="Calibri" pitchFamily="34" charset="0"/>
              </a:rPr>
              <a:t>Program</a:t>
            </a:r>
            <a:endParaRPr lang="en-US" sz="3200" b="1" dirty="0">
              <a:solidFill>
                <a:srgbClr val="002264"/>
              </a:solidFill>
              <a:latin typeface="Calibri" pitchFamily="34" charset="0"/>
            </a:endParaRPr>
          </a:p>
        </p:txBody>
      </p:sp>
    </p:spTree>
    <p:extLst>
      <p:ext uri="{BB962C8B-B14F-4D97-AF65-F5344CB8AC3E}">
        <p14:creationId xmlns:p14="http://schemas.microsoft.com/office/powerpoint/2010/main" val="302333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45"/>
          <p:cNvSpPr txBox="1">
            <a:spLocks noChangeArrowheads="1"/>
          </p:cNvSpPr>
          <p:nvPr/>
        </p:nvSpPr>
        <p:spPr bwMode="auto">
          <a:xfrm>
            <a:off x="2298972" y="188640"/>
            <a:ext cx="5513388" cy="584775"/>
          </a:xfrm>
          <a:prstGeom prst="rect">
            <a:avLst/>
          </a:prstGeom>
          <a:noFill/>
          <a:ln w="9525">
            <a:noFill/>
            <a:miter lim="800000"/>
            <a:headEnd/>
            <a:tailEnd/>
          </a:ln>
        </p:spPr>
        <p:txBody>
          <a:bodyPr>
            <a:spAutoFit/>
          </a:bodyPr>
          <a:lstStyle/>
          <a:p>
            <a:pPr algn="ctr"/>
            <a:r>
              <a:rPr lang="en-US" sz="3200" b="1" dirty="0" smtClean="0">
                <a:solidFill>
                  <a:srgbClr val="002264"/>
                </a:solidFill>
                <a:latin typeface="Calibri" pitchFamily="34" charset="0"/>
              </a:rPr>
              <a:t>Quality Monitoring </a:t>
            </a:r>
            <a:r>
              <a:rPr lang="en-US" sz="3200" b="1" dirty="0" smtClean="0">
                <a:solidFill>
                  <a:srgbClr val="002264"/>
                </a:solidFill>
                <a:latin typeface="Calibri" pitchFamily="34" charset="0"/>
              </a:rPr>
              <a:t>Program</a:t>
            </a:r>
            <a:endParaRPr lang="en-US" sz="3200" b="1" dirty="0">
              <a:solidFill>
                <a:srgbClr val="002264"/>
              </a:solidFill>
              <a:latin typeface="Calibri" pitchFamily="34" charset="0"/>
            </a:endParaRPr>
          </a:p>
        </p:txBody>
      </p:sp>
      <p:sp>
        <p:nvSpPr>
          <p:cNvPr id="15" name="Segnaposto numero diapositiva 3"/>
          <p:cNvSpPr txBox="1">
            <a:spLocks/>
          </p:cNvSpPr>
          <p:nvPr/>
        </p:nvSpPr>
        <p:spPr>
          <a:xfrm>
            <a:off x="6566460" y="6010779"/>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622F4E-7271-4A47-A254-FAB7A99463BC}" type="slidenum">
              <a:rPr lang="it-IT" smtClean="0"/>
              <a:pPr/>
              <a:t>29</a:t>
            </a:fld>
            <a:endParaRPr lang="it-IT"/>
          </a:p>
        </p:txBody>
      </p:sp>
      <p:graphicFrame>
        <p:nvGraphicFramePr>
          <p:cNvPr id="16" name="Tabella 15"/>
          <p:cNvGraphicFramePr>
            <a:graphicFrameLocks noGrp="1"/>
          </p:cNvGraphicFramePr>
          <p:nvPr>
            <p:extLst/>
          </p:nvPr>
        </p:nvGraphicFramePr>
        <p:xfrm>
          <a:off x="5883481" y="2288210"/>
          <a:ext cx="2321271" cy="1637450"/>
        </p:xfrm>
        <a:graphic>
          <a:graphicData uri="http://schemas.openxmlformats.org/drawingml/2006/table">
            <a:tbl>
              <a:tblPr/>
              <a:tblGrid>
                <a:gridCol w="1136842">
                  <a:extLst>
                    <a:ext uri="{9D8B030D-6E8A-4147-A177-3AD203B41FA5}">
                      <a16:colId xmlns="" xmlns:a16="http://schemas.microsoft.com/office/drawing/2014/main" val="20000"/>
                    </a:ext>
                  </a:extLst>
                </a:gridCol>
                <a:gridCol w="1184429">
                  <a:extLst>
                    <a:ext uri="{9D8B030D-6E8A-4147-A177-3AD203B41FA5}">
                      <a16:colId xmlns="" xmlns:a16="http://schemas.microsoft.com/office/drawing/2014/main" val="20001"/>
                    </a:ext>
                  </a:extLst>
                </a:gridCol>
              </a:tblGrid>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dirty="0">
                          <a:ln>
                            <a:noFill/>
                          </a:ln>
                          <a:solidFill>
                            <a:srgbClr val="FFFFFF"/>
                          </a:solidFill>
                          <a:effectLst/>
                          <a:latin typeface="Calibri" charset="0"/>
                          <a:ea typeface="ＭＳ Ｐゴシック" charset="-128"/>
                          <a:cs typeface="ＭＳ Ｐゴシック" charset="-128"/>
                        </a:rPr>
                        <a:t>Country (Acronyms)</a:t>
                      </a:r>
                      <a:endParaRPr kumimoji="0" lang="it-IT" altLang="it-IT" sz="900" b="1" i="0" u="none" strike="noStrike" cap="none" normalizeH="0" baseline="0" dirty="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Institutes</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Belgium (BE)</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IRM</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Bulgaria (BG)</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NIMH</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dirty="0">
                          <a:ln>
                            <a:noFill/>
                          </a:ln>
                          <a:solidFill>
                            <a:srgbClr val="FFFFFF"/>
                          </a:solidFill>
                          <a:effectLst/>
                          <a:latin typeface="Calibri" charset="0"/>
                          <a:ea typeface="ＭＳ Ｐゴシック" charset="-128"/>
                          <a:cs typeface="ＭＳ Ｐゴシック" charset="-128"/>
                        </a:rPr>
                        <a:t>Germany (DE)</a:t>
                      </a:r>
                      <a:endParaRPr kumimoji="0" lang="it-IT" altLang="it-IT" sz="900" b="1" i="0" u="none" strike="noStrike" cap="none" normalizeH="0" baseline="0" dirty="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BfG</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Hungary (HU)</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dirty="0">
                          <a:ln>
                            <a:noFill/>
                          </a:ln>
                          <a:solidFill>
                            <a:srgbClr val="000000"/>
                          </a:solidFill>
                          <a:effectLst/>
                          <a:latin typeface="Calibri" charset="0"/>
                          <a:ea typeface="ＭＳ Ｐゴシック" charset="-128"/>
                          <a:cs typeface="ＭＳ Ｐゴシック" charset="-128"/>
                        </a:rPr>
                        <a:t>OMSZ</a:t>
                      </a:r>
                      <a:endParaRPr kumimoji="0" lang="it-IT" altLang="it-IT" sz="900" b="0" i="0" u="none" strike="noStrike" cap="none" normalizeH="0" baseline="0" dirty="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Italy (IT-DPC, IT-UNIFE)</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DPC, UniFe</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r h="206534">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Poland (PL)</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IMWM</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6"/>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Slovakia (SK)</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SHMU</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7"/>
                  </a:ext>
                </a:extLst>
              </a:tr>
              <a:tr h="165228">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Turkey (TU)</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dirty="0">
                          <a:ln>
                            <a:noFill/>
                          </a:ln>
                          <a:solidFill>
                            <a:srgbClr val="000000"/>
                          </a:solidFill>
                          <a:effectLst/>
                          <a:latin typeface="Calibri" charset="0"/>
                          <a:ea typeface="ＭＳ Ｐゴシック" charset="-128"/>
                          <a:cs typeface="ＭＳ Ｐゴシック" charset="-128"/>
                        </a:rPr>
                        <a:t>ITU, METU, TSMS</a:t>
                      </a:r>
                      <a:endParaRPr kumimoji="0" lang="it-IT" altLang="it-IT" sz="900" b="0" i="0" u="none" strike="noStrike" cap="none" normalizeH="0" baseline="0" dirty="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8"/>
                  </a:ext>
                </a:extLst>
              </a:tr>
            </a:tbl>
          </a:graphicData>
        </a:graphic>
      </p:graphicFrame>
      <p:pic>
        <p:nvPicPr>
          <p:cNvPr id="20" name="Immagin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06" y="2243382"/>
            <a:ext cx="5515254" cy="3924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Immagin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84" y="2265632"/>
            <a:ext cx="5504875" cy="3917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2" name="Tabella 21"/>
          <p:cNvGraphicFramePr>
            <a:graphicFrameLocks noGrp="1"/>
          </p:cNvGraphicFramePr>
          <p:nvPr>
            <p:extLst/>
          </p:nvPr>
        </p:nvGraphicFramePr>
        <p:xfrm>
          <a:off x="5893859" y="3972572"/>
          <a:ext cx="2997200" cy="2089002"/>
        </p:xfrm>
        <a:graphic>
          <a:graphicData uri="http://schemas.openxmlformats.org/drawingml/2006/table">
            <a:tbl>
              <a:tblPr/>
              <a:tblGrid>
                <a:gridCol w="1128890">
                  <a:extLst>
                    <a:ext uri="{9D8B030D-6E8A-4147-A177-3AD203B41FA5}">
                      <a16:colId xmlns="" xmlns:a16="http://schemas.microsoft.com/office/drawing/2014/main" val="20000"/>
                    </a:ext>
                  </a:extLst>
                </a:gridCol>
                <a:gridCol w="891822">
                  <a:extLst>
                    <a:ext uri="{9D8B030D-6E8A-4147-A177-3AD203B41FA5}">
                      <a16:colId xmlns="" xmlns:a16="http://schemas.microsoft.com/office/drawing/2014/main" val="20001"/>
                    </a:ext>
                  </a:extLst>
                </a:gridCol>
                <a:gridCol w="976488">
                  <a:extLst>
                    <a:ext uri="{9D8B030D-6E8A-4147-A177-3AD203B41FA5}">
                      <a16:colId xmlns="" xmlns:a16="http://schemas.microsoft.com/office/drawing/2014/main" val="20002"/>
                    </a:ext>
                  </a:extLst>
                </a:gridCol>
              </a:tblGrid>
              <a:tr h="0">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dirty="0">
                          <a:ln>
                            <a:noFill/>
                          </a:ln>
                          <a:solidFill>
                            <a:srgbClr val="FFFFFF"/>
                          </a:solidFill>
                          <a:effectLst/>
                          <a:latin typeface="Calibri" charset="0"/>
                          <a:ea typeface="ＭＳ Ｐゴシック" charset="-128"/>
                          <a:cs typeface="ＭＳ Ｐゴシック" charset="-128"/>
                        </a:rPr>
                        <a:t>Country</a:t>
                      </a:r>
                      <a:endParaRPr kumimoji="0" lang="it-IT" altLang="it-IT" sz="900" b="1" i="0" u="none" strike="noStrike" cap="none" normalizeH="0" baseline="0" dirty="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Total number of gauges *</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Average minimum distance (km) </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66376">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Belgium</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89**</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11.2</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220877">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Germany</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dirty="0">
                          <a:ln>
                            <a:noFill/>
                          </a:ln>
                          <a:solidFill>
                            <a:srgbClr val="000000"/>
                          </a:solidFill>
                          <a:effectLst/>
                          <a:latin typeface="Calibri" charset="0"/>
                          <a:ea typeface="ＭＳ Ｐゴシック" charset="-128"/>
                          <a:cs typeface="ＭＳ Ｐゴシック" charset="-128"/>
                        </a:rPr>
                        <a:t>1300</a:t>
                      </a:r>
                      <a:endParaRPr kumimoji="0" lang="it-IT" altLang="it-IT" sz="900" b="0" i="0" u="none" strike="noStrike" cap="none" normalizeH="0" baseline="0" dirty="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17</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225181">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dirty="0">
                          <a:ln>
                            <a:noFill/>
                          </a:ln>
                          <a:solidFill>
                            <a:srgbClr val="FFFFFF"/>
                          </a:solidFill>
                          <a:effectLst/>
                          <a:latin typeface="Calibri" charset="0"/>
                          <a:ea typeface="ＭＳ Ｐゴシック" charset="-128"/>
                          <a:cs typeface="ＭＳ Ｐゴシック" charset="-128"/>
                        </a:rPr>
                        <a:t>Italy</a:t>
                      </a:r>
                      <a:endParaRPr kumimoji="0" lang="it-IT" altLang="it-IT" sz="900" b="1" i="0" u="none" strike="noStrike" cap="none" normalizeH="0" baseline="0" dirty="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2600</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9.5</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242392">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Poland</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330-475</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dirty="0">
                          <a:ln>
                            <a:noFill/>
                          </a:ln>
                          <a:solidFill>
                            <a:srgbClr val="000000"/>
                          </a:solidFill>
                          <a:effectLst/>
                          <a:latin typeface="Calibri" charset="0"/>
                          <a:ea typeface="ＭＳ Ｐゴシック" charset="-128"/>
                          <a:cs typeface="ＭＳ Ｐゴシック" charset="-128"/>
                        </a:rPr>
                        <a:t>13.3</a:t>
                      </a:r>
                      <a:endParaRPr kumimoji="0" lang="it-IT" altLang="it-IT" sz="900" b="0" i="0" u="none" strike="noStrike" cap="none" normalizeH="0" baseline="0" dirty="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235220">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1" i="0" u="none" strike="noStrike" cap="none" normalizeH="0" baseline="0">
                          <a:ln>
                            <a:noFill/>
                          </a:ln>
                          <a:solidFill>
                            <a:srgbClr val="FFFFFF"/>
                          </a:solidFill>
                          <a:effectLst/>
                          <a:latin typeface="Calibri" charset="0"/>
                          <a:ea typeface="ＭＳ Ｐゴシック" charset="-128"/>
                          <a:cs typeface="ＭＳ Ｐゴシック" charset="-128"/>
                        </a:rPr>
                        <a:t>Turkey</a:t>
                      </a:r>
                      <a:endParaRPr kumimoji="0" lang="it-IT" altLang="it-IT" sz="900" b="1" i="0" u="none" strike="noStrike" cap="none" normalizeH="0" baseline="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193***</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900" b="0" i="0" u="none" strike="noStrike" cap="none" normalizeH="0" baseline="0">
                          <a:ln>
                            <a:noFill/>
                          </a:ln>
                          <a:solidFill>
                            <a:srgbClr val="000000"/>
                          </a:solidFill>
                          <a:effectLst/>
                          <a:latin typeface="Calibri" charset="0"/>
                          <a:ea typeface="ＭＳ Ｐゴシック" charset="-128"/>
                          <a:cs typeface="ＭＳ Ｐゴシック" charset="-128"/>
                        </a:rPr>
                        <a:t>27</a:t>
                      </a:r>
                      <a:endParaRPr kumimoji="0" lang="it-IT" altLang="it-IT" sz="900" b="0" i="0" u="none" strike="noStrike" cap="none" normalizeH="0" baseline="0">
                        <a:ln>
                          <a:noFill/>
                        </a:ln>
                        <a:solidFill>
                          <a:srgbClr val="000000"/>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r h="587476">
                <a:tc gridSpan="3">
                  <a:txBody>
                    <a:bodyPr/>
                    <a:lstStyle>
                      <a:lvl1pPr>
                        <a:spcBef>
                          <a:spcPct val="20000"/>
                        </a:spcBef>
                        <a:buFont typeface="Arial" charset="0"/>
                        <a:defRPr sz="28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cs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800" b="1" i="0" u="none" strike="noStrike" cap="none" normalizeH="0" baseline="0" dirty="0">
                          <a:ln>
                            <a:noFill/>
                          </a:ln>
                          <a:solidFill>
                            <a:srgbClr val="FFFFFF"/>
                          </a:solidFill>
                          <a:effectLst/>
                          <a:latin typeface="Calibri" charset="0"/>
                          <a:ea typeface="ＭＳ Ｐゴシック" charset="-128"/>
                          <a:cs typeface="ＭＳ Ｐゴシック" charset="-128"/>
                        </a:rPr>
                        <a:t>* the number of rain gauges could vary from day to day due to operational efficiency within a maximum range of 10-15%. </a:t>
                      </a:r>
                      <a:endParaRPr kumimoji="0" lang="it-IT" altLang="it-IT" sz="900" b="1" i="0" u="none" strike="noStrike" cap="none" normalizeH="0" baseline="0" dirty="0">
                        <a:ln>
                          <a:noFill/>
                        </a:ln>
                        <a:solidFill>
                          <a:srgbClr val="FFFFFF"/>
                        </a:solidFill>
                        <a:effectLst/>
                        <a:latin typeface="Calibri" charset="0"/>
                        <a:ea typeface="ＭＳ Ｐゴシック" charset="-128"/>
                        <a:cs typeface="ＭＳ Ｐゴシック"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800" b="1" i="0" u="none" strike="noStrike" cap="none" normalizeH="0" baseline="0" dirty="0">
                          <a:ln>
                            <a:noFill/>
                          </a:ln>
                          <a:solidFill>
                            <a:srgbClr val="FFFFFF"/>
                          </a:solidFill>
                          <a:effectLst/>
                          <a:latin typeface="Calibri" charset="0"/>
                          <a:ea typeface="ＭＳ Ｐゴシック" charset="-128"/>
                          <a:cs typeface="ＭＳ Ｐゴシック" charset="-128"/>
                        </a:rPr>
                        <a:t>** only in the Wallonia Region </a:t>
                      </a:r>
                      <a:endParaRPr kumimoji="0" lang="it-IT" altLang="it-IT" sz="900" b="1" i="0" u="none" strike="noStrike" cap="none" normalizeH="0" baseline="0" dirty="0">
                        <a:ln>
                          <a:noFill/>
                        </a:ln>
                        <a:solidFill>
                          <a:srgbClr val="FFFFFF"/>
                        </a:solidFill>
                        <a:effectLst/>
                        <a:latin typeface="Calibri" charset="0"/>
                        <a:ea typeface="ＭＳ Ｐゴシック" charset="-128"/>
                        <a:cs typeface="ＭＳ Ｐゴシック" charset="-128"/>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t-IT" sz="800" b="1" i="0" u="none" strike="noStrike" cap="none" normalizeH="0" baseline="0" dirty="0">
                          <a:ln>
                            <a:noFill/>
                          </a:ln>
                          <a:solidFill>
                            <a:srgbClr val="FFFFFF"/>
                          </a:solidFill>
                          <a:effectLst/>
                          <a:latin typeface="Calibri" charset="0"/>
                          <a:ea typeface="ＭＳ Ｐゴシック" charset="-128"/>
                          <a:cs typeface="ＭＳ Ｐゴシック" charset="-128"/>
                        </a:rPr>
                        <a:t>*** only covering the western part of Anatolia</a:t>
                      </a:r>
                      <a:endParaRPr kumimoji="0" lang="it-IT" altLang="it-IT" sz="900" b="1" i="0" u="none" strike="noStrike" cap="none" normalizeH="0" baseline="0" dirty="0">
                        <a:ln>
                          <a:noFill/>
                        </a:ln>
                        <a:solidFill>
                          <a:srgbClr val="FFFFFF"/>
                        </a:solidFill>
                        <a:effectLst/>
                        <a:latin typeface="Times New Roman" charset="0"/>
                        <a:ea typeface="ＭＳ Ｐゴシック" charset="-128"/>
                        <a:cs typeface="ＭＳ Ｐゴシック" charset="-128"/>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it-IT"/>
                    </a:p>
                  </a:txBody>
                  <a:tcPr/>
                </a:tc>
                <a:tc hMerge="1">
                  <a:txBody>
                    <a:bodyPr/>
                    <a:lstStyle/>
                    <a:p>
                      <a:endParaRPr lang="it-IT"/>
                    </a:p>
                  </a:txBody>
                  <a:tcPr/>
                </a:tc>
                <a:extLst>
                  <a:ext uri="{0D108BD9-81ED-4DB2-BD59-A6C34878D82A}">
                    <a16:rowId xmlns="" xmlns:a16="http://schemas.microsoft.com/office/drawing/2014/main" val="10006"/>
                  </a:ext>
                </a:extLst>
              </a:tr>
            </a:tbl>
          </a:graphicData>
        </a:graphic>
      </p:graphicFrame>
      <p:sp>
        <p:nvSpPr>
          <p:cNvPr id="23" name="CasellaDiTesto 22"/>
          <p:cNvSpPr txBox="1">
            <a:spLocks noChangeArrowheads="1"/>
          </p:cNvSpPr>
          <p:nvPr/>
        </p:nvSpPr>
        <p:spPr bwMode="auto">
          <a:xfrm>
            <a:off x="5893859" y="4648411"/>
            <a:ext cx="1797273"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fontAlgn="base">
              <a:spcBef>
                <a:spcPct val="0"/>
              </a:spcBef>
              <a:spcAft>
                <a:spcPct val="0"/>
              </a:spcAft>
              <a:buFontTx/>
              <a:buNone/>
            </a:pPr>
            <a:r>
              <a:rPr lang="it-IT" altLang="it-IT" sz="1350" dirty="0">
                <a:solidFill>
                  <a:prstClr val="black"/>
                </a:solidFill>
                <a:latin typeface="Arial" charset="0"/>
              </a:rPr>
              <a:t>59 C-band </a:t>
            </a:r>
            <a:r>
              <a:rPr lang="it-IT" altLang="it-IT" sz="1350" dirty="0" err="1">
                <a:solidFill>
                  <a:prstClr val="black"/>
                </a:solidFill>
                <a:latin typeface="Arial" charset="0"/>
              </a:rPr>
              <a:t>Radars</a:t>
            </a:r>
            <a:endParaRPr lang="it-IT" altLang="it-IT" sz="1350" dirty="0">
              <a:solidFill>
                <a:prstClr val="black"/>
              </a:solidFill>
              <a:latin typeface="Arial" charset="0"/>
            </a:endParaRPr>
          </a:p>
        </p:txBody>
      </p:sp>
      <p:sp>
        <p:nvSpPr>
          <p:cNvPr id="24" name="Rettangolo 6"/>
          <p:cNvSpPr>
            <a:spLocks noChangeArrowheads="1"/>
          </p:cNvSpPr>
          <p:nvPr/>
        </p:nvSpPr>
        <p:spPr bwMode="auto">
          <a:xfrm>
            <a:off x="366407" y="1062505"/>
            <a:ext cx="852465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algn="just" fontAlgn="base">
              <a:spcBef>
                <a:spcPct val="0"/>
              </a:spcBef>
              <a:spcAft>
                <a:spcPct val="0"/>
              </a:spcAft>
              <a:buFontTx/>
              <a:buNone/>
            </a:pPr>
            <a:r>
              <a:rPr lang="en-US" altLang="it-IT" sz="1800" dirty="0">
                <a:latin typeface="Calibri" pitchFamily="34" charset="0"/>
                <a:ea typeface="+mn-ea"/>
                <a:cs typeface="+mn-cs"/>
              </a:rPr>
              <a:t>The Quality Monitoring Cluster is composed of experts from the National Meteorological and Hydrological Institutes of 8 European countries under the coordination of the Italian Civil Protection Department (DPC). The PPVG uses ground measurement for validation: for precipitation products, for example, </a:t>
            </a:r>
            <a:r>
              <a:rPr lang="en-US" altLang="it-IT" sz="1800" b="1" dirty="0">
                <a:solidFill>
                  <a:srgbClr val="CC0066"/>
                </a:solidFill>
                <a:latin typeface="Calibri" pitchFamily="34" charset="0"/>
                <a:ea typeface="+mn-ea"/>
                <a:cs typeface="+mn-cs"/>
              </a:rPr>
              <a:t>rain gauge </a:t>
            </a:r>
            <a:r>
              <a:rPr lang="en-US" altLang="it-IT" sz="1800" dirty="0">
                <a:latin typeface="Calibri" pitchFamily="34" charset="0"/>
                <a:ea typeface="+mn-ea"/>
                <a:cs typeface="+mn-cs"/>
              </a:rPr>
              <a:t>and </a:t>
            </a:r>
            <a:r>
              <a:rPr lang="en-US" altLang="it-IT" sz="1800" b="1" dirty="0">
                <a:solidFill>
                  <a:srgbClr val="CC0066"/>
                </a:solidFill>
                <a:latin typeface="Calibri" pitchFamily="34" charset="0"/>
                <a:ea typeface="+mn-ea"/>
                <a:cs typeface="+mn-cs"/>
              </a:rPr>
              <a:t>radar</a:t>
            </a:r>
            <a:r>
              <a:rPr lang="en-US" altLang="it-IT" sz="1800" dirty="0">
                <a:latin typeface="Calibri" pitchFamily="34" charset="0"/>
                <a:ea typeface="+mn-ea"/>
                <a:cs typeface="+mn-cs"/>
              </a:rPr>
              <a:t> data are used. </a:t>
            </a:r>
            <a:endParaRPr lang="it-IT" altLang="it-IT" sz="1800" dirty="0">
              <a:latin typeface="Calibri" pitchFamily="34" charset="0"/>
              <a:ea typeface="+mn-ea"/>
              <a:cs typeface="+mn-cs"/>
            </a:endParaRPr>
          </a:p>
        </p:txBody>
      </p:sp>
    </p:spTree>
    <p:custDataLst>
      <p:tags r:id="rId1"/>
    </p:custDataLst>
    <p:extLst>
      <p:ext uri="{BB962C8B-B14F-4D97-AF65-F5344CB8AC3E}">
        <p14:creationId xmlns:p14="http://schemas.microsoft.com/office/powerpoint/2010/main" val="2889620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CasellaDiTesto 9"/>
          <p:cNvSpPr txBox="1">
            <a:spLocks noChangeArrowheads="1"/>
          </p:cNvSpPr>
          <p:nvPr>
            <p:custDataLst>
              <p:tags r:id="rId2"/>
            </p:custDataLst>
          </p:nvPr>
        </p:nvSpPr>
        <p:spPr bwMode="auto">
          <a:xfrm>
            <a:off x="179512" y="2564904"/>
            <a:ext cx="8496300" cy="3585597"/>
          </a:xfrm>
          <a:prstGeom prst="rect">
            <a:avLst/>
          </a:prstGeom>
          <a:noFill/>
          <a:ln w="9525">
            <a:noFill/>
            <a:miter lim="800000"/>
            <a:headEnd/>
            <a:tailEnd/>
          </a:ln>
        </p:spPr>
        <p:txBody>
          <a:bodyPr>
            <a:spAutoFit/>
          </a:bodyPr>
          <a:lstStyle/>
          <a:p>
            <a:pPr marL="533400" indent="-438150" algn="just">
              <a:buFont typeface="Wingdings" pitchFamily="2" charset="2"/>
              <a:buChar char="v"/>
            </a:pPr>
            <a:r>
              <a:rPr lang="en-US" altLang="it-IT" dirty="0"/>
              <a:t>to provide satellite-derived products from existing and future satellites with sufficient time and space resolution to satisfy the needs of operational hydrology; identified products:</a:t>
            </a:r>
          </a:p>
          <a:p>
            <a:pPr marL="712788" lvl="2" indent="276225" algn="just">
              <a:buFont typeface="Wingdings" pitchFamily="2" charset="2"/>
              <a:buChar char="ü"/>
            </a:pPr>
            <a:r>
              <a:rPr lang="en-US" altLang="it-IT" sz="1500" dirty="0"/>
              <a:t>precipitation (liquid, solid, rate, accumulated);</a:t>
            </a:r>
          </a:p>
          <a:p>
            <a:pPr marL="712788" lvl="2" indent="276225" algn="just">
              <a:buFont typeface="Wingdings" pitchFamily="2" charset="2"/>
              <a:buChar char="ü"/>
            </a:pPr>
            <a:r>
              <a:rPr lang="en-US" altLang="it-IT" sz="1500" dirty="0"/>
              <a:t>soil moisture (at large-scale, at local-scale, at surface, in the roots region);</a:t>
            </a:r>
          </a:p>
          <a:p>
            <a:pPr marL="712788" lvl="2" indent="276225" algn="just">
              <a:buFont typeface="Wingdings" pitchFamily="2" charset="2"/>
              <a:buChar char="ü"/>
            </a:pPr>
            <a:r>
              <a:rPr lang="en-US" altLang="it-IT" sz="1500" dirty="0"/>
              <a:t>snow parameters (detection, cover, melting conditions, water equivalent);</a:t>
            </a:r>
          </a:p>
          <a:p>
            <a:pPr marL="533400" indent="-438150" algn="just">
              <a:buFont typeface="Wingdings" pitchFamily="2" charset="2"/>
              <a:buChar char="v"/>
            </a:pPr>
            <a:endParaRPr lang="en-US" altLang="it-IT" dirty="0"/>
          </a:p>
          <a:p>
            <a:pPr marL="533400" indent="-438150" algn="just">
              <a:buFont typeface="Wingdings" pitchFamily="2" charset="2"/>
              <a:buChar char="v"/>
            </a:pPr>
            <a:r>
              <a:rPr lang="en-US" altLang="it-IT" dirty="0"/>
              <a:t>to perform independent validation of the usefulness of the new products for fighting against floods, landslides, avalanches, and evaluating water resources; the activity includes:</a:t>
            </a:r>
          </a:p>
          <a:p>
            <a:pPr marL="712788" lvl="1" indent="276225">
              <a:buFont typeface="Wingdings" pitchFamily="2" charset="2"/>
              <a:buChar char="ü"/>
            </a:pPr>
            <a:r>
              <a:rPr lang="en-US" altLang="it-IT" sz="1400" dirty="0"/>
              <a:t>downscaling/upscaling modelling from observed/retrieved fields to basin level;</a:t>
            </a:r>
          </a:p>
          <a:p>
            <a:pPr marL="712788" lvl="1" indent="276225">
              <a:buFont typeface="Wingdings" pitchFamily="2" charset="2"/>
              <a:buChar char="ü"/>
            </a:pPr>
            <a:r>
              <a:rPr lang="en-US" altLang="it-IT" sz="1400" dirty="0"/>
              <a:t>fusion of satellite-derived measurements with data from radar and rain gauge networks;</a:t>
            </a:r>
          </a:p>
          <a:p>
            <a:pPr marL="712788" lvl="1" indent="276225">
              <a:buFont typeface="Wingdings" pitchFamily="2" charset="2"/>
              <a:buChar char="ü"/>
            </a:pPr>
            <a:r>
              <a:rPr lang="en-US" altLang="it-IT" sz="1400" dirty="0"/>
              <a:t>assimilation of satellite-derived products in hydrological models;</a:t>
            </a:r>
          </a:p>
          <a:p>
            <a:pPr marL="712788" lvl="1" indent="276225">
              <a:buFont typeface="Wingdings" pitchFamily="2" charset="2"/>
              <a:buChar char="ü"/>
            </a:pPr>
            <a:r>
              <a:rPr lang="en-US" altLang="it-IT" sz="1400" dirty="0"/>
              <a:t>assessment of the impact of the new satellite-derived products on hydrological applications.</a:t>
            </a:r>
            <a:endParaRPr lang="it-IT" altLang="it-IT" dirty="0"/>
          </a:p>
        </p:txBody>
      </p:sp>
      <p:pic>
        <p:nvPicPr>
          <p:cNvPr id="9" name="Immagine 1" descr="2006-307-above-average-rainfall.jpg"/>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5868144" y="7313"/>
            <a:ext cx="3294656" cy="253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custDataLst>
              <p:tags r:id="rId4"/>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it-IT" altLang="it-IT" sz="1300" dirty="0">
              <a:solidFill>
                <a:srgbClr val="FFFFFF"/>
              </a:solidFill>
              <a:latin typeface="Calibri" pitchFamily="34" charset="0"/>
            </a:endParaRPr>
          </a:p>
        </p:txBody>
      </p:sp>
      <p:sp>
        <p:nvSpPr>
          <p:cNvPr id="7" name="Rectangle 5"/>
          <p:cNvSpPr>
            <a:spLocks noChangeArrowheads="1"/>
          </p:cNvSpPr>
          <p:nvPr/>
        </p:nvSpPr>
        <p:spPr bwMode="auto">
          <a:xfrm>
            <a:off x="504291" y="1048991"/>
            <a:ext cx="4897437" cy="503237"/>
          </a:xfrm>
          <a:prstGeom prst="rect">
            <a:avLst/>
          </a:prstGeom>
          <a:solidFill>
            <a:schemeClr val="bg1"/>
          </a:solidFill>
          <a:ln w="9525">
            <a:noFill/>
            <a:miter lim="800000"/>
            <a:headEnd/>
            <a:tailEnd/>
          </a:ln>
        </p:spPr>
        <p:txBody>
          <a:bodyPr/>
          <a:lstStyle/>
          <a:p>
            <a:pPr marL="342900" indent="-342900" algn="ctr">
              <a:spcBef>
                <a:spcPct val="20000"/>
              </a:spcBef>
            </a:pPr>
            <a:r>
              <a:rPr lang="en-US" sz="3200" b="1" dirty="0" smtClean="0">
                <a:solidFill>
                  <a:srgbClr val="002664"/>
                </a:solidFill>
                <a:latin typeface="Calibri" pitchFamily="34" charset="0"/>
              </a:rPr>
              <a:t>H-SAF Objectives</a:t>
            </a:r>
            <a:endParaRPr lang="en-US" sz="3200" b="1" dirty="0">
              <a:solidFill>
                <a:srgbClr val="002664"/>
              </a:solidFill>
              <a:latin typeface="Calibri" pitchFamily="34" charset="0"/>
            </a:endParaRPr>
          </a:p>
        </p:txBody>
      </p:sp>
      <p:grpSp>
        <p:nvGrpSpPr>
          <p:cNvPr id="8" name="Gruppo 7"/>
          <p:cNvGrpSpPr/>
          <p:nvPr/>
        </p:nvGrpSpPr>
        <p:grpSpPr>
          <a:xfrm>
            <a:off x="6866298" y="2357578"/>
            <a:ext cx="2170198" cy="4311782"/>
            <a:chOff x="6794289" y="1734438"/>
            <a:chExt cx="2170198" cy="4311782"/>
          </a:xfrm>
        </p:grpSpPr>
        <p:sp>
          <p:nvSpPr>
            <p:cNvPr id="10" name="Rettangolo 9"/>
            <p:cNvSpPr/>
            <p:nvPr/>
          </p:nvSpPr>
          <p:spPr bwMode="auto">
            <a:xfrm>
              <a:off x="7093172" y="1734438"/>
              <a:ext cx="1871315" cy="4311782"/>
            </a:xfrm>
            <a:prstGeom prst="rect">
              <a:avLst/>
            </a:prstGeom>
            <a:solidFill>
              <a:srgbClr val="00206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2000" b="1" dirty="0">
                  <a:solidFill>
                    <a:schemeClr val="bg2"/>
                  </a:solidFill>
                  <a:latin typeface="+mn-lt"/>
                  <a:ea typeface="Times New Roman"/>
                  <a:cs typeface="Aharoni" panose="02010803020104030203" pitchFamily="2" charset="-79"/>
                </a:rPr>
                <a:t>Civil Protection, </a:t>
              </a:r>
              <a:endParaRPr lang="en-GB" sz="2000" b="1" dirty="0" smtClean="0">
                <a:solidFill>
                  <a:schemeClr val="bg2"/>
                </a:solidFill>
                <a:latin typeface="+mn-lt"/>
                <a:ea typeface="Times New Roman"/>
                <a:cs typeface="Aharoni" panose="02010803020104030203" pitchFamily="2" charset="-79"/>
              </a:endParaRPr>
            </a:p>
            <a:p>
              <a:endParaRPr lang="en-GB" sz="1000" b="1" dirty="0">
                <a:solidFill>
                  <a:schemeClr val="bg2"/>
                </a:solidFill>
                <a:latin typeface="+mn-lt"/>
                <a:ea typeface="Times New Roman"/>
                <a:cs typeface="Aharoni" panose="02010803020104030203" pitchFamily="2" charset="-79"/>
              </a:endParaRPr>
            </a:p>
            <a:p>
              <a:r>
                <a:rPr lang="en-GB" sz="2000" b="1" dirty="0" smtClean="0">
                  <a:solidFill>
                    <a:schemeClr val="bg2"/>
                  </a:solidFill>
                  <a:latin typeface="+mn-lt"/>
                  <a:ea typeface="Times New Roman"/>
                  <a:cs typeface="Aharoni" panose="02010803020104030203" pitchFamily="2" charset="-79"/>
                </a:rPr>
                <a:t>Risk </a:t>
              </a:r>
              <a:r>
                <a:rPr lang="en-GB" sz="2000" b="1" dirty="0">
                  <a:solidFill>
                    <a:schemeClr val="bg2"/>
                  </a:solidFill>
                  <a:latin typeface="+mn-lt"/>
                  <a:ea typeface="Times New Roman"/>
                  <a:cs typeface="Aharoni" panose="02010803020104030203" pitchFamily="2" charset="-79"/>
                </a:rPr>
                <a:t>Management, </a:t>
              </a:r>
              <a:endParaRPr lang="en-GB" sz="2000" b="1" dirty="0" smtClean="0">
                <a:solidFill>
                  <a:schemeClr val="bg2"/>
                </a:solidFill>
                <a:latin typeface="+mn-lt"/>
                <a:ea typeface="Times New Roman"/>
                <a:cs typeface="Aharoni" panose="02010803020104030203" pitchFamily="2" charset="-79"/>
              </a:endParaRPr>
            </a:p>
            <a:p>
              <a:endParaRPr lang="en-GB" sz="1000" b="1" dirty="0">
                <a:solidFill>
                  <a:schemeClr val="bg2"/>
                </a:solidFill>
                <a:latin typeface="+mn-lt"/>
                <a:ea typeface="Times New Roman"/>
                <a:cs typeface="Aharoni" panose="02010803020104030203" pitchFamily="2" charset="-79"/>
              </a:endParaRPr>
            </a:p>
            <a:p>
              <a:r>
                <a:rPr lang="en-GB" sz="2000" b="1" dirty="0" smtClean="0">
                  <a:solidFill>
                    <a:schemeClr val="bg2"/>
                  </a:solidFill>
                  <a:latin typeface="+mn-lt"/>
                  <a:ea typeface="Times New Roman"/>
                  <a:cs typeface="Aharoni" panose="02010803020104030203" pitchFamily="2" charset="-79"/>
                </a:rPr>
                <a:t>Hydrological </a:t>
              </a:r>
              <a:r>
                <a:rPr lang="en-GB" sz="2000" b="1" dirty="0">
                  <a:solidFill>
                    <a:schemeClr val="bg2"/>
                  </a:solidFill>
                  <a:latin typeface="+mn-lt"/>
                  <a:ea typeface="Times New Roman"/>
                  <a:cs typeface="Aharoni" panose="02010803020104030203" pitchFamily="2" charset="-79"/>
                </a:rPr>
                <a:t>applications, </a:t>
              </a:r>
              <a:endParaRPr lang="it-IT" sz="2000" b="1" dirty="0">
                <a:solidFill>
                  <a:schemeClr val="bg2"/>
                </a:solidFill>
                <a:latin typeface="+mn-lt"/>
                <a:cs typeface="Aharoni" panose="02010803020104030203" pitchFamily="2" charset="-79"/>
              </a:endParaRPr>
            </a:p>
            <a:p>
              <a:endParaRPr lang="en-GB" sz="1000" b="1" dirty="0" smtClean="0">
                <a:solidFill>
                  <a:schemeClr val="bg2"/>
                </a:solidFill>
                <a:latin typeface="+mn-lt"/>
                <a:cs typeface="Aharoni" panose="02010803020104030203" pitchFamily="2" charset="-79"/>
              </a:endParaRPr>
            </a:p>
            <a:p>
              <a:r>
                <a:rPr lang="en-GB" sz="2000" b="1" dirty="0" err="1" smtClean="0">
                  <a:solidFill>
                    <a:schemeClr val="bg2"/>
                  </a:solidFill>
                  <a:latin typeface="+mn-lt"/>
                  <a:cs typeface="Aharoni" panose="02010803020104030203" pitchFamily="2" charset="-79"/>
                </a:rPr>
                <a:t>Nowcasting</a:t>
              </a:r>
              <a:r>
                <a:rPr lang="en-GB" sz="2000" b="1" dirty="0">
                  <a:solidFill>
                    <a:schemeClr val="bg2"/>
                  </a:solidFill>
                  <a:latin typeface="+mn-lt"/>
                  <a:cs typeface="Aharoni" panose="02010803020104030203" pitchFamily="2" charset="-79"/>
                </a:rPr>
                <a:t>, </a:t>
              </a:r>
              <a:endParaRPr lang="en-GB" sz="2000" b="1" dirty="0" smtClean="0">
                <a:solidFill>
                  <a:schemeClr val="bg2"/>
                </a:solidFill>
                <a:latin typeface="+mn-lt"/>
                <a:cs typeface="Aharoni" panose="02010803020104030203" pitchFamily="2" charset="-79"/>
              </a:endParaRPr>
            </a:p>
            <a:p>
              <a:endParaRPr lang="en-GB" sz="1000" b="1" dirty="0" smtClean="0">
                <a:solidFill>
                  <a:schemeClr val="bg2"/>
                </a:solidFill>
                <a:latin typeface="+mn-lt"/>
                <a:cs typeface="Aharoni" panose="02010803020104030203" pitchFamily="2" charset="-79"/>
              </a:endParaRPr>
            </a:p>
            <a:p>
              <a:r>
                <a:rPr lang="en-GB" sz="2000" b="1" dirty="0" smtClean="0">
                  <a:solidFill>
                    <a:schemeClr val="bg2"/>
                  </a:solidFill>
                  <a:latin typeface="+mn-lt"/>
                  <a:cs typeface="Aharoni" panose="02010803020104030203" pitchFamily="2" charset="-79"/>
                </a:rPr>
                <a:t>Hydrology </a:t>
              </a:r>
              <a:r>
                <a:rPr lang="en-GB" sz="2000" b="1" dirty="0">
                  <a:solidFill>
                    <a:schemeClr val="bg2"/>
                  </a:solidFill>
                  <a:latin typeface="+mn-lt"/>
                  <a:cs typeface="Aharoni" panose="02010803020104030203" pitchFamily="2" charset="-79"/>
                </a:rPr>
                <a:t>and water management, </a:t>
              </a:r>
            </a:p>
            <a:p>
              <a:endParaRPr lang="en-GB" sz="1000" b="1" dirty="0" smtClean="0">
                <a:solidFill>
                  <a:schemeClr val="bg2"/>
                </a:solidFill>
                <a:latin typeface="+mn-lt"/>
                <a:cs typeface="Aharoni" panose="02010803020104030203" pitchFamily="2" charset="-79"/>
              </a:endParaRPr>
            </a:p>
            <a:p>
              <a:r>
                <a:rPr lang="en-GB" sz="2000" b="1" dirty="0" smtClean="0">
                  <a:solidFill>
                    <a:schemeClr val="bg2"/>
                  </a:solidFill>
                  <a:latin typeface="+mn-lt"/>
                  <a:cs typeface="Aharoni" panose="02010803020104030203" pitchFamily="2" charset="-79"/>
                </a:rPr>
                <a:t>Climate</a:t>
              </a:r>
              <a:r>
                <a:rPr lang="en-GB" sz="2000" b="1" dirty="0">
                  <a:solidFill>
                    <a:schemeClr val="bg2"/>
                  </a:solidFill>
                  <a:latin typeface="+mn-lt"/>
                  <a:cs typeface="Aharoni" panose="02010803020104030203" pitchFamily="2" charset="-79"/>
                </a:rPr>
                <a:t>,</a:t>
              </a:r>
            </a:p>
            <a:p>
              <a:endParaRPr lang="en-GB" sz="1000" b="1" dirty="0" smtClean="0">
                <a:solidFill>
                  <a:schemeClr val="bg2"/>
                </a:solidFill>
                <a:latin typeface="+mn-lt"/>
                <a:ea typeface="ヒラギノ角ゴ ProN W3" charset="-128"/>
                <a:cs typeface="Aharoni" panose="02010803020104030203" pitchFamily="2" charset="-79"/>
                <a:sym typeface="Gill Sans" charset="0"/>
              </a:endParaRPr>
            </a:p>
            <a:p>
              <a:r>
                <a:rPr lang="en-GB" sz="2000" b="1" dirty="0" smtClean="0">
                  <a:solidFill>
                    <a:schemeClr val="bg2"/>
                  </a:solidFill>
                  <a:latin typeface="+mn-lt"/>
                  <a:ea typeface="ヒラギノ角ゴ ProN W3" charset="-128"/>
                  <a:cs typeface="Aharoni" panose="02010803020104030203" pitchFamily="2" charset="-79"/>
                  <a:sym typeface="Gill Sans" charset="0"/>
                </a:rPr>
                <a:t>NWP</a:t>
              </a:r>
              <a:endParaRPr lang="it-IT" sz="2000" b="1" dirty="0">
                <a:solidFill>
                  <a:schemeClr val="bg2"/>
                </a:solidFill>
                <a:latin typeface="+mn-lt"/>
                <a:ea typeface="ヒラギノ角ゴ ProN W3" charset="-128"/>
                <a:cs typeface="Aharoni" panose="02010803020104030203" pitchFamily="2" charset="-79"/>
                <a:sym typeface="Gill Sans" charset="0"/>
              </a:endParaRPr>
            </a:p>
          </p:txBody>
        </p:sp>
        <p:sp>
          <p:nvSpPr>
            <p:cNvPr id="11" name="Triangolo isoscele 10"/>
            <p:cNvSpPr/>
            <p:nvPr/>
          </p:nvSpPr>
          <p:spPr>
            <a:xfrm rot="16200000">
              <a:off x="4943875" y="3695236"/>
              <a:ext cx="4070827" cy="369999"/>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ustDataLst>
      <p:tags r:id="rId1"/>
    </p:custDataLst>
    <p:extLst>
      <p:ext uri="{BB962C8B-B14F-4D97-AF65-F5344CB8AC3E}">
        <p14:creationId xmlns:p14="http://schemas.microsoft.com/office/powerpoint/2010/main" val="3356490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arrotondato 27"/>
          <p:cNvSpPr/>
          <p:nvPr/>
        </p:nvSpPr>
        <p:spPr>
          <a:xfrm>
            <a:off x="428668" y="3429000"/>
            <a:ext cx="8226725" cy="3061829"/>
          </a:xfrm>
          <a:prstGeom prst="round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STATISTICAL (CONTINUOUS AND MULTI-CATEGORICAL) SCORES</a:t>
            </a:r>
            <a:endParaRPr lang="en-US" dirty="0">
              <a:solidFill>
                <a:schemeClr val="tx1"/>
              </a:solidFill>
            </a:endParaRPr>
          </a:p>
        </p:txBody>
      </p:sp>
      <p:sp>
        <p:nvSpPr>
          <p:cNvPr id="29" name="Rettangolo con singolo angolo ritagliato 28"/>
          <p:cNvSpPr/>
          <p:nvPr/>
        </p:nvSpPr>
        <p:spPr>
          <a:xfrm>
            <a:off x="620754" y="3970777"/>
            <a:ext cx="2436932" cy="2112746"/>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Precipitation classes:</a:t>
            </a:r>
          </a:p>
          <a:p>
            <a:pPr marL="285750" indent="-285750">
              <a:buFont typeface="Arial" charset="0"/>
              <a:buChar char="•"/>
            </a:pPr>
            <a:r>
              <a:rPr lang="en-US" dirty="0" smtClean="0">
                <a:solidFill>
                  <a:schemeClr val="tx1"/>
                </a:solidFill>
              </a:rPr>
              <a:t>[</a:t>
            </a:r>
            <a:r>
              <a:rPr lang="en-US" dirty="0">
                <a:solidFill>
                  <a:schemeClr val="tx1"/>
                </a:solidFill>
              </a:rPr>
              <a:t>RR </a:t>
            </a:r>
            <a:r>
              <a:rPr lang="en-US" dirty="0" smtClean="0">
                <a:solidFill>
                  <a:schemeClr val="tx1"/>
                </a:solidFill>
              </a:rPr>
              <a:t>≥ </a:t>
            </a:r>
            <a:r>
              <a:rPr lang="en-US" dirty="0">
                <a:solidFill>
                  <a:schemeClr val="tx1"/>
                </a:solidFill>
              </a:rPr>
              <a:t>1.0 </a:t>
            </a:r>
            <a:r>
              <a:rPr lang="en-US" dirty="0" smtClean="0">
                <a:solidFill>
                  <a:schemeClr val="tx1"/>
                </a:solidFill>
              </a:rPr>
              <a:t>(mm/h)]</a:t>
            </a:r>
          </a:p>
          <a:p>
            <a:pPr marL="285750" indent="-285750">
              <a:buFont typeface="Arial" charset="0"/>
              <a:buChar char="•"/>
            </a:pPr>
            <a:r>
              <a:rPr lang="en-US" dirty="0" smtClean="0">
                <a:solidFill>
                  <a:schemeClr val="tx1"/>
                </a:solidFill>
              </a:rPr>
              <a:t>[</a:t>
            </a:r>
            <a:r>
              <a:rPr lang="en-US" dirty="0">
                <a:solidFill>
                  <a:schemeClr val="tx1"/>
                </a:solidFill>
              </a:rPr>
              <a:t>RR ≥ </a:t>
            </a:r>
            <a:r>
              <a:rPr lang="en-US" dirty="0" smtClean="0">
                <a:solidFill>
                  <a:schemeClr val="tx1"/>
                </a:solidFill>
              </a:rPr>
              <a:t>5.0 </a:t>
            </a:r>
            <a:r>
              <a:rPr lang="en-US" dirty="0">
                <a:solidFill>
                  <a:schemeClr val="tx1"/>
                </a:solidFill>
              </a:rPr>
              <a:t>(mm/h)]]</a:t>
            </a:r>
            <a:endParaRPr lang="en-US" dirty="0" smtClean="0">
              <a:solidFill>
                <a:schemeClr val="tx1"/>
              </a:solidFill>
            </a:endParaRPr>
          </a:p>
          <a:p>
            <a:pPr marL="285750" indent="-285750">
              <a:buFont typeface="Arial" charset="0"/>
              <a:buChar char="•"/>
            </a:pPr>
            <a:r>
              <a:rPr lang="en-US" dirty="0" smtClean="0">
                <a:solidFill>
                  <a:schemeClr val="tx1"/>
                </a:solidFill>
              </a:rPr>
              <a:t>[</a:t>
            </a:r>
            <a:r>
              <a:rPr lang="en-US" dirty="0">
                <a:solidFill>
                  <a:schemeClr val="tx1"/>
                </a:solidFill>
              </a:rPr>
              <a:t>RR ≥ </a:t>
            </a:r>
            <a:r>
              <a:rPr lang="en-US" dirty="0" smtClean="0">
                <a:solidFill>
                  <a:schemeClr val="tx1"/>
                </a:solidFill>
              </a:rPr>
              <a:t>10.0 </a:t>
            </a:r>
            <a:r>
              <a:rPr lang="en-US" dirty="0">
                <a:solidFill>
                  <a:schemeClr val="tx1"/>
                </a:solidFill>
              </a:rPr>
              <a:t>(mm/h</a:t>
            </a:r>
            <a:r>
              <a:rPr lang="en-US" dirty="0" smtClean="0">
                <a:solidFill>
                  <a:schemeClr val="tx1"/>
                </a:solidFill>
              </a:rPr>
              <a:t>)]</a:t>
            </a:r>
          </a:p>
        </p:txBody>
      </p:sp>
      <p:sp>
        <p:nvSpPr>
          <p:cNvPr id="19" name="CasellaDiTesto 45"/>
          <p:cNvSpPr txBox="1">
            <a:spLocks noChangeArrowheads="1"/>
          </p:cNvSpPr>
          <p:nvPr/>
        </p:nvSpPr>
        <p:spPr bwMode="auto">
          <a:xfrm>
            <a:off x="2298972" y="188640"/>
            <a:ext cx="5513388" cy="584775"/>
          </a:xfrm>
          <a:prstGeom prst="rect">
            <a:avLst/>
          </a:prstGeom>
          <a:noFill/>
          <a:ln w="9525">
            <a:noFill/>
            <a:miter lim="800000"/>
            <a:headEnd/>
            <a:tailEnd/>
          </a:ln>
        </p:spPr>
        <p:txBody>
          <a:bodyPr>
            <a:spAutoFit/>
          </a:bodyPr>
          <a:lstStyle/>
          <a:p>
            <a:pPr algn="ctr"/>
            <a:r>
              <a:rPr lang="en-US" sz="3200" b="1" dirty="0" smtClean="0">
                <a:solidFill>
                  <a:srgbClr val="002264"/>
                </a:solidFill>
                <a:latin typeface="Calibri" pitchFamily="34" charset="0"/>
              </a:rPr>
              <a:t>Quality Monitoring Programme</a:t>
            </a:r>
            <a:endParaRPr lang="en-US" sz="3200" b="1" dirty="0">
              <a:solidFill>
                <a:srgbClr val="002264"/>
              </a:solidFill>
              <a:latin typeface="Calibri" pitchFamily="34" charset="0"/>
            </a:endParaRPr>
          </a:p>
        </p:txBody>
      </p:sp>
      <p:sp>
        <p:nvSpPr>
          <p:cNvPr id="11" name="CasellaDiTesto 45"/>
          <p:cNvSpPr txBox="1">
            <a:spLocks noChangeArrowheads="1"/>
          </p:cNvSpPr>
          <p:nvPr/>
        </p:nvSpPr>
        <p:spPr bwMode="auto">
          <a:xfrm>
            <a:off x="2991867" y="764704"/>
            <a:ext cx="4028405" cy="523220"/>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Validation Methodology</a:t>
            </a:r>
            <a:endParaRPr lang="en-US" sz="2800" b="1" dirty="0">
              <a:solidFill>
                <a:srgbClr val="CC0066"/>
              </a:solidFill>
              <a:latin typeface="Calibri" pitchFamily="34" charset="0"/>
            </a:endParaRPr>
          </a:p>
        </p:txBody>
      </p:sp>
      <p:sp>
        <p:nvSpPr>
          <p:cNvPr id="13" name="Segnaposto numero diapositiva 3"/>
          <p:cNvSpPr txBox="1">
            <a:spLocks/>
          </p:cNvSpPr>
          <p:nvPr/>
        </p:nvSpPr>
        <p:spPr>
          <a:xfrm>
            <a:off x="6607012" y="6679780"/>
            <a:ext cx="2079788" cy="322254"/>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622F4E-7271-4A47-A254-FAB7A99463BC}" type="slidenum">
              <a:rPr lang="it-IT" smtClean="0"/>
              <a:pPr/>
              <a:t>30</a:t>
            </a:fld>
            <a:endParaRPr lang="it-IT"/>
          </a:p>
        </p:txBody>
      </p:sp>
      <p:sp>
        <p:nvSpPr>
          <p:cNvPr id="14" name="Rettangolo arrotondato 13"/>
          <p:cNvSpPr/>
          <p:nvPr/>
        </p:nvSpPr>
        <p:spPr>
          <a:xfrm>
            <a:off x="401226" y="1313846"/>
            <a:ext cx="3860123" cy="1974289"/>
          </a:xfrm>
          <a:prstGeom prst="round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GROUND DATA</a:t>
            </a:r>
            <a:endParaRPr lang="en-US" dirty="0">
              <a:solidFill>
                <a:schemeClr val="tx1"/>
              </a:solidFill>
            </a:endParaRPr>
          </a:p>
        </p:txBody>
      </p:sp>
      <p:sp>
        <p:nvSpPr>
          <p:cNvPr id="17" name="Rettangolo con angoli arrotondati in diagonale 1"/>
          <p:cNvSpPr/>
          <p:nvPr/>
        </p:nvSpPr>
        <p:spPr>
          <a:xfrm>
            <a:off x="2440618" y="1871746"/>
            <a:ext cx="1582651" cy="1080284"/>
          </a:xfrm>
          <a:prstGeom prst="round2Diag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Spatial interpolation (GRISO)</a:t>
            </a:r>
            <a:endParaRPr lang="en-US" dirty="0">
              <a:solidFill>
                <a:schemeClr val="tx1"/>
              </a:solidFill>
            </a:endParaRPr>
          </a:p>
        </p:txBody>
      </p:sp>
      <p:sp>
        <p:nvSpPr>
          <p:cNvPr id="25" name="Rettangolo con angoli arrotondati in diagonale 24"/>
          <p:cNvSpPr/>
          <p:nvPr/>
        </p:nvSpPr>
        <p:spPr>
          <a:xfrm>
            <a:off x="661231" y="1871746"/>
            <a:ext cx="1582651" cy="1080284"/>
          </a:xfrm>
          <a:prstGeom prst="round2Diag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Quality check and filtering</a:t>
            </a:r>
            <a:endParaRPr lang="en-US" dirty="0">
              <a:solidFill>
                <a:schemeClr val="tx1"/>
              </a:solidFill>
            </a:endParaRPr>
          </a:p>
        </p:txBody>
      </p:sp>
      <p:sp>
        <p:nvSpPr>
          <p:cNvPr id="26" name="Rettangolo arrotondato 25"/>
          <p:cNvSpPr/>
          <p:nvPr/>
        </p:nvSpPr>
        <p:spPr>
          <a:xfrm>
            <a:off x="4763317" y="1287924"/>
            <a:ext cx="3860123" cy="2000211"/>
          </a:xfrm>
          <a:prstGeom prst="round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TIME-SPATIAL MATCHING</a:t>
            </a:r>
            <a:endParaRPr lang="en-US" dirty="0">
              <a:solidFill>
                <a:schemeClr val="tx1"/>
              </a:solidFill>
            </a:endParaRPr>
          </a:p>
        </p:txBody>
      </p:sp>
      <p:sp>
        <p:nvSpPr>
          <p:cNvPr id="27" name="Rettangolo con angoli arrotondati in diagonale 26"/>
          <p:cNvSpPr/>
          <p:nvPr/>
        </p:nvSpPr>
        <p:spPr>
          <a:xfrm>
            <a:off x="5289709" y="1886986"/>
            <a:ext cx="2811705" cy="1080284"/>
          </a:xfrm>
          <a:prstGeom prst="round2Diag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Ground data </a:t>
            </a:r>
            <a:br>
              <a:rPr lang="en-US" dirty="0" smtClean="0">
                <a:solidFill>
                  <a:schemeClr val="tx1"/>
                </a:solidFill>
              </a:rPr>
            </a:br>
            <a:r>
              <a:rPr lang="en-US" dirty="0" smtClean="0">
                <a:solidFill>
                  <a:schemeClr val="tx1"/>
                </a:solidFill>
              </a:rPr>
              <a:t>upscaling to satellite grid </a:t>
            </a:r>
            <a:br>
              <a:rPr lang="en-US" dirty="0" smtClean="0">
                <a:solidFill>
                  <a:schemeClr val="tx1"/>
                </a:solidFill>
              </a:rPr>
            </a:br>
            <a:r>
              <a:rPr lang="en-US" dirty="0" smtClean="0">
                <a:solidFill>
                  <a:schemeClr val="tx1"/>
                </a:solidFill>
              </a:rPr>
              <a:t>(</a:t>
            </a:r>
            <a:r>
              <a:rPr lang="en-US" dirty="0" err="1" smtClean="0">
                <a:solidFill>
                  <a:schemeClr val="tx1"/>
                </a:solidFill>
              </a:rPr>
              <a:t>gaussian</a:t>
            </a:r>
            <a:r>
              <a:rPr lang="en-US" dirty="0" smtClean="0">
                <a:solidFill>
                  <a:schemeClr val="tx1"/>
                </a:solidFill>
              </a:rPr>
              <a:t> weighting)</a:t>
            </a:r>
            <a:endParaRPr lang="en-US" dirty="0">
              <a:solidFill>
                <a:schemeClr val="tx1"/>
              </a:solidFill>
            </a:endParaRPr>
          </a:p>
        </p:txBody>
      </p:sp>
      <p:sp>
        <p:nvSpPr>
          <p:cNvPr id="30" name="Rettangolo con singolo angolo ritagliato 29"/>
          <p:cNvSpPr/>
          <p:nvPr/>
        </p:nvSpPr>
        <p:spPr>
          <a:xfrm>
            <a:off x="2531051" y="4166422"/>
            <a:ext cx="2310775" cy="1917102"/>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Surface types:</a:t>
            </a:r>
          </a:p>
          <a:p>
            <a:pPr marL="285750" indent="-285750">
              <a:buFont typeface="Arial" charset="0"/>
              <a:buChar char="•"/>
            </a:pPr>
            <a:r>
              <a:rPr lang="en-US" dirty="0" smtClean="0">
                <a:solidFill>
                  <a:schemeClr val="tx1"/>
                </a:solidFill>
              </a:rPr>
              <a:t>Sea</a:t>
            </a:r>
          </a:p>
          <a:p>
            <a:pPr marL="285750" indent="-285750">
              <a:buFont typeface="Arial" charset="0"/>
              <a:buChar char="•"/>
            </a:pPr>
            <a:r>
              <a:rPr lang="en-US" dirty="0" smtClean="0">
                <a:solidFill>
                  <a:schemeClr val="tx1"/>
                </a:solidFill>
              </a:rPr>
              <a:t>Land</a:t>
            </a:r>
          </a:p>
          <a:p>
            <a:pPr marL="285750" indent="-285750">
              <a:buFont typeface="Arial" charset="0"/>
              <a:buChar char="•"/>
            </a:pPr>
            <a:r>
              <a:rPr lang="en-US" dirty="0" smtClean="0">
                <a:solidFill>
                  <a:schemeClr val="tx1"/>
                </a:solidFill>
              </a:rPr>
              <a:t>Coast</a:t>
            </a:r>
          </a:p>
          <a:p>
            <a:pPr marL="285750" indent="-285750">
              <a:buFont typeface="Arial" charset="0"/>
              <a:buChar char="•"/>
            </a:pPr>
            <a:r>
              <a:rPr lang="en-US" dirty="0" smtClean="0">
                <a:solidFill>
                  <a:schemeClr val="tx1"/>
                </a:solidFill>
              </a:rPr>
              <a:t>Overall</a:t>
            </a:r>
            <a:endParaRPr lang="en-US" dirty="0">
              <a:solidFill>
                <a:schemeClr val="tx1"/>
              </a:solidFill>
            </a:endParaRPr>
          </a:p>
        </p:txBody>
      </p:sp>
      <p:sp>
        <p:nvSpPr>
          <p:cNvPr id="31" name="Rettangolo con singolo angolo ritagliato 30"/>
          <p:cNvSpPr/>
          <p:nvPr/>
        </p:nvSpPr>
        <p:spPr>
          <a:xfrm>
            <a:off x="4363754" y="4398749"/>
            <a:ext cx="2310775" cy="1684773"/>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Time intervals:</a:t>
            </a:r>
          </a:p>
          <a:p>
            <a:pPr marL="285750" indent="-285750">
              <a:buFont typeface="Arial" charset="0"/>
              <a:buChar char="•"/>
            </a:pPr>
            <a:r>
              <a:rPr lang="en-US" dirty="0" smtClean="0">
                <a:solidFill>
                  <a:schemeClr val="tx1"/>
                </a:solidFill>
              </a:rPr>
              <a:t>Month</a:t>
            </a:r>
          </a:p>
          <a:p>
            <a:pPr marL="285750" indent="-285750">
              <a:buFont typeface="Arial" charset="0"/>
              <a:buChar char="•"/>
            </a:pPr>
            <a:r>
              <a:rPr lang="en-US" dirty="0" smtClean="0">
                <a:solidFill>
                  <a:schemeClr val="tx1"/>
                </a:solidFill>
              </a:rPr>
              <a:t>Season</a:t>
            </a:r>
          </a:p>
          <a:p>
            <a:pPr marL="285750" indent="-285750">
              <a:buFont typeface="Arial" charset="0"/>
              <a:buChar char="•"/>
            </a:pPr>
            <a:r>
              <a:rPr lang="en-US" dirty="0" smtClean="0">
                <a:solidFill>
                  <a:schemeClr val="tx1"/>
                </a:solidFill>
              </a:rPr>
              <a:t>Year</a:t>
            </a:r>
          </a:p>
          <a:p>
            <a:pPr marL="285750" indent="-285750">
              <a:buFont typeface="Arial" charset="0"/>
              <a:buChar char="•"/>
            </a:pPr>
            <a:r>
              <a:rPr lang="en-US" dirty="0" smtClean="0">
                <a:solidFill>
                  <a:schemeClr val="tx1"/>
                </a:solidFill>
              </a:rPr>
              <a:t>Full-period</a:t>
            </a:r>
            <a:endParaRPr lang="en-US" dirty="0">
              <a:solidFill>
                <a:schemeClr val="tx1"/>
              </a:solidFill>
            </a:endParaRPr>
          </a:p>
        </p:txBody>
      </p:sp>
      <p:sp>
        <p:nvSpPr>
          <p:cNvPr id="32" name="Rettangolo con singolo angolo ritagliato 31"/>
          <p:cNvSpPr/>
          <p:nvPr/>
        </p:nvSpPr>
        <p:spPr>
          <a:xfrm>
            <a:off x="6147894" y="4655535"/>
            <a:ext cx="2310775" cy="1427989"/>
          </a:xfrm>
          <a:prstGeom prst="snip1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tx1"/>
                </a:solidFill>
              </a:rPr>
              <a:t>Precipitation phase</a:t>
            </a:r>
          </a:p>
          <a:p>
            <a:pPr marL="285750" indent="-285750">
              <a:buFont typeface="Arial" charset="0"/>
              <a:buChar char="•"/>
            </a:pPr>
            <a:r>
              <a:rPr lang="en-US" dirty="0" smtClean="0">
                <a:solidFill>
                  <a:schemeClr val="tx1"/>
                </a:solidFill>
              </a:rPr>
              <a:t>Liquid</a:t>
            </a:r>
          </a:p>
          <a:p>
            <a:pPr marL="285750" indent="-285750">
              <a:buFont typeface="Arial" charset="0"/>
              <a:buChar char="•"/>
            </a:pPr>
            <a:r>
              <a:rPr lang="en-US" dirty="0" smtClean="0">
                <a:solidFill>
                  <a:schemeClr val="tx1"/>
                </a:solidFill>
              </a:rPr>
              <a:t>Solid</a:t>
            </a:r>
          </a:p>
          <a:p>
            <a:pPr marL="285750" indent="-285750">
              <a:buFont typeface="Arial" charset="0"/>
              <a:buChar char="•"/>
            </a:pPr>
            <a:r>
              <a:rPr lang="en-US" dirty="0" smtClean="0">
                <a:solidFill>
                  <a:schemeClr val="tx1"/>
                </a:solidFill>
              </a:rPr>
              <a:t>Mixed</a:t>
            </a:r>
          </a:p>
          <a:p>
            <a:pPr marL="285750" indent="-285750">
              <a:buFont typeface="Arial" charset="0"/>
              <a:buChar char="•"/>
            </a:pPr>
            <a:r>
              <a:rPr lang="en-US" dirty="0" smtClean="0">
                <a:solidFill>
                  <a:schemeClr val="tx1"/>
                </a:solidFill>
              </a:rPr>
              <a:t>All</a:t>
            </a:r>
            <a:endParaRPr lang="en-US" dirty="0">
              <a:solidFill>
                <a:schemeClr val="tx1"/>
              </a:solidFill>
            </a:endParaRPr>
          </a:p>
        </p:txBody>
      </p:sp>
      <p:sp>
        <p:nvSpPr>
          <p:cNvPr id="33" name="Rettangolo 32"/>
          <p:cNvSpPr/>
          <p:nvPr/>
        </p:nvSpPr>
        <p:spPr>
          <a:xfrm>
            <a:off x="395536" y="1710542"/>
            <a:ext cx="8352224" cy="4906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asellaDiTesto 33"/>
          <p:cNvSpPr txBox="1"/>
          <p:nvPr/>
        </p:nvSpPr>
        <p:spPr>
          <a:xfrm>
            <a:off x="862674" y="6093296"/>
            <a:ext cx="7443125" cy="646331"/>
          </a:xfrm>
          <a:prstGeom prst="rect">
            <a:avLst/>
          </a:prstGeom>
          <a:solidFill>
            <a:schemeClr val="bg2">
              <a:lumMod val="20000"/>
              <a:lumOff val="80000"/>
            </a:schemeClr>
          </a:solidFill>
          <a:ln w="38100">
            <a:solidFill>
              <a:srgbClr val="FF0000"/>
            </a:solidFill>
          </a:ln>
        </p:spPr>
        <p:txBody>
          <a:bodyPr wrap="square" rtlCol="0">
            <a:spAutoFit/>
          </a:bodyPr>
          <a:lstStyle/>
          <a:p>
            <a:pPr algn="ctr"/>
            <a:r>
              <a:rPr lang="en-US" dirty="0" smtClean="0"/>
              <a:t>This comparison methodology is performed by the </a:t>
            </a:r>
            <a:r>
              <a:rPr lang="en-US" b="1" dirty="0" smtClean="0"/>
              <a:t>Unique Common Code (UCC)</a:t>
            </a:r>
            <a:r>
              <a:rPr lang="en-US" dirty="0" smtClean="0"/>
              <a:t> common to all participating countries</a:t>
            </a:r>
            <a:endParaRPr lang="en-US" dirty="0"/>
          </a:p>
        </p:txBody>
      </p:sp>
      <p:sp>
        <p:nvSpPr>
          <p:cNvPr id="36" name="CasellaDiTesto 35"/>
          <p:cNvSpPr txBox="1"/>
          <p:nvPr/>
        </p:nvSpPr>
        <p:spPr>
          <a:xfrm rot="20108028">
            <a:off x="8197678" y="6026155"/>
            <a:ext cx="812601" cy="646331"/>
          </a:xfrm>
          <a:prstGeom prst="rect">
            <a:avLst/>
          </a:prstGeom>
          <a:solidFill>
            <a:srgbClr val="FFFF00"/>
          </a:solidFill>
          <a:ln w="28575">
            <a:solidFill>
              <a:srgbClr val="C00000"/>
            </a:solidFill>
          </a:ln>
        </p:spPr>
        <p:txBody>
          <a:bodyPr wrap="square" rtlCol="0">
            <a:spAutoFit/>
          </a:bodyPr>
          <a:lstStyle/>
          <a:p>
            <a:r>
              <a:rPr lang="it-IT" b="1" dirty="0" smtClean="0"/>
              <a:t>C-code</a:t>
            </a:r>
            <a:endParaRPr lang="it-IT" b="1" dirty="0"/>
          </a:p>
        </p:txBody>
      </p:sp>
    </p:spTree>
    <p:custDataLst>
      <p:tags r:id="rId1"/>
    </p:custDataLst>
    <p:extLst>
      <p:ext uri="{BB962C8B-B14F-4D97-AF65-F5344CB8AC3E}">
        <p14:creationId xmlns:p14="http://schemas.microsoft.com/office/powerpoint/2010/main" val="390013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additive="base">
                                        <p:cTn id="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6">
                                            <p:bg/>
                                          </p:spTgt>
                                        </p:tgtEl>
                                        <p:attrNameLst>
                                          <p:attrName>style.visibility</p:attrName>
                                        </p:attrNameLst>
                                      </p:cBhvr>
                                      <p:to>
                                        <p:strVal val="visible"/>
                                      </p:to>
                                    </p:set>
                                    <p:anim calcmode="lin" valueType="num">
                                      <p:cBhvr additive="base">
                                        <p:cTn id="12" dur="500" fill="hold"/>
                                        <p:tgtEl>
                                          <p:spTgt spid="26">
                                            <p:bg/>
                                          </p:spTgt>
                                        </p:tgtEl>
                                        <p:attrNameLst>
                                          <p:attrName>ppt_x</p:attrName>
                                        </p:attrNameLst>
                                      </p:cBhvr>
                                      <p:tavLst>
                                        <p:tav tm="0">
                                          <p:val>
                                            <p:strVal val="1+#ppt_w/2"/>
                                          </p:val>
                                        </p:tav>
                                        <p:tav tm="100000">
                                          <p:val>
                                            <p:strVal val="#ppt_x"/>
                                          </p:val>
                                        </p:tav>
                                      </p:tavLst>
                                    </p:anim>
                                    <p:anim calcmode="lin" valueType="num">
                                      <p:cBhvr additive="base">
                                        <p:cTn id="13" dur="500" fill="hold"/>
                                        <p:tgtEl>
                                          <p:spTgt spid="26">
                                            <p:bg/>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8">
                                            <p:bg/>
                                          </p:spTgt>
                                        </p:tgtEl>
                                        <p:attrNameLst>
                                          <p:attrName>style.visibility</p:attrName>
                                        </p:attrNameLst>
                                      </p:cBhvr>
                                      <p:to>
                                        <p:strVal val="visible"/>
                                      </p:to>
                                    </p:set>
                                    <p:anim calcmode="lin" valueType="num">
                                      <p:cBhvr additive="base">
                                        <p:cTn id="17" dur="500" fill="hold"/>
                                        <p:tgtEl>
                                          <p:spTgt spid="28">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28">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p:tgtEl>
                                          <p:spTgt spid="27"/>
                                        </p:tgtEl>
                                        <p:attrNameLst>
                                          <p:attrName>ppt_y</p:attrName>
                                        </p:attrNameLst>
                                      </p:cBhvr>
                                      <p:tavLst>
                                        <p:tav tm="0">
                                          <p:val>
                                            <p:strVal val="#ppt_y+#ppt_h*1.125000"/>
                                          </p:val>
                                        </p:tav>
                                        <p:tav tm="100000">
                                          <p:val>
                                            <p:strVal val="#ppt_y"/>
                                          </p:val>
                                        </p:tav>
                                      </p:tavLst>
                                    </p:anim>
                                    <p:animEffect transition="in" filter="wipe(up)">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1+#ppt_w/2"/>
                                          </p:val>
                                        </p:tav>
                                        <p:tav tm="100000">
                                          <p:val>
                                            <p:strVal val="#ppt_x"/>
                                          </p:val>
                                        </p:tav>
                                      </p:tavLst>
                                    </p:anim>
                                    <p:anim calcmode="lin" valueType="num">
                                      <p:cBhvr additive="base">
                                        <p:cTn id="6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0"/>
                            </p:stCondLst>
                            <p:childTnLst>
                              <p:par>
                                <p:cTn id="76" presetID="55"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ppt_w</p:attrName>
                                        </p:attrNameLst>
                                      </p:cBhvr>
                                      <p:tavLst>
                                        <p:tav tm="0">
                                          <p:val>
                                            <p:strVal val="#ppt_w*0.70"/>
                                          </p:val>
                                        </p:tav>
                                        <p:tav tm="100000">
                                          <p:val>
                                            <p:strVal val="#ppt_w"/>
                                          </p:val>
                                        </p:tav>
                                      </p:tavLst>
                                    </p:anim>
                                    <p:anim calcmode="lin" valueType="num">
                                      <p:cBhvr>
                                        <p:cTn id="79" dur="1000" fill="hold"/>
                                        <p:tgtEl>
                                          <p:spTgt spid="34"/>
                                        </p:tgtEl>
                                        <p:attrNameLst>
                                          <p:attrName>ppt_h</p:attrName>
                                        </p:attrNameLst>
                                      </p:cBhvr>
                                      <p:tavLst>
                                        <p:tav tm="0">
                                          <p:val>
                                            <p:strVal val="#ppt_h"/>
                                          </p:val>
                                        </p:tav>
                                        <p:tav tm="100000">
                                          <p:val>
                                            <p:strVal val="#ppt_h"/>
                                          </p:val>
                                        </p:tav>
                                      </p:tavLst>
                                    </p:anim>
                                    <p:animEffect transition="in" filter="fade">
                                      <p:cBhvr>
                                        <p:cTn id="80" dur="10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500" fill="hold"/>
                                        <p:tgtEl>
                                          <p:spTgt spid="36"/>
                                        </p:tgtEl>
                                        <p:attrNameLst>
                                          <p:attrName>ppt_w</p:attrName>
                                        </p:attrNameLst>
                                      </p:cBhvr>
                                      <p:tavLst>
                                        <p:tav tm="0">
                                          <p:val>
                                            <p:fltVal val="0"/>
                                          </p:val>
                                        </p:tav>
                                        <p:tav tm="100000">
                                          <p:val>
                                            <p:strVal val="#ppt_w"/>
                                          </p:val>
                                        </p:tav>
                                      </p:tavLst>
                                    </p:anim>
                                    <p:anim calcmode="lin" valueType="num">
                                      <p:cBhvr>
                                        <p:cTn id="86" dur="500" fill="hold"/>
                                        <p:tgtEl>
                                          <p:spTgt spid="36"/>
                                        </p:tgtEl>
                                        <p:attrNameLst>
                                          <p:attrName>ppt_h</p:attrName>
                                        </p:attrNameLst>
                                      </p:cBhvr>
                                      <p:tavLst>
                                        <p:tav tm="0">
                                          <p:val>
                                            <p:fltVal val="0"/>
                                          </p:val>
                                        </p:tav>
                                        <p:tav tm="100000">
                                          <p:val>
                                            <p:strVal val="#ppt_h"/>
                                          </p:val>
                                        </p:tav>
                                      </p:tavLst>
                                    </p:anim>
                                    <p:anim calcmode="lin" valueType="num">
                                      <p:cBhvr>
                                        <p:cTn id="87" dur="500" fill="hold"/>
                                        <p:tgtEl>
                                          <p:spTgt spid="36"/>
                                        </p:tgtEl>
                                        <p:attrNameLst>
                                          <p:attrName>style.rotation</p:attrName>
                                        </p:attrNameLst>
                                      </p:cBhvr>
                                      <p:tavLst>
                                        <p:tav tm="0">
                                          <p:val>
                                            <p:fltVal val="360"/>
                                          </p:val>
                                        </p:tav>
                                        <p:tav tm="100000">
                                          <p:val>
                                            <p:fltVal val="0"/>
                                          </p:val>
                                        </p:tav>
                                      </p:tavLst>
                                    </p:anim>
                                    <p:animEffect transition="in" filter="fade">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animBg="1"/>
      <p:bldP spid="29" grpId="0" animBg="1"/>
      <p:bldP spid="14" grpId="0" build="allAtOnce" animBg="1"/>
      <p:bldP spid="17" grpId="0" animBg="1"/>
      <p:bldP spid="25" grpId="0" animBg="1"/>
      <p:bldP spid="26" grpId="0" build="allAtOnce" animBg="1"/>
      <p:bldP spid="27" grpId="0" animBg="1"/>
      <p:bldP spid="30" grpId="0" animBg="1"/>
      <p:bldP spid="31" grpId="0" animBg="1"/>
      <p:bldP spid="32" grpId="0" animBg="1"/>
      <p:bldP spid="33" grpId="0" animBg="1"/>
      <p:bldP spid="34"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45"/>
          <p:cNvSpPr txBox="1">
            <a:spLocks noChangeArrowheads="1"/>
          </p:cNvSpPr>
          <p:nvPr/>
        </p:nvSpPr>
        <p:spPr bwMode="auto">
          <a:xfrm>
            <a:off x="2298972" y="188640"/>
            <a:ext cx="5513388" cy="584775"/>
          </a:xfrm>
          <a:prstGeom prst="rect">
            <a:avLst/>
          </a:prstGeom>
          <a:noFill/>
          <a:ln w="9525">
            <a:noFill/>
            <a:miter lim="800000"/>
            <a:headEnd/>
            <a:tailEnd/>
          </a:ln>
        </p:spPr>
        <p:txBody>
          <a:bodyPr>
            <a:spAutoFit/>
          </a:bodyPr>
          <a:lstStyle/>
          <a:p>
            <a:pPr algn="ctr"/>
            <a:r>
              <a:rPr lang="en-US" sz="3200" b="1" dirty="0" smtClean="0">
                <a:solidFill>
                  <a:srgbClr val="002264"/>
                </a:solidFill>
                <a:latin typeface="Calibri" pitchFamily="34" charset="0"/>
              </a:rPr>
              <a:t>Quality Monitoring Programme</a:t>
            </a:r>
            <a:endParaRPr lang="en-US" sz="3200" b="1" dirty="0">
              <a:solidFill>
                <a:srgbClr val="002264"/>
              </a:solidFill>
              <a:latin typeface="Calibri" pitchFamily="34" charset="0"/>
            </a:endParaRPr>
          </a:p>
        </p:txBody>
      </p:sp>
      <p:sp>
        <p:nvSpPr>
          <p:cNvPr id="11" name="CasellaDiTesto 45"/>
          <p:cNvSpPr txBox="1">
            <a:spLocks noChangeArrowheads="1"/>
          </p:cNvSpPr>
          <p:nvPr/>
        </p:nvSpPr>
        <p:spPr bwMode="auto">
          <a:xfrm>
            <a:off x="2730475" y="764704"/>
            <a:ext cx="4793853" cy="523220"/>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Validation Methodology</a:t>
            </a:r>
            <a:endParaRPr lang="en-US" sz="2800" b="1" dirty="0">
              <a:solidFill>
                <a:srgbClr val="CC0066"/>
              </a:solidFill>
              <a:latin typeface="Calibri" pitchFamily="34" charset="0"/>
            </a:endParaRPr>
          </a:p>
        </p:txBody>
      </p:sp>
      <p:sp>
        <p:nvSpPr>
          <p:cNvPr id="21" name="Segnaposto contenuto 2"/>
          <p:cNvSpPr>
            <a:spLocks noGrp="1"/>
          </p:cNvSpPr>
          <p:nvPr>
            <p:ph idx="1"/>
          </p:nvPr>
        </p:nvSpPr>
        <p:spPr>
          <a:xfrm>
            <a:off x="457200" y="1600202"/>
            <a:ext cx="8229600" cy="4525963"/>
          </a:xfrm>
        </p:spPr>
        <p:txBody>
          <a:bodyPr/>
          <a:lstStyle/>
          <a:p>
            <a:endParaRPr lang="it-IT"/>
          </a:p>
        </p:txBody>
      </p:sp>
      <p:pic>
        <p:nvPicPr>
          <p:cNvPr id="23" name="Immagine 62"/>
          <p:cNvPicPr>
            <a:picLocks noChangeAspect="1"/>
          </p:cNvPicPr>
          <p:nvPr/>
        </p:nvPicPr>
        <p:blipFill rotWithShape="1">
          <a:blip r:embed="rId4" cstate="print">
            <a:extLst>
              <a:ext uri="{28A0092B-C50C-407E-A947-70E740481C1C}">
                <a14:useLocalDpi xmlns:a14="http://schemas.microsoft.com/office/drawing/2010/main" val="0"/>
              </a:ext>
            </a:extLst>
          </a:blip>
          <a:srcRect r="8183"/>
          <a:stretch/>
        </p:blipFill>
        <p:spPr bwMode="auto">
          <a:xfrm>
            <a:off x="137641" y="3894099"/>
            <a:ext cx="3525908"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uppo 23"/>
          <p:cNvGrpSpPr/>
          <p:nvPr/>
        </p:nvGrpSpPr>
        <p:grpSpPr>
          <a:xfrm>
            <a:off x="235045" y="1371338"/>
            <a:ext cx="3144009" cy="2201678"/>
            <a:chOff x="0" y="-41679"/>
            <a:chExt cx="3144009" cy="2201678"/>
          </a:xfrm>
        </p:grpSpPr>
        <p:pic>
          <p:nvPicPr>
            <p:cNvPr id="35" name="Immagine 20"/>
            <p:cNvPicPr>
              <a:picLocks noChangeAspect="1"/>
            </p:cNvPicPr>
            <p:nvPr/>
          </p:nvPicPr>
          <p:blipFill rotWithShape="1">
            <a:blip r:embed="rId5" cstate="print">
              <a:extLst>
                <a:ext uri="{28A0092B-C50C-407E-A947-70E740481C1C}">
                  <a14:useLocalDpi xmlns:a14="http://schemas.microsoft.com/office/drawing/2010/main" val="0"/>
                </a:ext>
              </a:extLst>
            </a:blip>
            <a:srcRect r="4364" b="3461"/>
            <a:stretch/>
          </p:blipFill>
          <p:spPr bwMode="auto">
            <a:xfrm>
              <a:off x="0" y="-1"/>
              <a:ext cx="3144009" cy="216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CasellaDiTesto 36"/>
            <p:cNvSpPr txBox="1"/>
            <p:nvPr/>
          </p:nvSpPr>
          <p:spPr>
            <a:xfrm>
              <a:off x="701040" y="-41679"/>
              <a:ext cx="409086" cy="231237"/>
            </a:xfrm>
            <a:prstGeom prst="rect">
              <a:avLst/>
            </a:prstGeom>
            <a:noFill/>
          </p:spPr>
          <p:txBody>
            <a:bodyPr wrap="none" rtlCol="0">
              <a:spAutoFit/>
            </a:bodyPr>
            <a:lstStyle/>
            <a:p>
              <a:pPr algn="ctr"/>
              <a:r>
                <a:rPr lang="it-IT" sz="1400" dirty="0" smtClean="0"/>
                <a:t>SRI</a:t>
              </a:r>
              <a:endParaRPr lang="it-IT" sz="1400" dirty="0"/>
            </a:p>
          </p:txBody>
        </p:sp>
      </p:grpSp>
      <p:grpSp>
        <p:nvGrpSpPr>
          <p:cNvPr id="38" name="Gruppo 37"/>
          <p:cNvGrpSpPr/>
          <p:nvPr/>
        </p:nvGrpSpPr>
        <p:grpSpPr>
          <a:xfrm>
            <a:off x="6256845" y="1282471"/>
            <a:ext cx="2880000" cy="2218537"/>
            <a:chOff x="6288018" y="-58538"/>
            <a:chExt cx="2880000" cy="2218537"/>
          </a:xfrm>
        </p:grpSpPr>
        <p:pic>
          <p:nvPicPr>
            <p:cNvPr id="39" name="Immagin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018" y="-1"/>
              <a:ext cx="2880000" cy="2160000"/>
            </a:xfrm>
            <a:prstGeom prst="rect">
              <a:avLst/>
            </a:prstGeom>
          </p:spPr>
        </p:pic>
        <p:sp>
          <p:nvSpPr>
            <p:cNvPr id="40" name="CasellaDiTesto 39"/>
            <p:cNvSpPr txBox="1"/>
            <p:nvPr/>
          </p:nvSpPr>
          <p:spPr>
            <a:xfrm>
              <a:off x="6782934" y="-58538"/>
              <a:ext cx="1736374" cy="261610"/>
            </a:xfrm>
            <a:prstGeom prst="rect">
              <a:avLst/>
            </a:prstGeom>
            <a:solidFill>
              <a:schemeClr val="bg1"/>
            </a:solidFill>
          </p:spPr>
          <p:txBody>
            <a:bodyPr wrap="none" rtlCol="0" anchor="ctr">
              <a:spAutoFit/>
            </a:bodyPr>
            <a:lstStyle/>
            <a:p>
              <a:pPr algn="ctr"/>
              <a:r>
                <a:rPr lang="it-IT" sz="1100" b="1" dirty="0" smtClean="0"/>
                <a:t>1h </a:t>
              </a:r>
              <a:r>
                <a:rPr lang="it-IT" sz="1100" b="1" dirty="0" err="1"/>
                <a:t>i</a:t>
              </a:r>
              <a:r>
                <a:rPr lang="it-IT" sz="1100" b="1" dirty="0" err="1" smtClean="0"/>
                <a:t>nterpolated</a:t>
              </a:r>
              <a:r>
                <a:rPr lang="it-IT" sz="1100" b="1" dirty="0" smtClean="0"/>
                <a:t> </a:t>
              </a:r>
              <a:r>
                <a:rPr lang="it-IT" sz="1100" b="1" dirty="0" err="1" smtClean="0"/>
                <a:t>Raingauge</a:t>
              </a:r>
              <a:endParaRPr lang="it-IT" sz="1100" b="1" dirty="0"/>
            </a:p>
          </p:txBody>
        </p:sp>
      </p:grpSp>
      <p:grpSp>
        <p:nvGrpSpPr>
          <p:cNvPr id="42" name="Gruppo 41"/>
          <p:cNvGrpSpPr/>
          <p:nvPr/>
        </p:nvGrpSpPr>
        <p:grpSpPr>
          <a:xfrm>
            <a:off x="4880247" y="3950082"/>
            <a:ext cx="3762219" cy="2880000"/>
            <a:chOff x="6164985" y="3360328"/>
            <a:chExt cx="3762219" cy="2880000"/>
          </a:xfrm>
        </p:grpSpPr>
        <p:pic>
          <p:nvPicPr>
            <p:cNvPr id="43" name="Immagine 67"/>
            <p:cNvPicPr>
              <a:picLocks noChangeAspect="1"/>
            </p:cNvPicPr>
            <p:nvPr/>
          </p:nvPicPr>
          <p:blipFill rotWithShape="1">
            <a:blip r:embed="rId7" cstate="print">
              <a:extLst>
                <a:ext uri="{28A0092B-C50C-407E-A947-70E740481C1C}">
                  <a14:useLocalDpi xmlns:a14="http://schemas.microsoft.com/office/drawing/2010/main" val="0"/>
                </a:ext>
              </a:extLst>
            </a:blip>
            <a:srcRect r="6638" b="4718"/>
            <a:stretch/>
          </p:blipFill>
          <p:spPr bwMode="auto">
            <a:xfrm>
              <a:off x="6164985" y="3360328"/>
              <a:ext cx="3762219"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CasellaDiTesto 43"/>
            <p:cNvSpPr txBox="1"/>
            <p:nvPr/>
          </p:nvSpPr>
          <p:spPr>
            <a:xfrm>
              <a:off x="6621240" y="5433925"/>
              <a:ext cx="1554430" cy="587574"/>
            </a:xfrm>
            <a:prstGeom prst="rect">
              <a:avLst/>
            </a:prstGeom>
            <a:solidFill>
              <a:schemeClr val="bg1"/>
            </a:solidFill>
          </p:spPr>
          <p:txBody>
            <a:bodyPr wrap="none" rtlCol="0">
              <a:spAutoFit/>
            </a:bodyPr>
            <a:lstStyle/>
            <a:p>
              <a:pPr algn="ctr"/>
              <a:r>
                <a:rPr lang="it-IT" dirty="0" smtClean="0"/>
                <a:t>Satellite </a:t>
              </a:r>
              <a:r>
                <a:rPr lang="it-IT" dirty="0" err="1" smtClean="0"/>
                <a:t>product</a:t>
              </a:r>
              <a:r>
                <a:rPr lang="it-IT" dirty="0" smtClean="0"/>
                <a:t> (</a:t>
              </a:r>
              <a:r>
                <a:rPr lang="it-IT" dirty="0" err="1" smtClean="0"/>
                <a:t>overpass</a:t>
              </a:r>
              <a:r>
                <a:rPr lang="it-IT" dirty="0" smtClean="0"/>
                <a:t>)</a:t>
              </a:r>
            </a:p>
            <a:p>
              <a:pPr algn="ctr"/>
              <a:r>
                <a:rPr lang="it-IT" dirty="0" smtClean="0"/>
                <a:t> on Radar </a:t>
              </a:r>
              <a:r>
                <a:rPr lang="it-IT" dirty="0" err="1" smtClean="0"/>
                <a:t>coverage</a:t>
              </a:r>
              <a:endParaRPr lang="it-IT" dirty="0"/>
            </a:p>
          </p:txBody>
        </p:sp>
      </p:grpSp>
      <p:grpSp>
        <p:nvGrpSpPr>
          <p:cNvPr id="45" name="Gruppo 44"/>
          <p:cNvGrpSpPr/>
          <p:nvPr/>
        </p:nvGrpSpPr>
        <p:grpSpPr>
          <a:xfrm>
            <a:off x="3220097" y="1557032"/>
            <a:ext cx="2754758" cy="2160000"/>
            <a:chOff x="3190310" y="-1"/>
            <a:chExt cx="2754758" cy="2160000"/>
          </a:xfrm>
        </p:grpSpPr>
        <p:pic>
          <p:nvPicPr>
            <p:cNvPr id="46" name="Immagine 19"/>
            <p:cNvPicPr>
              <a:picLocks noChangeAspect="1"/>
            </p:cNvPicPr>
            <p:nvPr/>
          </p:nvPicPr>
          <p:blipFill rotWithShape="1">
            <a:blip r:embed="rId8" cstate="print">
              <a:extLst>
                <a:ext uri="{28A0092B-C50C-407E-A947-70E740481C1C}">
                  <a14:useLocalDpi xmlns:a14="http://schemas.microsoft.com/office/drawing/2010/main" val="0"/>
                </a:ext>
              </a:extLst>
            </a:blip>
            <a:srcRect r="4364"/>
            <a:stretch/>
          </p:blipFill>
          <p:spPr bwMode="auto">
            <a:xfrm>
              <a:off x="3190310" y="-1"/>
              <a:ext cx="2754758" cy="216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CasellaDiTesto 46"/>
            <p:cNvSpPr txBox="1"/>
            <p:nvPr/>
          </p:nvSpPr>
          <p:spPr>
            <a:xfrm>
              <a:off x="3794634" y="1508"/>
              <a:ext cx="439544" cy="210215"/>
            </a:xfrm>
            <a:prstGeom prst="rect">
              <a:avLst/>
            </a:prstGeom>
            <a:noFill/>
          </p:spPr>
          <p:txBody>
            <a:bodyPr wrap="none" rtlCol="0" anchor="ctr">
              <a:spAutoFit/>
            </a:bodyPr>
            <a:lstStyle/>
            <a:p>
              <a:pPr algn="ctr"/>
              <a:r>
                <a:rPr lang="it-IT" sz="1400" smtClean="0"/>
                <a:t>Q.I.</a:t>
              </a:r>
              <a:endParaRPr lang="it-IT" sz="1400"/>
            </a:p>
          </p:txBody>
        </p:sp>
      </p:grpSp>
      <p:sp>
        <p:nvSpPr>
          <p:cNvPr id="48" name="Freccia giù 93"/>
          <p:cNvSpPr/>
          <p:nvPr/>
        </p:nvSpPr>
        <p:spPr>
          <a:xfrm>
            <a:off x="969289" y="2617149"/>
            <a:ext cx="541275" cy="1995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bidirezionale orizzontale 48"/>
          <p:cNvSpPr/>
          <p:nvPr/>
        </p:nvSpPr>
        <p:spPr>
          <a:xfrm>
            <a:off x="2511595" y="4577697"/>
            <a:ext cx="3366586" cy="484632"/>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t>Pixel-</a:t>
            </a:r>
            <a:r>
              <a:rPr lang="it-IT" b="1" dirty="0" err="1" smtClean="0"/>
              <a:t>based</a:t>
            </a:r>
            <a:r>
              <a:rPr lang="it-IT" b="1" dirty="0" smtClean="0"/>
              <a:t> </a:t>
            </a:r>
            <a:r>
              <a:rPr lang="it-IT" b="1" dirty="0" err="1" smtClean="0"/>
              <a:t>comparison</a:t>
            </a:r>
            <a:endParaRPr lang="it-IT" b="1" dirty="0"/>
          </a:p>
        </p:txBody>
      </p:sp>
      <p:sp>
        <p:nvSpPr>
          <p:cNvPr id="41" name="CasellaDiTesto 40"/>
          <p:cNvSpPr txBox="1"/>
          <p:nvPr/>
        </p:nvSpPr>
        <p:spPr>
          <a:xfrm>
            <a:off x="1510564" y="3330917"/>
            <a:ext cx="7196266" cy="830997"/>
          </a:xfrm>
          <a:prstGeom prst="rect">
            <a:avLst/>
          </a:prstGeom>
          <a:solidFill>
            <a:schemeClr val="accent1">
              <a:lumMod val="40000"/>
              <a:lumOff val="60000"/>
            </a:schemeClr>
          </a:solidFill>
        </p:spPr>
        <p:txBody>
          <a:bodyPr wrap="square" rtlCol="0">
            <a:spAutoFit/>
          </a:bodyPr>
          <a:lstStyle/>
          <a:p>
            <a:pPr algn="ctr"/>
            <a:r>
              <a:rPr lang="it-IT" sz="1600" dirty="0" smtClean="0"/>
              <a:t>Ground data (Radar, </a:t>
            </a:r>
            <a:r>
              <a:rPr lang="it-IT" sz="1600" dirty="0" err="1" smtClean="0"/>
              <a:t>Raingauge</a:t>
            </a:r>
            <a:r>
              <a:rPr lang="it-IT" sz="1600" dirty="0" smtClean="0"/>
              <a:t> and relative </a:t>
            </a:r>
            <a:r>
              <a:rPr lang="it-IT" sz="1600" dirty="0" err="1" smtClean="0"/>
              <a:t>quality</a:t>
            </a:r>
            <a:r>
              <a:rPr lang="it-IT" sz="1600" dirty="0" smtClean="0"/>
              <a:t> </a:t>
            </a:r>
            <a:r>
              <a:rPr lang="it-IT" sz="1600" dirty="0" err="1" smtClean="0"/>
              <a:t>index</a:t>
            </a:r>
            <a:r>
              <a:rPr lang="it-IT" sz="1600" dirty="0" smtClean="0"/>
              <a:t>) are </a:t>
            </a:r>
            <a:r>
              <a:rPr lang="it-IT" sz="1600" dirty="0" err="1" smtClean="0"/>
              <a:t>quality-checked</a:t>
            </a:r>
            <a:r>
              <a:rPr lang="it-IT" sz="1600" dirty="0" smtClean="0"/>
              <a:t> and </a:t>
            </a:r>
            <a:r>
              <a:rPr lang="it-IT" sz="1600" dirty="0" err="1" smtClean="0"/>
              <a:t>filtered</a:t>
            </a:r>
            <a:r>
              <a:rPr lang="it-IT" sz="1600" dirty="0" smtClean="0"/>
              <a:t>.</a:t>
            </a:r>
          </a:p>
          <a:p>
            <a:pPr algn="ctr"/>
            <a:r>
              <a:rPr lang="it-IT" sz="1600" dirty="0" err="1" smtClean="0"/>
              <a:t>Only</a:t>
            </a:r>
            <a:r>
              <a:rPr lang="it-IT" sz="1600" dirty="0" smtClean="0"/>
              <a:t> High-</a:t>
            </a:r>
            <a:r>
              <a:rPr lang="it-IT" sz="1600" dirty="0" err="1" smtClean="0"/>
              <a:t>Quality</a:t>
            </a:r>
            <a:r>
              <a:rPr lang="it-IT" sz="1600" dirty="0" smtClean="0"/>
              <a:t> Radar Data are </a:t>
            </a:r>
            <a:r>
              <a:rPr lang="it-IT" sz="1600" dirty="0" err="1" smtClean="0"/>
              <a:t>upscaled</a:t>
            </a:r>
            <a:r>
              <a:rPr lang="it-IT" sz="1600" dirty="0" smtClean="0"/>
              <a:t> to satellite </a:t>
            </a:r>
            <a:r>
              <a:rPr lang="it-IT" sz="1600" dirty="0" err="1" smtClean="0"/>
              <a:t>grid</a:t>
            </a:r>
            <a:r>
              <a:rPr lang="it-IT" sz="1600" dirty="0" smtClean="0"/>
              <a:t>.</a:t>
            </a:r>
            <a:endParaRPr lang="it-IT" sz="1600" dirty="0"/>
          </a:p>
        </p:txBody>
      </p:sp>
    </p:spTree>
    <p:custDataLst>
      <p:tags r:id="rId1"/>
    </p:custDataLst>
    <p:extLst>
      <p:ext uri="{BB962C8B-B14F-4D97-AF65-F5344CB8AC3E}">
        <p14:creationId xmlns:p14="http://schemas.microsoft.com/office/powerpoint/2010/main" val="392556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0-#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1+#ppt_w/2"/>
                                          </p:val>
                                        </p:tav>
                                        <p:tav tm="100000">
                                          <p:val>
                                            <p:strVal val="#ppt_x"/>
                                          </p:val>
                                        </p:tav>
                                      </p:tavLst>
                                    </p:anim>
                                    <p:anim calcmode="lin" valueType="num">
                                      <p:cBhvr additive="base">
                                        <p:cTn id="3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ox(out)">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45"/>
          <p:cNvSpPr txBox="1">
            <a:spLocks noChangeArrowheads="1"/>
          </p:cNvSpPr>
          <p:nvPr/>
        </p:nvSpPr>
        <p:spPr bwMode="auto">
          <a:xfrm>
            <a:off x="1691680" y="251937"/>
            <a:ext cx="6161856" cy="584775"/>
          </a:xfrm>
          <a:prstGeom prst="rect">
            <a:avLst/>
          </a:prstGeom>
          <a:noFill/>
          <a:ln w="9525">
            <a:noFill/>
            <a:miter lim="800000"/>
            <a:headEnd/>
            <a:tailEnd/>
          </a:ln>
        </p:spPr>
        <p:txBody>
          <a:bodyPr wrap="square">
            <a:spAutoFit/>
          </a:bodyPr>
          <a:lstStyle/>
          <a:p>
            <a:pPr algn="ctr"/>
            <a:r>
              <a:rPr lang="en-US" sz="3200" b="1" dirty="0" err="1" smtClean="0">
                <a:solidFill>
                  <a:srgbClr val="002264"/>
                </a:solidFill>
                <a:latin typeface="Calibri" pitchFamily="34" charset="0"/>
              </a:rPr>
              <a:t>Hydrovalidation</a:t>
            </a:r>
            <a:r>
              <a:rPr lang="en-US" sz="3200" b="1" dirty="0" smtClean="0">
                <a:solidFill>
                  <a:srgbClr val="002264"/>
                </a:solidFill>
                <a:latin typeface="Calibri" pitchFamily="34" charset="0"/>
              </a:rPr>
              <a:t> Programme</a:t>
            </a:r>
            <a:endParaRPr lang="en-US" sz="3200" b="1" dirty="0">
              <a:solidFill>
                <a:srgbClr val="002264"/>
              </a:solidFill>
              <a:latin typeface="Calibri" pitchFamily="34" charset="0"/>
            </a:endParaRPr>
          </a:p>
        </p:txBody>
      </p:sp>
      <p:grpSp>
        <p:nvGrpSpPr>
          <p:cNvPr id="7" name="Grupa 21"/>
          <p:cNvGrpSpPr/>
          <p:nvPr/>
        </p:nvGrpSpPr>
        <p:grpSpPr>
          <a:xfrm>
            <a:off x="4788024" y="1819674"/>
            <a:ext cx="3634261" cy="867646"/>
            <a:chOff x="668791" y="864093"/>
            <a:chExt cx="1770555" cy="885277"/>
          </a:xfrm>
        </p:grpSpPr>
        <p:sp>
          <p:nvSpPr>
            <p:cNvPr id="10" name="Prostokąt 22"/>
            <p:cNvSpPr/>
            <p:nvPr/>
          </p:nvSpPr>
          <p:spPr>
            <a:xfrm>
              <a:off x="668791" y="864093"/>
              <a:ext cx="1770555" cy="885277"/>
            </a:xfrm>
            <a:prstGeom prst="rect">
              <a:avLst/>
            </a:prstGeom>
            <a:ln/>
          </p:spPr>
          <p:style>
            <a:lnRef idx="0">
              <a:schemeClr val="dk1"/>
            </a:lnRef>
            <a:fillRef idx="3">
              <a:schemeClr val="dk1"/>
            </a:fillRef>
            <a:effectRef idx="3">
              <a:schemeClr val="dk1"/>
            </a:effectRef>
            <a:fontRef idx="minor">
              <a:schemeClr val="lt1"/>
            </a:fontRef>
          </p:style>
        </p:sp>
        <p:sp>
          <p:nvSpPr>
            <p:cNvPr id="13" name="Prostokąt 23"/>
            <p:cNvSpPr/>
            <p:nvPr/>
          </p:nvSpPr>
          <p:spPr>
            <a:xfrm>
              <a:off x="668791" y="864093"/>
              <a:ext cx="1770555" cy="885277"/>
            </a:xfrm>
            <a:prstGeom prst="rect">
              <a:avLst/>
            </a:prstGeom>
          </p:spPr>
          <p:style>
            <a:lnRef idx="0">
              <a:schemeClr val="dk1"/>
            </a:lnRef>
            <a:fillRef idx="3">
              <a:schemeClr val="dk1"/>
            </a:fillRef>
            <a:effectRef idx="3">
              <a:schemeClr val="dk1"/>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2400">
                  <a:solidFill>
                    <a:schemeClr val="bg1"/>
                  </a:solidFill>
                </a:rPr>
                <a:t>Product interfacing and utilization improvement</a:t>
              </a:r>
              <a:endParaRPr lang="pl-PL" sz="2400">
                <a:solidFill>
                  <a:schemeClr val="bg1"/>
                </a:solidFill>
              </a:endParaRPr>
            </a:p>
          </p:txBody>
        </p:sp>
      </p:grpSp>
      <p:grpSp>
        <p:nvGrpSpPr>
          <p:cNvPr id="14" name="Grupa 24"/>
          <p:cNvGrpSpPr/>
          <p:nvPr/>
        </p:nvGrpSpPr>
        <p:grpSpPr>
          <a:xfrm>
            <a:off x="4821881" y="3878690"/>
            <a:ext cx="3600400" cy="803470"/>
            <a:chOff x="308749" y="1944212"/>
            <a:chExt cx="1114670" cy="374879"/>
          </a:xfrm>
          <a:solidFill>
            <a:srgbClr val="0070C0"/>
          </a:solidFill>
        </p:grpSpPr>
        <p:sp>
          <p:nvSpPr>
            <p:cNvPr id="15" name="Prostokąt 25"/>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sp>
        <p:sp>
          <p:nvSpPr>
            <p:cNvPr id="16" name="Prostokąt 26"/>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Aft>
                  <a:spcPct val="35000"/>
                </a:spcAft>
              </a:pPr>
              <a:r>
                <a:rPr lang="pl-PL" sz="1600">
                  <a:latin typeface="Arial" pitchFamily="34" charset="0"/>
                  <a:cs typeface="Arial" pitchFamily="34" charset="0"/>
                </a:rPr>
                <a:t>Tools (</a:t>
              </a:r>
              <a:r>
                <a:rPr lang="en-US" sz="1600">
                  <a:latin typeface="Arial" pitchFamily="34" charset="0"/>
                  <a:cs typeface="Arial" pitchFamily="34" charset="0"/>
                </a:rPr>
                <a:t>methods</a:t>
              </a:r>
              <a:r>
                <a:rPr lang="pl-PL" sz="1600">
                  <a:latin typeface="Arial" pitchFamily="34" charset="0"/>
                  <a:cs typeface="Arial" pitchFamily="34" charset="0"/>
                </a:rPr>
                <a:t>) for </a:t>
              </a:r>
              <a:r>
                <a:rPr lang="en-US" sz="1600">
                  <a:latin typeface="Arial" pitchFamily="34" charset="0"/>
                  <a:cs typeface="Arial" pitchFamily="34" charset="0"/>
                </a:rPr>
                <a:t>product</a:t>
              </a:r>
              <a:r>
                <a:rPr lang="pl-PL" sz="1600">
                  <a:latin typeface="Arial" pitchFamily="34" charset="0"/>
                  <a:cs typeface="Arial" pitchFamily="34" charset="0"/>
                </a:rPr>
                <a:t> </a:t>
              </a:r>
              <a:r>
                <a:rPr lang="en-US" sz="1600">
                  <a:latin typeface="Arial" pitchFamily="34" charset="0"/>
                  <a:cs typeface="Arial" pitchFamily="34" charset="0"/>
                </a:rPr>
                <a:t>correction</a:t>
              </a:r>
            </a:p>
            <a:p>
              <a:pPr algn="ctr" defTabSz="444500">
                <a:lnSpc>
                  <a:spcPct val="90000"/>
                </a:lnSpc>
                <a:spcAft>
                  <a:spcPct val="35000"/>
                </a:spcAft>
              </a:pPr>
              <a:r>
                <a:rPr lang="pl-PL" sz="1600">
                  <a:latin typeface="Arial" pitchFamily="34" charset="0"/>
                  <a:cs typeface="Arial" pitchFamily="34" charset="0"/>
                </a:rPr>
                <a:t>/</a:t>
              </a:r>
              <a:r>
                <a:rPr lang="pl-PL" sz="1600" err="1">
                  <a:latin typeface="Arial" pitchFamily="34" charset="0"/>
                  <a:cs typeface="Arial" pitchFamily="34" charset="0"/>
                </a:rPr>
                <a:t>blended</a:t>
              </a:r>
              <a:r>
                <a:rPr lang="pl-PL" sz="1600">
                  <a:latin typeface="Arial" pitchFamily="34" charset="0"/>
                  <a:cs typeface="Arial" pitchFamily="34" charset="0"/>
                </a:rPr>
                <a:t> products</a:t>
              </a:r>
            </a:p>
          </p:txBody>
        </p:sp>
      </p:grpSp>
      <p:grpSp>
        <p:nvGrpSpPr>
          <p:cNvPr id="17" name="Grupa 27"/>
          <p:cNvGrpSpPr/>
          <p:nvPr/>
        </p:nvGrpSpPr>
        <p:grpSpPr>
          <a:xfrm>
            <a:off x="4813916" y="2756224"/>
            <a:ext cx="3600400" cy="1008112"/>
            <a:chOff x="308749" y="1944212"/>
            <a:chExt cx="1114670" cy="374879"/>
          </a:xfrm>
          <a:solidFill>
            <a:srgbClr val="0070C0"/>
          </a:solidFill>
        </p:grpSpPr>
        <p:sp>
          <p:nvSpPr>
            <p:cNvPr id="18" name="Prostokąt 28"/>
            <p:cNvSpPr/>
            <p:nvPr/>
          </p:nvSpPr>
          <p:spPr>
            <a:xfrm>
              <a:off x="308749" y="1944212"/>
              <a:ext cx="1114670" cy="374879"/>
            </a:xfrm>
            <a:prstGeom prst="rect">
              <a:avLst/>
            </a:prstGeom>
            <a:grpFill/>
          </p:spPr>
          <p:style>
            <a:lnRef idx="1">
              <a:schemeClr val="dk1"/>
            </a:lnRef>
            <a:fillRef idx="2">
              <a:schemeClr val="dk1"/>
            </a:fillRef>
            <a:effectRef idx="1">
              <a:schemeClr val="dk1"/>
            </a:effectRef>
            <a:fontRef idx="minor">
              <a:schemeClr val="dk1"/>
            </a:fontRef>
          </p:style>
        </p:sp>
        <p:sp>
          <p:nvSpPr>
            <p:cNvPr id="19" name="Prostokąt 29"/>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Bef>
                  <a:spcPct val="0"/>
                </a:spcBef>
                <a:spcAft>
                  <a:spcPct val="35000"/>
                </a:spcAft>
              </a:pPr>
              <a:r>
                <a:rPr lang="en-US" sz="1600">
                  <a:latin typeface="Arial" pitchFamily="34" charset="0"/>
                  <a:cs typeface="Arial" pitchFamily="34" charset="0"/>
                </a:rPr>
                <a:t>Development of tools to assimilate soil moisture and snow </a:t>
              </a:r>
              <a:br>
                <a:rPr lang="en-US" sz="1600">
                  <a:latin typeface="Arial" pitchFamily="34" charset="0"/>
                  <a:cs typeface="Arial" pitchFamily="34" charset="0"/>
                </a:rPr>
              </a:br>
              <a:r>
                <a:rPr lang="en-US" sz="1600">
                  <a:latin typeface="Arial" pitchFamily="34" charset="0"/>
                  <a:cs typeface="Arial" pitchFamily="34" charset="0"/>
                </a:rPr>
                <a:t>cover products to hydrological models</a:t>
              </a:r>
            </a:p>
          </p:txBody>
        </p:sp>
      </p:grpSp>
      <p:sp>
        <p:nvSpPr>
          <p:cNvPr id="20" name="Prostokąt 32"/>
          <p:cNvSpPr/>
          <p:nvPr/>
        </p:nvSpPr>
        <p:spPr>
          <a:xfrm>
            <a:off x="4821881" y="5420520"/>
            <a:ext cx="3600400" cy="600768"/>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lvl="0" algn="ctr"/>
            <a:r>
              <a:rPr lang="en-GB" sz="1600">
                <a:latin typeface="Arial" pitchFamily="34" charset="0"/>
                <a:cs typeface="Arial" pitchFamily="34" charset="0"/>
              </a:rPr>
              <a:t>Perform the analysis of possible product utility for hydrological tasks</a:t>
            </a:r>
            <a:endParaRPr lang="pl-PL" sz="1600">
              <a:latin typeface="Arial" pitchFamily="34" charset="0"/>
              <a:cs typeface="Arial" pitchFamily="34" charset="0"/>
            </a:endParaRPr>
          </a:p>
        </p:txBody>
      </p:sp>
      <p:sp>
        <p:nvSpPr>
          <p:cNvPr id="21" name="Prostokąt 34"/>
          <p:cNvSpPr/>
          <p:nvPr/>
        </p:nvSpPr>
        <p:spPr>
          <a:xfrm>
            <a:off x="4821881" y="4774438"/>
            <a:ext cx="3600400" cy="555794"/>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Aft>
                <a:spcPct val="35000"/>
              </a:spcAft>
            </a:pPr>
            <a:r>
              <a:rPr lang="en-US" sz="1600">
                <a:latin typeface="Arial" pitchFamily="34" charset="0"/>
                <a:cs typeface="Arial" pitchFamily="34" charset="0"/>
              </a:rPr>
              <a:t>Sensitivity</a:t>
            </a:r>
            <a:r>
              <a:rPr lang="pl-PL" sz="1600">
                <a:latin typeface="Arial" pitchFamily="34" charset="0"/>
                <a:cs typeface="Arial" pitchFamily="34" charset="0"/>
              </a:rPr>
              <a:t> </a:t>
            </a:r>
            <a:r>
              <a:rPr lang="en-US" sz="1600">
                <a:latin typeface="Arial" pitchFamily="34" charset="0"/>
                <a:cs typeface="Arial" pitchFamily="34" charset="0"/>
              </a:rPr>
              <a:t>analysis</a:t>
            </a:r>
            <a:r>
              <a:rPr lang="pl-PL" sz="1600">
                <a:latin typeface="Arial" pitchFamily="34" charset="0"/>
                <a:cs typeface="Arial" pitchFamily="34" charset="0"/>
              </a:rPr>
              <a:t> – influence of </a:t>
            </a:r>
            <a:r>
              <a:rPr lang="en-US" sz="1600">
                <a:latin typeface="Arial" pitchFamily="34" charset="0"/>
                <a:cs typeface="Arial" pitchFamily="34" charset="0"/>
              </a:rPr>
              <a:t>each</a:t>
            </a:r>
            <a:r>
              <a:rPr lang="pl-PL" sz="1600">
                <a:latin typeface="Arial" pitchFamily="34" charset="0"/>
                <a:cs typeface="Arial" pitchFamily="34" charset="0"/>
              </a:rPr>
              <a:t> </a:t>
            </a:r>
            <a:r>
              <a:rPr lang="en-US" sz="1600">
                <a:latin typeface="Arial" pitchFamily="34" charset="0"/>
                <a:cs typeface="Arial" pitchFamily="34" charset="0"/>
              </a:rPr>
              <a:t>product</a:t>
            </a:r>
            <a:r>
              <a:rPr lang="pl-PL" sz="1600">
                <a:latin typeface="Arial" pitchFamily="34" charset="0"/>
                <a:cs typeface="Arial" pitchFamily="34" charset="0"/>
              </a:rPr>
              <a:t> on </a:t>
            </a:r>
            <a:r>
              <a:rPr lang="en-US" sz="1600">
                <a:latin typeface="Arial" pitchFamily="34" charset="0"/>
                <a:cs typeface="Arial" pitchFamily="34" charset="0"/>
              </a:rPr>
              <a:t>final</a:t>
            </a:r>
            <a:r>
              <a:rPr lang="pl-PL" sz="1600">
                <a:latin typeface="Arial" pitchFamily="34" charset="0"/>
                <a:cs typeface="Arial" pitchFamily="34" charset="0"/>
              </a:rPr>
              <a:t> </a:t>
            </a:r>
            <a:r>
              <a:rPr lang="en-US" sz="1600">
                <a:latin typeface="Arial" pitchFamily="34" charset="0"/>
                <a:cs typeface="Arial" pitchFamily="34" charset="0"/>
              </a:rPr>
              <a:t>output</a:t>
            </a:r>
            <a:r>
              <a:rPr lang="pl-PL" sz="1600">
                <a:latin typeface="Arial" pitchFamily="34" charset="0"/>
                <a:cs typeface="Arial" pitchFamily="34" charset="0"/>
              </a:rPr>
              <a:t> data</a:t>
            </a:r>
          </a:p>
        </p:txBody>
      </p:sp>
      <p:grpSp>
        <p:nvGrpSpPr>
          <p:cNvPr id="22" name="Grupa 17">
            <a:extLst>
              <a:ext uri="{FF2B5EF4-FFF2-40B4-BE49-F238E27FC236}">
                <a16:creationId xmlns="" xmlns:a16="http://schemas.microsoft.com/office/drawing/2014/main" id="{DD6EDAE5-A8CF-47C1-BF14-633F9B090D7E}"/>
              </a:ext>
            </a:extLst>
          </p:cNvPr>
          <p:cNvGrpSpPr/>
          <p:nvPr/>
        </p:nvGrpSpPr>
        <p:grpSpPr>
          <a:xfrm>
            <a:off x="567083" y="1808270"/>
            <a:ext cx="3636912" cy="875946"/>
            <a:chOff x="668791" y="864093"/>
            <a:chExt cx="1770555" cy="885277"/>
          </a:xfrm>
        </p:grpSpPr>
        <p:sp>
          <p:nvSpPr>
            <p:cNvPr id="23" name="Prostokąt 18">
              <a:extLst>
                <a:ext uri="{FF2B5EF4-FFF2-40B4-BE49-F238E27FC236}">
                  <a16:creationId xmlns="" xmlns:a16="http://schemas.microsoft.com/office/drawing/2014/main" id="{CC1A3928-ED0C-4308-94DB-80EA5EAB82CA}"/>
                </a:ext>
              </a:extLst>
            </p:cNvPr>
            <p:cNvSpPr/>
            <p:nvPr/>
          </p:nvSpPr>
          <p:spPr>
            <a:xfrm>
              <a:off x="668791" y="864093"/>
              <a:ext cx="1770555" cy="885277"/>
            </a:xfrm>
            <a:prstGeom prst="rect">
              <a:avLst/>
            </a:prstGeom>
            <a:solidFill>
              <a:schemeClr val="tx1">
                <a:lumMod val="85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Prostokąt 19">
              <a:extLst>
                <a:ext uri="{FF2B5EF4-FFF2-40B4-BE49-F238E27FC236}">
                  <a16:creationId xmlns="" xmlns:a16="http://schemas.microsoft.com/office/drawing/2014/main" id="{21CD21D8-7DE3-4646-A93C-75683311E0CA}"/>
                </a:ext>
              </a:extLst>
            </p:cNvPr>
            <p:cNvSpPr/>
            <p:nvPr/>
          </p:nvSpPr>
          <p:spPr>
            <a:xfrm>
              <a:off x="668791" y="864093"/>
              <a:ext cx="1770555" cy="885277"/>
            </a:xfrm>
            <a:prstGeom prst="rect">
              <a:avLst/>
            </a:prstGeom>
          </p:spPr>
          <p:style>
            <a:lnRef idx="0">
              <a:schemeClr val="dk1"/>
            </a:lnRef>
            <a:fillRef idx="3">
              <a:schemeClr val="dk1"/>
            </a:fillRef>
            <a:effectRef idx="3">
              <a:schemeClr val="dk1"/>
            </a:effectRef>
            <a:fontRef idx="minor">
              <a:schemeClr val="lt1"/>
            </a:fontRef>
          </p:style>
          <p:txBody>
            <a:bodyPr spcFirstLastPara="0" vert="horz" wrap="square" lIns="7620" tIns="7620" rIns="7620" bIns="7620" numCol="1" spcCol="1270" anchor="ctr" anchorCtr="0">
              <a:noAutofit/>
            </a:bodyPr>
            <a:lstStyle/>
            <a:p>
              <a:pPr lvl="0" algn="ctr"/>
              <a:r>
                <a:rPr lang="en-GB" sz="2400">
                  <a:solidFill>
                    <a:schemeClr val="bg1"/>
                  </a:solidFill>
                </a:rPr>
                <a:t>Impact studies and hydrological validation</a:t>
              </a:r>
              <a:endParaRPr lang="pl-PL" sz="2400" b="1">
                <a:solidFill>
                  <a:schemeClr val="bg1"/>
                </a:solidFill>
              </a:endParaRPr>
            </a:p>
          </p:txBody>
        </p:sp>
      </p:grpSp>
      <p:sp>
        <p:nvSpPr>
          <p:cNvPr id="25" name="Prostokąt 20">
            <a:extLst>
              <a:ext uri="{FF2B5EF4-FFF2-40B4-BE49-F238E27FC236}">
                <a16:creationId xmlns="" xmlns:a16="http://schemas.microsoft.com/office/drawing/2014/main" id="{34E5E9BD-0658-428C-AEE1-5195B6351555}"/>
              </a:ext>
            </a:extLst>
          </p:cNvPr>
          <p:cNvSpPr/>
          <p:nvPr/>
        </p:nvSpPr>
        <p:spPr>
          <a:xfrm>
            <a:off x="567083" y="2756224"/>
            <a:ext cx="3644877" cy="1013467"/>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Aft>
                <a:spcPct val="35000"/>
              </a:spcAft>
            </a:pPr>
            <a:r>
              <a:rPr lang="pl-PL" sz="1600" err="1">
                <a:latin typeface="Arial" pitchFamily="34" charset="0"/>
                <a:cs typeface="Arial" pitchFamily="34" charset="0"/>
              </a:rPr>
              <a:t>Hydrological</a:t>
            </a:r>
            <a:r>
              <a:rPr lang="pl-PL" sz="1600">
                <a:latin typeface="Arial" pitchFamily="34" charset="0"/>
                <a:cs typeface="Arial" pitchFamily="34" charset="0"/>
              </a:rPr>
              <a:t> </a:t>
            </a:r>
            <a:r>
              <a:rPr lang="pl-PL" sz="1600" err="1">
                <a:latin typeface="Arial" pitchFamily="34" charset="0"/>
                <a:cs typeface="Arial" pitchFamily="34" charset="0"/>
              </a:rPr>
              <a:t>validation</a:t>
            </a:r>
            <a:r>
              <a:rPr lang="pl-PL" sz="1600">
                <a:latin typeface="Arial" pitchFamily="34" charset="0"/>
                <a:cs typeface="Arial" pitchFamily="34" charset="0"/>
              </a:rPr>
              <a:t> of Products</a:t>
            </a:r>
          </a:p>
        </p:txBody>
      </p:sp>
      <p:grpSp>
        <p:nvGrpSpPr>
          <p:cNvPr id="26" name="Grupa 20">
            <a:extLst>
              <a:ext uri="{FF2B5EF4-FFF2-40B4-BE49-F238E27FC236}">
                <a16:creationId xmlns="" xmlns:a16="http://schemas.microsoft.com/office/drawing/2014/main" id="{B3036524-F718-411C-B45F-47FB0EEB0404}"/>
              </a:ext>
            </a:extLst>
          </p:cNvPr>
          <p:cNvGrpSpPr/>
          <p:nvPr/>
        </p:nvGrpSpPr>
        <p:grpSpPr>
          <a:xfrm>
            <a:off x="567083" y="3836344"/>
            <a:ext cx="3644877" cy="1008112"/>
            <a:chOff x="308749" y="1944212"/>
            <a:chExt cx="1114670" cy="374879"/>
          </a:xfrm>
          <a:solidFill>
            <a:srgbClr val="0070C0"/>
          </a:solidFill>
        </p:grpSpPr>
        <p:sp>
          <p:nvSpPr>
            <p:cNvPr id="27" name="Prostokąt 31">
              <a:extLst>
                <a:ext uri="{FF2B5EF4-FFF2-40B4-BE49-F238E27FC236}">
                  <a16:creationId xmlns="" xmlns:a16="http://schemas.microsoft.com/office/drawing/2014/main" id="{C90958EA-7AB3-463E-B361-20AAB0126715}"/>
                </a:ext>
              </a:extLst>
            </p:cNvPr>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sp>
        <p:sp>
          <p:nvSpPr>
            <p:cNvPr id="28" name="Prostokąt 35">
              <a:extLst>
                <a:ext uri="{FF2B5EF4-FFF2-40B4-BE49-F238E27FC236}">
                  <a16:creationId xmlns="" xmlns:a16="http://schemas.microsoft.com/office/drawing/2014/main" id="{04B3EFAD-5168-467D-8490-C183012968E6}"/>
                </a:ext>
              </a:extLst>
            </p:cNvPr>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Bef>
                  <a:spcPct val="0"/>
                </a:spcBef>
                <a:spcAft>
                  <a:spcPct val="35000"/>
                </a:spcAft>
              </a:pPr>
              <a:r>
                <a:rPr lang="pl-PL" sz="1600">
                  <a:latin typeface="Arial" pitchFamily="34" charset="0"/>
                  <a:cs typeface="Arial" pitchFamily="34" charset="0"/>
                </a:rPr>
                <a:t>Product data </a:t>
              </a:r>
              <a:r>
                <a:rPr lang="pl-PL" sz="1600" err="1">
                  <a:latin typeface="Arial" pitchFamily="34" charset="0"/>
                  <a:cs typeface="Arial" pitchFamily="34" charset="0"/>
                </a:rPr>
                <a:t>assessments</a:t>
              </a:r>
              <a:r>
                <a:rPr lang="pl-PL" sz="1600">
                  <a:latin typeface="Arial" pitchFamily="34" charset="0"/>
                  <a:cs typeface="Arial" pitchFamily="34" charset="0"/>
                </a:rPr>
                <a:t> and model </a:t>
              </a:r>
              <a:r>
                <a:rPr lang="pl-PL" sz="1600" err="1">
                  <a:latin typeface="Arial" pitchFamily="34" charset="0"/>
                  <a:cs typeface="Arial" pitchFamily="34" charset="0"/>
                </a:rPr>
                <a:t>calibration</a:t>
              </a:r>
              <a:endParaRPr lang="pl-PL" sz="1600">
                <a:latin typeface="Arial" pitchFamily="34" charset="0"/>
                <a:cs typeface="Arial" pitchFamily="34" charset="0"/>
              </a:endParaRPr>
            </a:p>
          </p:txBody>
        </p:sp>
      </p:grpSp>
      <p:grpSp>
        <p:nvGrpSpPr>
          <p:cNvPr id="29" name="Grupa 29">
            <a:extLst>
              <a:ext uri="{FF2B5EF4-FFF2-40B4-BE49-F238E27FC236}">
                <a16:creationId xmlns="" xmlns:a16="http://schemas.microsoft.com/office/drawing/2014/main" id="{B6D4E9FA-936D-4E53-81AA-234B1F95FCA9}"/>
              </a:ext>
            </a:extLst>
          </p:cNvPr>
          <p:cNvGrpSpPr/>
          <p:nvPr/>
        </p:nvGrpSpPr>
        <p:grpSpPr>
          <a:xfrm>
            <a:off x="567083" y="4916464"/>
            <a:ext cx="3644877" cy="864443"/>
            <a:chOff x="308749" y="1944212"/>
            <a:chExt cx="1114670" cy="374879"/>
          </a:xfrm>
          <a:solidFill>
            <a:srgbClr val="0070C0"/>
          </a:solidFill>
        </p:grpSpPr>
        <p:sp>
          <p:nvSpPr>
            <p:cNvPr id="30" name="Prostokąt 38">
              <a:extLst>
                <a:ext uri="{FF2B5EF4-FFF2-40B4-BE49-F238E27FC236}">
                  <a16:creationId xmlns="" xmlns:a16="http://schemas.microsoft.com/office/drawing/2014/main" id="{C015D10C-D869-46BD-8E9A-88776AC14002}"/>
                </a:ext>
              </a:extLst>
            </p:cNvPr>
            <p:cNvSpPr/>
            <p:nvPr/>
          </p:nvSpPr>
          <p:spPr>
            <a:xfrm>
              <a:off x="308749" y="1944212"/>
              <a:ext cx="1114670" cy="374879"/>
            </a:xfrm>
            <a:prstGeom prst="rect">
              <a:avLst/>
            </a:prstGeom>
            <a:grpFill/>
          </p:spPr>
          <p:style>
            <a:lnRef idx="0">
              <a:schemeClr val="accent5"/>
            </a:lnRef>
            <a:fillRef idx="3">
              <a:schemeClr val="accent5"/>
            </a:fillRef>
            <a:effectRef idx="3">
              <a:schemeClr val="accent5"/>
            </a:effectRef>
            <a:fontRef idx="minor">
              <a:schemeClr val="lt1"/>
            </a:fontRef>
          </p:style>
        </p:sp>
        <p:sp>
          <p:nvSpPr>
            <p:cNvPr id="31" name="Prostokąt 39">
              <a:extLst>
                <a:ext uri="{FF2B5EF4-FFF2-40B4-BE49-F238E27FC236}">
                  <a16:creationId xmlns="" xmlns:a16="http://schemas.microsoft.com/office/drawing/2014/main" id="{D5A385A1-2FD6-4FF1-96CE-58E2BB8F4899}"/>
                </a:ext>
              </a:extLst>
            </p:cNvPr>
            <p:cNvSpPr/>
            <p:nvPr/>
          </p:nvSpPr>
          <p:spPr>
            <a:xfrm>
              <a:off x="308749" y="1944212"/>
              <a:ext cx="1114670" cy="355149"/>
            </a:xfrm>
            <a:prstGeom prst="rect">
              <a:avLst/>
            </a:prstGeom>
            <a:grpFill/>
          </p:spPr>
          <p:style>
            <a:lnRef idx="0">
              <a:schemeClr val="accent5"/>
            </a:lnRef>
            <a:fillRef idx="3">
              <a:schemeClr val="accent5"/>
            </a:fillRef>
            <a:effectRef idx="3">
              <a:schemeClr val="accent5"/>
            </a:effectRef>
            <a:fontRef idx="minor">
              <a:schemeClr val="lt1"/>
            </a:fontRef>
          </p:style>
          <p:txBody>
            <a:bodyPr spcFirstLastPara="0" vert="horz" wrap="square" lIns="6350" tIns="6350" rIns="6350" bIns="6350" numCol="1" spcCol="1270" anchor="ctr" anchorCtr="0">
              <a:noAutofit/>
            </a:bodyPr>
            <a:lstStyle/>
            <a:p>
              <a:pPr algn="ctr" defTabSz="444500">
                <a:lnSpc>
                  <a:spcPct val="90000"/>
                </a:lnSpc>
                <a:spcAft>
                  <a:spcPct val="35000"/>
                </a:spcAft>
              </a:pPr>
              <a:r>
                <a:rPr lang="pl-PL" sz="1600">
                  <a:latin typeface="Arial" pitchFamily="34" charset="0"/>
                  <a:cs typeface="Arial" pitchFamily="34" charset="0"/>
                </a:rPr>
                <a:t>Case </a:t>
              </a:r>
              <a:r>
                <a:rPr lang="pl-PL" sz="1600" err="1">
                  <a:latin typeface="Arial" pitchFamily="34" charset="0"/>
                  <a:cs typeface="Arial" pitchFamily="34" charset="0"/>
                </a:rPr>
                <a:t>studies</a:t>
              </a:r>
              <a:r>
                <a:rPr lang="pl-PL" sz="1600">
                  <a:latin typeface="Arial" pitchFamily="34" charset="0"/>
                  <a:cs typeface="Arial" pitchFamily="34" charset="0"/>
                </a:rPr>
                <a:t> </a:t>
              </a:r>
            </a:p>
          </p:txBody>
        </p:sp>
      </p:grpSp>
      <p:sp>
        <p:nvSpPr>
          <p:cNvPr id="43" name="CasellaDiTesto 45"/>
          <p:cNvSpPr txBox="1">
            <a:spLocks noChangeArrowheads="1"/>
          </p:cNvSpPr>
          <p:nvPr/>
        </p:nvSpPr>
        <p:spPr bwMode="auto">
          <a:xfrm>
            <a:off x="2730475" y="1052736"/>
            <a:ext cx="3497709" cy="523220"/>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Objectives and tasks</a:t>
            </a:r>
            <a:endParaRPr lang="en-US" sz="2800" b="1" dirty="0">
              <a:solidFill>
                <a:srgbClr val="CC0066"/>
              </a:solidFill>
              <a:latin typeface="Calibri" pitchFamily="34" charset="0"/>
            </a:endParaRPr>
          </a:p>
        </p:txBody>
      </p:sp>
    </p:spTree>
    <p:custDataLst>
      <p:tags r:id="rId1"/>
    </p:custDataLst>
    <p:extLst>
      <p:ext uri="{BB962C8B-B14F-4D97-AF65-F5344CB8AC3E}">
        <p14:creationId xmlns:p14="http://schemas.microsoft.com/office/powerpoint/2010/main" val="67007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Obraz 25"/>
          <p:cNvPicPr>
            <a:picLocks noChangeAspect="1"/>
          </p:cNvPicPr>
          <p:nvPr/>
        </p:nvPicPr>
        <p:blipFill>
          <a:blip r:embed="rId4"/>
          <a:stretch>
            <a:fillRect/>
          </a:stretch>
        </p:blipFill>
        <p:spPr>
          <a:xfrm>
            <a:off x="816500" y="1124744"/>
            <a:ext cx="1552575" cy="3124200"/>
          </a:xfrm>
          <a:prstGeom prst="rect">
            <a:avLst/>
          </a:prstGeom>
        </p:spPr>
      </p:pic>
      <p:sp>
        <p:nvSpPr>
          <p:cNvPr id="33" name="Trójkąt równoramienny 26"/>
          <p:cNvSpPr/>
          <p:nvPr/>
        </p:nvSpPr>
        <p:spPr>
          <a:xfrm rot="7126409">
            <a:off x="717773" y="3345505"/>
            <a:ext cx="270284" cy="50405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ole tekstowe 33"/>
          <p:cNvSpPr txBox="1"/>
          <p:nvPr/>
        </p:nvSpPr>
        <p:spPr>
          <a:xfrm>
            <a:off x="3301255" y="3684345"/>
            <a:ext cx="3026339" cy="338554"/>
          </a:xfrm>
          <a:prstGeom prst="rect">
            <a:avLst/>
          </a:prstGeom>
          <a:noFill/>
        </p:spPr>
        <p:txBody>
          <a:bodyPr wrap="square" rtlCol="0">
            <a:spAutoFit/>
          </a:bodyPr>
          <a:lstStyle/>
          <a:p>
            <a:r>
              <a:rPr lang="en-GB" sz="1600" i="1" dirty="0" smtClean="0"/>
              <a:t>Assessment of </a:t>
            </a:r>
            <a:r>
              <a:rPr lang="en-GB" sz="1600" i="1" dirty="0"/>
              <a:t>model</a:t>
            </a:r>
          </a:p>
        </p:txBody>
      </p:sp>
      <p:sp>
        <p:nvSpPr>
          <p:cNvPr id="36" name="pole tekstowe 34"/>
          <p:cNvSpPr txBox="1"/>
          <p:nvPr/>
        </p:nvSpPr>
        <p:spPr>
          <a:xfrm>
            <a:off x="6324766" y="5586276"/>
            <a:ext cx="1974044" cy="584775"/>
          </a:xfrm>
          <a:prstGeom prst="rect">
            <a:avLst/>
          </a:prstGeom>
          <a:noFill/>
        </p:spPr>
        <p:txBody>
          <a:bodyPr wrap="square" rtlCol="0">
            <a:spAutoFit/>
          </a:bodyPr>
          <a:lstStyle/>
          <a:p>
            <a:r>
              <a:rPr lang="en-GB" sz="1600" i="1" dirty="0"/>
              <a:t>assessment</a:t>
            </a:r>
          </a:p>
          <a:p>
            <a:r>
              <a:rPr lang="en-GB" sz="1600" i="1" dirty="0"/>
              <a:t>of </a:t>
            </a:r>
            <a:r>
              <a:rPr lang="en-GB" sz="1600" i="1" dirty="0" smtClean="0"/>
              <a:t>products</a:t>
            </a:r>
            <a:endParaRPr lang="en-GB" sz="1600" i="1" dirty="0"/>
          </a:p>
        </p:txBody>
      </p:sp>
      <p:pic>
        <p:nvPicPr>
          <p:cNvPr id="37" name="Obraz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525" y="1556792"/>
            <a:ext cx="4179615" cy="2237995"/>
          </a:xfrm>
          <a:prstGeom prst="rect">
            <a:avLst/>
          </a:prstGeom>
        </p:spPr>
      </p:pic>
      <p:pic>
        <p:nvPicPr>
          <p:cNvPr id="39" name="Obraz 42"/>
          <p:cNvPicPr>
            <a:picLocks noChangeAspect="1"/>
          </p:cNvPicPr>
          <p:nvPr/>
        </p:nvPicPr>
        <p:blipFill>
          <a:blip r:embed="rId6"/>
          <a:stretch>
            <a:fillRect/>
          </a:stretch>
        </p:blipFill>
        <p:spPr>
          <a:xfrm>
            <a:off x="611559" y="4221088"/>
            <a:ext cx="5740347" cy="2124289"/>
          </a:xfrm>
          <a:prstGeom prst="rect">
            <a:avLst/>
          </a:prstGeom>
        </p:spPr>
      </p:pic>
      <p:sp>
        <p:nvSpPr>
          <p:cNvPr id="41" name="pole tekstowe 49"/>
          <p:cNvSpPr txBox="1"/>
          <p:nvPr/>
        </p:nvSpPr>
        <p:spPr>
          <a:xfrm>
            <a:off x="7231324" y="3022625"/>
            <a:ext cx="1613774" cy="1323439"/>
          </a:xfrm>
          <a:prstGeom prst="rect">
            <a:avLst/>
          </a:prstGeom>
          <a:noFill/>
        </p:spPr>
        <p:txBody>
          <a:bodyPr wrap="square" rtlCol="0">
            <a:spAutoFit/>
          </a:bodyPr>
          <a:lstStyle/>
          <a:p>
            <a:r>
              <a:rPr lang="en-US" sz="2000" b="1" dirty="0">
                <a:solidFill>
                  <a:srgbClr val="CC0066"/>
                </a:solidFill>
                <a:latin typeface="Calibri" pitchFamily="34" charset="0"/>
              </a:rPr>
              <a:t>Indirect</a:t>
            </a:r>
            <a:r>
              <a:rPr lang="pl-PL" sz="2000" b="1" dirty="0">
                <a:solidFill>
                  <a:srgbClr val="CC0066"/>
                </a:solidFill>
                <a:latin typeface="Calibri" pitchFamily="34" charset="0"/>
              </a:rPr>
              <a:t> </a:t>
            </a:r>
            <a:r>
              <a:rPr lang="en-GB" sz="2000" b="1" dirty="0">
                <a:solidFill>
                  <a:srgbClr val="CC0066"/>
                </a:solidFill>
                <a:latin typeface="Calibri" pitchFamily="34" charset="0"/>
              </a:rPr>
              <a:t>comparison</a:t>
            </a:r>
            <a:r>
              <a:rPr lang="pl-PL" sz="2000" b="1" dirty="0">
                <a:solidFill>
                  <a:srgbClr val="CC0066"/>
                </a:solidFill>
                <a:latin typeface="Calibri" pitchFamily="34" charset="0"/>
              </a:rPr>
              <a:t>, end </a:t>
            </a:r>
            <a:r>
              <a:rPr lang="en-US" sz="2000" b="1" dirty="0">
                <a:solidFill>
                  <a:srgbClr val="CC0066"/>
                </a:solidFill>
                <a:latin typeface="Calibri" pitchFamily="34" charset="0"/>
              </a:rPr>
              <a:t>user</a:t>
            </a:r>
            <a:r>
              <a:rPr lang="pl-PL" sz="2000" b="1" dirty="0">
                <a:solidFill>
                  <a:srgbClr val="CC0066"/>
                </a:solidFill>
                <a:latin typeface="Calibri" pitchFamily="34" charset="0"/>
              </a:rPr>
              <a:t> point of </a:t>
            </a:r>
            <a:r>
              <a:rPr lang="en-US" sz="2000" b="1" dirty="0">
                <a:solidFill>
                  <a:srgbClr val="CC0066"/>
                </a:solidFill>
                <a:latin typeface="Calibri" pitchFamily="34" charset="0"/>
              </a:rPr>
              <a:t>view</a:t>
            </a:r>
          </a:p>
        </p:txBody>
      </p:sp>
      <p:sp>
        <p:nvSpPr>
          <p:cNvPr id="42" name="CasellaDiTesto 45"/>
          <p:cNvSpPr txBox="1">
            <a:spLocks noChangeArrowheads="1"/>
          </p:cNvSpPr>
          <p:nvPr/>
        </p:nvSpPr>
        <p:spPr bwMode="auto">
          <a:xfrm>
            <a:off x="1691680" y="251937"/>
            <a:ext cx="6161856" cy="584775"/>
          </a:xfrm>
          <a:prstGeom prst="rect">
            <a:avLst/>
          </a:prstGeom>
          <a:noFill/>
          <a:ln w="9525">
            <a:noFill/>
            <a:miter lim="800000"/>
            <a:headEnd/>
            <a:tailEnd/>
          </a:ln>
        </p:spPr>
        <p:txBody>
          <a:bodyPr wrap="square">
            <a:spAutoFit/>
          </a:bodyPr>
          <a:lstStyle/>
          <a:p>
            <a:pPr algn="ctr"/>
            <a:r>
              <a:rPr lang="en-US" sz="3200" b="1" dirty="0" err="1" smtClean="0">
                <a:solidFill>
                  <a:srgbClr val="002264"/>
                </a:solidFill>
                <a:latin typeface="Calibri" pitchFamily="34" charset="0"/>
              </a:rPr>
              <a:t>Hydrovalidation</a:t>
            </a:r>
            <a:r>
              <a:rPr lang="en-US" sz="3200" b="1" dirty="0" smtClean="0">
                <a:solidFill>
                  <a:srgbClr val="002264"/>
                </a:solidFill>
                <a:latin typeface="Calibri" pitchFamily="34" charset="0"/>
              </a:rPr>
              <a:t> Programme</a:t>
            </a:r>
            <a:endParaRPr lang="en-US" sz="3200" b="1" dirty="0">
              <a:solidFill>
                <a:srgbClr val="002264"/>
              </a:solidFill>
              <a:latin typeface="Calibri" pitchFamily="34" charset="0"/>
            </a:endParaRPr>
          </a:p>
        </p:txBody>
      </p:sp>
      <p:sp>
        <p:nvSpPr>
          <p:cNvPr id="43" name="CasellaDiTesto 45"/>
          <p:cNvSpPr txBox="1">
            <a:spLocks noChangeArrowheads="1"/>
          </p:cNvSpPr>
          <p:nvPr/>
        </p:nvSpPr>
        <p:spPr bwMode="auto">
          <a:xfrm>
            <a:off x="2402859" y="968829"/>
            <a:ext cx="4361805" cy="523220"/>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The Hydrological Validation</a:t>
            </a:r>
            <a:endParaRPr lang="en-US" sz="2800" b="1" dirty="0">
              <a:solidFill>
                <a:srgbClr val="CC0066"/>
              </a:solidFill>
              <a:latin typeface="Calibri" pitchFamily="34" charset="0"/>
            </a:endParaRPr>
          </a:p>
        </p:txBody>
      </p:sp>
    </p:spTree>
    <p:custDataLst>
      <p:tags r:id="rId1"/>
    </p:custDataLst>
    <p:extLst>
      <p:ext uri="{BB962C8B-B14F-4D97-AF65-F5344CB8AC3E}">
        <p14:creationId xmlns:p14="http://schemas.microsoft.com/office/powerpoint/2010/main" val="12078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45"/>
          <p:cNvSpPr txBox="1">
            <a:spLocks noChangeArrowheads="1"/>
          </p:cNvSpPr>
          <p:nvPr/>
        </p:nvSpPr>
        <p:spPr bwMode="auto">
          <a:xfrm>
            <a:off x="1691680" y="251937"/>
            <a:ext cx="6161856" cy="584775"/>
          </a:xfrm>
          <a:prstGeom prst="rect">
            <a:avLst/>
          </a:prstGeom>
          <a:noFill/>
          <a:ln w="9525">
            <a:noFill/>
            <a:miter lim="800000"/>
            <a:headEnd/>
            <a:tailEnd/>
          </a:ln>
        </p:spPr>
        <p:txBody>
          <a:bodyPr wrap="square">
            <a:spAutoFit/>
          </a:bodyPr>
          <a:lstStyle/>
          <a:p>
            <a:pPr algn="ctr"/>
            <a:r>
              <a:rPr lang="en-US" sz="3200" b="1" dirty="0" err="1" smtClean="0">
                <a:solidFill>
                  <a:srgbClr val="002264"/>
                </a:solidFill>
                <a:latin typeface="Calibri" pitchFamily="34" charset="0"/>
              </a:rPr>
              <a:t>Hydrovalidation</a:t>
            </a:r>
            <a:r>
              <a:rPr lang="en-US" sz="3200" b="1" dirty="0" smtClean="0">
                <a:solidFill>
                  <a:srgbClr val="002264"/>
                </a:solidFill>
                <a:latin typeface="Calibri" pitchFamily="34" charset="0"/>
              </a:rPr>
              <a:t> Programme</a:t>
            </a:r>
            <a:endParaRPr lang="en-US" sz="3200" b="1" dirty="0">
              <a:solidFill>
                <a:srgbClr val="002264"/>
              </a:solidFill>
              <a:latin typeface="Calibri" pitchFamily="34" charset="0"/>
            </a:endParaRPr>
          </a:p>
        </p:txBody>
      </p:sp>
      <p:sp>
        <p:nvSpPr>
          <p:cNvPr id="43" name="CasellaDiTesto 45"/>
          <p:cNvSpPr txBox="1">
            <a:spLocks noChangeArrowheads="1"/>
          </p:cNvSpPr>
          <p:nvPr/>
        </p:nvSpPr>
        <p:spPr bwMode="auto">
          <a:xfrm>
            <a:off x="2514451" y="745540"/>
            <a:ext cx="3497709" cy="523220"/>
          </a:xfrm>
          <a:prstGeom prst="rect">
            <a:avLst/>
          </a:prstGeom>
          <a:noFill/>
          <a:ln w="9525">
            <a:noFill/>
            <a:miter lim="800000"/>
            <a:headEnd/>
            <a:tailEnd/>
          </a:ln>
        </p:spPr>
        <p:txBody>
          <a:bodyPr wrap="square">
            <a:spAutoFit/>
          </a:bodyPr>
          <a:lstStyle/>
          <a:p>
            <a:r>
              <a:rPr lang="en-US" sz="2800" b="1" dirty="0" smtClean="0">
                <a:solidFill>
                  <a:srgbClr val="CC0066"/>
                </a:solidFill>
                <a:latin typeface="Calibri" pitchFamily="34" charset="0"/>
              </a:rPr>
              <a:t>Test sites and models</a:t>
            </a:r>
            <a:endParaRPr lang="en-US" sz="2800" b="1" dirty="0">
              <a:solidFill>
                <a:srgbClr val="CC0066"/>
              </a:solidFill>
              <a:latin typeface="Calibri" pitchFamily="34" charset="0"/>
            </a:endParaRPr>
          </a:p>
        </p:txBody>
      </p:sp>
      <p:sp>
        <p:nvSpPr>
          <p:cNvPr id="32" name="Prostokąt 3"/>
          <p:cNvSpPr/>
          <p:nvPr/>
        </p:nvSpPr>
        <p:spPr>
          <a:xfrm>
            <a:off x="3177058" y="1117193"/>
            <a:ext cx="5673518" cy="1015663"/>
          </a:xfrm>
          <a:prstGeom prst="rect">
            <a:avLst/>
          </a:prstGeom>
        </p:spPr>
        <p:txBody>
          <a:bodyPr wrap="square">
            <a:spAutoFit/>
          </a:bodyPr>
          <a:lstStyle/>
          <a:p>
            <a:pPr>
              <a:spcBef>
                <a:spcPts val="600"/>
              </a:spcBef>
            </a:pPr>
            <a:r>
              <a:rPr lang="en-US" sz="1200" i="1" dirty="0" err="1">
                <a:latin typeface="Calibri" panose="020F0502020204030204" pitchFamily="34" charset="0"/>
                <a:ea typeface="Times New Roman" panose="02020603050405020304" pitchFamily="18" charset="0"/>
                <a:cs typeface="Times New Roman" panose="02020603050405020304" pitchFamily="18" charset="0"/>
              </a:rPr>
              <a:t>Ounasjoki</a:t>
            </a:r>
            <a:r>
              <a:rPr lang="en-US" sz="1200" i="1" dirty="0">
                <a:latin typeface="Calibri" panose="020F0502020204030204" pitchFamily="34" charset="0"/>
                <a:ea typeface="Times New Roman" panose="02020603050405020304" pitchFamily="18" charset="0"/>
                <a:cs typeface="Times New Roman" panose="02020603050405020304" pitchFamily="18" charset="0"/>
              </a:rPr>
              <a:t> (no 1)</a:t>
            </a:r>
            <a:r>
              <a:rPr lang="pl-PL"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Demer-Scheldt</a:t>
            </a:r>
            <a:r>
              <a:rPr lang="it-IT" sz="1200" i="1" dirty="0">
                <a:latin typeface="Calibri" panose="020F0502020204030204" pitchFamily="34" charset="0"/>
                <a:ea typeface="Times New Roman" panose="02020603050405020304" pitchFamily="18" charset="0"/>
                <a:cs typeface="Times New Roman" panose="02020603050405020304" pitchFamily="18" charset="0"/>
              </a:rPr>
              <a:t> (no 2),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Ourthe-Meuse</a:t>
            </a:r>
            <a:r>
              <a:rPr lang="it-IT" sz="1200" i="1" dirty="0">
                <a:latin typeface="Calibri" panose="020F0502020204030204" pitchFamily="34" charset="0"/>
                <a:ea typeface="Times New Roman" panose="02020603050405020304" pitchFamily="18" charset="0"/>
                <a:cs typeface="Times New Roman" panose="02020603050405020304" pitchFamily="18" charset="0"/>
              </a:rPr>
              <a:t> (no 3), </a:t>
            </a:r>
            <a:r>
              <a:rPr lang="pl-PL" sz="1200" i="1" dirty="0">
                <a:latin typeface="Calibri" panose="020F0502020204030204" pitchFamily="34" charset="0"/>
                <a:ea typeface="Times New Roman" panose="02020603050405020304" pitchFamily="18" charset="0"/>
                <a:cs typeface="Times New Roman" panose="02020603050405020304" pitchFamily="18" charset="0"/>
              </a:rPr>
              <a:t>Blies (4), Lahn (5), Kocher (6), Main (7), </a:t>
            </a:r>
            <a:r>
              <a:rPr lang="it-IT" sz="1200" i="1" dirty="0">
                <a:latin typeface="Calibri" panose="020F0502020204030204" pitchFamily="34" charset="0"/>
                <a:ea typeface="Times New Roman" panose="02020603050405020304" pitchFamily="18" charset="0"/>
                <a:cs typeface="Times New Roman" panose="02020603050405020304" pitchFamily="18" charset="0"/>
              </a:rPr>
              <a:t>Nitra (8),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Kysuca</a:t>
            </a:r>
            <a:r>
              <a:rPr lang="it-IT" sz="1200" i="1" dirty="0">
                <a:latin typeface="Calibri" panose="020F0502020204030204" pitchFamily="34" charset="0"/>
                <a:ea typeface="Times New Roman" panose="02020603050405020304" pitchFamily="18" charset="0"/>
                <a:cs typeface="Times New Roman" panose="02020603050405020304" pitchFamily="18" charset="0"/>
              </a:rPr>
              <a:t> (9),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Hron</a:t>
            </a:r>
            <a:r>
              <a:rPr lang="it-IT" sz="1200" i="1" dirty="0">
                <a:latin typeface="Calibri" panose="020F0502020204030204" pitchFamily="34" charset="0"/>
                <a:ea typeface="Times New Roman" panose="02020603050405020304" pitchFamily="18" charset="0"/>
                <a:cs typeface="Times New Roman" panose="02020603050405020304" pitchFamily="18" charset="0"/>
              </a:rPr>
              <a:t> (10),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Soła</a:t>
            </a:r>
            <a:r>
              <a:rPr lang="it-IT" sz="1200" i="1" dirty="0">
                <a:latin typeface="Calibri" panose="020F0502020204030204" pitchFamily="34" charset="0"/>
                <a:ea typeface="Times New Roman" panose="02020603050405020304" pitchFamily="18" charset="0"/>
                <a:cs typeface="Times New Roman" panose="02020603050405020304" pitchFamily="18" charset="0"/>
              </a:rPr>
              <a:t> (11),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Raba</a:t>
            </a:r>
            <a:r>
              <a:rPr lang="it-IT" sz="1200" i="1" dirty="0">
                <a:latin typeface="Calibri" panose="020F0502020204030204" pitchFamily="34" charset="0"/>
                <a:ea typeface="Times New Roman" panose="02020603050405020304" pitchFamily="18" charset="0"/>
                <a:cs typeface="Times New Roman" panose="02020603050405020304" pitchFamily="18" charset="0"/>
              </a:rPr>
              <a:t> (12),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Czarna</a:t>
            </a:r>
            <a:r>
              <a:rPr lang="it-IT" sz="1200" i="1" dirty="0">
                <a:latin typeface="Calibri" panose="020F0502020204030204" pitchFamily="34" charset="0"/>
                <a:ea typeface="Times New Roman" panose="02020603050405020304" pitchFamily="18" charset="0"/>
                <a:cs typeface="Times New Roman" panose="02020603050405020304" pitchFamily="18" charset="0"/>
              </a:rPr>
              <a:t> and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Lagowianka</a:t>
            </a:r>
            <a:r>
              <a:rPr lang="it-IT" sz="1200" i="1" dirty="0">
                <a:latin typeface="Calibri" panose="020F0502020204030204" pitchFamily="34" charset="0"/>
                <a:ea typeface="Times New Roman" panose="02020603050405020304" pitchFamily="18" charset="0"/>
                <a:cs typeface="Times New Roman" panose="02020603050405020304" pitchFamily="18" charset="0"/>
              </a:rPr>
              <a:t> (13)</a:t>
            </a:r>
            <a:r>
              <a:rPr lang="pl-PL"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Wkra</a:t>
            </a:r>
            <a:r>
              <a:rPr lang="it-IT" sz="1200" i="1" dirty="0">
                <a:latin typeface="Calibri" panose="020F0502020204030204" pitchFamily="34" charset="0"/>
                <a:ea typeface="Times New Roman" panose="02020603050405020304" pitchFamily="18" charset="0"/>
                <a:cs typeface="Times New Roman" panose="02020603050405020304" pitchFamily="18" charset="0"/>
              </a:rPr>
              <a:t> (14), </a:t>
            </a:r>
            <a:r>
              <a:rPr lang="en-GB" sz="1200" i="1" dirty="0" err="1">
                <a:latin typeface="Calibri" panose="020F0502020204030204" pitchFamily="34" charset="0"/>
                <a:ea typeface="Times New Roman" panose="02020603050405020304" pitchFamily="18" charset="0"/>
                <a:cs typeface="Times New Roman" panose="02020603050405020304" pitchFamily="18" charset="0"/>
              </a:rPr>
              <a:t>Orba</a:t>
            </a:r>
            <a:r>
              <a:rPr lang="en-GB" sz="1200" i="1" dirty="0">
                <a:latin typeface="Calibri" panose="020F0502020204030204" pitchFamily="34" charset="0"/>
                <a:ea typeface="Times New Roman" panose="02020603050405020304" pitchFamily="18" charset="0"/>
                <a:cs typeface="Times New Roman" panose="02020603050405020304" pitchFamily="18" charset="0"/>
              </a:rPr>
              <a:t> (no 15),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Iskar</a:t>
            </a:r>
            <a:r>
              <a:rPr lang="it-IT" sz="1200" i="1" dirty="0">
                <a:latin typeface="Calibri" panose="020F0502020204030204" pitchFamily="34" charset="0"/>
                <a:ea typeface="Times New Roman" panose="02020603050405020304" pitchFamily="18" charset="0"/>
                <a:cs typeface="Times New Roman" panose="02020603050405020304" pitchFamily="18" charset="0"/>
              </a:rPr>
              <a:t> River (no 16) , </a:t>
            </a:r>
            <a:r>
              <a:rPr lang="en-US" sz="1200" i="1" dirty="0" err="1">
                <a:latin typeface="Calibri" panose="020F0502020204030204" pitchFamily="34" charset="0"/>
                <a:ea typeface="Times New Roman" panose="02020603050405020304" pitchFamily="18" charset="0"/>
                <a:cs typeface="Times New Roman" panose="02020603050405020304" pitchFamily="18" charset="0"/>
              </a:rPr>
              <a:t>Chepelarska</a:t>
            </a:r>
            <a:r>
              <a:rPr lang="en-US"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a:latin typeface="Calibri" panose="020F0502020204030204" pitchFamily="34" charset="0"/>
                <a:ea typeface="Times New Roman" panose="02020603050405020304" pitchFamily="18" charset="0"/>
                <a:cs typeface="Times New Roman" panose="02020603050405020304" pitchFamily="18" charset="0"/>
              </a:rPr>
              <a:t>(no 17), </a:t>
            </a:r>
            <a:r>
              <a:rPr lang="en-US" sz="1200" i="1" dirty="0" err="1">
                <a:latin typeface="Calibri" panose="020F0502020204030204" pitchFamily="34" charset="0"/>
                <a:ea typeface="Times New Roman" panose="02020603050405020304" pitchFamily="18" charset="0"/>
                <a:cs typeface="Times New Roman" panose="02020603050405020304" pitchFamily="18" charset="0"/>
              </a:rPr>
              <a:t>Varbica</a:t>
            </a:r>
            <a:r>
              <a:rPr lang="it-IT"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river</a:t>
            </a:r>
            <a:r>
              <a:rPr lang="it-IT" sz="1200" i="1" dirty="0">
                <a:latin typeface="Calibri" panose="020F0502020204030204" pitchFamily="34" charset="0"/>
                <a:ea typeface="Times New Roman" panose="02020603050405020304" pitchFamily="18" charset="0"/>
                <a:cs typeface="Times New Roman" panose="02020603050405020304" pitchFamily="18" charset="0"/>
              </a:rPr>
              <a:t> (no 18),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Killi</a:t>
            </a:r>
            <a:r>
              <a:rPr lang="it-IT"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subbasin</a:t>
            </a:r>
            <a:r>
              <a:rPr lang="it-IT" sz="1200" i="1" dirty="0">
                <a:latin typeface="Calibri" panose="020F0502020204030204" pitchFamily="34" charset="0"/>
                <a:ea typeface="Times New Roman" panose="02020603050405020304" pitchFamily="18" charset="0"/>
                <a:cs typeface="Times New Roman" panose="02020603050405020304" pitchFamily="18" charset="0"/>
              </a:rPr>
              <a:t> in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Susurluk</a:t>
            </a:r>
            <a:r>
              <a:rPr lang="it-IT"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Basin</a:t>
            </a:r>
            <a:r>
              <a:rPr lang="it-IT" sz="1200" i="1" dirty="0">
                <a:latin typeface="Calibri" panose="020F0502020204030204" pitchFamily="34" charset="0"/>
                <a:ea typeface="Times New Roman" panose="02020603050405020304" pitchFamily="18" charset="0"/>
                <a:cs typeface="Times New Roman" panose="02020603050405020304" pitchFamily="18" charset="0"/>
              </a:rPr>
              <a:t> (19),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Ulus</a:t>
            </a:r>
            <a:r>
              <a:rPr lang="it-IT"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subbasin</a:t>
            </a:r>
            <a:r>
              <a:rPr lang="it-IT" sz="1200" i="1" dirty="0">
                <a:latin typeface="Calibri" panose="020F0502020204030204" pitchFamily="34" charset="0"/>
                <a:ea typeface="Times New Roman" panose="02020603050405020304" pitchFamily="18" charset="0"/>
                <a:cs typeface="Times New Roman" panose="02020603050405020304" pitchFamily="18" charset="0"/>
              </a:rPr>
              <a:t> in Western Black Sea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Basin</a:t>
            </a:r>
            <a:r>
              <a:rPr lang="it-IT" sz="1200" i="1" dirty="0">
                <a:latin typeface="Calibri" panose="020F0502020204030204" pitchFamily="34" charset="0"/>
                <a:ea typeface="Times New Roman" panose="02020603050405020304" pitchFamily="18" charset="0"/>
                <a:cs typeface="Times New Roman" panose="02020603050405020304" pitchFamily="18" charset="0"/>
              </a:rPr>
              <a:t> (20),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Upper</a:t>
            </a:r>
            <a:r>
              <a:rPr lang="it-IT" sz="1200" i="1" dirty="0">
                <a:latin typeface="Calibri" panose="020F0502020204030204" pitchFamily="34" charset="0"/>
                <a:ea typeface="Times New Roman" panose="02020603050405020304" pitchFamily="18" charset="0"/>
                <a:cs typeface="Times New Roman" panose="02020603050405020304" pitchFamily="18" charset="0"/>
              </a:rPr>
              <a:t>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Euphrates</a:t>
            </a:r>
            <a:r>
              <a:rPr lang="it-IT" sz="1200" i="1" dirty="0">
                <a:latin typeface="Calibri" panose="020F0502020204030204" pitchFamily="34" charset="0"/>
                <a:ea typeface="Times New Roman" panose="02020603050405020304" pitchFamily="18" charset="0"/>
                <a:cs typeface="Times New Roman" panose="02020603050405020304" pitchFamily="18" charset="0"/>
              </a:rPr>
              <a:t> (21, </a:t>
            </a:r>
            <a:r>
              <a:rPr lang="it-IT" sz="1200" i="1" dirty="0" err="1">
                <a:latin typeface="Calibri" panose="020F0502020204030204" pitchFamily="34" charset="0"/>
                <a:ea typeface="Times New Roman" panose="02020603050405020304" pitchFamily="18" charset="0"/>
                <a:cs typeface="Times New Roman" panose="02020603050405020304" pitchFamily="18" charset="0"/>
              </a:rPr>
              <a:t>Karasu</a:t>
            </a:r>
            <a:r>
              <a:rPr lang="it-IT" sz="1200" i="1" dirty="0">
                <a:latin typeface="Calibri" panose="020F0502020204030204" pitchFamily="34" charset="0"/>
                <a:ea typeface="Times New Roman" panose="02020603050405020304" pitchFamily="18" charset="0"/>
                <a:cs typeface="Times New Roman" panose="02020603050405020304" pitchFamily="18" charset="0"/>
              </a:rPr>
              <a:t>)</a:t>
            </a:r>
            <a:endParaRPr lang="en-GB" sz="1200" i="1" dirty="0"/>
          </a:p>
        </p:txBody>
      </p:sp>
      <p:pic>
        <p:nvPicPr>
          <p:cNvPr id="33" name="Obraz 12" descr="C:\Users\Mik\Desktop\MapaGIS\Mapa_HSAF_Repor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058" y="2060848"/>
            <a:ext cx="5673518" cy="4536504"/>
          </a:xfrm>
          <a:prstGeom prst="rect">
            <a:avLst/>
          </a:prstGeom>
          <a:noFill/>
          <a:ln>
            <a:noFill/>
          </a:ln>
        </p:spPr>
      </p:pic>
      <p:pic>
        <p:nvPicPr>
          <p:cNvPr id="34" name="Obraz 13"/>
          <p:cNvPicPr>
            <a:picLocks noChangeAspect="1"/>
          </p:cNvPicPr>
          <p:nvPr/>
        </p:nvPicPr>
        <p:blipFill>
          <a:blip r:embed="rId5"/>
          <a:stretch>
            <a:fillRect/>
          </a:stretch>
        </p:blipFill>
        <p:spPr>
          <a:xfrm>
            <a:off x="179512" y="1258307"/>
            <a:ext cx="2997546" cy="5267037"/>
          </a:xfrm>
          <a:prstGeom prst="rect">
            <a:avLst/>
          </a:prstGeom>
        </p:spPr>
      </p:pic>
    </p:spTree>
    <p:custDataLst>
      <p:tags r:id="rId1"/>
    </p:custDataLst>
    <p:extLst>
      <p:ext uri="{BB962C8B-B14F-4D97-AF65-F5344CB8AC3E}">
        <p14:creationId xmlns:p14="http://schemas.microsoft.com/office/powerpoint/2010/main" val="214992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45"/>
          <p:cNvSpPr txBox="1">
            <a:spLocks noChangeArrowheads="1"/>
          </p:cNvSpPr>
          <p:nvPr/>
        </p:nvSpPr>
        <p:spPr bwMode="auto">
          <a:xfrm>
            <a:off x="611560" y="1052736"/>
            <a:ext cx="7848600" cy="1107996"/>
          </a:xfrm>
          <a:prstGeom prst="rect">
            <a:avLst/>
          </a:prstGeom>
          <a:noFill/>
          <a:ln w="9525">
            <a:noFill/>
            <a:miter lim="800000"/>
            <a:headEnd/>
            <a:tailEnd/>
          </a:ln>
        </p:spPr>
        <p:txBody>
          <a:bodyPr>
            <a:spAutoFit/>
          </a:bodyPr>
          <a:lstStyle/>
          <a:p>
            <a:pPr>
              <a:spcAft>
                <a:spcPts val="600"/>
              </a:spcAft>
              <a:defRPr/>
            </a:pPr>
            <a:r>
              <a:rPr lang="en-US" sz="2200" dirty="0" smtClean="0"/>
              <a:t>Dissemination of products foresees  use of both  </a:t>
            </a:r>
            <a:r>
              <a:rPr lang="en-US" sz="2200" b="1" dirty="0" smtClean="0">
                <a:solidFill>
                  <a:srgbClr val="CC0066"/>
                </a:solidFill>
              </a:rPr>
              <a:t>EUMETSAT Data Delivery Service  (</a:t>
            </a:r>
            <a:r>
              <a:rPr lang="en-US" sz="2200" b="1" dirty="0" err="1" smtClean="0">
                <a:solidFill>
                  <a:srgbClr val="CC0066"/>
                </a:solidFill>
              </a:rPr>
              <a:t>EUMETCast</a:t>
            </a:r>
            <a:r>
              <a:rPr lang="en-US" sz="2200" b="1" dirty="0" smtClean="0">
                <a:solidFill>
                  <a:srgbClr val="CC0066"/>
                </a:solidFill>
              </a:rPr>
              <a:t>)</a:t>
            </a:r>
            <a:r>
              <a:rPr lang="en-US" sz="2200" b="1" dirty="0" smtClean="0">
                <a:solidFill>
                  <a:srgbClr val="C02321"/>
                </a:solidFill>
              </a:rPr>
              <a:t> </a:t>
            </a:r>
            <a:r>
              <a:rPr lang="en-US" sz="2200" dirty="0" smtClean="0"/>
              <a:t>and </a:t>
            </a:r>
            <a:r>
              <a:rPr lang="en-US" sz="2200" b="1" dirty="0" smtClean="0">
                <a:solidFill>
                  <a:srgbClr val="CC0066"/>
                </a:solidFill>
              </a:rPr>
              <a:t>ftp dedicated server </a:t>
            </a:r>
            <a:r>
              <a:rPr lang="en-US" sz="2200" dirty="0" smtClean="0"/>
              <a:t>by H-SAF Central Facilities</a:t>
            </a:r>
            <a:endParaRPr lang="en-US" sz="22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172848"/>
            <a:ext cx="7920880" cy="420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egnaposto numero diapositiva 7"/>
          <p:cNvSpPr txBox="1">
            <a:spLocks/>
          </p:cNvSpPr>
          <p:nvPr/>
        </p:nvSpPr>
        <p:spPr>
          <a:xfrm>
            <a:off x="6758880" y="6520259"/>
            <a:ext cx="2133600" cy="365125"/>
          </a:xfrm>
          <a:prstGeom prst="rect">
            <a:avLst/>
          </a:prstGeom>
          <a:noFill/>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fld id="{C5751A48-DAE7-4219-A981-EB760D22DCB6}" type="slidenum">
              <a:rPr kumimoji="0" lang="it-IT" sz="1600" b="1" i="0" u="none" strike="noStrike" kern="1200" cap="all" spc="0" normalizeH="0" baseline="0" noProof="0" smtClean="0">
                <a:ln>
                  <a:noFill/>
                </a:ln>
                <a:solidFill>
                  <a:schemeClr val="bg1"/>
                </a:solidFill>
                <a:effectLst/>
                <a:uLnTx/>
                <a:uFillTx/>
                <a:latin typeface="+mj-lt"/>
                <a:ea typeface="+mn-ea"/>
                <a:cs typeface="Arial" pitchFamily="34" charset="0"/>
              </a:rPr>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t>35</a:t>
            </a:fld>
            <a:endParaRPr kumimoji="0" lang="it-IT" sz="1600" b="1" i="0" u="none" strike="noStrike" kern="1200" cap="all" spc="0" normalizeH="0" baseline="0" noProof="0" dirty="0" smtClean="0">
              <a:ln>
                <a:noFill/>
              </a:ln>
              <a:solidFill>
                <a:schemeClr val="bg1"/>
              </a:solidFill>
              <a:effectLst/>
              <a:uLnTx/>
              <a:uFillTx/>
              <a:latin typeface="+mj-lt"/>
              <a:ea typeface="+mn-ea"/>
              <a:cs typeface="Arial" pitchFamily="34" charset="0"/>
            </a:endParaRPr>
          </a:p>
        </p:txBody>
      </p:sp>
      <p:sp>
        <p:nvSpPr>
          <p:cNvPr id="11" name="CasellaDiTesto 45"/>
          <p:cNvSpPr txBox="1">
            <a:spLocks noChangeArrowheads="1"/>
          </p:cNvSpPr>
          <p:nvPr/>
        </p:nvSpPr>
        <p:spPr bwMode="auto">
          <a:xfrm>
            <a:off x="1979712" y="333375"/>
            <a:ext cx="6161856" cy="584775"/>
          </a:xfrm>
          <a:prstGeom prst="rect">
            <a:avLst/>
          </a:prstGeom>
          <a:noFill/>
          <a:ln w="9525">
            <a:noFill/>
            <a:miter lim="800000"/>
            <a:headEnd/>
            <a:tailEnd/>
          </a:ln>
        </p:spPr>
        <p:txBody>
          <a:bodyPr wrap="square">
            <a:spAutoFit/>
          </a:bodyPr>
          <a:lstStyle/>
          <a:p>
            <a:pPr algn="ctr"/>
            <a:r>
              <a:rPr lang="en-US" sz="3200" b="1" dirty="0" smtClean="0">
                <a:solidFill>
                  <a:srgbClr val="002264"/>
                </a:solidFill>
                <a:latin typeface="Calibri" pitchFamily="34" charset="0"/>
              </a:rPr>
              <a:t>Central Services - Dissemination</a:t>
            </a:r>
            <a:endParaRPr lang="en-US" sz="3200" b="1" dirty="0">
              <a:solidFill>
                <a:srgbClr val="002264"/>
              </a:solidFill>
              <a:latin typeface="Calibri" pitchFamily="34" charset="0"/>
            </a:endParaRPr>
          </a:p>
        </p:txBody>
      </p:sp>
    </p:spTree>
    <p:extLst>
      <p:ext uri="{BB962C8B-B14F-4D97-AF65-F5344CB8AC3E}">
        <p14:creationId xmlns:p14="http://schemas.microsoft.com/office/powerpoint/2010/main" val="274410418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45"/>
          <p:cNvSpPr txBox="1">
            <a:spLocks noChangeArrowheads="1"/>
          </p:cNvSpPr>
          <p:nvPr/>
        </p:nvSpPr>
        <p:spPr bwMode="auto">
          <a:xfrm>
            <a:off x="467544" y="1268760"/>
            <a:ext cx="8352928" cy="5032147"/>
          </a:xfrm>
          <a:prstGeom prst="rect">
            <a:avLst/>
          </a:prstGeom>
          <a:noFill/>
          <a:ln w="9525">
            <a:noFill/>
            <a:miter lim="800000"/>
            <a:headEnd/>
            <a:tailEnd/>
          </a:ln>
        </p:spPr>
        <p:txBody>
          <a:bodyPr wrap="square">
            <a:spAutoFit/>
          </a:bodyPr>
          <a:lstStyle/>
          <a:p>
            <a:pPr algn="just">
              <a:spcAft>
                <a:spcPts val="600"/>
              </a:spcAft>
              <a:defRPr/>
            </a:pPr>
            <a:r>
              <a:rPr lang="en-US" sz="2400" dirty="0" smtClean="0"/>
              <a:t>H-SAF Products are </a:t>
            </a:r>
            <a:r>
              <a:rPr lang="en-US" sz="2400" b="1" dirty="0" smtClean="0"/>
              <a:t>centrally collected </a:t>
            </a:r>
            <a:r>
              <a:rPr lang="en-US" sz="2400" dirty="0" smtClean="0"/>
              <a:t>by NRT ingestion from peripherals to Central Site at </a:t>
            </a:r>
            <a:r>
              <a:rPr lang="en-US" sz="2400" dirty="0" err="1" smtClean="0"/>
              <a:t>CoMET</a:t>
            </a:r>
            <a:r>
              <a:rPr lang="en-US" sz="2400" dirty="0" smtClean="0"/>
              <a:t>.</a:t>
            </a:r>
          </a:p>
          <a:p>
            <a:pPr algn="just">
              <a:spcAft>
                <a:spcPts val="600"/>
              </a:spcAft>
              <a:defRPr/>
            </a:pPr>
            <a:endParaRPr lang="en-US" sz="1200" b="1" dirty="0" smtClean="0">
              <a:solidFill>
                <a:srgbClr val="C02321"/>
              </a:solidFill>
            </a:endParaRPr>
          </a:p>
          <a:p>
            <a:pPr algn="just">
              <a:spcAft>
                <a:spcPts val="600"/>
              </a:spcAft>
              <a:defRPr/>
            </a:pPr>
            <a:r>
              <a:rPr lang="en-US" sz="2800" b="1" dirty="0" smtClean="0">
                <a:solidFill>
                  <a:srgbClr val="CC0066"/>
                </a:solidFill>
              </a:rPr>
              <a:t>NRT availability requirement guaranteed to end users</a:t>
            </a:r>
            <a:endParaRPr lang="en-US" sz="2400" b="1" dirty="0" smtClean="0">
              <a:solidFill>
                <a:srgbClr val="CC0066"/>
              </a:solidFill>
            </a:endParaRPr>
          </a:p>
          <a:p>
            <a:pPr algn="just">
              <a:spcAft>
                <a:spcPts val="600"/>
              </a:spcAft>
              <a:defRPr/>
            </a:pPr>
            <a:endParaRPr lang="en-US" sz="1100" b="1" dirty="0" smtClean="0">
              <a:solidFill>
                <a:srgbClr val="C02321"/>
              </a:solidFill>
            </a:endParaRPr>
          </a:p>
          <a:p>
            <a:pPr algn="just">
              <a:spcAft>
                <a:spcPts val="600"/>
              </a:spcAft>
              <a:defRPr/>
            </a:pPr>
            <a:r>
              <a:rPr lang="en-US" sz="2400" dirty="0" smtClean="0"/>
              <a:t>Products are maintained in two different storage areas:</a:t>
            </a:r>
          </a:p>
          <a:p>
            <a:pPr marL="360363" indent="-360363" algn="just">
              <a:spcAft>
                <a:spcPts val="600"/>
              </a:spcAft>
              <a:buFont typeface="Wingdings" pitchFamily="2" charset="2"/>
              <a:buChar char="Ø"/>
              <a:defRPr/>
            </a:pPr>
            <a:r>
              <a:rPr lang="en-US" sz="2400" b="1" dirty="0">
                <a:latin typeface="Calibri" pitchFamily="34" charset="0"/>
              </a:rPr>
              <a:t>On-line </a:t>
            </a:r>
            <a:r>
              <a:rPr lang="en-US" sz="2400" b="1" dirty="0" smtClean="0">
                <a:latin typeface="Calibri" pitchFamily="34" charset="0"/>
              </a:rPr>
              <a:t>archive</a:t>
            </a:r>
            <a:r>
              <a:rPr lang="en-US" sz="2400" dirty="0" smtClean="0">
                <a:latin typeface="Calibri" pitchFamily="34" charset="0"/>
              </a:rPr>
              <a:t>:  Latest </a:t>
            </a:r>
            <a:r>
              <a:rPr lang="en-US" sz="2400" dirty="0">
                <a:latin typeface="Calibri" pitchFamily="34" charset="0"/>
              </a:rPr>
              <a:t>60 days of production constantly available (24 / 7</a:t>
            </a:r>
            <a:r>
              <a:rPr lang="en-US" sz="2400" dirty="0" smtClean="0">
                <a:latin typeface="Calibri" pitchFamily="34" charset="0"/>
              </a:rPr>
              <a:t>).  Immediate access to selected items, for registered users. </a:t>
            </a:r>
            <a:endParaRPr lang="en-US" sz="2400" dirty="0">
              <a:latin typeface="Calibri" pitchFamily="34" charset="0"/>
            </a:endParaRPr>
          </a:p>
          <a:p>
            <a:pPr marL="360363" indent="-360363" algn="just">
              <a:spcAft>
                <a:spcPts val="600"/>
              </a:spcAft>
              <a:buFont typeface="Wingdings" pitchFamily="2" charset="2"/>
              <a:buChar char="Ø"/>
              <a:defRPr/>
            </a:pPr>
            <a:r>
              <a:rPr lang="en-US" sz="2400" b="1" dirty="0" smtClean="0">
                <a:latin typeface="Calibri" pitchFamily="34" charset="0"/>
              </a:rPr>
              <a:t>Off-line archive </a:t>
            </a:r>
            <a:r>
              <a:rPr lang="en-US" sz="2400" dirty="0" smtClean="0">
                <a:latin typeface="Calibri" pitchFamily="34" charset="0"/>
              </a:rPr>
              <a:t>: Entire production since the beginning of H-SAF operations. Items available through Order Management system, made available  on demand in a FTP area for a limited temporal window</a:t>
            </a:r>
            <a:endParaRPr lang="en-US" sz="2400" dirty="0">
              <a:latin typeface="Calibri" pitchFamily="34" charset="0"/>
            </a:endParaRPr>
          </a:p>
        </p:txBody>
      </p:sp>
      <p:sp>
        <p:nvSpPr>
          <p:cNvPr id="5" name="Segnaposto numero diapositiva 7"/>
          <p:cNvSpPr txBox="1">
            <a:spLocks/>
          </p:cNvSpPr>
          <p:nvPr/>
        </p:nvSpPr>
        <p:spPr>
          <a:xfrm>
            <a:off x="6758880" y="6520259"/>
            <a:ext cx="2133600" cy="365125"/>
          </a:xfrm>
          <a:prstGeom prst="rect">
            <a:avLst/>
          </a:prstGeom>
          <a:noFill/>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fld id="{C5751A48-DAE7-4219-A981-EB760D22DCB6}" type="slidenum">
              <a:rPr kumimoji="0" lang="it-IT" sz="1600" b="1" i="0" u="none" strike="noStrike" kern="1200" cap="all" spc="0" normalizeH="0" baseline="0" noProof="0" smtClean="0">
                <a:ln>
                  <a:noFill/>
                </a:ln>
                <a:solidFill>
                  <a:schemeClr val="bg1"/>
                </a:solidFill>
                <a:effectLst/>
                <a:uLnTx/>
                <a:uFillTx/>
                <a:latin typeface="+mj-lt"/>
                <a:ea typeface="+mn-ea"/>
                <a:cs typeface="Arial" pitchFamily="34" charset="0"/>
              </a:rPr>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t>36</a:t>
            </a:fld>
            <a:endParaRPr kumimoji="0" lang="it-IT" sz="1600" b="1" i="0" u="none" strike="noStrike" kern="1200" cap="all" spc="0" normalizeH="0" baseline="0" noProof="0" dirty="0" smtClean="0">
              <a:ln>
                <a:noFill/>
              </a:ln>
              <a:solidFill>
                <a:schemeClr val="bg1"/>
              </a:solidFill>
              <a:effectLst/>
              <a:uLnTx/>
              <a:uFillTx/>
              <a:latin typeface="+mj-lt"/>
              <a:ea typeface="+mn-ea"/>
              <a:cs typeface="Arial" pitchFamily="34" charset="0"/>
            </a:endParaRPr>
          </a:p>
        </p:txBody>
      </p:sp>
      <p:sp>
        <p:nvSpPr>
          <p:cNvPr id="6" name="CasellaDiTesto 45"/>
          <p:cNvSpPr txBox="1">
            <a:spLocks noChangeArrowheads="1"/>
          </p:cNvSpPr>
          <p:nvPr/>
        </p:nvSpPr>
        <p:spPr bwMode="auto">
          <a:xfrm>
            <a:off x="1763688" y="333375"/>
            <a:ext cx="6161856" cy="584775"/>
          </a:xfrm>
          <a:prstGeom prst="rect">
            <a:avLst/>
          </a:prstGeom>
          <a:noFill/>
          <a:ln w="9525">
            <a:noFill/>
            <a:miter lim="800000"/>
            <a:headEnd/>
            <a:tailEnd/>
          </a:ln>
        </p:spPr>
        <p:txBody>
          <a:bodyPr wrap="square">
            <a:spAutoFit/>
          </a:bodyPr>
          <a:lstStyle/>
          <a:p>
            <a:pPr algn="ctr"/>
            <a:r>
              <a:rPr lang="en-US" sz="3200" b="1" dirty="0" smtClean="0">
                <a:solidFill>
                  <a:srgbClr val="002264"/>
                </a:solidFill>
                <a:latin typeface="Calibri" pitchFamily="34" charset="0"/>
              </a:rPr>
              <a:t>Central Services - Archiving</a:t>
            </a:r>
            <a:endParaRPr lang="en-US" sz="3200" b="1" dirty="0">
              <a:solidFill>
                <a:srgbClr val="002264"/>
              </a:solidFill>
              <a:latin typeface="Calibri" pitchFamily="34" charset="0"/>
            </a:endParaRPr>
          </a:p>
        </p:txBody>
      </p:sp>
    </p:spTree>
    <p:extLst>
      <p:ext uri="{BB962C8B-B14F-4D97-AF65-F5344CB8AC3E}">
        <p14:creationId xmlns:p14="http://schemas.microsoft.com/office/powerpoint/2010/main" val="169832906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asellaDiTesto 45"/>
          <p:cNvSpPr txBox="1">
            <a:spLocks noChangeArrowheads="1"/>
          </p:cNvSpPr>
          <p:nvPr/>
        </p:nvSpPr>
        <p:spPr bwMode="auto">
          <a:xfrm>
            <a:off x="1618505" y="428604"/>
            <a:ext cx="6265863" cy="584200"/>
          </a:xfrm>
          <a:prstGeom prst="rect">
            <a:avLst/>
          </a:prstGeom>
          <a:noFill/>
          <a:ln w="9525">
            <a:noFill/>
            <a:miter lim="800000"/>
            <a:headEnd/>
            <a:tailEnd/>
          </a:ln>
        </p:spPr>
        <p:txBody>
          <a:bodyPr>
            <a:spAutoFit/>
          </a:bodyPr>
          <a:lstStyle/>
          <a:p>
            <a:pPr algn="ctr"/>
            <a:r>
              <a:rPr lang="fr-FR" sz="3200" b="1" dirty="0" smtClean="0">
                <a:solidFill>
                  <a:srgbClr val="264468"/>
                </a:solidFill>
                <a:latin typeface="Calibri" pitchFamily="34" charset="0"/>
              </a:rPr>
              <a:t>H-SAF User Services</a:t>
            </a:r>
            <a:endParaRPr lang="en-GB" sz="3200" b="1" dirty="0">
              <a:solidFill>
                <a:srgbClr val="264468"/>
              </a:solidFill>
              <a:latin typeface="Calibri" pitchFamily="34"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132857"/>
            <a:ext cx="7609922" cy="4032448"/>
          </a:xfrm>
          <a:prstGeom prst="rect">
            <a:avLst/>
          </a:prstGeom>
          <a:ln w="3175">
            <a:solidFill>
              <a:srgbClr val="C2D1ED"/>
            </a:solidFill>
          </a:ln>
          <a:effectLst>
            <a:outerShdw blurRad="50800" dist="63500" dir="2700000" algn="tl" rotWithShape="0">
              <a:prstClr val="black">
                <a:alpha val="40000"/>
              </a:prstClr>
            </a:outerShdw>
          </a:effectLst>
        </p:spPr>
      </p:pic>
      <p:sp>
        <p:nvSpPr>
          <p:cNvPr id="3" name="TextBox 2"/>
          <p:cNvSpPr txBox="1"/>
          <p:nvPr/>
        </p:nvSpPr>
        <p:spPr>
          <a:xfrm>
            <a:off x="388054" y="1160818"/>
            <a:ext cx="8208911" cy="369332"/>
          </a:xfrm>
          <a:prstGeom prst="rect">
            <a:avLst/>
          </a:prstGeom>
          <a:noFill/>
        </p:spPr>
        <p:txBody>
          <a:bodyPr wrap="square" rtlCol="0">
            <a:spAutoFit/>
          </a:bodyPr>
          <a:lstStyle/>
          <a:p>
            <a:pPr marL="285750" indent="-285750">
              <a:buFont typeface="Arial"/>
              <a:buChar char="•"/>
            </a:pPr>
            <a:r>
              <a:rPr lang="en-US" dirty="0"/>
              <a:t>The single account </a:t>
            </a:r>
            <a:r>
              <a:rPr lang="en-US" dirty="0" smtClean="0"/>
              <a:t>allows </a:t>
            </a:r>
            <a:r>
              <a:rPr lang="en-US" dirty="0"/>
              <a:t>a direct access to the FTP </a:t>
            </a:r>
            <a:r>
              <a:rPr lang="en-US" dirty="0" smtClean="0"/>
              <a:t>content</a:t>
            </a:r>
            <a:endParaRPr lang="en-US" dirty="0"/>
          </a:p>
        </p:txBody>
      </p:sp>
    </p:spTree>
    <p:extLst>
      <p:ext uri="{BB962C8B-B14F-4D97-AF65-F5344CB8AC3E}">
        <p14:creationId xmlns:p14="http://schemas.microsoft.com/office/powerpoint/2010/main" val="6588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67089" y="2893776"/>
            <a:ext cx="3686087" cy="307777"/>
          </a:xfrm>
          <a:prstGeom prst="rect">
            <a:avLst/>
          </a:prstGeom>
          <a:solidFill>
            <a:srgbClr val="FFFF00"/>
          </a:solidFill>
        </p:spPr>
        <p:txBody>
          <a:bodyPr wrap="square" rtlCol="0">
            <a:spAutoFit/>
          </a:bodyPr>
          <a:lstStyle/>
          <a:p>
            <a:r>
              <a:rPr lang="it-IT" sz="1400" dirty="0" err="1" smtClean="0"/>
              <a:t>Institutional</a:t>
            </a:r>
            <a:r>
              <a:rPr lang="it-IT" sz="1400" dirty="0" smtClean="0"/>
              <a:t> </a:t>
            </a:r>
            <a:r>
              <a:rPr lang="it-IT" sz="1400" dirty="0" err="1" smtClean="0"/>
              <a:t>point</a:t>
            </a:r>
            <a:r>
              <a:rPr lang="it-IT" sz="1400" dirty="0" smtClean="0"/>
              <a:t> of </a:t>
            </a:r>
            <a:r>
              <a:rPr lang="it-IT" sz="1400" dirty="0" err="1" smtClean="0"/>
              <a:t>access</a:t>
            </a:r>
            <a:r>
              <a:rPr lang="it-IT" sz="1400" dirty="0" smtClean="0"/>
              <a:t> to the </a:t>
            </a:r>
            <a:r>
              <a:rPr lang="it-IT" sz="1400" dirty="0" err="1" smtClean="0"/>
              <a:t>programme</a:t>
            </a:r>
            <a:endParaRPr lang="it-IT" sz="1400" dirty="0" smtClean="0"/>
          </a:p>
        </p:txBody>
      </p:sp>
      <p:pic>
        <p:nvPicPr>
          <p:cNvPr id="131078" name="Picture 6"/>
          <p:cNvPicPr>
            <a:picLocks noChangeAspect="1" noChangeArrowheads="1"/>
          </p:cNvPicPr>
          <p:nvPr/>
        </p:nvPicPr>
        <p:blipFill>
          <a:blip r:embed="rId2" cstate="print"/>
          <a:srcRect/>
          <a:stretch>
            <a:fillRect/>
          </a:stretch>
        </p:blipFill>
        <p:spPr bwMode="auto">
          <a:xfrm>
            <a:off x="247650" y="1189038"/>
            <a:ext cx="8648700" cy="4479925"/>
          </a:xfrm>
          <a:prstGeom prst="rect">
            <a:avLst/>
          </a:prstGeom>
          <a:noFill/>
          <a:ln w="9525">
            <a:noFill/>
            <a:miter lim="800000"/>
            <a:headEnd/>
            <a:tailEnd/>
          </a:ln>
          <a:effectLst/>
        </p:spPr>
      </p:pic>
      <p:sp>
        <p:nvSpPr>
          <p:cNvPr id="7" name="Segnaposto numero diapositiva 7"/>
          <p:cNvSpPr txBox="1">
            <a:spLocks/>
          </p:cNvSpPr>
          <p:nvPr/>
        </p:nvSpPr>
        <p:spPr>
          <a:xfrm>
            <a:off x="6758880" y="6520259"/>
            <a:ext cx="2133600" cy="365125"/>
          </a:xfrm>
          <a:prstGeom prst="rect">
            <a:avLst/>
          </a:prstGeom>
          <a:noFill/>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fld id="{C5751A48-DAE7-4219-A981-EB760D22DCB6}" type="slidenum">
              <a:rPr kumimoji="0" lang="it-IT" sz="1600" b="1" i="0" u="none" strike="noStrike" kern="1200" cap="all" spc="0" normalizeH="0" baseline="0" noProof="0" smtClean="0">
                <a:ln>
                  <a:noFill/>
                </a:ln>
                <a:solidFill>
                  <a:schemeClr val="bg1"/>
                </a:solidFill>
                <a:effectLst/>
                <a:uLnTx/>
                <a:uFillTx/>
                <a:latin typeface="+mj-lt"/>
                <a:ea typeface="+mn-ea"/>
                <a:cs typeface="Arial" pitchFamily="34" charset="0"/>
              </a:rPr>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t>38</a:t>
            </a:fld>
            <a:endParaRPr kumimoji="0" lang="it-IT" sz="1600" b="1" i="0" u="none" strike="noStrike" kern="1200" cap="all" spc="0" normalizeH="0" baseline="0" noProof="0" dirty="0" smtClean="0">
              <a:ln>
                <a:noFill/>
              </a:ln>
              <a:solidFill>
                <a:schemeClr val="bg1"/>
              </a:solidFill>
              <a:effectLst/>
              <a:uLnTx/>
              <a:uFillTx/>
              <a:latin typeface="+mj-lt"/>
              <a:ea typeface="+mn-ea"/>
              <a:cs typeface="Arial" pitchFamily="34" charset="0"/>
            </a:endParaRPr>
          </a:p>
        </p:txBody>
      </p:sp>
      <p:sp>
        <p:nvSpPr>
          <p:cNvPr id="10" name="CasellaDiTesto 45"/>
          <p:cNvSpPr txBox="1">
            <a:spLocks noChangeArrowheads="1"/>
          </p:cNvSpPr>
          <p:nvPr/>
        </p:nvSpPr>
        <p:spPr bwMode="auto">
          <a:xfrm>
            <a:off x="1835696" y="333375"/>
            <a:ext cx="6161856" cy="584775"/>
          </a:xfrm>
          <a:prstGeom prst="rect">
            <a:avLst/>
          </a:prstGeom>
          <a:noFill/>
          <a:ln w="9525">
            <a:noFill/>
            <a:miter lim="800000"/>
            <a:headEnd/>
            <a:tailEnd/>
          </a:ln>
        </p:spPr>
        <p:txBody>
          <a:bodyPr wrap="square">
            <a:spAutoFit/>
          </a:bodyPr>
          <a:lstStyle/>
          <a:p>
            <a:pPr algn="ctr"/>
            <a:r>
              <a:rPr lang="en-US" sz="3200" b="1" dirty="0" smtClean="0">
                <a:solidFill>
                  <a:srgbClr val="002264"/>
                </a:solidFill>
                <a:latin typeface="Calibri" pitchFamily="34" charset="0"/>
              </a:rPr>
              <a:t>User Services – Website</a:t>
            </a:r>
            <a:endParaRPr lang="en-US" sz="3200" b="1" dirty="0">
              <a:solidFill>
                <a:srgbClr val="002264"/>
              </a:solidFill>
              <a:latin typeface="Calibri" pitchFamily="34" charset="0"/>
            </a:endParaRPr>
          </a:p>
        </p:txBody>
      </p:sp>
      <p:sp>
        <p:nvSpPr>
          <p:cNvPr id="11" name="CasellaDiTesto 45"/>
          <p:cNvSpPr txBox="1">
            <a:spLocks noChangeArrowheads="1"/>
          </p:cNvSpPr>
          <p:nvPr/>
        </p:nvSpPr>
        <p:spPr bwMode="auto">
          <a:xfrm>
            <a:off x="827584" y="5733256"/>
            <a:ext cx="7704856" cy="523220"/>
          </a:xfrm>
          <a:prstGeom prst="rect">
            <a:avLst/>
          </a:prstGeom>
          <a:noFill/>
          <a:ln w="9525">
            <a:noFill/>
            <a:miter lim="800000"/>
            <a:headEnd/>
            <a:tailEnd/>
          </a:ln>
        </p:spPr>
        <p:txBody>
          <a:bodyPr wrap="square">
            <a:spAutoFit/>
          </a:bodyPr>
          <a:lstStyle/>
          <a:p>
            <a:pPr algn="ctr"/>
            <a:r>
              <a:rPr lang="en-US" sz="2800" b="1" dirty="0">
                <a:solidFill>
                  <a:srgbClr val="CC0066"/>
                </a:solidFill>
                <a:latin typeface="Calibri" pitchFamily="34" charset="0"/>
              </a:rPr>
              <a:t>h</a:t>
            </a:r>
            <a:r>
              <a:rPr lang="en-US" sz="2800" b="1" dirty="0" smtClean="0">
                <a:solidFill>
                  <a:srgbClr val="CC0066"/>
                </a:solidFill>
                <a:latin typeface="Calibri" pitchFamily="34" charset="0"/>
              </a:rPr>
              <a:t>saf.meteoam.it  /  h-saf.eumetsat.int</a:t>
            </a:r>
            <a:endParaRPr lang="en-US" sz="2800" b="1" dirty="0">
              <a:solidFill>
                <a:srgbClr val="CC0066"/>
              </a:solidFill>
              <a:latin typeface="Calibri" pitchFamily="34" charset="0"/>
            </a:endParaRPr>
          </a:p>
        </p:txBody>
      </p:sp>
    </p:spTree>
    <p:extLst>
      <p:ext uri="{BB962C8B-B14F-4D97-AF65-F5344CB8AC3E}">
        <p14:creationId xmlns:p14="http://schemas.microsoft.com/office/powerpoint/2010/main" val="43119823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45"/>
          <p:cNvSpPr txBox="1">
            <a:spLocks noChangeArrowheads="1"/>
          </p:cNvSpPr>
          <p:nvPr/>
        </p:nvSpPr>
        <p:spPr bwMode="auto">
          <a:xfrm>
            <a:off x="611560" y="1064418"/>
            <a:ext cx="8208963" cy="584775"/>
          </a:xfrm>
          <a:prstGeom prst="rect">
            <a:avLst/>
          </a:prstGeom>
          <a:noFill/>
          <a:ln w="9525">
            <a:noFill/>
            <a:miter lim="800000"/>
            <a:headEnd/>
            <a:tailEnd/>
          </a:ln>
        </p:spPr>
        <p:txBody>
          <a:bodyPr>
            <a:spAutoFit/>
          </a:bodyPr>
          <a:lstStyle/>
          <a:p>
            <a:pPr>
              <a:defRPr/>
            </a:pPr>
            <a:r>
              <a:rPr lang="en-US" sz="3200" b="1" dirty="0" smtClean="0">
                <a:solidFill>
                  <a:srgbClr val="CC0066"/>
                </a:solidFill>
                <a:latin typeface="Calibri" pitchFamily="34" charset="0"/>
              </a:rPr>
              <a:t>Trend in user registration</a:t>
            </a:r>
            <a:endParaRPr lang="en-US" sz="2800" i="1" dirty="0">
              <a:latin typeface="Calibri" pitchFamily="34" charset="0"/>
            </a:endParaRPr>
          </a:p>
        </p:txBody>
      </p:sp>
      <p:sp>
        <p:nvSpPr>
          <p:cNvPr id="11" name="AutoShape 4"/>
          <p:cNvSpPr>
            <a:spLocks noChangeArrowheads="1"/>
          </p:cNvSpPr>
          <p:nvPr>
            <p:custDataLst>
              <p:tags r:id="rId1"/>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39</a:t>
            </a:fld>
            <a:endParaRPr lang="it-IT" altLang="it-IT" sz="1300" dirty="0">
              <a:solidFill>
                <a:srgbClr val="FFFFFF"/>
              </a:solidFill>
              <a:latin typeface="Calibri"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15037"/>
            <a:ext cx="7632848" cy="452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45"/>
          <p:cNvSpPr txBox="1">
            <a:spLocks noChangeArrowheads="1"/>
          </p:cNvSpPr>
          <p:nvPr/>
        </p:nvSpPr>
        <p:spPr bwMode="auto">
          <a:xfrm>
            <a:off x="1835696" y="333375"/>
            <a:ext cx="6161856" cy="584775"/>
          </a:xfrm>
          <a:prstGeom prst="rect">
            <a:avLst/>
          </a:prstGeom>
          <a:noFill/>
          <a:ln w="9525">
            <a:noFill/>
            <a:miter lim="800000"/>
            <a:headEnd/>
            <a:tailEnd/>
          </a:ln>
        </p:spPr>
        <p:txBody>
          <a:bodyPr wrap="square">
            <a:spAutoFit/>
          </a:bodyPr>
          <a:lstStyle/>
          <a:p>
            <a:pPr algn="ctr"/>
            <a:r>
              <a:rPr lang="en-US" sz="3200" b="1" dirty="0" smtClean="0">
                <a:solidFill>
                  <a:srgbClr val="002264"/>
                </a:solidFill>
                <a:latin typeface="Calibri" pitchFamily="34" charset="0"/>
              </a:rPr>
              <a:t>User Services – user community</a:t>
            </a:r>
            <a:endParaRPr lang="en-US" sz="3200" b="1" dirty="0">
              <a:solidFill>
                <a:srgbClr val="002264"/>
              </a:solidFill>
              <a:latin typeface="Calibri" pitchFamily="34" charset="0"/>
            </a:endParaRPr>
          </a:p>
        </p:txBody>
      </p:sp>
      <p:grpSp>
        <p:nvGrpSpPr>
          <p:cNvPr id="6" name="Gruppo 5"/>
          <p:cNvGrpSpPr/>
          <p:nvPr/>
        </p:nvGrpSpPr>
        <p:grpSpPr>
          <a:xfrm>
            <a:off x="4697297" y="2806624"/>
            <a:ext cx="4340811" cy="2348682"/>
            <a:chOff x="2483768" y="2007978"/>
            <a:chExt cx="4340811" cy="2348682"/>
          </a:xfrm>
        </p:grpSpPr>
        <p:pic>
          <p:nvPicPr>
            <p:cNvPr id="7" name="Immagin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007978"/>
              <a:ext cx="4340811" cy="234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45"/>
            <p:cNvSpPr txBox="1">
              <a:spLocks noChangeArrowheads="1"/>
            </p:cNvSpPr>
            <p:nvPr/>
          </p:nvSpPr>
          <p:spPr bwMode="auto">
            <a:xfrm>
              <a:off x="2555974" y="4018106"/>
              <a:ext cx="1727994" cy="338554"/>
            </a:xfrm>
            <a:prstGeom prst="rect">
              <a:avLst/>
            </a:prstGeom>
            <a:noFill/>
            <a:ln w="9525">
              <a:noFill/>
              <a:miter lim="800000"/>
              <a:headEnd/>
              <a:tailEnd/>
            </a:ln>
          </p:spPr>
          <p:txBody>
            <a:bodyPr wrap="square">
              <a:spAutoFit/>
            </a:bodyPr>
            <a:lstStyle/>
            <a:p>
              <a:pPr>
                <a:defRPr/>
              </a:pPr>
              <a:r>
                <a:rPr lang="en-US" sz="1600" b="1" dirty="0" smtClean="0">
                  <a:solidFill>
                    <a:srgbClr val="CC0066"/>
                  </a:solidFill>
                  <a:latin typeface="Calibri" pitchFamily="34" charset="0"/>
                </a:rPr>
                <a:t>Category of users</a:t>
              </a:r>
              <a:endParaRPr lang="en-US" sz="1600" i="1" dirty="0">
                <a:latin typeface="Calibri" pitchFamily="34" charset="0"/>
              </a:endParaRPr>
            </a:p>
          </p:txBody>
        </p:sp>
      </p:grpSp>
    </p:spTree>
    <p:extLst>
      <p:ext uri="{BB962C8B-B14F-4D97-AF65-F5344CB8AC3E}">
        <p14:creationId xmlns:p14="http://schemas.microsoft.com/office/powerpoint/2010/main" val="56388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descr="global rain map"/>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214438" y="2143125"/>
            <a:ext cx="70485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ttangolo 4"/>
          <p:cNvSpPr>
            <a:spLocks noChangeArrowheads="1"/>
          </p:cNvSpPr>
          <p:nvPr>
            <p:custDataLst>
              <p:tags r:id="rId3"/>
            </p:custDataLst>
          </p:nvPr>
        </p:nvSpPr>
        <p:spPr bwMode="auto">
          <a:xfrm>
            <a:off x="928688" y="1000125"/>
            <a:ext cx="7500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it-IT"/>
              <a:t>Meteorological satellite provide a unique opportunity for monitoring the precipitation for regions where ground measurement is limited and consistent with the accuracy required by hydrologists.</a:t>
            </a:r>
            <a:endParaRPr lang="it-IT" altLang="it-IT"/>
          </a:p>
        </p:txBody>
      </p:sp>
      <p:sp>
        <p:nvSpPr>
          <p:cNvPr id="6" name="Titolo 1"/>
          <p:cNvSpPr>
            <a:spLocks noGrp="1"/>
          </p:cNvSpPr>
          <p:nvPr>
            <p:ph type="title"/>
            <p:custDataLst>
              <p:tags r:id="rId4"/>
            </p:custDataLst>
          </p:nvPr>
        </p:nvSpPr>
        <p:spPr>
          <a:xfrm>
            <a:off x="3059832" y="264146"/>
            <a:ext cx="2376264" cy="642937"/>
          </a:xfrm>
        </p:spPr>
        <p:txBody>
          <a:bodyPr>
            <a:normAutofit fontScale="90000"/>
          </a:bodyPr>
          <a:lstStyle/>
          <a:p>
            <a:pPr algn="l">
              <a:defRPr/>
            </a:pPr>
            <a:r>
              <a:rPr lang="en-US" dirty="0"/>
              <a:t>Why?</a:t>
            </a:r>
            <a:endParaRPr lang="it-IT" dirty="0"/>
          </a:p>
        </p:txBody>
      </p:sp>
      <p:sp>
        <p:nvSpPr>
          <p:cNvPr id="5" name="AutoShape 4"/>
          <p:cNvSpPr>
            <a:spLocks noChangeArrowheads="1"/>
          </p:cNvSpPr>
          <p:nvPr>
            <p:custDataLst>
              <p:tags r:id="rId5"/>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it-IT" altLang="it-IT" sz="1300" dirty="0">
              <a:solidFill>
                <a:srgbClr val="FFFFFF"/>
              </a:solidFill>
              <a:latin typeface="Calibri" pitchFamily="34" charset="0"/>
            </a:endParaRPr>
          </a:p>
        </p:txBody>
      </p:sp>
    </p:spTree>
    <p:custDataLst>
      <p:tags r:id="rId1"/>
    </p:custDataLst>
    <p:extLst>
      <p:ext uri="{BB962C8B-B14F-4D97-AF65-F5344CB8AC3E}">
        <p14:creationId xmlns:p14="http://schemas.microsoft.com/office/powerpoint/2010/main" val="252389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79039" y="692696"/>
            <a:ext cx="8229600" cy="1656184"/>
          </a:xfrm>
        </p:spPr>
        <p:txBody>
          <a:bodyPr>
            <a:normAutofit/>
          </a:bodyPr>
          <a:lstStyle/>
          <a:p>
            <a:r>
              <a:rPr lang="en-US" b="1" dirty="0"/>
              <a:t>H SAF and HEPEX workshop</a:t>
            </a:r>
            <a:br>
              <a:rPr lang="en-US" b="1" dirty="0"/>
            </a:br>
            <a:r>
              <a:rPr lang="en-US" sz="3600" dirty="0"/>
              <a:t>ECMWF | Reading | 25-28 November </a:t>
            </a:r>
            <a:r>
              <a:rPr lang="en-US" sz="3600" dirty="0" smtClean="0"/>
              <a:t>2019</a:t>
            </a:r>
            <a:endParaRPr lang="it-IT" sz="3600" dirty="0"/>
          </a:p>
        </p:txBody>
      </p:sp>
      <p:sp>
        <p:nvSpPr>
          <p:cNvPr id="3" name="Segnaposto contenuto 2"/>
          <p:cNvSpPr>
            <a:spLocks noGrp="1"/>
          </p:cNvSpPr>
          <p:nvPr>
            <p:ph idx="1"/>
          </p:nvPr>
        </p:nvSpPr>
        <p:spPr>
          <a:xfrm>
            <a:off x="0" y="4221088"/>
            <a:ext cx="9144000" cy="1080119"/>
          </a:xfrm>
        </p:spPr>
        <p:txBody>
          <a:bodyPr/>
          <a:lstStyle/>
          <a:p>
            <a:pPr marL="0" indent="0">
              <a:buNone/>
            </a:pPr>
            <a:r>
              <a:rPr lang="it-IT" dirty="0">
                <a:hlinkClick r:id="rId3"/>
              </a:rPr>
              <a:t>https://www.ecmwf.int/en/learning/workshops/satellite-inspired-hydrology-for-an-uncertain-future</a:t>
            </a:r>
            <a:endParaRPr lang="it-IT" dirty="0"/>
          </a:p>
        </p:txBody>
      </p:sp>
    </p:spTree>
    <p:extLst>
      <p:ext uri="{BB962C8B-B14F-4D97-AF65-F5344CB8AC3E}">
        <p14:creationId xmlns:p14="http://schemas.microsoft.com/office/powerpoint/2010/main" val="983672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691680" y="827472"/>
            <a:ext cx="3384376" cy="729320"/>
          </a:xfrm>
          <a:prstGeom prst="rect">
            <a:avLst/>
          </a:prstGeom>
          <a:noFill/>
          <a:ln w="9525">
            <a:noFill/>
            <a:miter lim="800000"/>
            <a:headEnd/>
            <a:tailEnd/>
          </a:ln>
        </p:spPr>
        <p:txBody>
          <a:bodyPr/>
          <a:lstStyle/>
          <a:p>
            <a:pPr marL="342900" indent="-342900" algn="ctr">
              <a:spcBef>
                <a:spcPct val="20000"/>
              </a:spcBef>
            </a:pPr>
            <a:r>
              <a:rPr lang="en-GB" sz="4400" dirty="0">
                <a:solidFill>
                  <a:srgbClr val="264468"/>
                </a:solidFill>
                <a:latin typeface="Calibri" pitchFamily="34" charset="0"/>
              </a:rPr>
              <a:t>Thanks to … </a:t>
            </a:r>
          </a:p>
        </p:txBody>
      </p:sp>
      <p:pic>
        <p:nvPicPr>
          <p:cNvPr id="6" name="Immagine 2" descr="cnr-blue-trans.gif"/>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6439586" y="196131"/>
            <a:ext cx="399309" cy="44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5" descr="isac-color-transp.gif"/>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974516" y="162662"/>
            <a:ext cx="519598" cy="46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6" descr="DPC.jpg"/>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591714" y="172423"/>
            <a:ext cx="463595" cy="44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geo-k.co/wp-content/uploads/2013/11/GEO-K-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745428"/>
            <a:ext cx="674997" cy="3960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92B46EC0-A0E3-497D-9AEB-44B1BBB48249" descr="B999A42E-DAA3-4D3E-840F-6C075632FF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9426" y="745428"/>
            <a:ext cx="1455883" cy="45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liceocrispiribera.gov.it/web/images/under-construction.jpg"/>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7341127" y="1357511"/>
            <a:ext cx="1716395" cy="17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1"/>
          <p:cNvSpPr txBox="1">
            <a:spLocks/>
          </p:cNvSpPr>
          <p:nvPr>
            <p:custDataLst>
              <p:tags r:id="rId5"/>
            </p:custDataLst>
          </p:nvPr>
        </p:nvSpPr>
        <p:spPr bwMode="auto">
          <a:xfrm>
            <a:off x="0" y="1268760"/>
            <a:ext cx="8388424"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it-IT" altLang="it-IT" sz="1800" dirty="0"/>
              <a:t>Francesco Zauli</a:t>
            </a:r>
            <a:r>
              <a:rPr lang="it-IT" altLang="it-IT" sz="1800" baseline="30000" dirty="0"/>
              <a:t>1</a:t>
            </a:r>
            <a:r>
              <a:rPr lang="it-IT" altLang="it-IT" sz="1800" dirty="0"/>
              <a:t>, </a:t>
            </a:r>
            <a:r>
              <a:rPr lang="it-IT" altLang="it-IT" sz="1800" b="1" u="sng" dirty="0" smtClean="0"/>
              <a:t>Davide </a:t>
            </a:r>
            <a:r>
              <a:rPr lang="it-IT" altLang="it-IT" sz="1800" b="1" u="sng" dirty="0"/>
              <a:t>Melfi</a:t>
            </a:r>
            <a:r>
              <a:rPr lang="it-IT" altLang="it-IT" sz="1800" baseline="30000" dirty="0"/>
              <a:t>1</a:t>
            </a:r>
            <a:r>
              <a:rPr lang="it-IT" altLang="it-IT" sz="1800" dirty="0"/>
              <a:t>, </a:t>
            </a:r>
          </a:p>
          <a:p>
            <a:pPr algn="ctr"/>
            <a:r>
              <a:rPr lang="it-IT" altLang="it-IT" sz="1800" dirty="0"/>
              <a:t>Dietrich Stefano</a:t>
            </a:r>
            <a:r>
              <a:rPr lang="it-IT" altLang="it-IT" sz="1800" baseline="30000" dirty="0"/>
              <a:t>2</a:t>
            </a:r>
            <a:r>
              <a:rPr lang="it-IT" altLang="it-IT" sz="1800" dirty="0"/>
              <a:t>, Panegrossi Giulia</a:t>
            </a:r>
            <a:r>
              <a:rPr lang="it-IT" altLang="it-IT" sz="1800" baseline="30000" dirty="0"/>
              <a:t>2</a:t>
            </a:r>
            <a:r>
              <a:rPr lang="it-IT" altLang="it-IT" sz="1800" dirty="0"/>
              <a:t>, Sanò Paolo</a:t>
            </a:r>
            <a:r>
              <a:rPr lang="it-IT" altLang="it-IT" sz="1800" baseline="30000" dirty="0"/>
              <a:t>2</a:t>
            </a:r>
            <a:r>
              <a:rPr lang="it-IT" altLang="it-IT" sz="1800" dirty="0"/>
              <a:t>, </a:t>
            </a:r>
            <a:r>
              <a:rPr lang="it-IT" sz="1800" dirty="0"/>
              <a:t>Anna Cinzia Marra</a:t>
            </a:r>
            <a:r>
              <a:rPr lang="it-IT" altLang="it-IT" sz="1800" baseline="30000" dirty="0"/>
              <a:t>2</a:t>
            </a:r>
            <a:r>
              <a:rPr lang="it-IT" altLang="it-IT" sz="1800" dirty="0"/>
              <a:t>,</a:t>
            </a:r>
          </a:p>
          <a:p>
            <a:pPr algn="ctr"/>
            <a:r>
              <a:rPr lang="it-IT" altLang="it-IT" sz="1800" dirty="0"/>
              <a:t> Luca Brocca</a:t>
            </a:r>
            <a:r>
              <a:rPr lang="it-IT" altLang="it-IT" sz="1800" baseline="30000" dirty="0"/>
              <a:t>3</a:t>
            </a:r>
            <a:r>
              <a:rPr lang="it-IT" altLang="it-IT" sz="1800" dirty="0"/>
              <a:t>, Luca Ciabatta</a:t>
            </a:r>
            <a:r>
              <a:rPr lang="it-IT" altLang="it-IT" sz="1800" baseline="30000" dirty="0"/>
              <a:t>3</a:t>
            </a:r>
            <a:r>
              <a:rPr lang="it-IT" altLang="it-IT" sz="1800" dirty="0"/>
              <a:t>, Christian Massari</a:t>
            </a:r>
            <a:r>
              <a:rPr lang="it-IT" altLang="it-IT" sz="1800" baseline="30000" dirty="0"/>
              <a:t>3</a:t>
            </a:r>
            <a:r>
              <a:rPr lang="it-IT" altLang="it-IT" sz="1800" dirty="0"/>
              <a:t>, </a:t>
            </a:r>
          </a:p>
          <a:p>
            <a:pPr algn="ctr"/>
            <a:r>
              <a:rPr lang="it-IT" altLang="it-IT" sz="1800" dirty="0"/>
              <a:t>Puca Silvia</a:t>
            </a:r>
            <a:r>
              <a:rPr lang="it-IT" altLang="it-IT" sz="1800" baseline="30000" dirty="0"/>
              <a:t>4</a:t>
            </a:r>
            <a:r>
              <a:rPr lang="it-IT" altLang="it-IT" sz="1800" dirty="0"/>
              <a:t> </a:t>
            </a:r>
            <a:r>
              <a:rPr lang="it-IT" altLang="it-IT" sz="1800" dirty="0" smtClean="0"/>
              <a:t>, </a:t>
            </a:r>
            <a:r>
              <a:rPr lang="it-IT" altLang="it-IT" sz="1800" dirty="0"/>
              <a:t>Marco </a:t>
            </a:r>
            <a:r>
              <a:rPr lang="it-IT" altLang="it-IT" sz="1800" dirty="0" smtClean="0"/>
              <a:t>Petracca</a:t>
            </a:r>
            <a:r>
              <a:rPr lang="it-IT" altLang="it-IT" sz="1800" baseline="30000" dirty="0" smtClean="0"/>
              <a:t>4</a:t>
            </a:r>
            <a:r>
              <a:rPr lang="it-IT" altLang="it-IT" sz="1800" dirty="0" smtClean="0"/>
              <a:t>, Stefano Sebastianelli</a:t>
            </a:r>
            <a:r>
              <a:rPr lang="it-IT" altLang="it-IT" sz="1800" baseline="30000" dirty="0" smtClean="0"/>
              <a:t>5</a:t>
            </a:r>
            <a:endParaRPr lang="it-IT" altLang="it-IT" sz="1800" dirty="0"/>
          </a:p>
          <a:p>
            <a:pPr algn="ctr"/>
            <a:r>
              <a:rPr lang="it-IT" altLang="it-IT" sz="1800" dirty="0"/>
              <a:t>and all the H-SAF team</a:t>
            </a:r>
          </a:p>
          <a:p>
            <a:pPr algn="ctr"/>
            <a:endParaRPr lang="it-IT" altLang="it-IT" sz="1000" dirty="0"/>
          </a:p>
          <a:p>
            <a:r>
              <a:rPr lang="it-IT" altLang="it-IT" sz="1400" dirty="0"/>
              <a:t>1 - Centro Operativo per la Meteorologia (COMet)</a:t>
            </a:r>
          </a:p>
          <a:p>
            <a:r>
              <a:rPr lang="it-IT" altLang="it-IT" sz="1400" dirty="0"/>
              <a:t>2 - Istituto di Scienze dell'Atmosfera e del Clima (ISAC) / Consiglio Nazionale delle Ricerche (CNR), Roma</a:t>
            </a:r>
          </a:p>
          <a:p>
            <a:r>
              <a:rPr lang="it-IT" altLang="it-IT" sz="1400" dirty="0"/>
              <a:t>3 - </a:t>
            </a:r>
            <a:r>
              <a:rPr lang="it-IT" sz="1400" dirty="0"/>
              <a:t>Istituto di ricerca per la protezione idrogeologica (IRPI) </a:t>
            </a:r>
            <a:r>
              <a:rPr lang="it-IT" altLang="it-IT" sz="1400" dirty="0"/>
              <a:t>/ Consiglio Nazionale delle Ricerche (CNR), Perugia</a:t>
            </a:r>
          </a:p>
          <a:p>
            <a:r>
              <a:rPr lang="it-IT" altLang="it-IT" sz="1400" dirty="0"/>
              <a:t>4 - Dipartimento della Protezione Civile (DPC)/Presidenza del Consiglio dei </a:t>
            </a:r>
            <a:r>
              <a:rPr lang="it-IT" altLang="it-IT" sz="1400" dirty="0" smtClean="0"/>
              <a:t>Ministri</a:t>
            </a:r>
          </a:p>
          <a:p>
            <a:r>
              <a:rPr lang="it-IT" altLang="it-IT" sz="1400" dirty="0" smtClean="0"/>
              <a:t>5 - Geo-k</a:t>
            </a:r>
            <a:endParaRPr lang="it-IT" altLang="it-IT" sz="1400" dirty="0"/>
          </a:p>
        </p:txBody>
      </p:sp>
      <p:sp>
        <p:nvSpPr>
          <p:cNvPr id="2" name="Rettangolo 1"/>
          <p:cNvSpPr/>
          <p:nvPr/>
        </p:nvSpPr>
        <p:spPr>
          <a:xfrm>
            <a:off x="5619775" y="5949280"/>
            <a:ext cx="3463577" cy="369332"/>
          </a:xfrm>
          <a:prstGeom prst="rect">
            <a:avLst/>
          </a:prstGeom>
        </p:spPr>
        <p:txBody>
          <a:bodyPr wrap="none">
            <a:spAutoFit/>
          </a:bodyPr>
          <a:lstStyle/>
          <a:p>
            <a:r>
              <a:rPr lang="it-IT" dirty="0"/>
              <a:t>davide.melfi@aeronautica.difesa.it</a:t>
            </a:r>
            <a:endParaRPr lang="en-US" dirty="0"/>
          </a:p>
        </p:txBody>
      </p:sp>
      <p:sp>
        <p:nvSpPr>
          <p:cNvPr id="11" name="AutoShape 4"/>
          <p:cNvSpPr>
            <a:spLocks noChangeArrowheads="1"/>
          </p:cNvSpPr>
          <p:nvPr>
            <p:custDataLst>
              <p:tags r:id="rId6"/>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it-IT" altLang="it-IT" sz="1300" dirty="0">
              <a:solidFill>
                <a:srgbClr val="FFFFFF"/>
              </a:solidFill>
              <a:latin typeface="Calibri" pitchFamily="34" charset="0"/>
            </a:endParaRPr>
          </a:p>
        </p:txBody>
      </p:sp>
      <p:sp>
        <p:nvSpPr>
          <p:cNvPr id="13" name="Rectangle 4"/>
          <p:cNvSpPr>
            <a:spLocks noChangeArrowheads="1"/>
          </p:cNvSpPr>
          <p:nvPr/>
        </p:nvSpPr>
        <p:spPr bwMode="auto">
          <a:xfrm>
            <a:off x="2029750" y="4958954"/>
            <a:ext cx="7056784" cy="864096"/>
          </a:xfrm>
          <a:prstGeom prst="rect">
            <a:avLst/>
          </a:prstGeom>
          <a:noFill/>
          <a:ln w="9525">
            <a:noFill/>
            <a:miter lim="800000"/>
            <a:headEnd/>
            <a:tailEnd/>
          </a:ln>
        </p:spPr>
        <p:txBody>
          <a:bodyPr/>
          <a:lstStyle/>
          <a:p>
            <a:pPr marL="342900" indent="-342900" algn="ctr">
              <a:spcBef>
                <a:spcPct val="20000"/>
              </a:spcBef>
            </a:pPr>
            <a:r>
              <a:rPr lang="en-GB" sz="4400" dirty="0">
                <a:latin typeface="Calibri" pitchFamily="34" charset="0"/>
              </a:rPr>
              <a:t>… and you for your attention!</a:t>
            </a:r>
          </a:p>
        </p:txBody>
      </p:sp>
      <p:pic>
        <p:nvPicPr>
          <p:cNvPr id="1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7747" y="196977"/>
            <a:ext cx="403867" cy="4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60032" y="183877"/>
            <a:ext cx="466573" cy="46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4126" y="193507"/>
            <a:ext cx="359247" cy="44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48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radar_25102011_07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3929"/>
            <a:ext cx="9144000" cy="5704073"/>
          </a:xfrm>
          <a:prstGeom prst="rect">
            <a:avLst/>
          </a:prstGeom>
        </p:spPr>
      </p:pic>
      <p:sp>
        <p:nvSpPr>
          <p:cNvPr id="2" name="Titolo 1"/>
          <p:cNvSpPr>
            <a:spLocks noGrp="1"/>
          </p:cNvSpPr>
          <p:nvPr>
            <p:ph type="title"/>
          </p:nvPr>
        </p:nvSpPr>
        <p:spPr>
          <a:xfrm>
            <a:off x="1691680" y="620688"/>
            <a:ext cx="7416824" cy="540000"/>
          </a:xfrm>
        </p:spPr>
        <p:txBody>
          <a:bodyPr>
            <a:normAutofit/>
          </a:bodyPr>
          <a:lstStyle/>
          <a:p>
            <a:r>
              <a:rPr lang="it-IT" sz="1800" b="1" dirty="0" err="1"/>
              <a:t>Heavy</a:t>
            </a:r>
            <a:r>
              <a:rPr lang="it-IT" sz="1800" b="1" dirty="0"/>
              <a:t> </a:t>
            </a:r>
            <a:r>
              <a:rPr lang="it-IT" sz="1800" b="1" dirty="0" err="1"/>
              <a:t>Precipitation</a:t>
            </a:r>
            <a:r>
              <a:rPr lang="it-IT" sz="1800" b="1" dirty="0"/>
              <a:t> </a:t>
            </a:r>
            <a:r>
              <a:rPr lang="it-IT" sz="1800" b="1" dirty="0" err="1"/>
              <a:t>Events</a:t>
            </a:r>
            <a:r>
              <a:rPr lang="it-IT" sz="1800" b="1" dirty="0"/>
              <a:t>  </a:t>
            </a:r>
            <a:r>
              <a:rPr lang="it-IT" sz="1800" b="1" dirty="0" err="1"/>
              <a:t>Monitoring</a:t>
            </a:r>
            <a:r>
              <a:rPr lang="it-IT" sz="1800" b="1" dirty="0"/>
              <a:t>: </a:t>
            </a:r>
            <a:r>
              <a:rPr lang="it-IT" sz="1800" b="1" dirty="0" err="1"/>
              <a:t>Italian</a:t>
            </a:r>
            <a:r>
              <a:rPr lang="it-IT" sz="1800" b="1" dirty="0"/>
              <a:t> Radar Network </a:t>
            </a:r>
            <a:r>
              <a:rPr lang="it-IT" sz="1800" b="1" dirty="0" err="1"/>
              <a:t>Mosaic</a:t>
            </a:r>
            <a:r>
              <a:rPr lang="it-IT" sz="1800" b="1" dirty="0"/>
              <a:t> (DPC)</a:t>
            </a:r>
            <a:endParaRPr lang="it-IT" sz="1800" dirty="0"/>
          </a:p>
        </p:txBody>
      </p:sp>
      <p:pic>
        <p:nvPicPr>
          <p:cNvPr id="4" name="Immagine 3" descr="h01_radar_25102011_07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929"/>
            <a:ext cx="9144000" cy="5704073"/>
          </a:xfrm>
          <a:prstGeom prst="rect">
            <a:avLst/>
          </a:prstGeom>
        </p:spPr>
      </p:pic>
      <p:sp>
        <p:nvSpPr>
          <p:cNvPr id="10" name="Rectangle 11"/>
          <p:cNvSpPr txBox="1">
            <a:spLocks noChangeArrowheads="1"/>
          </p:cNvSpPr>
          <p:nvPr/>
        </p:nvSpPr>
        <p:spPr bwMode="auto">
          <a:xfrm>
            <a:off x="2051720" y="188640"/>
            <a:ext cx="3384376" cy="5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ＭＳ Ｐゴシック" charset="0"/>
                <a:cs typeface="+mj-cs"/>
              </a:defRPr>
            </a:lvl1pPr>
            <a:lvl2pPr algn="l"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a:lstStyle>
          <a:p>
            <a:r>
              <a:rPr lang="en-US" sz="2800" b="1" dirty="0">
                <a:solidFill>
                  <a:srgbClr val="000090"/>
                </a:solidFill>
              </a:rPr>
              <a:t>    Why from </a:t>
            </a:r>
            <a:r>
              <a:rPr lang="it-IT" sz="2800" b="1" dirty="0" err="1">
                <a:solidFill>
                  <a:srgbClr val="000090"/>
                </a:solidFill>
              </a:rPr>
              <a:t>S</a:t>
            </a:r>
            <a:r>
              <a:rPr lang="en-US" sz="2800" b="1" dirty="0">
                <a:solidFill>
                  <a:srgbClr val="000090"/>
                </a:solidFill>
              </a:rPr>
              <a:t>pace? </a:t>
            </a:r>
            <a:endParaRPr lang="it-IT" sz="2800" b="1" dirty="0">
              <a:solidFill>
                <a:srgbClr val="000090"/>
              </a:solidFill>
            </a:endParaRPr>
          </a:p>
        </p:txBody>
      </p:sp>
      <p:sp>
        <p:nvSpPr>
          <p:cNvPr id="3" name="Rettangolo 2"/>
          <p:cNvSpPr/>
          <p:nvPr/>
        </p:nvSpPr>
        <p:spPr>
          <a:xfrm>
            <a:off x="5796136" y="1196752"/>
            <a:ext cx="3382210" cy="646331"/>
          </a:xfrm>
          <a:prstGeom prst="rect">
            <a:avLst/>
          </a:prstGeom>
        </p:spPr>
        <p:txBody>
          <a:bodyPr wrap="square">
            <a:spAutoFit/>
          </a:bodyPr>
          <a:lstStyle/>
          <a:p>
            <a:r>
              <a:rPr lang="it-IT" b="1" dirty="0">
                <a:solidFill>
                  <a:schemeClr val="bg1"/>
                </a:solidFill>
              </a:rPr>
              <a:t> 25 </a:t>
            </a:r>
            <a:r>
              <a:rPr lang="it-IT" b="1" dirty="0" err="1">
                <a:solidFill>
                  <a:schemeClr val="bg1"/>
                </a:solidFill>
              </a:rPr>
              <a:t>October</a:t>
            </a:r>
            <a:r>
              <a:rPr lang="it-IT" b="1" dirty="0">
                <a:solidFill>
                  <a:schemeClr val="bg1"/>
                </a:solidFill>
              </a:rPr>
              <a:t> 2011 – 05:50 UTC </a:t>
            </a:r>
          </a:p>
          <a:p>
            <a:r>
              <a:rPr lang="it-IT" b="1" dirty="0">
                <a:solidFill>
                  <a:schemeClr val="bg1"/>
                </a:solidFill>
              </a:rPr>
              <a:t>Cinque Terre </a:t>
            </a:r>
            <a:r>
              <a:rPr lang="it-IT" b="1" dirty="0" err="1">
                <a:solidFill>
                  <a:schemeClr val="bg1"/>
                </a:solidFill>
              </a:rPr>
              <a:t>Flood</a:t>
            </a:r>
            <a:endParaRPr lang="it-IT" b="1" dirty="0">
              <a:solidFill>
                <a:schemeClr val="bg1"/>
              </a:solidFill>
            </a:endParaRPr>
          </a:p>
        </p:txBody>
      </p:sp>
      <p:sp>
        <p:nvSpPr>
          <p:cNvPr id="11" name="Rettangolo 10"/>
          <p:cNvSpPr/>
          <p:nvPr/>
        </p:nvSpPr>
        <p:spPr>
          <a:xfrm>
            <a:off x="5436096" y="2062589"/>
            <a:ext cx="3816424" cy="646331"/>
          </a:xfrm>
          <a:prstGeom prst="rect">
            <a:avLst/>
          </a:prstGeom>
        </p:spPr>
        <p:txBody>
          <a:bodyPr wrap="square">
            <a:spAutoFit/>
          </a:bodyPr>
          <a:lstStyle/>
          <a:p>
            <a:r>
              <a:rPr lang="it-IT" b="1" dirty="0">
                <a:solidFill>
                  <a:srgbClr val="FFC000"/>
                </a:solidFill>
              </a:rPr>
              <a:t>Remote </a:t>
            </a:r>
            <a:r>
              <a:rPr lang="it-IT" b="1" dirty="0" err="1">
                <a:solidFill>
                  <a:srgbClr val="FFC000"/>
                </a:solidFill>
              </a:rPr>
              <a:t>sensing</a:t>
            </a:r>
            <a:r>
              <a:rPr lang="it-IT" b="1" dirty="0">
                <a:solidFill>
                  <a:srgbClr val="FFC000"/>
                </a:solidFill>
              </a:rPr>
              <a:t> </a:t>
            </a:r>
            <a:r>
              <a:rPr lang="it-IT" b="1" dirty="0" err="1">
                <a:solidFill>
                  <a:srgbClr val="FFC000"/>
                </a:solidFill>
              </a:rPr>
              <a:t>rainfall</a:t>
            </a:r>
            <a:r>
              <a:rPr lang="it-IT" b="1" dirty="0">
                <a:solidFill>
                  <a:srgbClr val="FFC000"/>
                </a:solidFill>
              </a:rPr>
              <a:t> rate </a:t>
            </a:r>
            <a:r>
              <a:rPr lang="it-IT" b="1" dirty="0" err="1">
                <a:solidFill>
                  <a:srgbClr val="FFC000"/>
                </a:solidFill>
              </a:rPr>
              <a:t>retrieval</a:t>
            </a:r>
            <a:endParaRPr lang="it-IT" b="1" dirty="0">
              <a:solidFill>
                <a:srgbClr val="FFC000"/>
              </a:solidFill>
            </a:endParaRPr>
          </a:p>
          <a:p>
            <a:r>
              <a:rPr lang="it-IT" b="1" dirty="0">
                <a:solidFill>
                  <a:srgbClr val="FFC000"/>
                </a:solidFill>
              </a:rPr>
              <a:t>SSMIS </a:t>
            </a:r>
            <a:r>
              <a:rPr lang="it-IT" b="1" dirty="0" err="1">
                <a:solidFill>
                  <a:srgbClr val="FFC000"/>
                </a:solidFill>
              </a:rPr>
              <a:t>overpass</a:t>
            </a:r>
            <a:r>
              <a:rPr lang="it-IT" b="1" dirty="0">
                <a:solidFill>
                  <a:srgbClr val="FFC000"/>
                </a:solidFill>
              </a:rPr>
              <a:t> </a:t>
            </a:r>
            <a:r>
              <a:rPr lang="it-IT" b="1" dirty="0" err="1">
                <a:solidFill>
                  <a:srgbClr val="FFC000"/>
                </a:solidFill>
              </a:rPr>
              <a:t>at</a:t>
            </a:r>
            <a:r>
              <a:rPr lang="it-IT" b="1" dirty="0">
                <a:solidFill>
                  <a:srgbClr val="FFC000"/>
                </a:solidFill>
              </a:rPr>
              <a:t> 5:50 UTC</a:t>
            </a:r>
            <a:endParaRPr lang="it-IT" dirty="0">
              <a:solidFill>
                <a:srgbClr val="FFC000"/>
              </a:solidFill>
            </a:endParaRPr>
          </a:p>
        </p:txBody>
      </p:sp>
    </p:spTree>
    <p:extLst>
      <p:ext uri="{BB962C8B-B14F-4D97-AF65-F5344CB8AC3E}">
        <p14:creationId xmlns:p14="http://schemas.microsoft.com/office/powerpoint/2010/main" val="207831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CasellaDiTesto 45"/>
          <p:cNvSpPr txBox="1">
            <a:spLocks noChangeArrowheads="1"/>
          </p:cNvSpPr>
          <p:nvPr/>
        </p:nvSpPr>
        <p:spPr bwMode="auto">
          <a:xfrm>
            <a:off x="611560" y="1052736"/>
            <a:ext cx="7600950" cy="584775"/>
          </a:xfrm>
          <a:prstGeom prst="rect">
            <a:avLst/>
          </a:prstGeom>
          <a:noFill/>
          <a:ln w="9525">
            <a:noFill/>
            <a:miter lim="800000"/>
            <a:headEnd/>
            <a:tailEnd/>
          </a:ln>
        </p:spPr>
        <p:txBody>
          <a:bodyPr>
            <a:spAutoFit/>
          </a:bodyPr>
          <a:lstStyle/>
          <a:p>
            <a:r>
              <a:rPr lang="en-US" sz="3200" b="1" dirty="0" smtClean="0">
                <a:solidFill>
                  <a:srgbClr val="CC0066"/>
                </a:solidFill>
                <a:latin typeface="Calibri" pitchFamily="34" charset="0"/>
              </a:rPr>
              <a:t>Key Points</a:t>
            </a:r>
            <a:endParaRPr lang="en-US" sz="3200" b="1" dirty="0">
              <a:solidFill>
                <a:srgbClr val="CC0066"/>
              </a:solidFill>
              <a:latin typeface="Calibri" pitchFamily="34" charset="0"/>
            </a:endParaRPr>
          </a:p>
        </p:txBody>
      </p:sp>
      <p:sp>
        <p:nvSpPr>
          <p:cNvPr id="7" name="Rectangle 5"/>
          <p:cNvSpPr>
            <a:spLocks noChangeArrowheads="1"/>
          </p:cNvSpPr>
          <p:nvPr/>
        </p:nvSpPr>
        <p:spPr bwMode="auto">
          <a:xfrm>
            <a:off x="1979613" y="404813"/>
            <a:ext cx="5832747" cy="503237"/>
          </a:xfrm>
          <a:prstGeom prst="rect">
            <a:avLst/>
          </a:prstGeom>
          <a:noFill/>
          <a:ln w="9525">
            <a:noFill/>
            <a:miter lim="800000"/>
            <a:headEnd/>
            <a:tailEnd/>
          </a:ln>
        </p:spPr>
        <p:txBody>
          <a:bodyPr/>
          <a:lstStyle/>
          <a:p>
            <a:pPr marL="342900" indent="-342900" algn="ctr">
              <a:spcBef>
                <a:spcPct val="20000"/>
              </a:spcBef>
            </a:pPr>
            <a:r>
              <a:rPr lang="en-US" sz="3200" b="1" dirty="0" smtClean="0">
                <a:solidFill>
                  <a:srgbClr val="002664"/>
                </a:solidFill>
                <a:latin typeface="Calibri" pitchFamily="34" charset="0"/>
              </a:rPr>
              <a:t>H-SAF Operational Products</a:t>
            </a:r>
            <a:endParaRPr lang="en-US" sz="3200" b="1" dirty="0">
              <a:solidFill>
                <a:srgbClr val="002664"/>
              </a:solidFill>
              <a:latin typeface="Calibri" pitchFamily="34" charset="0"/>
            </a:endParaRPr>
          </a:p>
        </p:txBody>
      </p:sp>
      <p:sp>
        <p:nvSpPr>
          <p:cNvPr id="10" name="Rectangle 2"/>
          <p:cNvSpPr txBox="1">
            <a:spLocks noChangeArrowheads="1"/>
          </p:cNvSpPr>
          <p:nvPr/>
        </p:nvSpPr>
        <p:spPr>
          <a:xfrm>
            <a:off x="539552" y="1556792"/>
            <a:ext cx="8352928" cy="6480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360363">
              <a:buFont typeface="Wingdings" pitchFamily="2" charset="2"/>
              <a:buChar char="Ø"/>
              <a:defRPr/>
            </a:pPr>
            <a:r>
              <a:rPr lang="en-US" sz="2800" dirty="0" smtClean="0">
                <a:latin typeface="Calibri" pitchFamily="34" charset="0"/>
              </a:rPr>
              <a:t>Products are provided in </a:t>
            </a:r>
            <a:r>
              <a:rPr lang="en-US" sz="2800" b="1" dirty="0" smtClean="0">
                <a:solidFill>
                  <a:srgbClr val="CC0066"/>
                </a:solidFill>
                <a:latin typeface="Calibri" pitchFamily="34" charset="0"/>
              </a:rPr>
              <a:t>NRT</a:t>
            </a:r>
            <a:endParaRPr lang="en-US" sz="2800" b="1" dirty="0">
              <a:solidFill>
                <a:srgbClr val="CC0066"/>
              </a:solidFill>
              <a:latin typeface="Calibri" pitchFamily="34" charset="0"/>
            </a:endParaRPr>
          </a:p>
        </p:txBody>
      </p:sp>
      <p:sp>
        <p:nvSpPr>
          <p:cNvPr id="19" name="Rectangle 2"/>
          <p:cNvSpPr txBox="1">
            <a:spLocks noChangeArrowheads="1"/>
          </p:cNvSpPr>
          <p:nvPr/>
        </p:nvSpPr>
        <p:spPr>
          <a:xfrm>
            <a:off x="539552" y="5225915"/>
            <a:ext cx="8352928" cy="9361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360363">
              <a:buFont typeface="Wingdings" pitchFamily="2" charset="2"/>
              <a:buChar char="Ø"/>
              <a:defRPr/>
            </a:pPr>
            <a:r>
              <a:rPr lang="en-US" sz="2800" dirty="0" smtClean="0">
                <a:latin typeface="Calibri" pitchFamily="34" charset="0"/>
              </a:rPr>
              <a:t>High </a:t>
            </a:r>
            <a:r>
              <a:rPr lang="en-US" sz="2800" b="1" dirty="0">
                <a:solidFill>
                  <a:srgbClr val="CC0066"/>
                </a:solidFill>
                <a:latin typeface="Calibri" pitchFamily="34" charset="0"/>
              </a:rPr>
              <a:t>accessibility</a:t>
            </a:r>
            <a:r>
              <a:rPr lang="en-US" sz="2800" dirty="0" smtClean="0">
                <a:latin typeface="Calibri" pitchFamily="34" charset="0"/>
              </a:rPr>
              <a:t>: EUMETCast dissemination, ftp direct download, orders</a:t>
            </a:r>
          </a:p>
        </p:txBody>
      </p:sp>
      <p:sp>
        <p:nvSpPr>
          <p:cNvPr id="20" name="Rectangle 2"/>
          <p:cNvSpPr txBox="1">
            <a:spLocks noChangeArrowheads="1"/>
          </p:cNvSpPr>
          <p:nvPr/>
        </p:nvSpPr>
        <p:spPr>
          <a:xfrm>
            <a:off x="539552" y="2060302"/>
            <a:ext cx="8352928" cy="12966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360363">
              <a:buFont typeface="Wingdings" pitchFamily="2" charset="2"/>
              <a:buChar char="Ø"/>
              <a:defRPr/>
            </a:pPr>
            <a:r>
              <a:rPr lang="en-US" sz="2800" dirty="0" smtClean="0">
                <a:latin typeface="Calibri" pitchFamily="34" charset="0"/>
              </a:rPr>
              <a:t>Their </a:t>
            </a:r>
            <a:r>
              <a:rPr lang="en-US" sz="2800" b="1" dirty="0">
                <a:solidFill>
                  <a:srgbClr val="CC0066"/>
                </a:solidFill>
                <a:latin typeface="Calibri" pitchFamily="34" charset="0"/>
              </a:rPr>
              <a:t>timeliness</a:t>
            </a:r>
            <a:r>
              <a:rPr lang="en-US" sz="2800" dirty="0" smtClean="0">
                <a:latin typeface="Calibri" pitchFamily="34" charset="0"/>
              </a:rPr>
              <a:t> is compliant with the needs of operational  users: some products are provided within 15 minutes from last received image</a:t>
            </a:r>
          </a:p>
        </p:txBody>
      </p:sp>
      <p:sp>
        <p:nvSpPr>
          <p:cNvPr id="21" name="Rectangle 2"/>
          <p:cNvSpPr txBox="1">
            <a:spLocks noChangeArrowheads="1"/>
          </p:cNvSpPr>
          <p:nvPr/>
        </p:nvSpPr>
        <p:spPr>
          <a:xfrm>
            <a:off x="539552" y="3356992"/>
            <a:ext cx="8352928" cy="144378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360363">
              <a:spcBef>
                <a:spcPts val="300"/>
              </a:spcBef>
              <a:buFont typeface="Wingdings" pitchFamily="2" charset="2"/>
              <a:buChar char="Ø"/>
              <a:defRPr/>
            </a:pPr>
            <a:r>
              <a:rPr lang="en-US" sz="2800" b="1" dirty="0" smtClean="0">
                <a:solidFill>
                  <a:srgbClr val="CC0066"/>
                </a:solidFill>
                <a:latin typeface="Calibri" pitchFamily="34" charset="0"/>
              </a:rPr>
              <a:t>Operational </a:t>
            </a:r>
            <a:r>
              <a:rPr lang="en-US" sz="2800" b="1" dirty="0">
                <a:solidFill>
                  <a:srgbClr val="CC0066"/>
                </a:solidFill>
                <a:latin typeface="Calibri" pitchFamily="34" charset="0"/>
              </a:rPr>
              <a:t>provision</a:t>
            </a:r>
            <a:r>
              <a:rPr lang="en-US" sz="2800" dirty="0" smtClean="0">
                <a:latin typeface="Calibri" pitchFamily="34" charset="0"/>
              </a:rPr>
              <a:t>:</a:t>
            </a:r>
          </a:p>
          <a:p>
            <a:pPr marL="1160463" lvl="2" indent="-360363">
              <a:spcBef>
                <a:spcPts val="300"/>
              </a:spcBef>
              <a:buFont typeface="Wingdings" pitchFamily="2" charset="2"/>
              <a:buChar char="Ø"/>
              <a:defRPr/>
            </a:pPr>
            <a:r>
              <a:rPr lang="en-US" sz="2800" dirty="0" smtClean="0">
                <a:latin typeface="Calibri" pitchFamily="34" charset="0"/>
              </a:rPr>
              <a:t>24/7 service</a:t>
            </a:r>
          </a:p>
          <a:p>
            <a:pPr marL="1160463" lvl="2" indent="-360363">
              <a:spcBef>
                <a:spcPts val="300"/>
              </a:spcBef>
              <a:buFont typeface="Wingdings" pitchFamily="2" charset="2"/>
              <a:buChar char="Ø"/>
              <a:defRPr/>
            </a:pPr>
            <a:r>
              <a:rPr lang="en-US" sz="2800" dirty="0">
                <a:latin typeface="Calibri" pitchFamily="34" charset="0"/>
              </a:rPr>
              <a:t>Full operational </a:t>
            </a:r>
            <a:r>
              <a:rPr lang="en-US" sz="2800" dirty="0" smtClean="0">
                <a:latin typeface="Calibri" pitchFamily="34" charset="0"/>
              </a:rPr>
              <a:t>support</a:t>
            </a:r>
            <a:endParaRPr lang="en-US" sz="2800" dirty="0">
              <a:latin typeface="Calibri" pitchFamily="34" charset="0"/>
            </a:endParaRPr>
          </a:p>
        </p:txBody>
      </p:sp>
      <p:sp>
        <p:nvSpPr>
          <p:cNvPr id="22" name="Rectangle 2"/>
          <p:cNvSpPr txBox="1">
            <a:spLocks noChangeArrowheads="1"/>
          </p:cNvSpPr>
          <p:nvPr/>
        </p:nvSpPr>
        <p:spPr>
          <a:xfrm>
            <a:off x="539552" y="4692766"/>
            <a:ext cx="8352928" cy="75245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360363">
              <a:buFont typeface="Wingdings" pitchFamily="2" charset="2"/>
              <a:buChar char="Ø"/>
              <a:defRPr/>
            </a:pPr>
            <a:r>
              <a:rPr lang="en-US" sz="2800" b="1" dirty="0" smtClean="0">
                <a:solidFill>
                  <a:srgbClr val="CC0066"/>
                </a:solidFill>
                <a:latin typeface="Calibri" pitchFamily="34" charset="0"/>
              </a:rPr>
              <a:t>Long </a:t>
            </a:r>
            <a:r>
              <a:rPr lang="en-US" sz="2800" b="1" dirty="0">
                <a:solidFill>
                  <a:srgbClr val="CC0066"/>
                </a:solidFill>
                <a:latin typeface="Calibri" pitchFamily="34" charset="0"/>
              </a:rPr>
              <a:t>term </a:t>
            </a:r>
            <a:r>
              <a:rPr lang="en-US" sz="2800" dirty="0" smtClean="0">
                <a:latin typeface="Calibri" pitchFamily="34" charset="0"/>
              </a:rPr>
              <a:t>perspective (up to 2032)</a:t>
            </a:r>
          </a:p>
        </p:txBody>
      </p:sp>
    </p:spTree>
    <p:extLst>
      <p:ext uri="{BB962C8B-B14F-4D97-AF65-F5344CB8AC3E}">
        <p14:creationId xmlns:p14="http://schemas.microsoft.com/office/powerpoint/2010/main" val="404769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496" y="775732"/>
            <a:ext cx="8712968" cy="3908762"/>
          </a:xfrm>
          <a:prstGeom prst="rect">
            <a:avLst/>
          </a:prstGeom>
        </p:spPr>
        <p:txBody>
          <a:bodyPr wrap="square">
            <a:spAutoFit/>
          </a:bodyPr>
          <a:lstStyle/>
          <a:p>
            <a:pPr marL="360363" lvl="1" indent="-360363"/>
            <a:r>
              <a:rPr lang="en-GB" b="1" dirty="0" smtClean="0">
                <a:solidFill>
                  <a:srgbClr val="FF0000"/>
                </a:solidFill>
              </a:rPr>
              <a:t>1) 	Exploitation of </a:t>
            </a:r>
            <a:r>
              <a:rPr lang="en-GB" b="1" i="1" dirty="0" smtClean="0">
                <a:solidFill>
                  <a:srgbClr val="FF0000"/>
                </a:solidFill>
              </a:rPr>
              <a:t>all</a:t>
            </a:r>
            <a:r>
              <a:rPr lang="en-GB" b="1" dirty="0" smtClean="0">
                <a:solidFill>
                  <a:srgbClr val="FF0000"/>
                </a:solidFill>
              </a:rPr>
              <a:t> PMW radiometers (conically and cross-track scanning) offering the most complete set of satellite based observations to retrieve surface precipitation due to the ability of MW radiation to penetrate precipitating clouds and interact with its liquid and iced hydrometeors;</a:t>
            </a:r>
          </a:p>
          <a:p>
            <a:pPr lvl="1"/>
            <a:r>
              <a:rPr lang="en-GB" sz="1600" dirty="0" smtClean="0">
                <a:solidFill>
                  <a:srgbClr val="000090"/>
                </a:solidFill>
              </a:rPr>
              <a:t>Higher confidence in:</a:t>
            </a:r>
          </a:p>
          <a:p>
            <a:pPr marL="742950" lvl="1" indent="-285750">
              <a:buFont typeface="Arial"/>
              <a:buChar char="•"/>
            </a:pPr>
            <a:r>
              <a:rPr lang="en-GB" sz="1600" dirty="0" smtClean="0"/>
              <a:t>Identification of different types of precipitation (deep convective, convective, stratiform)</a:t>
            </a:r>
          </a:p>
          <a:p>
            <a:pPr marL="742950" lvl="1" indent="-285750">
              <a:buFont typeface="Arial"/>
              <a:buChar char="•"/>
            </a:pPr>
            <a:r>
              <a:rPr lang="en-GB" sz="1600" dirty="0" smtClean="0"/>
              <a:t>Convective precipitation;</a:t>
            </a:r>
          </a:p>
          <a:p>
            <a:pPr marL="742950" lvl="1" indent="-285750">
              <a:buFont typeface="Arial"/>
              <a:buChar char="•"/>
            </a:pPr>
            <a:r>
              <a:rPr lang="en-GB" sz="1600" dirty="0" smtClean="0"/>
              <a:t>Stratiform and warm rain over ocean</a:t>
            </a:r>
          </a:p>
          <a:p>
            <a:pPr marL="742950" lvl="1" indent="-285750">
              <a:buFont typeface="Arial"/>
              <a:buChar char="•"/>
            </a:pPr>
            <a:r>
              <a:rPr lang="en-GB" sz="1600" dirty="0" smtClean="0"/>
              <a:t>Stratiform rain over land in specific environmental conditions (contrast between surface and cloud)</a:t>
            </a:r>
          </a:p>
          <a:p>
            <a:pPr lvl="1"/>
            <a:r>
              <a:rPr lang="en-GB" sz="1600" dirty="0" smtClean="0">
                <a:solidFill>
                  <a:srgbClr val="000090"/>
                </a:solidFill>
              </a:rPr>
              <a:t>Less confidence in: </a:t>
            </a:r>
          </a:p>
          <a:p>
            <a:pPr marL="742950" lvl="1" indent="-285750">
              <a:buFont typeface="Arial"/>
              <a:buChar char="•"/>
            </a:pPr>
            <a:r>
              <a:rPr lang="en-GB" sz="1600" dirty="0" smtClean="0"/>
              <a:t>Orographic precipitation (with warm-topped clouds);</a:t>
            </a:r>
          </a:p>
          <a:p>
            <a:pPr marL="742950" lvl="1" indent="-285750">
              <a:buFont typeface="Arial"/>
              <a:buChar char="•"/>
            </a:pPr>
            <a:r>
              <a:rPr lang="en-GB" sz="1600" dirty="0" smtClean="0"/>
              <a:t>Light precipitation at high latitudes;</a:t>
            </a:r>
          </a:p>
          <a:p>
            <a:pPr marL="742950" lvl="1" indent="-285750">
              <a:buFont typeface="Arial"/>
              <a:buChar char="•"/>
            </a:pPr>
            <a:r>
              <a:rPr lang="en-GB" sz="1600" dirty="0" smtClean="0"/>
              <a:t>Snowfall and/or with presence of snow/ice at the ground;</a:t>
            </a:r>
          </a:p>
          <a:p>
            <a:pPr marL="742950" lvl="1" indent="-285750">
              <a:buFont typeface="Arial"/>
              <a:buChar char="•"/>
            </a:pPr>
            <a:r>
              <a:rPr lang="en-GB" sz="1600" dirty="0" smtClean="0"/>
              <a:t>Warm rain over land (no confidence);</a:t>
            </a:r>
            <a:endParaRPr lang="en-GB" sz="1600" dirty="0"/>
          </a:p>
        </p:txBody>
      </p:sp>
      <p:sp>
        <p:nvSpPr>
          <p:cNvPr id="10" name="Rectangle 2"/>
          <p:cNvSpPr>
            <a:spLocks noGrp="1" noChangeArrowheads="1"/>
          </p:cNvSpPr>
          <p:nvPr>
            <p:ph type="title"/>
          </p:nvPr>
        </p:nvSpPr>
        <p:spPr>
          <a:xfrm>
            <a:off x="1115616" y="26166"/>
            <a:ext cx="7776864" cy="504056"/>
          </a:xfrm>
        </p:spPr>
        <p:txBody>
          <a:bodyPr>
            <a:normAutofit fontScale="90000"/>
          </a:bodyPr>
          <a:lstStyle/>
          <a:p>
            <a:r>
              <a:rPr lang="en-US" sz="2800" b="1" dirty="0" smtClean="0">
                <a:solidFill>
                  <a:srgbClr val="000090"/>
                </a:solidFill>
                <a:effectLst>
                  <a:outerShdw blurRad="38100" dist="38100" dir="2700000" algn="tl">
                    <a:srgbClr val="DDDDDD"/>
                  </a:outerShdw>
                </a:effectLst>
              </a:rPr>
              <a:t>H-SAF precipitation products</a:t>
            </a:r>
            <a:r>
              <a:rPr lang="en-US" sz="2800" b="1" dirty="0" smtClean="0">
                <a:solidFill>
                  <a:srgbClr val="000090"/>
                </a:solidFill>
              </a:rPr>
              <a:t>: basic principles</a:t>
            </a:r>
            <a:endParaRPr lang="en-US" sz="2800" b="1" dirty="0">
              <a:solidFill>
                <a:srgbClr val="000090"/>
              </a:solidFill>
            </a:endParaRPr>
          </a:p>
        </p:txBody>
      </p:sp>
      <p:sp>
        <p:nvSpPr>
          <p:cNvPr id="5" name="Rectangle 3"/>
          <p:cNvSpPr txBox="1">
            <a:spLocks noChangeArrowheads="1"/>
          </p:cNvSpPr>
          <p:nvPr/>
        </p:nvSpPr>
        <p:spPr>
          <a:xfrm>
            <a:off x="107504" y="4725144"/>
            <a:ext cx="8884243"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1950" indent="-361950">
              <a:lnSpc>
                <a:spcPct val="90000"/>
              </a:lnSpc>
              <a:buFont typeface="Arial" pitchFamily="34" charset="0"/>
              <a:buAutoNum type="arabicParenR" startAt="2"/>
            </a:pPr>
            <a:r>
              <a:rPr lang="en-US" sz="1800" b="1" dirty="0" smtClean="0">
                <a:solidFill>
                  <a:srgbClr val="FF0000"/>
                </a:solidFill>
              </a:rPr>
              <a:t>Combination of LEO MW estimates and GEO IR observations for near-real time precipitation monitoring and hydrological applications to benefit from physical robustness of MW and space/time resolution of IR. At very high latitudes only LEO MW observations can be used.</a:t>
            </a:r>
            <a:endParaRPr lang="en-US" sz="1600" dirty="0" smtClean="0">
              <a:solidFill>
                <a:srgbClr val="FF0033"/>
              </a:solidFill>
            </a:endParaRPr>
          </a:p>
          <a:p>
            <a:pPr marL="0" indent="0">
              <a:lnSpc>
                <a:spcPct val="90000"/>
              </a:lnSpc>
              <a:buFont typeface="Arial" pitchFamily="34" charset="0"/>
              <a:buNone/>
            </a:pPr>
            <a:r>
              <a:rPr lang="en-US" sz="1600" dirty="0" smtClean="0">
                <a:solidFill>
                  <a:srgbClr val="000090"/>
                </a:solidFill>
              </a:rPr>
              <a:t>	Exploit Physical Robustness of LEO MW:</a:t>
            </a:r>
            <a:endParaRPr lang="en-US" sz="1600" dirty="0" smtClean="0"/>
          </a:p>
          <a:p>
            <a:pPr marL="0" indent="0">
              <a:lnSpc>
                <a:spcPct val="90000"/>
              </a:lnSpc>
              <a:buFont typeface="Arial" pitchFamily="34" charset="0"/>
              <a:buNone/>
            </a:pPr>
            <a:r>
              <a:rPr lang="en-US" sz="1600" dirty="0" smtClean="0">
                <a:solidFill>
                  <a:srgbClr val="000090"/>
                </a:solidFill>
              </a:rPr>
              <a:t>	Exploit Space/Time Resolution of GEO IR</a:t>
            </a:r>
            <a:endParaRPr lang="en-US" sz="1600" dirty="0">
              <a:solidFill>
                <a:srgbClr val="000090"/>
              </a:solidFill>
            </a:endParaRPr>
          </a:p>
        </p:txBody>
      </p:sp>
      <p:sp>
        <p:nvSpPr>
          <p:cNvPr id="6" name="AutoShape 4"/>
          <p:cNvSpPr>
            <a:spLocks noChangeArrowheads="1"/>
          </p:cNvSpPr>
          <p:nvPr>
            <p:custDataLst>
              <p:tags r:id="rId1"/>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it-IT" altLang="it-IT" sz="1300" dirty="0">
              <a:solidFill>
                <a:srgbClr val="FFFFFF"/>
              </a:solidFill>
              <a:latin typeface="Calibri" pitchFamily="34" charset="0"/>
            </a:endParaRPr>
          </a:p>
        </p:txBody>
      </p:sp>
    </p:spTree>
    <p:extLst>
      <p:ext uri="{BB962C8B-B14F-4D97-AF65-F5344CB8AC3E}">
        <p14:creationId xmlns:p14="http://schemas.microsoft.com/office/powerpoint/2010/main" val="325445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pm_constellation_w_clock_sm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43500"/>
          </a:xfrm>
          <a:prstGeom prst="rect">
            <a:avLst/>
          </a:prstGeom>
        </p:spPr>
      </p:pic>
      <p:sp>
        <p:nvSpPr>
          <p:cNvPr id="3" name="AutoShape 4"/>
          <p:cNvSpPr>
            <a:spLocks noChangeArrowheads="1"/>
          </p:cNvSpPr>
          <p:nvPr>
            <p:custDataLst>
              <p:tags r:id="rId3"/>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300" dirty="0">
                <a:solidFill>
                  <a:srgbClr val="FFFFFF"/>
                </a:solidFill>
                <a:latin typeface="Calibri" pitchFamily="34" charset="0"/>
              </a:rPr>
              <a:t>Slide </a:t>
            </a:r>
            <a:fld id="{2F1E029F-132F-42DA-9029-6536F1D77FFC}" type="slidenum">
              <a:rPr lang="it-IT" altLang="it-IT" sz="1300">
                <a:solidFill>
                  <a:srgbClr val="FFFFFF"/>
                </a:solidFill>
                <a:latin typeface="Calibri" pitchFamily="34" charset="0"/>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it-IT" altLang="it-IT" sz="1300" dirty="0">
              <a:solidFill>
                <a:srgbClr val="FFFFFF"/>
              </a:solidFill>
              <a:latin typeface="Calibri" pitchFamily="34" charset="0"/>
            </a:endParaRPr>
          </a:p>
        </p:txBody>
      </p:sp>
    </p:spTree>
    <p:extLst>
      <p:ext uri="{BB962C8B-B14F-4D97-AF65-F5344CB8AC3E}">
        <p14:creationId xmlns:p14="http://schemas.microsoft.com/office/powerpoint/2010/main" val="91489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xfrm>
            <a:off x="1" y="877558"/>
            <a:ext cx="9144000" cy="5824537"/>
          </a:xfrm>
          <a:noFill/>
        </p:spPr>
        <p:txBody>
          <a:bodyPr/>
          <a:lstStyle/>
          <a:p>
            <a:pPr>
              <a:lnSpc>
                <a:spcPct val="75000"/>
              </a:lnSpc>
              <a:buFontTx/>
              <a:buNone/>
            </a:pPr>
            <a:r>
              <a:rPr lang="en-US" sz="1600" b="0" dirty="0">
                <a:latin typeface="Book Antiqua" charset="0"/>
                <a:ea typeface="ＭＳ Ｐゴシック" charset="0"/>
                <a:cs typeface="ＭＳ Ｐゴシック" charset="0"/>
              </a:rPr>
              <a:t>  </a:t>
            </a:r>
            <a:r>
              <a:rPr lang="en-US" sz="1600" b="0" dirty="0">
                <a:latin typeface="Arial"/>
                <a:ea typeface="ＭＳ Ｐゴシック" charset="0"/>
                <a:cs typeface="Arial"/>
              </a:rPr>
              <a:t>Constellation microwave sensor channel coverage</a:t>
            </a:r>
            <a:endParaRPr lang="en-US" sz="1600" dirty="0">
              <a:latin typeface="Arial"/>
              <a:ea typeface="ＭＳ Ｐゴシック" charset="0"/>
              <a:cs typeface="Arial"/>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600" dirty="0">
              <a:latin typeface="Book Antiqua" charset="0"/>
              <a:ea typeface="ＭＳ Ｐゴシック" charset="0"/>
              <a:cs typeface="ＭＳ Ｐゴシック" charset="0"/>
            </a:endParaRPr>
          </a:p>
          <a:p>
            <a:pPr>
              <a:lnSpc>
                <a:spcPct val="75000"/>
              </a:lnSpc>
              <a:buFontTx/>
              <a:buNone/>
            </a:pPr>
            <a:endParaRPr lang="en-US" sz="1200" dirty="0">
              <a:latin typeface="Book Antiqua" charset="0"/>
              <a:ea typeface="ＭＳ Ｐゴシック" charset="0"/>
              <a:cs typeface="ＭＳ Ｐゴシック" charset="0"/>
            </a:endParaRPr>
          </a:p>
          <a:p>
            <a:pPr>
              <a:lnSpc>
                <a:spcPct val="75000"/>
              </a:lnSpc>
              <a:buFontTx/>
              <a:buNone/>
            </a:pPr>
            <a:endParaRPr lang="en-US" sz="400" b="0" dirty="0">
              <a:latin typeface="Book Antiqua" charset="0"/>
              <a:ea typeface="ＭＳ Ｐゴシック" charset="0"/>
              <a:cs typeface="ＭＳ Ｐゴシック" charset="0"/>
            </a:endParaRPr>
          </a:p>
          <a:p>
            <a:pPr>
              <a:lnSpc>
                <a:spcPct val="75000"/>
              </a:lnSpc>
              <a:buFontTx/>
              <a:buNone/>
            </a:pPr>
            <a:endParaRPr lang="en-US" sz="1100" b="0" dirty="0">
              <a:latin typeface="Book Antiqua" charset="0"/>
              <a:ea typeface="ＭＳ Ｐゴシック" charset="0"/>
              <a:cs typeface="ＭＳ Ｐゴシック" charset="0"/>
            </a:endParaRPr>
          </a:p>
          <a:p>
            <a:pPr>
              <a:lnSpc>
                <a:spcPct val="75000"/>
              </a:lnSpc>
              <a:buFontTx/>
              <a:buNone/>
            </a:pPr>
            <a:endParaRPr lang="en-US" sz="1000" b="0" dirty="0">
              <a:latin typeface="Book Antiqua" charset="0"/>
              <a:ea typeface="ＭＳ Ｐゴシック" charset="0"/>
              <a:cs typeface="ＭＳ Ｐゴシック" charset="0"/>
            </a:endParaRPr>
          </a:p>
          <a:p>
            <a:pPr>
              <a:lnSpc>
                <a:spcPct val="75000"/>
              </a:lnSpc>
              <a:buFontTx/>
              <a:buNone/>
            </a:pPr>
            <a:endParaRPr lang="en-US" sz="1000" b="0" dirty="0">
              <a:latin typeface="Book Antiqua" charset="0"/>
              <a:ea typeface="ＭＳ Ｐゴシック" charset="0"/>
              <a:cs typeface="ＭＳ Ｐゴシック" charset="0"/>
            </a:endParaRPr>
          </a:p>
          <a:p>
            <a:pPr>
              <a:lnSpc>
                <a:spcPct val="75000"/>
              </a:lnSpc>
              <a:buFontTx/>
              <a:buNone/>
            </a:pPr>
            <a:r>
              <a:rPr lang="en-US" sz="1600" b="0" dirty="0">
                <a:latin typeface="Book Antiqua" charset="0"/>
                <a:ea typeface="ＭＳ Ｐゴシック" charset="0"/>
                <a:cs typeface="ＭＳ Ｐゴシック" charset="0"/>
              </a:rPr>
              <a:t>  </a:t>
            </a:r>
            <a:endParaRPr lang="en-US" sz="1600" b="0" dirty="0">
              <a:latin typeface="Arial"/>
              <a:ea typeface="ＭＳ Ｐゴシック" charset="0"/>
              <a:cs typeface="Arial"/>
            </a:endParaRPr>
          </a:p>
          <a:p>
            <a:pPr>
              <a:lnSpc>
                <a:spcPct val="75000"/>
              </a:lnSpc>
              <a:buFontTx/>
              <a:buNone/>
            </a:pPr>
            <a:r>
              <a:rPr lang="en-US" sz="1600" b="0" dirty="0">
                <a:latin typeface="Arial"/>
                <a:ea typeface="ＭＳ Ｐゴシック" charset="0"/>
                <a:cs typeface="Arial"/>
              </a:rPr>
              <a:t>  </a:t>
            </a:r>
          </a:p>
          <a:p>
            <a:pPr>
              <a:lnSpc>
                <a:spcPct val="75000"/>
              </a:lnSpc>
              <a:buFontTx/>
              <a:buNone/>
            </a:pPr>
            <a:r>
              <a:rPr lang="en-US" sz="1600" b="0" dirty="0">
                <a:latin typeface="Arial"/>
                <a:ea typeface="ＭＳ Ｐゴシック" charset="0"/>
                <a:cs typeface="Arial"/>
              </a:rPr>
              <a:t>    Mean Spatial Resolution (km)</a:t>
            </a: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1600" b="0" dirty="0">
              <a:latin typeface="Book Antiqua" charset="0"/>
              <a:ea typeface="ＭＳ Ｐゴシック" charset="0"/>
              <a:cs typeface="ＭＳ Ｐゴシック" charset="0"/>
            </a:endParaRPr>
          </a:p>
          <a:p>
            <a:pPr>
              <a:lnSpc>
                <a:spcPct val="75000"/>
              </a:lnSpc>
              <a:buFontTx/>
              <a:buNone/>
            </a:pPr>
            <a:endParaRPr lang="en-US" sz="400" b="0" dirty="0">
              <a:latin typeface="Book Antiqua" charset="0"/>
              <a:ea typeface="ＭＳ Ｐゴシック" charset="0"/>
              <a:cs typeface="ＭＳ Ｐゴシック" charset="0"/>
            </a:endParaRPr>
          </a:p>
          <a:p>
            <a:pPr>
              <a:lnSpc>
                <a:spcPct val="75000"/>
              </a:lnSpc>
              <a:buFontTx/>
              <a:buNone/>
            </a:pPr>
            <a:r>
              <a:rPr lang="en-US" sz="1500" b="0" dirty="0">
                <a:solidFill>
                  <a:srgbClr val="D00507"/>
                </a:solidFill>
                <a:latin typeface="Arial" charset="0"/>
                <a:ea typeface="ＭＳ Ｐゴシック" charset="0"/>
                <a:cs typeface="ＭＳ Ｐゴシック" charset="0"/>
              </a:rPr>
              <a:t>	</a:t>
            </a:r>
          </a:p>
        </p:txBody>
      </p:sp>
      <p:graphicFrame>
        <p:nvGraphicFramePr>
          <p:cNvPr id="2080771" name="Group 3"/>
          <p:cNvGraphicFramePr>
            <a:graphicFrameLocks noGrp="1"/>
          </p:cNvGraphicFramePr>
          <p:nvPr>
            <p:extLst/>
          </p:nvPr>
        </p:nvGraphicFramePr>
        <p:xfrm>
          <a:off x="212725" y="1216712"/>
          <a:ext cx="8723313" cy="2492373"/>
        </p:xfrm>
        <a:graphic>
          <a:graphicData uri="http://schemas.openxmlformats.org/drawingml/2006/table">
            <a:tbl>
              <a:tblPr/>
              <a:tblGrid>
                <a:gridCol w="1008063">
                  <a:extLst>
                    <a:ext uri="{9D8B030D-6E8A-4147-A177-3AD203B41FA5}">
                      <a16:colId xmlns:a16="http://schemas.microsoft.com/office/drawing/2014/main" xmlns="" val="20000"/>
                    </a:ext>
                  </a:extLst>
                </a:gridCol>
                <a:gridCol w="600075">
                  <a:extLst>
                    <a:ext uri="{9D8B030D-6E8A-4147-A177-3AD203B41FA5}">
                      <a16:colId xmlns:a16="http://schemas.microsoft.com/office/drawing/2014/main" xmlns="" val="20001"/>
                    </a:ext>
                  </a:extLst>
                </a:gridCol>
                <a:gridCol w="812800">
                  <a:extLst>
                    <a:ext uri="{9D8B030D-6E8A-4147-A177-3AD203B41FA5}">
                      <a16:colId xmlns:a16="http://schemas.microsoft.com/office/drawing/2014/main" xmlns="" val="20002"/>
                    </a:ext>
                  </a:extLst>
                </a:gridCol>
                <a:gridCol w="884237">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822325">
                  <a:extLst>
                    <a:ext uri="{9D8B030D-6E8A-4147-A177-3AD203B41FA5}">
                      <a16:colId xmlns:a16="http://schemas.microsoft.com/office/drawing/2014/main" xmlns="" val="20005"/>
                    </a:ext>
                  </a:extLst>
                </a:gridCol>
                <a:gridCol w="1168400">
                  <a:extLst>
                    <a:ext uri="{9D8B030D-6E8A-4147-A177-3AD203B41FA5}">
                      <a16:colId xmlns:a16="http://schemas.microsoft.com/office/drawing/2014/main" xmlns="" val="20006"/>
                    </a:ext>
                  </a:extLst>
                </a:gridCol>
                <a:gridCol w="965200">
                  <a:extLst>
                    <a:ext uri="{9D8B030D-6E8A-4147-A177-3AD203B41FA5}">
                      <a16:colId xmlns:a16="http://schemas.microsoft.com/office/drawing/2014/main" xmlns="" val="20007"/>
                    </a:ext>
                  </a:extLst>
                </a:gridCol>
                <a:gridCol w="842963">
                  <a:extLst>
                    <a:ext uri="{9D8B030D-6E8A-4147-A177-3AD203B41FA5}">
                      <a16:colId xmlns:a16="http://schemas.microsoft.com/office/drawing/2014/main" xmlns="" val="20008"/>
                    </a:ext>
                  </a:extLst>
                </a:gridCol>
                <a:gridCol w="857250">
                  <a:extLst>
                    <a:ext uri="{9D8B030D-6E8A-4147-A177-3AD203B41FA5}">
                      <a16:colId xmlns:a16="http://schemas.microsoft.com/office/drawing/2014/main" xmlns="" val="20009"/>
                    </a:ext>
                  </a:extLst>
                </a:gridCol>
              </a:tblGrid>
              <a:tr h="380999">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Channel</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6 </a:t>
                      </a:r>
                    </a:p>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10 </a:t>
                      </a:r>
                    </a:p>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19 </a:t>
                      </a:r>
                    </a:p>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23 </a:t>
                      </a:r>
                    </a:p>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31/36 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50-60  </a:t>
                      </a:r>
                    </a:p>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89/91 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150/166 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183/190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extLst>
                  <a:ext uri="{0D108BD9-81ED-4DB2-BD59-A6C34878D82A}">
                    <a16:rowId xmlns:a16="http://schemas.microsoft.com/office/drawing/2014/main" xmlns="" val="10000"/>
                  </a:ext>
                </a:extLst>
              </a:tr>
              <a:tr h="392112">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SSMIS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19.35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22.235 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37.0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50.3-63.28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91.65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150  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183.31H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1"/>
                  </a:ext>
                </a:extLst>
              </a:tr>
              <a:tr h="392112">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MHS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89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157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183.311  190.311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2"/>
                  </a:ext>
                </a:extLst>
              </a:tr>
              <a:tr h="392112">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AMSU-A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it-IT" sz="1100" b="1" i="0" u="none" strike="noStrike" cap="none" normalizeH="0" baseline="0" dirty="0">
                          <a:ln>
                            <a:noFill/>
                          </a:ln>
                          <a:solidFill>
                            <a:srgbClr val="008000"/>
                          </a:solidFill>
                          <a:effectLst/>
                          <a:latin typeface="Arial" charset="0"/>
                          <a:ea typeface="MS Mincho" charset="0"/>
                          <a:cs typeface="MS Mincho" charset="0"/>
                        </a:rPr>
                        <a:t>23.8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it-IT" sz="1100" b="1" i="0" u="none" strike="noStrike" cap="none" normalizeH="0" baseline="0" dirty="0">
                          <a:ln>
                            <a:noFill/>
                          </a:ln>
                          <a:solidFill>
                            <a:srgbClr val="008000"/>
                          </a:solidFill>
                          <a:effectLst/>
                          <a:latin typeface="Arial" charset="0"/>
                          <a:ea typeface="MS Mincho" charset="0"/>
                          <a:cs typeface="MS Mincho" charset="0"/>
                        </a:rPr>
                        <a:t>31.4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it-IT" sz="1100" b="1" i="0" u="none" strike="noStrike" cap="none" normalizeH="0" baseline="0" dirty="0">
                          <a:ln>
                            <a:noFill/>
                          </a:ln>
                          <a:solidFill>
                            <a:srgbClr val="008000"/>
                          </a:solidFill>
                          <a:effectLst/>
                          <a:latin typeface="Arial" charset="0"/>
                          <a:ea typeface="MS Mincho" charset="0"/>
                          <a:cs typeface="MS Mincho" charset="0"/>
                        </a:rPr>
                        <a:t>50.2-58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89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en-US"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3"/>
                  </a:ext>
                </a:extLst>
              </a:tr>
              <a:tr h="392112">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AMSR-2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6.925</a:t>
                      </a: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10.65</a:t>
                      </a: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18.7</a:t>
                      </a: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23.8</a:t>
                      </a: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36.5</a:t>
                      </a: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89.0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52413">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GMI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10.65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a:ln>
                            <a:noFill/>
                          </a:ln>
                          <a:solidFill>
                            <a:srgbClr val="0000FF"/>
                          </a:solidFill>
                          <a:effectLst/>
                          <a:latin typeface="Arial" charset="0"/>
                          <a:ea typeface="MS Mincho" charset="0"/>
                          <a:cs typeface="MS Mincho" charset="0"/>
                        </a:rPr>
                        <a:t>18.70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23.80 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36.50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89.0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165.5 V/H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0" i="0" u="none" strike="noStrike" cap="none" normalizeH="0" baseline="0" dirty="0">
                          <a:ln>
                            <a:noFill/>
                          </a:ln>
                          <a:solidFill>
                            <a:srgbClr val="0000FF"/>
                          </a:solidFill>
                          <a:effectLst/>
                          <a:latin typeface="Arial" charset="0"/>
                          <a:ea typeface="MS Mincho" charset="0"/>
                          <a:cs typeface="MS Mincho" charset="0"/>
                        </a:rPr>
                        <a:t>183.31 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90513">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ATMS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0" u="none" strike="noStrike" cap="none" normalizeH="0" baseline="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0" u="none" strike="noStrike" cap="none" normalizeH="0" baseline="0" dirty="0">
                        <a:ln>
                          <a:noFill/>
                        </a:ln>
                        <a:solidFill>
                          <a:srgbClr val="008000"/>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23.8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31.4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50.3-57.29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87-91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164-167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183.31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20572" name="Rectangle 93"/>
          <p:cNvSpPr>
            <a:spLocks noChangeArrowheads="1"/>
          </p:cNvSpPr>
          <p:nvPr/>
        </p:nvSpPr>
        <p:spPr bwMode="auto">
          <a:xfrm>
            <a:off x="5256213" y="932835"/>
            <a:ext cx="3679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r>
              <a:rPr lang="en-US" sz="900" b="1" dirty="0">
                <a:solidFill>
                  <a:schemeClr val="tx1"/>
                </a:solidFill>
                <a:latin typeface="Arial" charset="0"/>
                <a:ea typeface="MS Mincho" charset="0"/>
                <a:cs typeface="MS Mincho" charset="0"/>
              </a:rPr>
              <a:t>V – Vertical Polarization	H – Horizontal Polarization</a:t>
            </a:r>
            <a:endParaRPr lang="en-US" sz="1000" b="1" dirty="0">
              <a:solidFill>
                <a:schemeClr val="tx1"/>
              </a:solidFill>
              <a:latin typeface="Arial" charset="0"/>
              <a:ea typeface="MS Mincho" charset="0"/>
              <a:cs typeface="MS Mincho" charset="0"/>
            </a:endParaRPr>
          </a:p>
        </p:txBody>
      </p:sp>
      <p:graphicFrame>
        <p:nvGraphicFramePr>
          <p:cNvPr id="2080862" name="Group 94"/>
          <p:cNvGraphicFramePr>
            <a:graphicFrameLocks noGrp="1"/>
          </p:cNvGraphicFramePr>
          <p:nvPr>
            <p:extLst/>
          </p:nvPr>
        </p:nvGraphicFramePr>
        <p:xfrm>
          <a:off x="251520" y="4184692"/>
          <a:ext cx="8136904" cy="2128886"/>
        </p:xfrm>
        <a:graphic>
          <a:graphicData uri="http://schemas.openxmlformats.org/drawingml/2006/table">
            <a:tbl>
              <a:tblPr/>
              <a:tblGrid>
                <a:gridCol w="1071937">
                  <a:extLst>
                    <a:ext uri="{9D8B030D-6E8A-4147-A177-3AD203B41FA5}">
                      <a16:colId xmlns:a16="http://schemas.microsoft.com/office/drawing/2014/main" xmlns="" val="20000"/>
                    </a:ext>
                  </a:extLst>
                </a:gridCol>
                <a:gridCol w="720431">
                  <a:extLst>
                    <a:ext uri="{9D8B030D-6E8A-4147-A177-3AD203B41FA5}">
                      <a16:colId xmlns:a16="http://schemas.microsoft.com/office/drawing/2014/main" xmlns="" val="20001"/>
                    </a:ext>
                  </a:extLst>
                </a:gridCol>
                <a:gridCol w="718847">
                  <a:extLst>
                    <a:ext uri="{9D8B030D-6E8A-4147-A177-3AD203B41FA5}">
                      <a16:colId xmlns:a16="http://schemas.microsoft.com/office/drawing/2014/main" xmlns="" val="20002"/>
                    </a:ext>
                  </a:extLst>
                </a:gridCol>
                <a:gridCol w="891433">
                  <a:extLst>
                    <a:ext uri="{9D8B030D-6E8A-4147-A177-3AD203B41FA5}">
                      <a16:colId xmlns:a16="http://schemas.microsoft.com/office/drawing/2014/main" xmlns="" val="20003"/>
                    </a:ext>
                  </a:extLst>
                </a:gridCol>
                <a:gridCol w="634929">
                  <a:extLst>
                    <a:ext uri="{9D8B030D-6E8A-4147-A177-3AD203B41FA5}">
                      <a16:colId xmlns:a16="http://schemas.microsoft.com/office/drawing/2014/main" xmlns="" val="20004"/>
                    </a:ext>
                  </a:extLst>
                </a:gridCol>
                <a:gridCol w="764764">
                  <a:extLst>
                    <a:ext uri="{9D8B030D-6E8A-4147-A177-3AD203B41FA5}">
                      <a16:colId xmlns:a16="http://schemas.microsoft.com/office/drawing/2014/main" xmlns="" val="20005"/>
                    </a:ext>
                  </a:extLst>
                </a:gridCol>
                <a:gridCol w="834433">
                  <a:extLst>
                    <a:ext uri="{9D8B030D-6E8A-4147-A177-3AD203B41FA5}">
                      <a16:colId xmlns:a16="http://schemas.microsoft.com/office/drawing/2014/main" xmlns="" val="20006"/>
                    </a:ext>
                  </a:extLst>
                </a:gridCol>
                <a:gridCol w="809098">
                  <a:extLst>
                    <a:ext uri="{9D8B030D-6E8A-4147-A177-3AD203B41FA5}">
                      <a16:colId xmlns:a16="http://schemas.microsoft.com/office/drawing/2014/main" xmlns="" val="20007"/>
                    </a:ext>
                  </a:extLst>
                </a:gridCol>
                <a:gridCol w="815433">
                  <a:extLst>
                    <a:ext uri="{9D8B030D-6E8A-4147-A177-3AD203B41FA5}">
                      <a16:colId xmlns:a16="http://schemas.microsoft.com/office/drawing/2014/main" xmlns="" val="20008"/>
                    </a:ext>
                  </a:extLst>
                </a:gridCol>
                <a:gridCol w="875599">
                  <a:extLst>
                    <a:ext uri="{9D8B030D-6E8A-4147-A177-3AD203B41FA5}">
                      <a16:colId xmlns:a16="http://schemas.microsoft.com/office/drawing/2014/main" xmlns="" val="20009"/>
                    </a:ext>
                  </a:extLst>
                </a:gridCol>
              </a:tblGrid>
              <a:tr h="350248">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Channel</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6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00"/>
                          </a:solidFill>
                          <a:effectLst/>
                          <a:latin typeface="Arial" charset="0"/>
                          <a:ea typeface="MS Mincho" charset="0"/>
                          <a:cs typeface="MS Mincho" charset="0"/>
                        </a:rPr>
                        <a:t>10 GHz</a:t>
                      </a:r>
                      <a:endParaRPr kumimoji="0" lang="en-US" sz="1100" b="0" i="0" u="none" strike="noStrike" cap="none" normalizeH="0" baseline="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19 </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p>
                      <a:pPr marL="0" marR="0" lvl="0" indent="0" algn="ctr" defTabSz="914400" rtl="0" eaLnBrk="0" fontAlgn="base" latinLnBrk="0" hangingPunct="0">
                        <a:lnSpc>
                          <a:spcPct val="85000"/>
                        </a:lnSpc>
                        <a:spcBef>
                          <a:spcPct val="0"/>
                        </a:spcBef>
                        <a:spcAft>
                          <a:spcPct val="0"/>
                        </a:spcAft>
                        <a:buClr>
                          <a:srgbClr val="003399"/>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23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31/36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50-60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89/91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150/166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00"/>
                          </a:solidFill>
                          <a:effectLst/>
                          <a:latin typeface="Arial" charset="0"/>
                          <a:ea typeface="MS Mincho" charset="0"/>
                          <a:cs typeface="MS Mincho" charset="0"/>
                        </a:rPr>
                        <a:t>183 GHz</a:t>
                      </a:r>
                      <a:endParaRPr kumimoji="0" lang="en-US" sz="1100" b="0" i="0" u="none" strike="noStrike" cap="none" normalizeH="0" baseline="0" dirty="0">
                        <a:ln>
                          <a:noFill/>
                        </a:ln>
                        <a:solidFill>
                          <a:srgbClr val="000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1E9FF"/>
                    </a:solidFill>
                  </a:tcPr>
                </a:tc>
                <a:extLst>
                  <a:ext uri="{0D108BD9-81ED-4DB2-BD59-A6C34878D82A}">
                    <a16:rowId xmlns:a16="http://schemas.microsoft.com/office/drawing/2014/main" xmlns="" val="10000"/>
                  </a:ext>
                </a:extLst>
              </a:tr>
              <a:tr h="350248">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SSMIS</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59</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FF"/>
                          </a:solidFill>
                          <a:effectLst/>
                          <a:latin typeface="Arial" charset="0"/>
                          <a:ea typeface="MS Mincho" charset="0"/>
                          <a:cs typeface="MS Mincho" charset="0"/>
                        </a:rPr>
                        <a:t>59</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36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22</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14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14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14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1"/>
                  </a:ext>
                </a:extLst>
              </a:tr>
              <a:tr h="350248">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MHS</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17</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17</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17</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2"/>
                  </a:ext>
                </a:extLst>
              </a:tr>
              <a:tr h="350248">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AMSU-A</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it-IT" sz="1100" b="1" i="0" u="none" strike="noStrike" cap="none" normalizeH="0" baseline="0" dirty="0">
                          <a:ln>
                            <a:noFill/>
                          </a:ln>
                          <a:solidFill>
                            <a:srgbClr val="008000"/>
                          </a:solidFill>
                          <a:effectLst/>
                          <a:latin typeface="Arial" charset="0"/>
                          <a:ea typeface="MS Mincho" charset="0"/>
                          <a:cs typeface="MS Mincho" charset="0"/>
                        </a:rPr>
                        <a:t>48</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it-IT" sz="1100" b="1" i="0" u="none" strike="noStrike" cap="none" normalizeH="0" baseline="0" dirty="0">
                          <a:ln>
                            <a:noFill/>
                          </a:ln>
                          <a:solidFill>
                            <a:srgbClr val="008000"/>
                          </a:solidFill>
                          <a:effectLst/>
                          <a:latin typeface="Arial" charset="0"/>
                          <a:ea typeface="MS Mincho" charset="0"/>
                          <a:cs typeface="MS Mincho" charset="0"/>
                        </a:rPr>
                        <a:t>48</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48</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en-US"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en-US"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3"/>
                  </a:ext>
                </a:extLst>
              </a:tr>
              <a:tr h="217656">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AMSR-2</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56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38</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21</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24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FF"/>
                          </a:solidFill>
                          <a:effectLst/>
                          <a:latin typeface="Arial" charset="0"/>
                          <a:ea typeface="MS Mincho" charset="0"/>
                          <a:cs typeface="MS Mincho" charset="0"/>
                        </a:rPr>
                        <a:t>12</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5</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0">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FF"/>
                          </a:solidFill>
                          <a:effectLst/>
                          <a:latin typeface="Arial" charset="0"/>
                          <a:ea typeface="MS Mincho" charset="0"/>
                          <a:cs typeface="MS Mincho" charset="0"/>
                        </a:rPr>
                        <a:t>GMI</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FF"/>
                          </a:solidFill>
                          <a:effectLst/>
                          <a:latin typeface="Arial" charset="0"/>
                          <a:ea typeface="MS Mincho" charset="0"/>
                          <a:cs typeface="MS Mincho" charset="0"/>
                        </a:rPr>
                        <a:t>26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15</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12</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a:ln>
                            <a:noFill/>
                          </a:ln>
                          <a:solidFill>
                            <a:srgbClr val="0000FF"/>
                          </a:solidFill>
                          <a:effectLst/>
                          <a:latin typeface="Arial" charset="0"/>
                          <a:ea typeface="MS Mincho" charset="0"/>
                          <a:cs typeface="MS Mincho" charset="0"/>
                        </a:rPr>
                        <a:t>11</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dirty="0">
                        <a:ln>
                          <a:noFill/>
                        </a:ln>
                        <a:solidFill>
                          <a:srgbClr val="0000FF"/>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00FF"/>
                          </a:solidFill>
                          <a:effectLst/>
                          <a:latin typeface="Arial" charset="0"/>
                          <a:ea typeface="MS Mincho" charset="0"/>
                          <a:cs typeface="MS Mincho" charset="0"/>
                        </a:rPr>
                        <a:t>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17656">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ATMS</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5000"/>
                        </a:lnSpc>
                        <a:spcBef>
                          <a:spcPct val="35000"/>
                        </a:spcBef>
                        <a:spcAft>
                          <a:spcPct val="0"/>
                        </a:spcAft>
                        <a:buClr>
                          <a:srgbClr val="003399"/>
                        </a:buClr>
                        <a:buSzPct val="100000"/>
                        <a:buFontTx/>
                        <a:buNone/>
                        <a:tabLst/>
                      </a:pPr>
                      <a:endParaRPr kumimoji="0" lang="it-IT" sz="1100" b="1" i="1" u="none" strike="noStrike" cap="none" normalizeH="0" baseline="0">
                        <a:ln>
                          <a:noFill/>
                        </a:ln>
                        <a:solidFill>
                          <a:srgbClr val="008000"/>
                        </a:solidFill>
                        <a:effectLst/>
                        <a:latin typeface="Arial" charset="0"/>
                        <a:ea typeface="ＭＳ Ｐゴシック" charset="0"/>
                        <a:cs typeface="ＭＳ Ｐゴシック"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endParaRPr kumimoji="0" lang="it-IT" sz="1100" b="1" i="0" u="none" strike="noStrike" cap="none" normalizeH="0" baseline="0" dirty="0">
                        <a:ln>
                          <a:noFill/>
                        </a:ln>
                        <a:solidFill>
                          <a:srgbClr val="008000"/>
                        </a:solidFill>
                        <a:effectLst/>
                        <a:latin typeface="Arial" charset="0"/>
                        <a:ea typeface="MS Mincho" charset="0"/>
                        <a:cs typeface="MS Mincho"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74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74</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32</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
                          <a:schemeClr val="bg1"/>
                        </a:buClr>
                        <a:buSzPct val="100000"/>
                        <a:buFontTx/>
                        <a:buNone/>
                        <a:tabLst/>
                      </a:pPr>
                      <a:r>
                        <a:rPr kumimoji="0" lang="en-US" sz="1100" b="1" i="0" u="none" strike="noStrike" cap="none" normalizeH="0" baseline="0" dirty="0">
                          <a:ln>
                            <a:noFill/>
                          </a:ln>
                          <a:solidFill>
                            <a:srgbClr val="008000"/>
                          </a:solidFill>
                          <a:effectLst/>
                          <a:latin typeface="Arial" charset="0"/>
                          <a:ea typeface="MS Mincho" charset="0"/>
                          <a:cs typeface="MS Mincho" charset="0"/>
                        </a:rPr>
                        <a:t>16</a:t>
                      </a: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20663" name="Rectangle 184"/>
          <p:cNvSpPr>
            <a:spLocks noGrp="1" noChangeArrowheads="1"/>
          </p:cNvSpPr>
          <p:nvPr>
            <p:ph type="title"/>
          </p:nvPr>
        </p:nvSpPr>
        <p:spPr>
          <a:xfrm>
            <a:off x="971600" y="132942"/>
            <a:ext cx="7799983" cy="666080"/>
          </a:xfrm>
          <a:noFill/>
          <a:extLst>
            <a:ext uri="{909E8E84-426E-40DD-AFC4-6F175D3DCCD1}">
              <a14:hiddenFill xmlns:a14="http://schemas.microsoft.com/office/drawing/2010/main">
                <a:solidFill>
                  <a:srgbClr val="76C0FF"/>
                </a:solidFill>
              </a14:hiddenFill>
            </a:ext>
          </a:extLst>
        </p:spPr>
        <p:txBody>
          <a:bodyPr>
            <a:noAutofit/>
          </a:bodyPr>
          <a:lstStyle/>
          <a:p>
            <a:r>
              <a:rPr lang="en-US" sz="2400" b="1" dirty="0">
                <a:solidFill>
                  <a:srgbClr val="002664"/>
                </a:solidFill>
                <a:latin typeface="+mn-lt"/>
                <a:ea typeface="ＭＳ Ｐゴシック" charset="0"/>
                <a:cs typeface="ＭＳ Ｐゴシック" charset="0"/>
              </a:rPr>
              <a:t> Passive Microwave Sensor </a:t>
            </a:r>
            <a:r>
              <a:rPr lang="en-US" sz="2400" b="1" dirty="0" smtClean="0">
                <a:solidFill>
                  <a:srgbClr val="002664"/>
                </a:solidFill>
                <a:latin typeface="+mn-lt"/>
                <a:ea typeface="ＭＳ Ｐゴシック" charset="0"/>
                <a:cs typeface="ＭＳ Ｐゴシック" charset="0"/>
              </a:rPr>
              <a:t>Characteristics</a:t>
            </a:r>
            <a:endParaRPr lang="en-US" sz="2400" b="1" dirty="0">
              <a:solidFill>
                <a:srgbClr val="002664"/>
              </a:solidFill>
              <a:latin typeface="+mn-lt"/>
              <a:ea typeface="ＭＳ Ｐゴシック" charset="0"/>
              <a:cs typeface="ＭＳ Ｐゴシック" charset="0"/>
            </a:endParaRPr>
          </a:p>
        </p:txBody>
      </p:sp>
      <p:sp>
        <p:nvSpPr>
          <p:cNvPr id="7" name="AutoShape 4"/>
          <p:cNvSpPr>
            <a:spLocks noChangeArrowheads="1"/>
          </p:cNvSpPr>
          <p:nvPr>
            <p:custDataLst>
              <p:tags r:id="rId1"/>
            </p:custDataLst>
          </p:nvPr>
        </p:nvSpPr>
        <p:spPr bwMode="auto">
          <a:xfrm>
            <a:off x="7956550" y="6470650"/>
            <a:ext cx="1187450" cy="38735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eaLnBrk="1" hangingPunct="1"/>
            <a:r>
              <a:rPr lang="it-IT" altLang="it-IT" sz="1300">
                <a:solidFill>
                  <a:srgbClr val="FFFFFF"/>
                </a:solidFill>
                <a:latin typeface="Calibri" panose="020F0502020204030204" pitchFamily="34" charset="0"/>
              </a:rPr>
              <a:t>Slide </a:t>
            </a:r>
            <a:fld id="{8CBE542B-60D9-4C52-BF92-F9AC571DD704}" type="slidenum">
              <a:rPr lang="it-IT" altLang="it-IT" sz="1300">
                <a:solidFill>
                  <a:srgbClr val="FFFFFF"/>
                </a:solidFill>
                <a:latin typeface="Calibri" panose="020F0502020204030204" pitchFamily="34" charset="0"/>
              </a:rPr>
              <a:pPr algn="r" eaLnBrk="1" hangingPunct="1"/>
              <a:t>9</a:t>
            </a:fld>
            <a:endParaRPr lang="it-IT" altLang="it-IT" sz="1300">
              <a:solidFill>
                <a:srgbClr val="FFFFFF"/>
              </a:solidFill>
              <a:latin typeface="Calibri" panose="020F0502020204030204" pitchFamily="34" charset="0"/>
            </a:endParaRPr>
          </a:p>
        </p:txBody>
      </p:sp>
    </p:spTree>
    <p:extLst>
      <p:ext uri="{BB962C8B-B14F-4D97-AF65-F5344CB8AC3E}">
        <p14:creationId xmlns:p14="http://schemas.microsoft.com/office/powerpoint/2010/main" val="2225413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10.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11.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12.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13.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14.xml><?xml version="1.0" encoding="utf-8"?>
<p:tagLst xmlns:a="http://schemas.openxmlformats.org/drawingml/2006/main" xmlns:r="http://schemas.openxmlformats.org/officeDocument/2006/relationships" xmlns:p="http://schemas.openxmlformats.org/presentationml/2006/main">
  <p:tag name="DVSECTIONID" val="td5mUxwiSLjmj66318eoNi"/>
</p:tagLst>
</file>

<file path=ppt/tags/tag15.xml><?xml version="1.0" encoding="utf-8"?>
<p:tagLst xmlns:a="http://schemas.openxmlformats.org/drawingml/2006/main" xmlns:r="http://schemas.openxmlformats.org/officeDocument/2006/relationships" xmlns:p="http://schemas.openxmlformats.org/presentationml/2006/main">
  <p:tag name="DVSHAPEID" val="hnR4VWofafgqs3QaJ4sLTd"/>
</p:tagLst>
</file>

<file path=ppt/tags/tag16.xml><?xml version="1.0" encoding="utf-8"?>
<p:tagLst xmlns:a="http://schemas.openxmlformats.org/drawingml/2006/main" xmlns:r="http://schemas.openxmlformats.org/officeDocument/2006/relationships" xmlns:p="http://schemas.openxmlformats.org/presentationml/2006/main">
  <p:tag name="DVSHAPEID" val="GK4T7jRDMPXLUKV54dpYuT"/>
</p:tagLst>
</file>

<file path=ppt/tags/tag17.xml><?xml version="1.0" encoding="utf-8"?>
<p:tagLst xmlns:a="http://schemas.openxmlformats.org/drawingml/2006/main" xmlns:r="http://schemas.openxmlformats.org/officeDocument/2006/relationships" xmlns:p="http://schemas.openxmlformats.org/presentationml/2006/main">
  <p:tag name="DVSHAPEID" val="MoxZHNRVr9mnm8ZSIQTJkl"/>
</p:tagLst>
</file>

<file path=ppt/tags/tag18.xml><?xml version="1.0" encoding="utf-8"?>
<p:tagLst xmlns:a="http://schemas.openxmlformats.org/drawingml/2006/main" xmlns:r="http://schemas.openxmlformats.org/officeDocument/2006/relationships" xmlns:p="http://schemas.openxmlformats.org/presentationml/2006/main">
  <p:tag name="DVSHAPEID" val="sTC0OwQrrecKjDS2cH3tch"/>
</p:tagLst>
</file>

<file path=ppt/tags/tag19.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2.xml><?xml version="1.0" encoding="utf-8"?>
<p:tagLst xmlns:a="http://schemas.openxmlformats.org/drawingml/2006/main" xmlns:r="http://schemas.openxmlformats.org/officeDocument/2006/relationships" xmlns:p="http://schemas.openxmlformats.org/presentationml/2006/main">
  <p:tag name="DVSECTIONID" val="1myowN66cHJnDzxgywgIlR"/>
</p:tagLst>
</file>

<file path=ppt/tags/tag20.xml><?xml version="1.0" encoding="utf-8"?>
<p:tagLst xmlns:a="http://schemas.openxmlformats.org/drawingml/2006/main" xmlns:r="http://schemas.openxmlformats.org/officeDocument/2006/relationships" xmlns:p="http://schemas.openxmlformats.org/presentationml/2006/main">
  <p:tag name="DVSHAPEID" val="2ryUHxbAPdOMFaaiviQxw5"/>
</p:tagLst>
</file>

<file path=ppt/tags/tag21.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22.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23.xml><?xml version="1.0" encoding="utf-8"?>
<p:tagLst xmlns:a="http://schemas.openxmlformats.org/drawingml/2006/main" xmlns:r="http://schemas.openxmlformats.org/officeDocument/2006/relationships" xmlns:p="http://schemas.openxmlformats.org/presentationml/2006/main">
  <p:tag name="DVSHAPEID" val="su813HREPJvTo0N2PHFoJv"/>
</p:tagLst>
</file>

<file path=ppt/tags/tag24.xml><?xml version="1.0" encoding="utf-8"?>
<p:tagLst xmlns:a="http://schemas.openxmlformats.org/drawingml/2006/main" xmlns:r="http://schemas.openxmlformats.org/officeDocument/2006/relationships" xmlns:p="http://schemas.openxmlformats.org/presentationml/2006/main">
  <p:tag name="DVSECTIONID" val="TaxX9XQyBaTgFJb3kY6ZvQ"/>
</p:tagLst>
</file>

<file path=ppt/tags/tag25.xml><?xml version="1.0" encoding="utf-8"?>
<p:tagLst xmlns:a="http://schemas.openxmlformats.org/drawingml/2006/main" xmlns:r="http://schemas.openxmlformats.org/officeDocument/2006/relationships" xmlns:p="http://schemas.openxmlformats.org/presentationml/2006/main">
  <p:tag name="DVSHAPEID" val="mil5QKa8m8sZMXLReDSYiI"/>
</p:tagLst>
</file>

<file path=ppt/tags/tag26.xml><?xml version="1.0" encoding="utf-8"?>
<p:tagLst xmlns:a="http://schemas.openxmlformats.org/drawingml/2006/main" xmlns:r="http://schemas.openxmlformats.org/officeDocument/2006/relationships" xmlns:p="http://schemas.openxmlformats.org/presentationml/2006/main">
  <p:tag name="DVSHAPEID" val="7n5ar7Gmdbk24fuqOmpFq0"/>
</p:tagLst>
</file>

<file path=ppt/tags/tag27.xml><?xml version="1.0" encoding="utf-8"?>
<p:tagLst xmlns:a="http://schemas.openxmlformats.org/drawingml/2006/main" xmlns:r="http://schemas.openxmlformats.org/officeDocument/2006/relationships" xmlns:p="http://schemas.openxmlformats.org/presentationml/2006/main">
  <p:tag name="DVSHAPEID" val="qFeOxz0rNtV28v50hQ7FZO"/>
</p:tagLst>
</file>

<file path=ppt/tags/tag28.xml><?xml version="1.0" encoding="utf-8"?>
<p:tagLst xmlns:a="http://schemas.openxmlformats.org/drawingml/2006/main" xmlns:r="http://schemas.openxmlformats.org/officeDocument/2006/relationships" xmlns:p="http://schemas.openxmlformats.org/presentationml/2006/main">
  <p:tag name="DVSHAPEID" val="qFeOxz0rNtV28v50hQ7FZO"/>
</p:tagLst>
</file>

<file path=ppt/tags/tag29.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3.xml><?xml version="1.0" encoding="utf-8"?>
<p:tagLst xmlns:a="http://schemas.openxmlformats.org/drawingml/2006/main" xmlns:r="http://schemas.openxmlformats.org/officeDocument/2006/relationships" xmlns:p="http://schemas.openxmlformats.org/presentationml/2006/main">
  <p:tag name="DVSHAPEID" val="DP1eQKiMggZf0lmfcs0yoX"/>
</p:tagLst>
</file>

<file path=ppt/tags/tag30.xml><?xml version="1.0" encoding="utf-8"?>
<p:tagLst xmlns:a="http://schemas.openxmlformats.org/drawingml/2006/main" xmlns:r="http://schemas.openxmlformats.org/officeDocument/2006/relationships" xmlns:p="http://schemas.openxmlformats.org/presentationml/2006/main">
  <p:tag name="DVSHAPEID" val="qFeOxz0rNtV28v50hQ7FZO"/>
</p:tagLst>
</file>

<file path=ppt/tags/tag31.xml><?xml version="1.0" encoding="utf-8"?>
<p:tagLst xmlns:a="http://schemas.openxmlformats.org/drawingml/2006/main" xmlns:r="http://schemas.openxmlformats.org/officeDocument/2006/relationships" xmlns:p="http://schemas.openxmlformats.org/presentationml/2006/main">
  <p:tag name="DVSECTIONID" val="asLFScVSjaWRrUFBsQdgop"/>
</p:tagLst>
</file>

<file path=ppt/tags/tag32.xml><?xml version="1.0" encoding="utf-8"?>
<p:tagLst xmlns:a="http://schemas.openxmlformats.org/drawingml/2006/main" xmlns:r="http://schemas.openxmlformats.org/officeDocument/2006/relationships" xmlns:p="http://schemas.openxmlformats.org/presentationml/2006/main">
  <p:tag name="DVSHAPEID" val="ctpavJ5DqGXHGyG2HICNO7"/>
</p:tagLst>
</file>

<file path=ppt/tags/tag33.xml><?xml version="1.0" encoding="utf-8"?>
<p:tagLst xmlns:a="http://schemas.openxmlformats.org/drawingml/2006/main" xmlns:r="http://schemas.openxmlformats.org/officeDocument/2006/relationships" xmlns:p="http://schemas.openxmlformats.org/presentationml/2006/main">
  <p:tag name="DVSHAPEID" val="k7KDnXnfOPH5OUnsrWffb3"/>
</p:tagLst>
</file>

<file path=ppt/tags/tag34.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35.xml><?xml version="1.0" encoding="utf-8"?>
<p:tagLst xmlns:a="http://schemas.openxmlformats.org/drawingml/2006/main" xmlns:r="http://schemas.openxmlformats.org/officeDocument/2006/relationships" xmlns:p="http://schemas.openxmlformats.org/presentationml/2006/main">
  <p:tag name="DVSHAPEID" val="1CrQW8gb2bmo19mAHWqoKB"/>
</p:tagLst>
</file>

<file path=ppt/tags/tag36.xml><?xml version="1.0" encoding="utf-8"?>
<p:tagLst xmlns:a="http://schemas.openxmlformats.org/drawingml/2006/main" xmlns:r="http://schemas.openxmlformats.org/officeDocument/2006/relationships" xmlns:p="http://schemas.openxmlformats.org/presentationml/2006/main">
  <p:tag name="DVSHAPEID" val="iWbfwP6BaXQGDHpZjMEnQH"/>
</p:tagLst>
</file>

<file path=ppt/tags/tag37.xml><?xml version="1.0" encoding="utf-8"?>
<p:tagLst xmlns:a="http://schemas.openxmlformats.org/drawingml/2006/main" xmlns:r="http://schemas.openxmlformats.org/officeDocument/2006/relationships" xmlns:p="http://schemas.openxmlformats.org/presentationml/2006/main">
  <p:tag name="DVSHAPEID" val="shqtq0llnFJ58hpRl7gaS7"/>
</p:tagLst>
</file>

<file path=ppt/tags/tag38.xml><?xml version="1.0" encoding="utf-8"?>
<p:tagLst xmlns:a="http://schemas.openxmlformats.org/drawingml/2006/main" xmlns:r="http://schemas.openxmlformats.org/officeDocument/2006/relationships" xmlns:p="http://schemas.openxmlformats.org/presentationml/2006/main">
  <p:tag name="DVSHAPEID" val="ctpavJ5DqGXHGyG2HICNO7"/>
</p:tagLst>
</file>

<file path=ppt/tags/tag39.xml><?xml version="1.0" encoding="utf-8"?>
<p:tagLst xmlns:a="http://schemas.openxmlformats.org/drawingml/2006/main" xmlns:r="http://schemas.openxmlformats.org/officeDocument/2006/relationships" xmlns:p="http://schemas.openxmlformats.org/presentationml/2006/main">
  <p:tag name="DVSECTIONID" val="xxcFzYT8moYXmkAPgAUJ69"/>
</p:tagLst>
</file>

<file path=ppt/tags/tag4.xml><?xml version="1.0" encoding="utf-8"?>
<p:tagLst xmlns:a="http://schemas.openxmlformats.org/drawingml/2006/main" xmlns:r="http://schemas.openxmlformats.org/officeDocument/2006/relationships" xmlns:p="http://schemas.openxmlformats.org/presentationml/2006/main">
  <p:tag name="DVSHAPEID" val="lGRh0eIW5312Tdc6UKMjaj"/>
</p:tagLst>
</file>

<file path=ppt/tags/tag40.xml><?xml version="1.0" encoding="utf-8"?>
<p:tagLst xmlns:a="http://schemas.openxmlformats.org/drawingml/2006/main" xmlns:r="http://schemas.openxmlformats.org/officeDocument/2006/relationships" xmlns:p="http://schemas.openxmlformats.org/presentationml/2006/main">
  <p:tag name="DVSHAPEID" val="ahTFCzIjbFYZu5Yu1tXND3"/>
</p:tagLst>
</file>

<file path=ppt/tags/tag41.xml><?xml version="1.0" encoding="utf-8"?>
<p:tagLst xmlns:a="http://schemas.openxmlformats.org/drawingml/2006/main" xmlns:r="http://schemas.openxmlformats.org/officeDocument/2006/relationships" xmlns:p="http://schemas.openxmlformats.org/presentationml/2006/main">
  <p:tag name="DVSHAPEID" val="PjSDUHJKnHBGCb67CijuOT"/>
</p:tagLst>
</file>

<file path=ppt/tags/tag42.xml><?xml version="1.0" encoding="utf-8"?>
<p:tagLst xmlns:a="http://schemas.openxmlformats.org/drawingml/2006/main" xmlns:r="http://schemas.openxmlformats.org/officeDocument/2006/relationships" xmlns:p="http://schemas.openxmlformats.org/presentationml/2006/main">
  <p:tag name="DVSHAPEID" val="bgHu02NumF07rzNZF0Aqih"/>
</p:tagLst>
</file>

<file path=ppt/tags/tag43.xml><?xml version="1.0" encoding="utf-8"?>
<p:tagLst xmlns:a="http://schemas.openxmlformats.org/drawingml/2006/main" xmlns:r="http://schemas.openxmlformats.org/officeDocument/2006/relationships" xmlns:p="http://schemas.openxmlformats.org/presentationml/2006/main">
  <p:tag name="DVSHAPEID" val="nNsNoUREu9eV8BVpGHXSkW"/>
</p:tagLst>
</file>

<file path=ppt/tags/tag44.xml><?xml version="1.0" encoding="utf-8"?>
<p:tagLst xmlns:a="http://schemas.openxmlformats.org/drawingml/2006/main" xmlns:r="http://schemas.openxmlformats.org/officeDocument/2006/relationships" xmlns:p="http://schemas.openxmlformats.org/presentationml/2006/main">
  <p:tag name="DVSHAPEID" val="Swrc4gjStpWr7W3RAe1bfQ"/>
</p:tagLst>
</file>

<file path=ppt/tags/tag45.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46.xml><?xml version="1.0" encoding="utf-8"?>
<p:tagLst xmlns:a="http://schemas.openxmlformats.org/drawingml/2006/main" xmlns:r="http://schemas.openxmlformats.org/officeDocument/2006/relationships" xmlns:p="http://schemas.openxmlformats.org/presentationml/2006/main">
  <p:tag name="DVSECTIONID" val="iveTPYZMobNTyUX4F2qWdr"/>
</p:tagLst>
</file>

<file path=ppt/tags/tag47.xml><?xml version="1.0" encoding="utf-8"?>
<p:tagLst xmlns:a="http://schemas.openxmlformats.org/drawingml/2006/main" xmlns:r="http://schemas.openxmlformats.org/officeDocument/2006/relationships" xmlns:p="http://schemas.openxmlformats.org/presentationml/2006/main">
  <p:tag name="DVSHAPEID" val="XqN49MioFZC1cds3SQPp9j"/>
</p:tagLst>
</file>

<file path=ppt/tags/tag48.xml><?xml version="1.0" encoding="utf-8"?>
<p:tagLst xmlns:a="http://schemas.openxmlformats.org/drawingml/2006/main" xmlns:r="http://schemas.openxmlformats.org/officeDocument/2006/relationships" xmlns:p="http://schemas.openxmlformats.org/presentationml/2006/main">
  <p:tag name="DVSHAPEID" val="GhjQNtFEddW7gidijgLQXL"/>
</p:tagLst>
</file>

<file path=ppt/tags/tag49.xml><?xml version="1.0" encoding="utf-8"?>
<p:tagLst xmlns:a="http://schemas.openxmlformats.org/drawingml/2006/main" xmlns:r="http://schemas.openxmlformats.org/officeDocument/2006/relationships" xmlns:p="http://schemas.openxmlformats.org/presentationml/2006/main">
  <p:tag name="DVSHAPEID" val="5ByIx0hW7W0OvWTtGUBCSJ"/>
</p:tagLst>
</file>

<file path=ppt/tags/tag5.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50.xml><?xml version="1.0" encoding="utf-8"?>
<p:tagLst xmlns:a="http://schemas.openxmlformats.org/drawingml/2006/main" xmlns:r="http://schemas.openxmlformats.org/officeDocument/2006/relationships" xmlns:p="http://schemas.openxmlformats.org/presentationml/2006/main">
  <p:tag name="DVSHAPEID" val="iOr2u1ZyQFlFZlB72whGbo"/>
</p:tagLst>
</file>

<file path=ppt/tags/tag51.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52.xml><?xml version="1.0" encoding="utf-8"?>
<p:tagLst xmlns:a="http://schemas.openxmlformats.org/drawingml/2006/main" xmlns:r="http://schemas.openxmlformats.org/officeDocument/2006/relationships" xmlns:p="http://schemas.openxmlformats.org/presentationml/2006/main">
  <p:tag name="DVSHAPEID" val="58hHkL8yjs7hr5tK9uQp9z"/>
</p:tagLst>
</file>

<file path=ppt/tags/tag53.xml><?xml version="1.0" encoding="utf-8"?>
<p:tagLst xmlns:a="http://schemas.openxmlformats.org/drawingml/2006/main" xmlns:r="http://schemas.openxmlformats.org/officeDocument/2006/relationships" xmlns:p="http://schemas.openxmlformats.org/presentationml/2006/main">
  <p:tag name="DVSECTIONID" val="3jedw9z7MoAnfHqG9U9zZN"/>
</p:tagLst>
</file>

<file path=ppt/tags/tag54.xml><?xml version="1.0" encoding="utf-8"?>
<p:tagLst xmlns:a="http://schemas.openxmlformats.org/drawingml/2006/main" xmlns:r="http://schemas.openxmlformats.org/officeDocument/2006/relationships" xmlns:p="http://schemas.openxmlformats.org/presentationml/2006/main">
  <p:tag name="DVSHAPEID" val="NoR5GThiuw8xJju1Ik4irW"/>
</p:tagLst>
</file>

<file path=ppt/tags/tag55.xml><?xml version="1.0" encoding="utf-8"?>
<p:tagLst xmlns:a="http://schemas.openxmlformats.org/drawingml/2006/main" xmlns:r="http://schemas.openxmlformats.org/officeDocument/2006/relationships" xmlns:p="http://schemas.openxmlformats.org/presentationml/2006/main">
  <p:tag name="DVSHAPEID" val="CiorGrb9cMPJPD0LR6Kr6L"/>
</p:tagLst>
</file>

<file path=ppt/tags/tag56.xml><?xml version="1.0" encoding="utf-8"?>
<p:tagLst xmlns:a="http://schemas.openxmlformats.org/drawingml/2006/main" xmlns:r="http://schemas.openxmlformats.org/officeDocument/2006/relationships" xmlns:p="http://schemas.openxmlformats.org/presentationml/2006/main">
  <p:tag name="DVSHAPEID" val="sfDB1rc2kNVRMyGecP6ljl"/>
</p:tagLst>
</file>

<file path=ppt/tags/tag57.xml><?xml version="1.0" encoding="utf-8"?>
<p:tagLst xmlns:a="http://schemas.openxmlformats.org/drawingml/2006/main" xmlns:r="http://schemas.openxmlformats.org/officeDocument/2006/relationships" xmlns:p="http://schemas.openxmlformats.org/presentationml/2006/main">
  <p:tag name="DVSHAPEID" val="NYRr4CTUkKs6xD6arfzlfU"/>
</p:tagLst>
</file>

<file path=ppt/tags/tag58.xml><?xml version="1.0" encoding="utf-8"?>
<p:tagLst xmlns:a="http://schemas.openxmlformats.org/drawingml/2006/main" xmlns:r="http://schemas.openxmlformats.org/officeDocument/2006/relationships" xmlns:p="http://schemas.openxmlformats.org/presentationml/2006/main">
  <p:tag name="DVSHAPEID" val="1VHwq6pmp9TFcwZzSQ4DF5"/>
</p:tagLst>
</file>

<file path=ppt/tags/tag59.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6.xml><?xml version="1.0" encoding="utf-8"?>
<p:tagLst xmlns:a="http://schemas.openxmlformats.org/drawingml/2006/main" xmlns:r="http://schemas.openxmlformats.org/officeDocument/2006/relationships" xmlns:p="http://schemas.openxmlformats.org/presentationml/2006/main">
  <p:tag name="DVSECTIONID" val="DHCA8Eev0Y4H9OHCBL9lpY"/>
</p:tagLst>
</file>

<file path=ppt/tags/tag60.xml><?xml version="1.0" encoding="utf-8"?>
<p:tagLst xmlns:a="http://schemas.openxmlformats.org/drawingml/2006/main" xmlns:r="http://schemas.openxmlformats.org/officeDocument/2006/relationships" xmlns:p="http://schemas.openxmlformats.org/presentationml/2006/main">
  <p:tag name="DVSHAPEID" val="GhjQNtFEddW7gidijgLQXL"/>
</p:tagLst>
</file>

<file path=ppt/tags/tag61.xml><?xml version="1.0" encoding="utf-8"?>
<p:tagLst xmlns:a="http://schemas.openxmlformats.org/drawingml/2006/main" xmlns:r="http://schemas.openxmlformats.org/officeDocument/2006/relationships" xmlns:p="http://schemas.openxmlformats.org/presentationml/2006/main">
  <p:tag name="DVSECTIONID" val="B5s9Je0j4zP2hAx6YQIH7H"/>
</p:tagLst>
</file>

<file path=ppt/tags/tag62.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63.xml><?xml version="1.0" encoding="utf-8"?>
<p:tagLst xmlns:a="http://schemas.openxmlformats.org/drawingml/2006/main" xmlns:r="http://schemas.openxmlformats.org/officeDocument/2006/relationships" xmlns:p="http://schemas.openxmlformats.org/presentationml/2006/main">
  <p:tag name="DVSHAPEID" val="1CrQW8gb2bmo19mAHWqoKB"/>
</p:tagLst>
</file>

<file path=ppt/tags/tag64.xml><?xml version="1.0" encoding="utf-8"?>
<p:tagLst xmlns:a="http://schemas.openxmlformats.org/drawingml/2006/main" xmlns:r="http://schemas.openxmlformats.org/officeDocument/2006/relationships" xmlns:p="http://schemas.openxmlformats.org/presentationml/2006/main">
  <p:tag name="DVSECTIONID" val="9Qk0PXA1p8XfKdidyuwzIS"/>
</p:tagLst>
</file>

<file path=ppt/tags/tag65.xml><?xml version="1.0" encoding="utf-8"?>
<p:tagLst xmlns:a="http://schemas.openxmlformats.org/drawingml/2006/main" xmlns:r="http://schemas.openxmlformats.org/officeDocument/2006/relationships" xmlns:p="http://schemas.openxmlformats.org/presentationml/2006/main">
  <p:tag name="DVSECTIONID" val="9Qk0PXA1p8XfKdidyuwzIS"/>
</p:tagLst>
</file>

<file path=ppt/tags/tag66.xml><?xml version="1.0" encoding="utf-8"?>
<p:tagLst xmlns:a="http://schemas.openxmlformats.org/drawingml/2006/main" xmlns:r="http://schemas.openxmlformats.org/officeDocument/2006/relationships" xmlns:p="http://schemas.openxmlformats.org/presentationml/2006/main">
  <p:tag name="DVSECTIONID" val="9Qk0PXA1p8XfKdidyuwzIS"/>
</p:tagLst>
</file>

<file path=ppt/tags/tag67.xml><?xml version="1.0" encoding="utf-8"?>
<p:tagLst xmlns:a="http://schemas.openxmlformats.org/drawingml/2006/main" xmlns:r="http://schemas.openxmlformats.org/officeDocument/2006/relationships" xmlns:p="http://schemas.openxmlformats.org/presentationml/2006/main">
  <p:tag name="DVSECTIONID" val="vyodXbem6o4Kjk39W3lUuE"/>
</p:tagLst>
</file>

<file path=ppt/tags/tag68.xml><?xml version="1.0" encoding="utf-8"?>
<p:tagLst xmlns:a="http://schemas.openxmlformats.org/drawingml/2006/main" xmlns:r="http://schemas.openxmlformats.org/officeDocument/2006/relationships" xmlns:p="http://schemas.openxmlformats.org/presentationml/2006/main">
  <p:tag name="DVSECTIONID" val="vyodXbem6o4Kjk39W3lUuE"/>
</p:tagLst>
</file>

<file path=ppt/tags/tag69.xml><?xml version="1.0" encoding="utf-8"?>
<p:tagLst xmlns:a="http://schemas.openxmlformats.org/drawingml/2006/main" xmlns:r="http://schemas.openxmlformats.org/officeDocument/2006/relationships" xmlns:p="http://schemas.openxmlformats.org/presentationml/2006/main">
  <p:tag name="DVSECTIONID" val="vyodXbem6o4Kjk39W3lUuE"/>
</p:tagLst>
</file>

<file path=ppt/tags/tag7.xml><?xml version="1.0" encoding="utf-8"?>
<p:tagLst xmlns:a="http://schemas.openxmlformats.org/drawingml/2006/main" xmlns:r="http://schemas.openxmlformats.org/officeDocument/2006/relationships" xmlns:p="http://schemas.openxmlformats.org/presentationml/2006/main">
  <p:tag name="DVSHAPEID" val="dZMN9R2zIR0XvY95gvkpOs"/>
</p:tagLst>
</file>

<file path=ppt/tags/tag70.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71.xml><?xml version="1.0" encoding="utf-8"?>
<p:tagLst xmlns:a="http://schemas.openxmlformats.org/drawingml/2006/main" xmlns:r="http://schemas.openxmlformats.org/officeDocument/2006/relationships" xmlns:p="http://schemas.openxmlformats.org/presentationml/2006/main">
  <p:tag name="DVSHAPEID" val="uz1GUZCREEBIdFOYOgD8zY"/>
</p:tagLst>
</file>

<file path=ppt/tags/tag72.xml><?xml version="1.0" encoding="utf-8"?>
<p:tagLst xmlns:a="http://schemas.openxmlformats.org/drawingml/2006/main" xmlns:r="http://schemas.openxmlformats.org/officeDocument/2006/relationships" xmlns:p="http://schemas.openxmlformats.org/presentationml/2006/main">
  <p:tag name="DVSHAPEID" val="aUCKHgX51qnlI7NAhqBJ5q"/>
</p:tagLst>
</file>

<file path=ppt/tags/tag73.xml><?xml version="1.0" encoding="utf-8"?>
<p:tagLst xmlns:a="http://schemas.openxmlformats.org/drawingml/2006/main" xmlns:r="http://schemas.openxmlformats.org/officeDocument/2006/relationships" xmlns:p="http://schemas.openxmlformats.org/presentationml/2006/main">
  <p:tag name="DVSHAPEID" val="J4WryFJOyTNwp649ilUzDb"/>
</p:tagLst>
</file>

<file path=ppt/tags/tag74.xml><?xml version="1.0" encoding="utf-8"?>
<p:tagLst xmlns:a="http://schemas.openxmlformats.org/drawingml/2006/main" xmlns:r="http://schemas.openxmlformats.org/officeDocument/2006/relationships" xmlns:p="http://schemas.openxmlformats.org/presentationml/2006/main">
  <p:tag name="DVSHAPEID" val="22lplsbardAQgLCqAOX3jT"/>
</p:tagLst>
</file>

<file path=ppt/tags/tag75.xml><?xml version="1.0" encoding="utf-8"?>
<p:tagLst xmlns:a="http://schemas.openxmlformats.org/drawingml/2006/main" xmlns:r="http://schemas.openxmlformats.org/officeDocument/2006/relationships" xmlns:p="http://schemas.openxmlformats.org/presentationml/2006/main">
  <p:tag name="DVSHAPEID" val="8WTvM6s3laIgepVNCBC6Cp"/>
</p:tagLst>
</file>

<file path=ppt/tags/tag76.xml><?xml version="1.0" encoding="utf-8"?>
<p:tagLst xmlns:a="http://schemas.openxmlformats.org/drawingml/2006/main" xmlns:r="http://schemas.openxmlformats.org/officeDocument/2006/relationships" xmlns:p="http://schemas.openxmlformats.org/presentationml/2006/main">
  <p:tag name="DVSHAPEID" val="8pMrc35zqELTi4hMBKHwVo"/>
</p:tagLst>
</file>

<file path=ppt/tags/tag8.xml><?xml version="1.0" encoding="utf-8"?>
<p:tagLst xmlns:a="http://schemas.openxmlformats.org/drawingml/2006/main" xmlns:r="http://schemas.openxmlformats.org/officeDocument/2006/relationships" xmlns:p="http://schemas.openxmlformats.org/presentationml/2006/main">
  <p:tag name="DVSHAPEID" val="fXnvESRRtj2Cj9iGJbbw5O"/>
</p:tagLst>
</file>

<file path=ppt/tags/tag9.xml><?xml version="1.0" encoding="utf-8"?>
<p:tagLst xmlns:a="http://schemas.openxmlformats.org/drawingml/2006/main" xmlns:r="http://schemas.openxmlformats.org/officeDocument/2006/relationships" xmlns:p="http://schemas.openxmlformats.org/presentationml/2006/main">
  <p:tag name="DVSHAPEID" val="hnR4VWofafgqs3QaJ4sLTd"/>
</p:tagLst>
</file>

<file path=ppt/theme/theme1.xml><?xml version="1.0" encoding="utf-8"?>
<a:theme xmlns:a="http://schemas.openxmlformats.org/drawingml/2006/main" name="Tema di Office">
  <a:themeElements>
    <a:clrScheme name="Personalizzato 2">
      <a:dk1>
        <a:srgbClr val="002664"/>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7415</TotalTime>
  <Words>2393</Words>
  <Application>Microsoft Office PowerPoint</Application>
  <PresentationFormat>Presentazione su schermo (4:3)</PresentationFormat>
  <Paragraphs>528</Paragraphs>
  <Slides>41</Slides>
  <Notes>29</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41</vt:i4>
      </vt:variant>
    </vt:vector>
  </HeadingPairs>
  <TitlesOfParts>
    <vt:vector size="53" baseType="lpstr">
      <vt:lpstr>ＭＳ ゴシック</vt:lpstr>
      <vt:lpstr>MS Mincho</vt:lpstr>
      <vt:lpstr>ＭＳ Ｐゴシック</vt:lpstr>
      <vt:lpstr>Aharoni</vt:lpstr>
      <vt:lpstr>Arial</vt:lpstr>
      <vt:lpstr>Book Antiqua</vt:lpstr>
      <vt:lpstr>Calibri</vt:lpstr>
      <vt:lpstr>Gill Sans</vt:lpstr>
      <vt:lpstr>Times New Roman</vt:lpstr>
      <vt:lpstr>Wingdings</vt:lpstr>
      <vt:lpstr>ヒラギノ角ゴ ProN W3</vt:lpstr>
      <vt:lpstr>Tema di Office</vt:lpstr>
      <vt:lpstr>Presentazione standard di PowerPoint</vt:lpstr>
      <vt:lpstr>Presentazione standard di PowerPoint</vt:lpstr>
      <vt:lpstr>Presentazione standard di PowerPoint</vt:lpstr>
      <vt:lpstr>Why?</vt:lpstr>
      <vt:lpstr>Heavy Precipitation Events  Monitoring: Italian Radar Network Mosaic (DPC)</vt:lpstr>
      <vt:lpstr>Presentazione standard di PowerPoint</vt:lpstr>
      <vt:lpstr>H-SAF precipitation products: basic principles</vt:lpstr>
      <vt:lpstr>Presentazione standard di PowerPoint</vt:lpstr>
      <vt:lpstr> Passive Microwave Sensor Characteristics</vt:lpstr>
      <vt:lpstr>Satellite Rainfall Estimation from MicroWave instruments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NEFODINA software</vt:lpstr>
      <vt:lpstr>5th  June 2011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 SAF and HEPEX workshop ECMWF | Reading | 25-28 November 2019</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Francesco</dc:creator>
  <cp:lastModifiedBy>SATEL33</cp:lastModifiedBy>
  <cp:revision>647</cp:revision>
  <dcterms:created xsi:type="dcterms:W3CDTF">2012-07-09T13:13:22Z</dcterms:created>
  <dcterms:modified xsi:type="dcterms:W3CDTF">2019-05-24T10:01:45Z</dcterms:modified>
</cp:coreProperties>
</file>