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</p:sldMasterIdLst>
  <p:notesMasterIdLst>
    <p:notesMasterId r:id="rId50"/>
  </p:notesMasterIdLst>
  <p:handoutMasterIdLst>
    <p:handoutMasterId r:id="rId51"/>
  </p:handoutMasterIdLst>
  <p:sldIdLst>
    <p:sldId id="258" r:id="rId6"/>
    <p:sldId id="296" r:id="rId7"/>
    <p:sldId id="268" r:id="rId8"/>
    <p:sldId id="297" r:id="rId9"/>
    <p:sldId id="298" r:id="rId10"/>
    <p:sldId id="299" r:id="rId11"/>
    <p:sldId id="300" r:id="rId12"/>
    <p:sldId id="302" r:id="rId13"/>
    <p:sldId id="303" r:id="rId14"/>
    <p:sldId id="304" r:id="rId15"/>
    <p:sldId id="305" r:id="rId16"/>
    <p:sldId id="306" r:id="rId17"/>
    <p:sldId id="308" r:id="rId18"/>
    <p:sldId id="307" r:id="rId19"/>
    <p:sldId id="309" r:id="rId20"/>
    <p:sldId id="310" r:id="rId21"/>
    <p:sldId id="311" r:id="rId22"/>
    <p:sldId id="312" r:id="rId23"/>
    <p:sldId id="315" r:id="rId24"/>
    <p:sldId id="337" r:id="rId25"/>
    <p:sldId id="338" r:id="rId26"/>
    <p:sldId id="313" r:id="rId27"/>
    <p:sldId id="301" r:id="rId28"/>
    <p:sldId id="316" r:id="rId29"/>
    <p:sldId id="318" r:id="rId30"/>
    <p:sldId id="319" r:id="rId31"/>
    <p:sldId id="269" r:id="rId32"/>
    <p:sldId id="317" r:id="rId33"/>
    <p:sldId id="320" r:id="rId34"/>
    <p:sldId id="340" r:id="rId35"/>
    <p:sldId id="259" r:id="rId36"/>
    <p:sldId id="281" r:id="rId37"/>
    <p:sldId id="291" r:id="rId38"/>
    <p:sldId id="322" r:id="rId39"/>
    <p:sldId id="323" r:id="rId40"/>
    <p:sldId id="324" r:id="rId41"/>
    <p:sldId id="325" r:id="rId42"/>
    <p:sldId id="333" r:id="rId43"/>
    <p:sldId id="334" r:id="rId44"/>
    <p:sldId id="332" r:id="rId45"/>
    <p:sldId id="335" r:id="rId46"/>
    <p:sldId id="336" r:id="rId47"/>
    <p:sldId id="328" r:id="rId48"/>
    <p:sldId id="327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8">
          <p15:clr>
            <a:srgbClr val="A4A3A4"/>
          </p15:clr>
        </p15:guide>
        <p15:guide id="2" orient="horz" pos="1502">
          <p15:clr>
            <a:srgbClr val="A4A3A4"/>
          </p15:clr>
        </p15:guide>
        <p15:guide id="3" pos="839">
          <p15:clr>
            <a:srgbClr val="A4A3A4"/>
          </p15:clr>
        </p15:guide>
        <p15:guide id="4" pos="49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44" autoAdjust="0"/>
    <p:restoredTop sz="95580" autoAdjust="0"/>
  </p:normalViewPr>
  <p:slideViewPr>
    <p:cSldViewPr snapToGrid="0" snapToObjects="1">
      <p:cViewPr varScale="1">
        <p:scale>
          <a:sx n="90" d="100"/>
          <a:sy n="90" d="100"/>
        </p:scale>
        <p:origin x="1446" y="78"/>
      </p:cViewPr>
      <p:guideLst>
        <p:guide orient="horz" pos="458"/>
        <p:guide orient="horz" pos="1502"/>
        <p:guide pos="839"/>
        <p:guide pos="49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9" d="100"/>
          <a:sy n="69" d="100"/>
        </p:scale>
        <p:origin x="-330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cuments\Jana\Hail_case\Lightning_0806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95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Sheet1!$H$2:$H$19</c:f>
              <c:numCache>
                <c:formatCode>hh:mm:ss\ AM/PM</c:formatCode>
                <c:ptCount val="18"/>
                <c:pt idx="0">
                  <c:v>0.58333333333333304</c:v>
                </c:pt>
                <c:pt idx="1">
                  <c:v>0.59027777777777801</c:v>
                </c:pt>
                <c:pt idx="2">
                  <c:v>0.59722222222222199</c:v>
                </c:pt>
                <c:pt idx="3">
                  <c:v>0.60416666666666696</c:v>
                </c:pt>
                <c:pt idx="4">
                  <c:v>0.61111111111111105</c:v>
                </c:pt>
                <c:pt idx="5">
                  <c:v>0.61805555555555602</c:v>
                </c:pt>
                <c:pt idx="6">
                  <c:v>0.625</c:v>
                </c:pt>
                <c:pt idx="7">
                  <c:v>0.63194444444444398</c:v>
                </c:pt>
                <c:pt idx="8">
                  <c:v>0.63888888888888895</c:v>
                </c:pt>
                <c:pt idx="9">
                  <c:v>0.64583333333333304</c:v>
                </c:pt>
                <c:pt idx="10">
                  <c:v>0.65277777777777801</c:v>
                </c:pt>
                <c:pt idx="11">
                  <c:v>0.65972222222222199</c:v>
                </c:pt>
                <c:pt idx="12">
                  <c:v>0.66666666666666696</c:v>
                </c:pt>
                <c:pt idx="13">
                  <c:v>0.67361111111111105</c:v>
                </c:pt>
                <c:pt idx="14">
                  <c:v>0.68055555555555602</c:v>
                </c:pt>
                <c:pt idx="15">
                  <c:v>0.6875</c:v>
                </c:pt>
                <c:pt idx="16">
                  <c:v>0.69444444444444398</c:v>
                </c:pt>
                <c:pt idx="17">
                  <c:v>0.70138888888888895</c:v>
                </c:pt>
              </c:numCache>
            </c:numRef>
          </c:xVal>
          <c:yVal>
            <c:numRef>
              <c:f>Sheet1!$B$2:$B$19</c:f>
              <c:numCache>
                <c:formatCode>General</c:formatCode>
                <c:ptCount val="18"/>
                <c:pt idx="0">
                  <c:v>3</c:v>
                </c:pt>
                <c:pt idx="1">
                  <c:v>35</c:v>
                </c:pt>
                <c:pt idx="2">
                  <c:v>48</c:v>
                </c:pt>
                <c:pt idx="3">
                  <c:v>89</c:v>
                </c:pt>
                <c:pt idx="4">
                  <c:v>129</c:v>
                </c:pt>
                <c:pt idx="5">
                  <c:v>76</c:v>
                </c:pt>
                <c:pt idx="6">
                  <c:v>107</c:v>
                </c:pt>
                <c:pt idx="7">
                  <c:v>190</c:v>
                </c:pt>
                <c:pt idx="8">
                  <c:v>203</c:v>
                </c:pt>
                <c:pt idx="9">
                  <c:v>342</c:v>
                </c:pt>
                <c:pt idx="10">
                  <c:v>325</c:v>
                </c:pt>
                <c:pt idx="11">
                  <c:v>195</c:v>
                </c:pt>
                <c:pt idx="12">
                  <c:v>239</c:v>
                </c:pt>
                <c:pt idx="13">
                  <c:v>225</c:v>
                </c:pt>
                <c:pt idx="14">
                  <c:v>276</c:v>
                </c:pt>
                <c:pt idx="15">
                  <c:v>206</c:v>
                </c:pt>
                <c:pt idx="16">
                  <c:v>165</c:v>
                </c:pt>
                <c:pt idx="17">
                  <c:v>103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D2C-4B81-89AB-20C86590DE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762007"/>
        <c:axId val="51876342"/>
      </c:scatterChart>
      <c:valAx>
        <c:axId val="98762007"/>
        <c:scaling>
          <c:orientation val="minMax"/>
          <c:min val="0.58333333333333304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l-SI"/>
                  <a:t>local 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</c:title>
        <c:numFmt formatCode="[$-F400]h:mm:ss\ AM/PM" sourceLinked="0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51876342"/>
        <c:crossesAt val="2"/>
        <c:crossBetween val="midCat"/>
        <c:majorUnit val="2.0833333333333301E-2"/>
      </c:valAx>
      <c:valAx>
        <c:axId val="5187634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l-SI"/>
                  <a:t>N of flashes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sl-S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98762007"/>
        <c:crosses val="min"/>
        <c:crossBetween val="midCat"/>
      </c:valAx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D5B9B-B3B6-4AFD-978E-B2BB28B41B33}" type="datetimeFigureOut">
              <a:rPr lang="sl-SI" smtClean="0"/>
              <a:t>12. 06. 2019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4829C-6981-4A4A-A718-DBDD03ECC816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3CF06-0B35-425A-8989-A967620370A6}" type="datetimeFigureOut">
              <a:rPr lang="sl-SI" smtClean="0"/>
              <a:pPr/>
              <a:t>12. 06. 2019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9E62D-F412-4FA1-A75B-BA5922FFE252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73920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značba mesta številke diapoz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280CE0C-D883-45E6-A4F8-1FD0AE860D31}" type="slidenum">
              <a:rPr/>
              <a:pPr lvl="0"/>
              <a:t>32</a:t>
            </a:fld>
            <a:endParaRPr lang="en-US"/>
          </a:p>
        </p:txBody>
      </p:sp>
      <p:sp>
        <p:nvSpPr>
          <p:cNvPr id="2" name="Označba mesta stranske slik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Označba mesta opomb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sz="2000">
              <a:latin typeface="Arial" pitchFamily="18"/>
              <a:ea typeface="Microsoft YaHe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49687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značba mesta številke diapozitiva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64BE2CD-EF03-4A08-8117-BB84AFDBDA7E}" type="slidenum">
              <a:rPr/>
              <a:pPr lvl="0"/>
              <a:t>33</a:t>
            </a:fld>
            <a:endParaRPr lang="en-US"/>
          </a:p>
        </p:txBody>
      </p:sp>
      <p:sp>
        <p:nvSpPr>
          <p:cNvPr id="2" name="Označba mesta stranske slik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Označba mesta opomb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sz="2000">
              <a:latin typeface="Arial" pitchFamily="18"/>
              <a:ea typeface="Microsoft YaHe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620954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270" y="1784302"/>
            <a:ext cx="7857460" cy="149062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l-SI" dirty="0"/>
              <a:t>Uredite slog 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2000" y="6356350"/>
            <a:ext cx="1495694" cy="365125"/>
          </a:xfrm>
        </p:spPr>
        <p:txBody>
          <a:bodyPr/>
          <a:lstStyle/>
          <a:p>
            <a:fld id="{EB3D48D5-516E-3E42-9894-20D6320228FD}" type="datetimeFigureOut">
              <a:rPr lang="en-US" smtClean="0"/>
              <a:pPr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331913" cy="365125"/>
          </a:xfrm>
        </p:spPr>
        <p:txBody>
          <a:bodyPr/>
          <a:lstStyle/>
          <a:p>
            <a:fld id="{E372AB40-CE4F-304D-B217-84F7D05E05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387600"/>
            <a:ext cx="9144000" cy="4470400"/>
          </a:xfrm>
          <a:prstGeom prst="rect">
            <a:avLst/>
          </a:prstGeom>
        </p:spPr>
        <p:txBody>
          <a:bodyPr/>
          <a:lstStyle/>
          <a:p>
            <a:r>
              <a:rPr lang="sl-SI" dirty="0"/>
              <a:t>Kliknite ikono, če želite dodati sliko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9754" y="6356350"/>
            <a:ext cx="1940683" cy="365125"/>
          </a:xfrm>
        </p:spPr>
        <p:txBody>
          <a:bodyPr/>
          <a:lstStyle/>
          <a:p>
            <a:fld id="{B6643AA4-2635-4C12-8113-A9B2CF4D688D}" type="datetimeFigureOut">
              <a:rPr lang="sl-SI" smtClean="0"/>
              <a:pPr/>
              <a:t>12. 06. 2019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86847" y="6356350"/>
            <a:ext cx="1607399" cy="365125"/>
          </a:xfrm>
        </p:spPr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9755" y="1440000"/>
            <a:ext cx="786909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9755" y="2880000"/>
            <a:ext cx="786909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43AA4-2635-4C12-8113-A9B2CF4D688D}" type="datetimeFigureOut">
              <a:rPr lang="sl-SI" smtClean="0"/>
              <a:pPr/>
              <a:t>12. 06. 2019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43AA4-2635-4C12-8113-A9B2CF4D688D}" type="datetimeFigureOut">
              <a:rPr lang="sl-SI" smtClean="0"/>
              <a:pPr/>
              <a:t>12. 06. 2019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49755" y="3240088"/>
            <a:ext cx="7869090" cy="2627312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754" y="1655747"/>
            <a:ext cx="7869091" cy="44154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43AA4-2635-4C12-8113-A9B2CF4D688D}" type="datetimeFigureOut">
              <a:rPr lang="sl-SI" smtClean="0"/>
              <a:pPr/>
              <a:t>12. 06. 2019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9754" y="6356350"/>
            <a:ext cx="2133600" cy="365125"/>
          </a:xfrm>
        </p:spPr>
        <p:txBody>
          <a:bodyPr/>
          <a:lstStyle/>
          <a:p>
            <a:fld id="{B6643AA4-2635-4C12-8113-A9B2CF4D688D}" type="datetimeFigureOut">
              <a:rPr lang="sl-SI" smtClean="0"/>
              <a:pPr/>
              <a:t>12. 06. 2019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86847" y="6356350"/>
            <a:ext cx="1607399" cy="365125"/>
          </a:xfrm>
        </p:spPr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12651" y="2200940"/>
            <a:ext cx="4104167" cy="34431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572000" y="2200940"/>
            <a:ext cx="4008474" cy="34431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488" y="2519916"/>
            <a:ext cx="4124512" cy="33480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33532" y="2519916"/>
            <a:ext cx="4124511" cy="33480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9754" y="6356350"/>
            <a:ext cx="2133600" cy="365125"/>
          </a:xfrm>
        </p:spPr>
        <p:txBody>
          <a:bodyPr/>
          <a:lstStyle/>
          <a:p>
            <a:fld id="{B6643AA4-2635-4C12-8113-A9B2CF4D688D}" type="datetimeFigureOut">
              <a:rPr lang="sl-SI" smtClean="0"/>
              <a:pPr/>
              <a:t>12. 06. 2019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86846" y="6356350"/>
            <a:ext cx="1607399" cy="365125"/>
          </a:xfrm>
        </p:spPr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8" y="3240000"/>
            <a:ext cx="3645647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9754" y="6356350"/>
            <a:ext cx="2133600" cy="365125"/>
          </a:xfrm>
        </p:spPr>
        <p:txBody>
          <a:bodyPr/>
          <a:lstStyle/>
          <a:p>
            <a:fld id="{B6643AA4-2635-4C12-8113-A9B2CF4D688D}" type="datetimeFigureOut">
              <a:rPr lang="sl-SI" smtClean="0"/>
              <a:pPr/>
              <a:t>12. 06. 2019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86847" y="6356350"/>
            <a:ext cx="1607399" cy="365125"/>
          </a:xfrm>
        </p:spPr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49754" y="3240088"/>
            <a:ext cx="3634909" cy="2627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43AA4-2635-4C12-8113-A9B2CF4D688D}" type="datetimeFigureOut">
              <a:rPr lang="sl-SI" smtClean="0"/>
              <a:pPr/>
              <a:t>12. 06. 2019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" y="0"/>
            <a:ext cx="9131139" cy="237985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D48D5-516E-3E42-9894-20D6320228FD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2AB40-CE4F-304D-B217-84F7D05E05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\\venera\users\spiller\My Documents\01_internet2\Netfork\GigoDesign\ARSO BrandCtrl\SharePoint\VSI_ZNAKI\ZNAKI_PNG\ARSO_vreme_basic_E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17" y="590376"/>
            <a:ext cx="2689716" cy="55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8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9754" y="695245"/>
            <a:ext cx="7844492" cy="40011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754" y="3240000"/>
            <a:ext cx="7844490" cy="262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754" y="6356350"/>
            <a:ext cx="158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43AA4-2635-4C12-8113-A9B2CF4D688D}" type="datetimeFigureOut">
              <a:rPr lang="sl-SI" smtClean="0"/>
              <a:pPr/>
              <a:t>12. 06. 2019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1446" y="6356350"/>
            <a:ext cx="160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8EA15-E57B-4FAF-9D6C-62E0412FF7AC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3074" name="Picture 2" descr="\\venera\users\spiller\My Documents\01_internet2\Netfork\GigoDesign\ARSO BrandCtrl\SharePoint\VSI_ZNAKI\ZNAKI_PNG\ARSO_vreme_basic_EN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17" y="4758"/>
            <a:ext cx="2689716" cy="55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Raven povezovalnik 7"/>
          <p:cNvCxnSpPr/>
          <p:nvPr userDrawn="1"/>
        </p:nvCxnSpPr>
        <p:spPr>
          <a:xfrm>
            <a:off x="649754" y="1126132"/>
            <a:ext cx="5093500" cy="0"/>
          </a:xfrm>
          <a:prstGeom prst="line">
            <a:avLst/>
          </a:prstGeom>
          <a:ln w="34925"/>
          <a:effectLst>
            <a:outerShdw blurRad="40000" dist="38100" dir="5400000" rotWithShape="0">
              <a:srgbClr val="999999">
                <a:alpha val="39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Pravokotnik 10"/>
          <p:cNvSpPr/>
          <p:nvPr userDrawn="1"/>
        </p:nvSpPr>
        <p:spPr>
          <a:xfrm>
            <a:off x="8784000" y="0"/>
            <a:ext cx="360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21000">
                <a:schemeClr val="tx1">
                  <a:lumMod val="40000"/>
                  <a:lumOff val="60000"/>
                </a:schemeClr>
              </a:gs>
              <a:gs pos="83000">
                <a:schemeClr val="tx1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6" name="Raven povezovalnik 15"/>
          <p:cNvCxnSpPr/>
          <p:nvPr userDrawn="1"/>
        </p:nvCxnSpPr>
        <p:spPr>
          <a:xfrm>
            <a:off x="904894" y="1227162"/>
            <a:ext cx="5093500" cy="0"/>
          </a:xfrm>
          <a:prstGeom prst="line">
            <a:avLst/>
          </a:prstGeom>
          <a:ln w="34925">
            <a:solidFill>
              <a:schemeClr val="tx1">
                <a:lumMod val="60000"/>
                <a:lumOff val="40000"/>
              </a:schemeClr>
            </a:solidFill>
          </a:ln>
          <a:effectLst>
            <a:outerShdw blurRad="40000" dist="38100" dir="5400000" rotWithShape="0">
              <a:srgbClr val="999999">
                <a:alpha val="39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1" r:id="rId2"/>
    <p:sldLayoutId id="2147483652" r:id="rId3"/>
    <p:sldLayoutId id="2147483664" r:id="rId4"/>
    <p:sldLayoutId id="2147483663" r:id="rId5"/>
    <p:sldLayoutId id="2147483654" r:id="rId6"/>
    <p:sldLayoutId id="2147483665" r:id="rId7"/>
    <p:sldLayoutId id="2147483657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2600" kern="1200" baseline="0">
          <a:solidFill>
            <a:schemeClr val="tx2">
              <a:lumMod val="75000"/>
              <a:lumOff val="25000"/>
            </a:schemeClr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-1"/>
          <a:stretch/>
        </p:blipFill>
        <p:spPr>
          <a:xfrm>
            <a:off x="-5576" y="2382024"/>
            <a:ext cx="5756806" cy="447597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43270" y="1805906"/>
            <a:ext cx="7857460" cy="1490622"/>
          </a:xfrm>
        </p:spPr>
        <p:txBody>
          <a:bodyPr/>
          <a:lstStyle/>
          <a:p>
            <a:r>
              <a:rPr lang="sl-SI" sz="3600" dirty="0"/>
              <a:t>A severe hail event in June 2018</a:t>
            </a:r>
            <a:endParaRPr lang="en-US" sz="3600" dirty="0"/>
          </a:p>
        </p:txBody>
      </p:sp>
      <p:sp>
        <p:nvSpPr>
          <p:cNvPr id="2" name="PoljeZBesedilom 1"/>
          <p:cNvSpPr txBox="1"/>
          <p:nvPr/>
        </p:nvSpPr>
        <p:spPr>
          <a:xfrm>
            <a:off x="1992086" y="3929743"/>
            <a:ext cx="5268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Jana Čampa, Blaž Šter</a:t>
            </a:r>
          </a:p>
          <a:p>
            <a:pPr algn="ctr"/>
            <a:endParaRPr lang="sl-SI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ctr"/>
            <a:endParaRPr lang="sl-SI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ARSO, Slovenian Environment Agency, Ljubljana</a:t>
            </a:r>
          </a:p>
        </p:txBody>
      </p:sp>
    </p:spTree>
    <p:extLst>
      <p:ext uri="{BB962C8B-B14F-4D97-AF65-F5344CB8AC3E}">
        <p14:creationId xmlns:p14="http://schemas.microsoft.com/office/powerpoint/2010/main" val="2369680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20D27-7638-403F-8A52-F9CDD6B17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Synoptic situation</a:t>
            </a:r>
          </a:p>
        </p:txBody>
      </p:sp>
      <p:pic>
        <p:nvPicPr>
          <p:cNvPr id="9" name="Airmass_new_new">
            <a:hlinkClick r:id="" action="ppaction://media"/>
            <a:extLst>
              <a:ext uri="{FF2B5EF4-FFF2-40B4-BE49-F238E27FC236}">
                <a16:creationId xmlns:a16="http://schemas.microsoft.com/office/drawing/2014/main" id="{5F406914-8350-4DF4-90D8-869300D4577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4038" y="1655763"/>
            <a:ext cx="5518150" cy="441483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6A6504-7828-4B95-9B96-D51945A5F4DD}"/>
              </a:ext>
            </a:extLst>
          </p:cNvPr>
          <p:cNvSpPr txBox="1"/>
          <p:nvPr/>
        </p:nvSpPr>
        <p:spPr>
          <a:xfrm>
            <a:off x="5677193" y="3059645"/>
            <a:ext cx="30983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dirty="0"/>
              <a:t>Upper-level PV anomaly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952904C-7F15-4E00-A6FB-AE3DF7950F41}"/>
              </a:ext>
            </a:extLst>
          </p:cNvPr>
          <p:cNvCxnSpPr>
            <a:cxnSpLocks/>
          </p:cNvCxnSpPr>
          <p:nvPr/>
        </p:nvCxnSpPr>
        <p:spPr>
          <a:xfrm flipH="1">
            <a:off x="4980883" y="3429000"/>
            <a:ext cx="1665577" cy="1575830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86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20D27-7638-403F-8A52-F9CDD6B17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Convective development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126A910-8C22-4E14-8ECF-1A2BD3F35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2519" y="2133600"/>
            <a:ext cx="5311045" cy="310134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050CEB-CD99-4F61-83A4-29C853C22B65}"/>
              </a:ext>
            </a:extLst>
          </p:cNvPr>
          <p:cNvSpPr txBox="1"/>
          <p:nvPr/>
        </p:nvSpPr>
        <p:spPr>
          <a:xfrm>
            <a:off x="5349922" y="1815152"/>
            <a:ext cx="2183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Seviri HRV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A549A4-C21A-43A1-AD88-A1BB0AED6A24}"/>
              </a:ext>
            </a:extLst>
          </p:cNvPr>
          <p:cNvSpPr txBox="1"/>
          <p:nvPr/>
        </p:nvSpPr>
        <p:spPr>
          <a:xfrm>
            <a:off x="4722125" y="5376314"/>
            <a:ext cx="350802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dirty="0"/>
              <a:t>Location of Črnomelj that was struck by the largest hailstones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4879D4-4484-45E7-BE27-A3EAFDAB7D91}"/>
              </a:ext>
            </a:extLst>
          </p:cNvPr>
          <p:cNvCxnSpPr>
            <a:cxnSpLocks/>
          </p:cNvCxnSpPr>
          <p:nvPr/>
        </p:nvCxnSpPr>
        <p:spPr>
          <a:xfrm flipH="1" flipV="1">
            <a:off x="4380931" y="3671248"/>
            <a:ext cx="1720168" cy="1651340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935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20D27-7638-403F-8A52-F9CDD6B17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Convective development </a:t>
            </a:r>
          </a:p>
        </p:txBody>
      </p:sp>
      <p:pic>
        <p:nvPicPr>
          <p:cNvPr id="2" name="Sandwich_mid">
            <a:hlinkClick r:id="" action="ppaction://media"/>
            <a:extLst>
              <a:ext uri="{FF2B5EF4-FFF2-40B4-BE49-F238E27FC236}">
                <a16:creationId xmlns:a16="http://schemas.microsoft.com/office/drawing/2014/main" id="{9BC1B9B1-46BD-439D-9C41-C5C98521EEF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0438" y="1655763"/>
            <a:ext cx="4705350" cy="44148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A1B634-7019-492D-AD62-A085E83AAC5A}"/>
              </a:ext>
            </a:extLst>
          </p:cNvPr>
          <p:cNvSpPr txBox="1"/>
          <p:nvPr/>
        </p:nvSpPr>
        <p:spPr>
          <a:xfrm>
            <a:off x="7115272" y="3244334"/>
            <a:ext cx="13789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dirty="0"/>
              <a:t>Črnomelj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383009E-FE87-4376-A3CE-5DFA7E4A8F4B}"/>
              </a:ext>
            </a:extLst>
          </p:cNvPr>
          <p:cNvCxnSpPr>
            <a:cxnSpLocks/>
          </p:cNvCxnSpPr>
          <p:nvPr/>
        </p:nvCxnSpPr>
        <p:spPr>
          <a:xfrm flipH="1">
            <a:off x="5349922" y="3429000"/>
            <a:ext cx="1675608" cy="569794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52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20D27-7638-403F-8A52-F9CDD6B17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Convective development </a:t>
            </a:r>
          </a:p>
        </p:txBody>
      </p:sp>
      <p:pic>
        <p:nvPicPr>
          <p:cNvPr id="6" name="ZM_Radar">
            <a:hlinkClick r:id="" action="ppaction://media"/>
            <a:extLst>
              <a:ext uri="{FF2B5EF4-FFF2-40B4-BE49-F238E27FC236}">
                <a16:creationId xmlns:a16="http://schemas.microsoft.com/office/drawing/2014/main" id="{43FBBE7C-E0B0-473C-97D4-07FBD11B02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1655763"/>
            <a:ext cx="5891213" cy="4414837"/>
          </a:xfrm>
        </p:spPr>
      </p:pic>
    </p:spTree>
    <p:extLst>
      <p:ext uri="{BB962C8B-B14F-4D97-AF65-F5344CB8AC3E}">
        <p14:creationId xmlns:p14="http://schemas.microsoft.com/office/powerpoint/2010/main" val="75628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465C4-4CE0-4935-90B7-6614C3C6C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754" y="695245"/>
            <a:ext cx="7844492" cy="400110"/>
          </a:xfrm>
        </p:spPr>
        <p:txBody>
          <a:bodyPr/>
          <a:lstStyle/>
          <a:p>
            <a:r>
              <a:rPr lang="sl-SI" dirty="0"/>
              <a:t>Impact – hail</a:t>
            </a:r>
          </a:p>
        </p:txBody>
      </p:sp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EB2068C-A20A-437E-AD49-F0AFF1FBA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8661" y="1655763"/>
            <a:ext cx="4510491" cy="44148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5527AE-B152-4F54-B2A3-75540B5BE060}"/>
              </a:ext>
            </a:extLst>
          </p:cNvPr>
          <p:cNvSpPr txBox="1"/>
          <p:nvPr/>
        </p:nvSpPr>
        <p:spPr>
          <a:xfrm>
            <a:off x="6979023" y="5715000"/>
            <a:ext cx="129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©ESWD</a:t>
            </a:r>
          </a:p>
        </p:txBody>
      </p:sp>
    </p:spTree>
    <p:extLst>
      <p:ext uri="{BB962C8B-B14F-4D97-AF65-F5344CB8AC3E}">
        <p14:creationId xmlns:p14="http://schemas.microsoft.com/office/powerpoint/2010/main" val="1087802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465C4-4CE0-4935-90B7-6614C3C6C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Typical features of severe convective clouds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F163207-E6D5-4AA6-8B37-47C4AFEBB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6488" y="1655763"/>
            <a:ext cx="4414837" cy="4414837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7AD4C3-3ABF-49A6-88D6-2A2989697A29}"/>
              </a:ext>
            </a:extLst>
          </p:cNvPr>
          <p:cNvSpPr txBox="1"/>
          <p:nvPr/>
        </p:nvSpPr>
        <p:spPr>
          <a:xfrm>
            <a:off x="515790" y="1225997"/>
            <a:ext cx="3864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Overshooting top and cold ring</a:t>
            </a:r>
          </a:p>
        </p:txBody>
      </p:sp>
    </p:spTree>
    <p:extLst>
      <p:ext uri="{BB962C8B-B14F-4D97-AF65-F5344CB8AC3E}">
        <p14:creationId xmlns:p14="http://schemas.microsoft.com/office/powerpoint/2010/main" val="616055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465C4-4CE0-4935-90B7-6614C3C6C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Typical features of severe convective clouds</a:t>
            </a:r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27202C42-8C07-46B3-932B-ABBD62C72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814" t="58830" r="43767" b="17568"/>
          <a:stretch/>
        </p:blipFill>
        <p:spPr>
          <a:xfrm>
            <a:off x="2159711" y="1936246"/>
            <a:ext cx="4863588" cy="403925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4B5574-EB27-40DE-8C49-6199AD32797F}"/>
              </a:ext>
            </a:extLst>
          </p:cNvPr>
          <p:cNvSpPr txBox="1"/>
          <p:nvPr/>
        </p:nvSpPr>
        <p:spPr>
          <a:xfrm>
            <a:off x="515789" y="1225997"/>
            <a:ext cx="5151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„Flying eagle“ and very high strong reflectivities</a:t>
            </a:r>
          </a:p>
        </p:txBody>
      </p:sp>
    </p:spTree>
    <p:extLst>
      <p:ext uri="{BB962C8B-B14F-4D97-AF65-F5344CB8AC3E}">
        <p14:creationId xmlns:p14="http://schemas.microsoft.com/office/powerpoint/2010/main" val="3088452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465C4-4CE0-4935-90B7-6614C3C6C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Typical features of severe convective clouds</a:t>
            </a:r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27202C42-8C07-46B3-932B-ABBD62C72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6488" y="1655763"/>
            <a:ext cx="4414837" cy="44148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4B5574-EB27-40DE-8C49-6199AD32797F}"/>
              </a:ext>
            </a:extLst>
          </p:cNvPr>
          <p:cNvSpPr txBox="1"/>
          <p:nvPr/>
        </p:nvSpPr>
        <p:spPr>
          <a:xfrm>
            <a:off x="515789" y="1225997"/>
            <a:ext cx="5151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„Flying eagle“ and very high strong reflectivities</a:t>
            </a:r>
          </a:p>
        </p:txBody>
      </p:sp>
    </p:spTree>
    <p:extLst>
      <p:ext uri="{BB962C8B-B14F-4D97-AF65-F5344CB8AC3E}">
        <p14:creationId xmlns:p14="http://schemas.microsoft.com/office/powerpoint/2010/main" val="3406202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465C4-4CE0-4935-90B7-6614C3C6C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Typical features of severe convective clouds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B5574-EB27-40DE-8C49-6199AD32797F}"/>
              </a:ext>
            </a:extLst>
          </p:cNvPr>
          <p:cNvSpPr txBox="1"/>
          <p:nvPr/>
        </p:nvSpPr>
        <p:spPr>
          <a:xfrm>
            <a:off x="515789" y="1225997"/>
            <a:ext cx="5151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Split cells</a:t>
            </a:r>
          </a:p>
        </p:txBody>
      </p:sp>
      <p:pic>
        <p:nvPicPr>
          <p:cNvPr id="5" name="ZM_Radar">
            <a:hlinkClick r:id="" action="ppaction://media"/>
            <a:extLst>
              <a:ext uri="{FF2B5EF4-FFF2-40B4-BE49-F238E27FC236}">
                <a16:creationId xmlns:a16="http://schemas.microsoft.com/office/drawing/2014/main" id="{9AC07D54-F55E-47A4-80B2-3928EA456EB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1655763"/>
            <a:ext cx="5891213" cy="4414837"/>
          </a:xfrm>
        </p:spPr>
      </p:pic>
    </p:spTree>
    <p:extLst>
      <p:ext uri="{BB962C8B-B14F-4D97-AF65-F5344CB8AC3E}">
        <p14:creationId xmlns:p14="http://schemas.microsoft.com/office/powerpoint/2010/main" val="171352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465C4-4CE0-4935-90B7-6614C3C6C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Typical features of severe convective clouds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B5574-EB27-40DE-8C49-6199AD32797F}"/>
              </a:ext>
            </a:extLst>
          </p:cNvPr>
          <p:cNvSpPr txBox="1"/>
          <p:nvPr/>
        </p:nvSpPr>
        <p:spPr>
          <a:xfrm>
            <a:off x="515789" y="1225997"/>
            <a:ext cx="5151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Small ice crystals at the beginning</a:t>
            </a:r>
          </a:p>
        </p:txBody>
      </p:sp>
      <p:pic>
        <p:nvPicPr>
          <p:cNvPr id="7" name="SS_RGB">
            <a:hlinkClick r:id="" action="ppaction://media"/>
            <a:extLst>
              <a:ext uri="{FF2B5EF4-FFF2-40B4-BE49-F238E27FC236}">
                <a16:creationId xmlns:a16="http://schemas.microsoft.com/office/drawing/2014/main" id="{ECEC1EBE-43EC-46D7-AAC0-14AC5C24A05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0438" y="1655763"/>
            <a:ext cx="4705350" cy="4414837"/>
          </a:xfrm>
        </p:spPr>
      </p:pic>
    </p:spTree>
    <p:extLst>
      <p:ext uri="{BB962C8B-B14F-4D97-AF65-F5344CB8AC3E}">
        <p14:creationId xmlns:p14="http://schemas.microsoft.com/office/powerpoint/2010/main" val="266350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A915E-C6ED-47EC-89E8-CE58854C7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Convection Climatology</a:t>
            </a:r>
          </a:p>
        </p:txBody>
      </p:sp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A780422-9AA3-40E1-A28D-3AFCB2B88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5896" y="1655763"/>
            <a:ext cx="5696021" cy="441483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1F38A2-19D5-4D72-9F04-898E280C52FB}"/>
              </a:ext>
            </a:extLst>
          </p:cNvPr>
          <p:cNvSpPr/>
          <p:nvPr/>
        </p:nvSpPr>
        <p:spPr>
          <a:xfrm>
            <a:off x="5948365" y="6074609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Punge et al., 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5452D-5079-4CEE-A41B-93B289DC8990}"/>
              </a:ext>
            </a:extLst>
          </p:cNvPr>
          <p:cNvSpPr txBox="1"/>
          <p:nvPr/>
        </p:nvSpPr>
        <p:spPr>
          <a:xfrm>
            <a:off x="515789" y="1225997"/>
            <a:ext cx="51513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Hail frequency maxima along the Alpine flanks, however more severe events </a:t>
            </a:r>
          </a:p>
          <a:p>
            <a:r>
              <a:rPr lang="sl-SI" dirty="0"/>
              <a:t>are only initiated over orography </a:t>
            </a:r>
          </a:p>
          <a:p>
            <a:r>
              <a:rPr lang="sl-SI" dirty="0"/>
              <a:t>but develop further over a </a:t>
            </a:r>
          </a:p>
          <a:p>
            <a:r>
              <a:rPr lang="sl-SI" dirty="0"/>
              <a:t>flater terrain</a:t>
            </a:r>
          </a:p>
        </p:txBody>
      </p:sp>
    </p:spTree>
    <p:extLst>
      <p:ext uri="{BB962C8B-B14F-4D97-AF65-F5344CB8AC3E}">
        <p14:creationId xmlns:p14="http://schemas.microsoft.com/office/powerpoint/2010/main" val="1159529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465C4-4CE0-4935-90B7-6614C3C6C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Typical features of severe convective clouds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B5574-EB27-40DE-8C49-6199AD32797F}"/>
              </a:ext>
            </a:extLst>
          </p:cNvPr>
          <p:cNvSpPr txBox="1"/>
          <p:nvPr/>
        </p:nvSpPr>
        <p:spPr>
          <a:xfrm>
            <a:off x="515789" y="1225997"/>
            <a:ext cx="5151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Lightning jump</a:t>
            </a:r>
          </a:p>
        </p:txBody>
      </p:sp>
      <p:pic>
        <p:nvPicPr>
          <p:cNvPr id="10" name="Content Placeholder 9" descr="A close up of a map&#10;&#10;Description automatically generated">
            <a:extLst>
              <a:ext uri="{FF2B5EF4-FFF2-40B4-BE49-F238E27FC236}">
                <a16:creationId xmlns:a16="http://schemas.microsoft.com/office/drawing/2014/main" id="{2EEB27AC-5FDF-4033-B045-6A2B582FD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5654" y="1314545"/>
            <a:ext cx="5295331" cy="3434334"/>
          </a:xfr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9509817"/>
              </p:ext>
            </p:extLst>
          </p:nvPr>
        </p:nvGraphicFramePr>
        <p:xfrm>
          <a:off x="515789" y="4748879"/>
          <a:ext cx="7415504" cy="2109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20A701-A753-426D-AB59-06F9AD6E3EB8}"/>
              </a:ext>
            </a:extLst>
          </p:cNvPr>
          <p:cNvCxnSpPr>
            <a:cxnSpLocks/>
          </p:cNvCxnSpPr>
          <p:nvPr/>
        </p:nvCxnSpPr>
        <p:spPr>
          <a:xfrm>
            <a:off x="3903260" y="5803439"/>
            <a:ext cx="900752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C389E8-423C-404A-994F-2CCC78327B3A}"/>
              </a:ext>
            </a:extLst>
          </p:cNvPr>
          <p:cNvCxnSpPr>
            <a:cxnSpLocks/>
          </p:cNvCxnSpPr>
          <p:nvPr/>
        </p:nvCxnSpPr>
        <p:spPr>
          <a:xfrm flipV="1">
            <a:off x="5420442" y="5803439"/>
            <a:ext cx="502687" cy="227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A95E5E0-06E6-4F8F-8216-DAC6C6E5837A}"/>
              </a:ext>
            </a:extLst>
          </p:cNvPr>
          <p:cNvSpPr txBox="1"/>
          <p:nvPr/>
        </p:nvSpPr>
        <p:spPr>
          <a:xfrm>
            <a:off x="3875082" y="5805711"/>
            <a:ext cx="125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Hail 4cm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CD5914-577E-4364-9FA5-93B11450BD54}"/>
              </a:ext>
            </a:extLst>
          </p:cNvPr>
          <p:cNvSpPr txBox="1"/>
          <p:nvPr/>
        </p:nvSpPr>
        <p:spPr>
          <a:xfrm>
            <a:off x="5324028" y="5794335"/>
            <a:ext cx="125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Hail 8cm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3BD2A7-9FE7-440E-BEB8-AA5D2EB2E9BB}"/>
              </a:ext>
            </a:extLst>
          </p:cNvPr>
          <p:cNvSpPr txBox="1"/>
          <p:nvPr/>
        </p:nvSpPr>
        <p:spPr>
          <a:xfrm>
            <a:off x="135928" y="3998771"/>
            <a:ext cx="32623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dirty="0"/>
              <a:t>No. of flashes along the track of the most severe storm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287123-E9BA-454D-A83C-C1E7EE8F8C4B}"/>
              </a:ext>
            </a:extLst>
          </p:cNvPr>
          <p:cNvSpPr txBox="1"/>
          <p:nvPr/>
        </p:nvSpPr>
        <p:spPr>
          <a:xfrm>
            <a:off x="7733933" y="4268974"/>
            <a:ext cx="129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©EIMV</a:t>
            </a:r>
          </a:p>
        </p:txBody>
      </p:sp>
    </p:spTree>
    <p:extLst>
      <p:ext uri="{BB962C8B-B14F-4D97-AF65-F5344CB8AC3E}">
        <p14:creationId xmlns:p14="http://schemas.microsoft.com/office/powerpoint/2010/main" val="1712272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465C4-4CE0-4935-90B7-6614C3C6C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Positive interaction between the two storm cells?</a:t>
            </a:r>
          </a:p>
        </p:txBody>
      </p:sp>
      <p:pic>
        <p:nvPicPr>
          <p:cNvPr id="21" name="Content Placeholder 20" descr="A picture containing outdoor&#10;&#10;Description automatically generated">
            <a:extLst>
              <a:ext uri="{FF2B5EF4-FFF2-40B4-BE49-F238E27FC236}">
                <a16:creationId xmlns:a16="http://schemas.microsoft.com/office/drawing/2014/main" id="{9A86C8E6-7F34-458A-ADAC-458DD785FB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38664" y="4060318"/>
            <a:ext cx="4125914" cy="2690217"/>
          </a:xfrm>
        </p:spPr>
      </p:pic>
      <p:pic>
        <p:nvPicPr>
          <p:cNvPr id="19" name="Content Placeholder 18" descr="A picture containing tree&#10;&#10;Description automatically generated">
            <a:extLst>
              <a:ext uri="{FF2B5EF4-FFF2-40B4-BE49-F238E27FC236}">
                <a16:creationId xmlns:a16="http://schemas.microsoft.com/office/drawing/2014/main" id="{74D5DBAC-7BC1-4F6A-99FC-5A3B556146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750" y="2573963"/>
            <a:ext cx="4222181" cy="3166635"/>
          </a:xfr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9152CF-23A0-4818-AF78-13AA750F02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37" t="29255"/>
          <a:stretch/>
        </p:blipFill>
        <p:spPr>
          <a:xfrm>
            <a:off x="5192971" y="1285067"/>
            <a:ext cx="3034879" cy="2775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46DC445-D1A6-4736-BB5E-ABA2B7D6AC0F}"/>
              </a:ext>
            </a:extLst>
          </p:cNvPr>
          <p:cNvSpPr txBox="1"/>
          <p:nvPr/>
        </p:nvSpPr>
        <p:spPr>
          <a:xfrm>
            <a:off x="313349" y="1424062"/>
            <a:ext cx="444289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dirty="0"/>
              <a:t>Radar image shows two separate storms, satellite images suggest a possible constructive interaction.  </a:t>
            </a:r>
          </a:p>
        </p:txBody>
      </p:sp>
    </p:spTree>
    <p:extLst>
      <p:ext uri="{BB962C8B-B14F-4D97-AF65-F5344CB8AC3E}">
        <p14:creationId xmlns:p14="http://schemas.microsoft.com/office/powerpoint/2010/main" val="2156459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465C4-4CE0-4935-90B7-6614C3C6C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Second phase of convective development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B5574-EB27-40DE-8C49-6199AD32797F}"/>
              </a:ext>
            </a:extLst>
          </p:cNvPr>
          <p:cNvSpPr txBox="1"/>
          <p:nvPr/>
        </p:nvSpPr>
        <p:spPr>
          <a:xfrm>
            <a:off x="515789" y="1225997"/>
            <a:ext cx="730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More widespread convection, multicells in late afternoon and evening</a:t>
            </a:r>
          </a:p>
        </p:txBody>
      </p:sp>
      <p:pic>
        <p:nvPicPr>
          <p:cNvPr id="5" name="ZM_Radar">
            <a:hlinkClick r:id="" action="ppaction://media"/>
            <a:extLst>
              <a:ext uri="{FF2B5EF4-FFF2-40B4-BE49-F238E27FC236}">
                <a16:creationId xmlns:a16="http://schemas.microsoft.com/office/drawing/2014/main" id="{9AC07D54-F55E-47A4-80B2-3928EA456EB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1655763"/>
            <a:ext cx="5891213" cy="4414837"/>
          </a:xfrm>
        </p:spPr>
      </p:pic>
    </p:spTree>
    <p:extLst>
      <p:ext uri="{BB962C8B-B14F-4D97-AF65-F5344CB8AC3E}">
        <p14:creationId xmlns:p14="http://schemas.microsoft.com/office/powerpoint/2010/main" val="198913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65B2D0-061A-42FD-880E-E1FFBA314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2nd phase of the convectivedevelopment - gusts</a:t>
            </a:r>
          </a:p>
        </p:txBody>
      </p:sp>
      <p:pic>
        <p:nvPicPr>
          <p:cNvPr id="10" name="Content Placeholder 9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2B37C06-8944-49E0-B849-BBBA019B5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6019" y="1655763"/>
            <a:ext cx="4495775" cy="4414837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567295-CC62-49EA-B1F8-3B1BAE8F2BF6}"/>
              </a:ext>
            </a:extLst>
          </p:cNvPr>
          <p:cNvSpPr txBox="1"/>
          <p:nvPr/>
        </p:nvSpPr>
        <p:spPr>
          <a:xfrm>
            <a:off x="6979023" y="5715000"/>
            <a:ext cx="129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©ESWD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BE6E90-7603-4659-92E1-D3A0B3458D28}"/>
              </a:ext>
            </a:extLst>
          </p:cNvPr>
          <p:cNvSpPr txBox="1"/>
          <p:nvPr/>
        </p:nvSpPr>
        <p:spPr>
          <a:xfrm>
            <a:off x="105784" y="3897696"/>
            <a:ext cx="3098317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dirty="0"/>
              <a:t>Single </a:t>
            </a:r>
            <a:r>
              <a:rPr lang="de-DE" dirty="0" err="1"/>
              <a:t>supercells</a:t>
            </a:r>
            <a:r>
              <a:rPr lang="sl-SI" dirty="0"/>
              <a:t> produced mainly hail, while more organized convective systems produced heavy rain and severe wind gusts.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AEA56A3-1F54-4375-BEE7-50B0E481DB14}"/>
              </a:ext>
            </a:extLst>
          </p:cNvPr>
          <p:cNvCxnSpPr>
            <a:cxnSpLocks/>
          </p:cNvCxnSpPr>
          <p:nvPr/>
        </p:nvCxnSpPr>
        <p:spPr>
          <a:xfrm>
            <a:off x="3199885" y="4384623"/>
            <a:ext cx="2174210" cy="503473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9A4DFDC-5070-4F4B-8E99-23DDDDAAC23E}"/>
              </a:ext>
            </a:extLst>
          </p:cNvPr>
          <p:cNvCxnSpPr>
            <a:cxnSpLocks/>
          </p:cNvCxnSpPr>
          <p:nvPr/>
        </p:nvCxnSpPr>
        <p:spPr>
          <a:xfrm flipV="1">
            <a:off x="3204101" y="3533670"/>
            <a:ext cx="1913809" cy="740166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975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65B2D0-061A-42FD-880E-E1FFBA314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The ingredients for convective development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BBD884-8E93-40F4-9C78-BE0A290A5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>
                <a:solidFill>
                  <a:schemeClr val="tx2"/>
                </a:solidFill>
              </a:rPr>
              <a:t>Were all ingredients for the development present?</a:t>
            </a:r>
          </a:p>
          <a:p>
            <a:endParaRPr lang="sl-SI" dirty="0">
              <a:solidFill>
                <a:schemeClr val="tx2"/>
              </a:solidFill>
            </a:endParaRPr>
          </a:p>
          <a:p>
            <a:r>
              <a:rPr lang="sl-SI" dirty="0">
                <a:solidFill>
                  <a:schemeClr val="tx2"/>
                </a:solidFill>
              </a:rPr>
              <a:t>Instability</a:t>
            </a:r>
          </a:p>
          <a:p>
            <a:r>
              <a:rPr lang="sl-SI" dirty="0">
                <a:solidFill>
                  <a:schemeClr val="tx2"/>
                </a:solidFill>
              </a:rPr>
              <a:t>Moisture</a:t>
            </a:r>
          </a:p>
          <a:p>
            <a:r>
              <a:rPr lang="sl-SI" dirty="0">
                <a:solidFill>
                  <a:schemeClr val="tx2"/>
                </a:solidFill>
              </a:rPr>
              <a:t>Lift</a:t>
            </a:r>
          </a:p>
          <a:p>
            <a:endParaRPr lang="sl-SI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sl-SI" dirty="0">
                <a:solidFill>
                  <a:schemeClr val="tx2"/>
                </a:solidFill>
              </a:rPr>
              <a:t>Goal: Investigation with available satellite data</a:t>
            </a:r>
          </a:p>
        </p:txBody>
      </p:sp>
    </p:spTree>
    <p:extLst>
      <p:ext uri="{BB962C8B-B14F-4D97-AF65-F5344CB8AC3E}">
        <p14:creationId xmlns:p14="http://schemas.microsoft.com/office/powerpoint/2010/main" val="4048636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65B2D0-061A-42FD-880E-E1FFBA314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Instability and moisture </a:t>
            </a:r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1DCD4A96-A0A1-442D-8C02-CC61F7CF22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8050" y="2519363"/>
            <a:ext cx="3607312" cy="3348037"/>
          </a:xfrm>
        </p:spPr>
      </p:pic>
      <p:pic>
        <p:nvPicPr>
          <p:cNvPr id="9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8543B36F-BF03-437A-80AF-BB3C30DF89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62833" y="2519363"/>
            <a:ext cx="3466435" cy="334803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76CCDD-8E7A-4E2A-8BDD-7AEEC02681D3}"/>
              </a:ext>
            </a:extLst>
          </p:cNvPr>
          <p:cNvSpPr txBox="1"/>
          <p:nvPr/>
        </p:nvSpPr>
        <p:spPr>
          <a:xfrm>
            <a:off x="900953" y="2030506"/>
            <a:ext cx="2649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TEMP Ljubljana 06 UTC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2A7274-2CB9-4684-8E36-E02D86A52DE6}"/>
              </a:ext>
            </a:extLst>
          </p:cNvPr>
          <p:cNvSpPr txBox="1"/>
          <p:nvPr/>
        </p:nvSpPr>
        <p:spPr>
          <a:xfrm>
            <a:off x="5410204" y="2021542"/>
            <a:ext cx="2649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TEMP Zagreb 00 UTC</a:t>
            </a:r>
          </a:p>
        </p:txBody>
      </p:sp>
    </p:spTree>
    <p:extLst>
      <p:ext uri="{BB962C8B-B14F-4D97-AF65-F5344CB8AC3E}">
        <p14:creationId xmlns:p14="http://schemas.microsoft.com/office/powerpoint/2010/main" val="975002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65B2D0-061A-42FD-880E-E1FFBA314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Instability and moisture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8C725AC7-C0D2-45D5-91D6-BB334921E6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8050" y="2519363"/>
            <a:ext cx="3607312" cy="3348037"/>
          </a:xfrm>
        </p:spPr>
      </p:pic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09B987ED-E390-4066-BF10-2232823A06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62833" y="2519363"/>
            <a:ext cx="3466435" cy="334803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9BD8EE-F41A-4471-A675-FC747797FFD1}"/>
              </a:ext>
            </a:extLst>
          </p:cNvPr>
          <p:cNvSpPr txBox="1"/>
          <p:nvPr/>
        </p:nvSpPr>
        <p:spPr>
          <a:xfrm>
            <a:off x="900953" y="2030506"/>
            <a:ext cx="2649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TEMP Ljubljana 12 UTC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79EA4B-16E0-4BE7-9477-820BD132DAF2}"/>
              </a:ext>
            </a:extLst>
          </p:cNvPr>
          <p:cNvSpPr txBox="1"/>
          <p:nvPr/>
        </p:nvSpPr>
        <p:spPr>
          <a:xfrm>
            <a:off x="5410204" y="2021542"/>
            <a:ext cx="2649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TEMP Zagreb 12 UTC</a:t>
            </a:r>
          </a:p>
        </p:txBody>
      </p:sp>
    </p:spTree>
    <p:extLst>
      <p:ext uri="{BB962C8B-B14F-4D97-AF65-F5344CB8AC3E}">
        <p14:creationId xmlns:p14="http://schemas.microsoft.com/office/powerpoint/2010/main" val="989293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IASI level2 temperature and humidity profiles</a:t>
            </a:r>
            <a:endParaRPr lang="en-US" dirty="0"/>
          </a:p>
        </p:txBody>
      </p:sp>
      <p:sp>
        <p:nvSpPr>
          <p:cNvPr id="2" name="Označba mesta vsebine 1"/>
          <p:cNvSpPr>
            <a:spLocks noGrp="1"/>
          </p:cNvSpPr>
          <p:nvPr>
            <p:ph idx="1"/>
          </p:nvPr>
        </p:nvSpPr>
        <p:spPr>
          <a:xfrm>
            <a:off x="649753" y="1800000"/>
            <a:ext cx="7869091" cy="2628000"/>
          </a:xfrm>
        </p:spPr>
        <p:txBody>
          <a:bodyPr>
            <a:normAutofit lnSpcReduction="10000"/>
          </a:bodyPr>
          <a:lstStyle/>
          <a:p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“All-sky” conditions</a:t>
            </a:r>
          </a:p>
          <a:p>
            <a:r>
              <a:rPr lang="sl-SI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Retrieval</a:t>
            </a:r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sl-SI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method</a:t>
            </a:r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PWLR</a:t>
            </a:r>
            <a:r>
              <a:rPr lang="sl-SI" baseline="30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</a:t>
            </a:r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- </a:t>
            </a:r>
            <a:r>
              <a:rPr lang="sl-SI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Piece</a:t>
            </a:r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</a:t>
            </a:r>
            <a:r>
              <a:rPr lang="sl-SI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wise</a:t>
            </a:r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sl-SI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linear</a:t>
            </a:r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sl-SI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regression</a:t>
            </a:r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(no NWP </a:t>
            </a:r>
            <a:r>
              <a:rPr lang="sl-SI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input</a:t>
            </a:r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!)</a:t>
            </a:r>
          </a:p>
          <a:p>
            <a:r>
              <a:rPr lang="sl-SI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Combination</a:t>
            </a:r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sl-SI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of</a:t>
            </a:r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IR (IASI) </a:t>
            </a:r>
            <a:r>
              <a:rPr lang="sl-SI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and</a:t>
            </a:r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sl-SI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collocated</a:t>
            </a:r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MW (AMSU/MHS) </a:t>
            </a:r>
            <a:r>
              <a:rPr lang="sl-SI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measurements</a:t>
            </a:r>
            <a:endParaRPr lang="sl-SI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sl-SI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Resolution</a:t>
            </a:r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12-39 km, 138 </a:t>
            </a:r>
            <a:r>
              <a:rPr lang="sl-SI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vertical</a:t>
            </a:r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sigma </a:t>
            </a:r>
            <a:r>
              <a:rPr lang="sl-SI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levels</a:t>
            </a:r>
            <a:endParaRPr lang="sl-SI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sl-SI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Quality</a:t>
            </a:r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sl-SI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indicators</a:t>
            </a:r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sl-SI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included</a:t>
            </a:r>
            <a:endParaRPr lang="sl-SI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70287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03335-F180-4933-870B-477D0C345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IASI near surface temperature 08:45 UTC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6EC3F6B1-C321-4D1A-A62F-1A6692E77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8800" y="1210261"/>
            <a:ext cx="4962525" cy="4962525"/>
          </a:xfrm>
        </p:spPr>
      </p:pic>
    </p:spTree>
    <p:extLst>
      <p:ext uri="{BB962C8B-B14F-4D97-AF65-F5344CB8AC3E}">
        <p14:creationId xmlns:p14="http://schemas.microsoft.com/office/powerpoint/2010/main" val="2623122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03335-F180-4933-870B-477D0C345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6EC3F6B1-C321-4D1A-A62F-1A6692E77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8800" y="1210261"/>
            <a:ext cx="4962525" cy="4962525"/>
          </a:xfr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B0981F6B-1FCC-4169-86C9-04F589678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00" y="4218161"/>
            <a:ext cx="2016000" cy="252000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32C3A258-8E4D-4635-AB3B-4AE591124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788" y="6588"/>
            <a:ext cx="2016000" cy="2520000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4D5EA222-C48B-482B-B630-A9A4C8E5F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200" y="4218161"/>
            <a:ext cx="2016000" cy="2520000"/>
          </a:xfrm>
          <a:prstGeom prst="rect">
            <a:avLst/>
          </a:prstGeom>
        </p:spPr>
      </p:pic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11AB9B03-2D0E-4CE1-8E9F-DBAF78C1E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33" y="1492786"/>
            <a:ext cx="2016000" cy="2520000"/>
          </a:xfrm>
          <a:prstGeom prst="rect">
            <a:avLst/>
          </a:prstGeom>
        </p:spPr>
      </p:pic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E845534B-2535-4420-84DA-E20E1CE2BD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2854" y="1095355"/>
            <a:ext cx="2016000" cy="2520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DA16FC2-3625-467C-A869-12B011938AF6}"/>
              </a:ext>
            </a:extLst>
          </p:cNvPr>
          <p:cNvCxnSpPr>
            <a:cxnSpLocks/>
          </p:cNvCxnSpPr>
          <p:nvPr/>
        </p:nvCxnSpPr>
        <p:spPr>
          <a:xfrm flipV="1">
            <a:off x="2198186" y="4152288"/>
            <a:ext cx="1692000" cy="115071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2771D4-FD62-437B-9E8E-B0C83F2E3099}"/>
              </a:ext>
            </a:extLst>
          </p:cNvPr>
          <p:cNvCxnSpPr>
            <a:cxnSpLocks/>
          </p:cNvCxnSpPr>
          <p:nvPr/>
        </p:nvCxnSpPr>
        <p:spPr>
          <a:xfrm>
            <a:off x="2004518" y="2802295"/>
            <a:ext cx="2881381" cy="15251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B1E9FF-BD29-4170-A567-BFF376980529}"/>
              </a:ext>
            </a:extLst>
          </p:cNvPr>
          <p:cNvCxnSpPr>
            <a:cxnSpLocks/>
          </p:cNvCxnSpPr>
          <p:nvPr/>
        </p:nvCxnSpPr>
        <p:spPr>
          <a:xfrm flipV="1">
            <a:off x="4456386" y="2526589"/>
            <a:ext cx="115614" cy="85774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22D939-4B22-4A87-96AE-77B89CA28914}"/>
              </a:ext>
            </a:extLst>
          </p:cNvPr>
          <p:cNvCxnSpPr>
            <a:cxnSpLocks/>
          </p:cNvCxnSpPr>
          <p:nvPr/>
        </p:nvCxnSpPr>
        <p:spPr>
          <a:xfrm flipV="1">
            <a:off x="5060057" y="2526589"/>
            <a:ext cx="1239943" cy="49729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50D756-E01C-4E66-B215-116293CF2F94}"/>
              </a:ext>
            </a:extLst>
          </p:cNvPr>
          <p:cNvCxnSpPr>
            <a:cxnSpLocks/>
          </p:cNvCxnSpPr>
          <p:nvPr/>
        </p:nvCxnSpPr>
        <p:spPr>
          <a:xfrm>
            <a:off x="4521141" y="3766782"/>
            <a:ext cx="1576632" cy="153798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380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6301FD-1646-49E1-B4AC-D0BA1BC3A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Convective season 2018</a:t>
            </a:r>
          </a:p>
        </p:txBody>
      </p:sp>
      <p:sp>
        <p:nvSpPr>
          <p:cNvPr id="2" name="Označba mesta vsebine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sl-SI" dirty="0">
                <a:solidFill>
                  <a:schemeClr val="tx2"/>
                </a:solidFill>
              </a:rPr>
              <a:t>Very early begin</a:t>
            </a:r>
          </a:p>
          <a:p>
            <a:r>
              <a:rPr lang="sl-SI" dirty="0">
                <a:solidFill>
                  <a:schemeClr val="tx2"/>
                </a:solidFill>
              </a:rPr>
              <a:t>Estofex issued 15 level 2 warnings in May</a:t>
            </a:r>
          </a:p>
          <a:p>
            <a:r>
              <a:rPr lang="sl-SI" dirty="0">
                <a:solidFill>
                  <a:schemeClr val="tx2"/>
                </a:solidFill>
              </a:rPr>
              <a:t>In Slovenia only 3 days without convection in May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FC5852-8FDA-4B3B-9F26-790511AC2B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80205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03335-F180-4933-870B-477D0C345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6EC3F6B1-C321-4D1A-A62F-1A6692E77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8800" y="1210261"/>
            <a:ext cx="4962525" cy="4962525"/>
          </a:xfr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B0981F6B-1FCC-4169-86C9-04F589678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00" y="4218161"/>
            <a:ext cx="2016000" cy="252000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32C3A258-8E4D-4635-AB3B-4AE591124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788" y="6588"/>
            <a:ext cx="2016000" cy="2520000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4D5EA222-C48B-482B-B630-A9A4C8E5F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200" y="4218161"/>
            <a:ext cx="2016000" cy="2520000"/>
          </a:xfrm>
          <a:prstGeom prst="rect">
            <a:avLst/>
          </a:prstGeom>
        </p:spPr>
      </p:pic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11AB9B03-2D0E-4CE1-8E9F-DBAF78C1E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33" y="1492786"/>
            <a:ext cx="2016000" cy="2520000"/>
          </a:xfrm>
          <a:prstGeom prst="rect">
            <a:avLst/>
          </a:prstGeom>
        </p:spPr>
      </p:pic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E845534B-2535-4420-84DA-E20E1CE2BD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2854" y="1095355"/>
            <a:ext cx="2016000" cy="2520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DA16FC2-3625-467C-A869-12B011938AF6}"/>
              </a:ext>
            </a:extLst>
          </p:cNvPr>
          <p:cNvCxnSpPr>
            <a:cxnSpLocks/>
          </p:cNvCxnSpPr>
          <p:nvPr/>
        </p:nvCxnSpPr>
        <p:spPr>
          <a:xfrm flipV="1">
            <a:off x="2198186" y="4152288"/>
            <a:ext cx="1692000" cy="115071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2771D4-FD62-437B-9E8E-B0C83F2E3099}"/>
              </a:ext>
            </a:extLst>
          </p:cNvPr>
          <p:cNvCxnSpPr>
            <a:cxnSpLocks/>
          </p:cNvCxnSpPr>
          <p:nvPr/>
        </p:nvCxnSpPr>
        <p:spPr>
          <a:xfrm>
            <a:off x="2004518" y="2802295"/>
            <a:ext cx="2881381" cy="15251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B1E9FF-BD29-4170-A567-BFF376980529}"/>
              </a:ext>
            </a:extLst>
          </p:cNvPr>
          <p:cNvCxnSpPr>
            <a:cxnSpLocks/>
          </p:cNvCxnSpPr>
          <p:nvPr/>
        </p:nvCxnSpPr>
        <p:spPr>
          <a:xfrm flipV="1">
            <a:off x="4456386" y="2526589"/>
            <a:ext cx="115614" cy="85774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22D939-4B22-4A87-96AE-77B89CA28914}"/>
              </a:ext>
            </a:extLst>
          </p:cNvPr>
          <p:cNvCxnSpPr>
            <a:cxnSpLocks/>
          </p:cNvCxnSpPr>
          <p:nvPr/>
        </p:nvCxnSpPr>
        <p:spPr>
          <a:xfrm flipV="1">
            <a:off x="5060057" y="2526589"/>
            <a:ext cx="1239943" cy="49729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50D756-E01C-4E66-B215-116293CF2F94}"/>
              </a:ext>
            </a:extLst>
          </p:cNvPr>
          <p:cNvCxnSpPr>
            <a:cxnSpLocks/>
          </p:cNvCxnSpPr>
          <p:nvPr/>
        </p:nvCxnSpPr>
        <p:spPr>
          <a:xfrm>
            <a:off x="4521141" y="3766782"/>
            <a:ext cx="1576632" cy="153798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8465E07-A146-4458-8877-BA4C400ABA06}"/>
              </a:ext>
            </a:extLst>
          </p:cNvPr>
          <p:cNvSpPr txBox="1"/>
          <p:nvPr/>
        </p:nvSpPr>
        <p:spPr>
          <a:xfrm>
            <a:off x="1658679" y="3872058"/>
            <a:ext cx="54808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chemeClr val="tx2"/>
                </a:solidFill>
              </a:rPr>
              <a:t>Can we trust these profiles?</a:t>
            </a:r>
          </a:p>
        </p:txBody>
      </p:sp>
    </p:spTree>
    <p:extLst>
      <p:ext uri="{BB962C8B-B14F-4D97-AF65-F5344CB8AC3E}">
        <p14:creationId xmlns:p14="http://schemas.microsoft.com/office/powerpoint/2010/main" val="1443448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9754" y="695245"/>
            <a:ext cx="7844492" cy="400110"/>
          </a:xfrm>
        </p:spPr>
        <p:txBody>
          <a:bodyPr/>
          <a:lstStyle/>
          <a:p>
            <a:r>
              <a:rPr lang="sl-SI" dirty="0"/>
              <a:t>Verification with aircraft (AMDAR) data </a:t>
            </a:r>
            <a:endParaRPr lang="en-US" dirty="0"/>
          </a:p>
        </p:txBody>
      </p:sp>
      <p:pic>
        <p:nvPicPr>
          <p:cNvPr id="29" name="Označba mesta vsebine 2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61354" y="1620000"/>
            <a:ext cx="2620799" cy="4679999"/>
          </a:xfrm>
        </p:spPr>
      </p:pic>
      <p:pic>
        <p:nvPicPr>
          <p:cNvPr id="28" name="Označba mesta vsebine 2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90650" y="1620000"/>
            <a:ext cx="2620799" cy="4679999"/>
          </a:xfrm>
        </p:spPr>
      </p:pic>
      <p:sp>
        <p:nvSpPr>
          <p:cNvPr id="18" name="PoljeZBesedilom 17"/>
          <p:cNvSpPr txBox="1"/>
          <p:nvPr/>
        </p:nvSpPr>
        <p:spPr>
          <a:xfrm>
            <a:off x="1695450" y="6300000"/>
            <a:ext cx="26765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1400" dirty="0">
                <a:solidFill>
                  <a:schemeClr val="tx2"/>
                </a:solidFill>
              </a:rPr>
              <a:t>T </a:t>
            </a:r>
            <a:r>
              <a:rPr lang="sl-SI" sz="1400" dirty="0" err="1">
                <a:solidFill>
                  <a:schemeClr val="tx2"/>
                </a:solidFill>
              </a:rPr>
              <a:t>difference</a:t>
            </a:r>
            <a:r>
              <a:rPr lang="sl-SI" sz="1400" dirty="0">
                <a:solidFill>
                  <a:schemeClr val="tx2"/>
                </a:solidFill>
              </a:rPr>
              <a:t> </a:t>
            </a:r>
            <a:r>
              <a:rPr lang="sl-SI" sz="1400" dirty="0" err="1">
                <a:solidFill>
                  <a:schemeClr val="tx2"/>
                </a:solidFill>
              </a:rPr>
              <a:t>and</a:t>
            </a:r>
            <a:r>
              <a:rPr lang="sl-SI" sz="1400" dirty="0">
                <a:solidFill>
                  <a:schemeClr val="tx2"/>
                </a:solidFill>
              </a:rPr>
              <a:t> St dev (°C)</a:t>
            </a:r>
          </a:p>
        </p:txBody>
      </p:sp>
      <p:sp>
        <p:nvSpPr>
          <p:cNvPr id="30" name="PoljeZBesedilom 29"/>
          <p:cNvSpPr txBox="1"/>
          <p:nvPr/>
        </p:nvSpPr>
        <p:spPr>
          <a:xfrm>
            <a:off x="5067300" y="6300000"/>
            <a:ext cx="26765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1400" dirty="0" err="1">
                <a:solidFill>
                  <a:schemeClr val="tx2"/>
                </a:solidFill>
              </a:rPr>
              <a:t>Td</a:t>
            </a:r>
            <a:r>
              <a:rPr lang="sl-SI" sz="1400" dirty="0">
                <a:solidFill>
                  <a:schemeClr val="tx2"/>
                </a:solidFill>
              </a:rPr>
              <a:t> </a:t>
            </a:r>
            <a:r>
              <a:rPr lang="sl-SI" sz="1400" dirty="0" err="1">
                <a:solidFill>
                  <a:schemeClr val="tx2"/>
                </a:solidFill>
              </a:rPr>
              <a:t>difference</a:t>
            </a:r>
            <a:r>
              <a:rPr lang="sl-SI" sz="1400" dirty="0">
                <a:solidFill>
                  <a:schemeClr val="tx2"/>
                </a:solidFill>
              </a:rPr>
              <a:t> </a:t>
            </a:r>
            <a:r>
              <a:rPr lang="sl-SI" sz="1400" dirty="0" err="1">
                <a:solidFill>
                  <a:schemeClr val="tx2"/>
                </a:solidFill>
              </a:rPr>
              <a:t>and</a:t>
            </a:r>
            <a:r>
              <a:rPr lang="sl-SI" sz="1400" dirty="0">
                <a:solidFill>
                  <a:schemeClr val="tx2"/>
                </a:solidFill>
              </a:rPr>
              <a:t> St dev (°C)</a:t>
            </a:r>
          </a:p>
        </p:txBody>
      </p:sp>
      <p:sp>
        <p:nvSpPr>
          <p:cNvPr id="17" name="PoljeZBesedilom 16"/>
          <p:cNvSpPr txBox="1"/>
          <p:nvPr/>
        </p:nvSpPr>
        <p:spPr>
          <a:xfrm rot="-5400000">
            <a:off x="698633" y="3880808"/>
            <a:ext cx="13885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l-SI" sz="1400" dirty="0" err="1">
                <a:solidFill>
                  <a:schemeClr val="tx2"/>
                </a:solidFill>
              </a:rPr>
              <a:t>Pressure</a:t>
            </a:r>
            <a:r>
              <a:rPr lang="sl-SI" sz="1400" dirty="0">
                <a:solidFill>
                  <a:schemeClr val="tx2"/>
                </a:solidFill>
              </a:rPr>
              <a:t> (</a:t>
            </a:r>
            <a:r>
              <a:rPr lang="sl-SI" sz="1400" dirty="0" err="1">
                <a:solidFill>
                  <a:schemeClr val="tx2"/>
                </a:solidFill>
              </a:rPr>
              <a:t>hPa</a:t>
            </a:r>
            <a:r>
              <a:rPr lang="sl-SI" sz="14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31" name="Pravokotnik 30"/>
          <p:cNvSpPr/>
          <p:nvPr/>
        </p:nvSpPr>
        <p:spPr>
          <a:xfrm>
            <a:off x="4591050" y="3340435"/>
            <a:ext cx="390525" cy="11934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3443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D03309B-02E4-4B3A-A520-40012777D5DB}" type="slidenum">
              <a:rPr/>
              <a:pPr lvl="0"/>
              <a:t>32</a:t>
            </a:fld>
            <a:r>
              <a:rPr lang="en-US"/>
              <a:t> /</a:t>
            </a:r>
          </a:p>
        </p:txBody>
      </p:sp>
      <p:sp>
        <p:nvSpPr>
          <p:cNvPr id="2" name="Naslov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sl-SI" dirty="0"/>
              <a:t>Stability indices</a:t>
            </a:r>
            <a:endParaRPr lang="en-US" dirty="0"/>
          </a:p>
        </p:txBody>
      </p:sp>
      <p:sp>
        <p:nvSpPr>
          <p:cNvPr id="3" name="Označba mesta besedila 2"/>
          <p:cNvSpPr txBox="1">
            <a:spLocks noGrp="1"/>
          </p:cNvSpPr>
          <p:nvPr>
            <p:ph type="body" idx="4294967295"/>
          </p:nvPr>
        </p:nvSpPr>
        <p:spPr>
          <a:xfrm>
            <a:off x="649754" y="1733551"/>
            <a:ext cx="8037046" cy="413445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Convection</a:t>
            </a:r>
          </a:p>
          <a:p>
            <a:pPr lvl="0"/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K-index:</a:t>
            </a:r>
            <a:endParaRPr lang="sl-SI" sz="2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0" lvl="0" indent="0">
              <a:buNone/>
            </a:pPr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   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K = T</a:t>
            </a:r>
            <a:r>
              <a:rPr lang="en-US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85</a:t>
            </a:r>
            <a:r>
              <a:rPr lang="sl-SI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0</a:t>
            </a:r>
            <a:r>
              <a:rPr lang="en-US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+ T</a:t>
            </a:r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</a:t>
            </a:r>
            <a:r>
              <a:rPr lang="en-US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85</a:t>
            </a:r>
            <a:r>
              <a:rPr lang="sl-SI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0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– T</a:t>
            </a:r>
            <a:r>
              <a:rPr lang="en-US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5</a:t>
            </a:r>
            <a:r>
              <a:rPr lang="sl-SI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00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– (T</a:t>
            </a:r>
            <a:r>
              <a:rPr lang="sl-SI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700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– T</a:t>
            </a:r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</a:t>
            </a:r>
            <a:r>
              <a:rPr lang="sl-SI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700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)</a:t>
            </a:r>
          </a:p>
          <a:p>
            <a:pPr lvl="0"/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Showalter index:</a:t>
            </a:r>
          </a:p>
          <a:p>
            <a:pPr marL="0" lvl="0" indent="0">
              <a:buNone/>
            </a:pPr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   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SWI = </a:t>
            </a:r>
            <a:r>
              <a:rPr lang="en-US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T</a:t>
            </a:r>
            <a:r>
              <a:rPr lang="en-US" baseline="-14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env</a:t>
            </a:r>
            <a:r>
              <a:rPr lang="sl-SI" baseline="-1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_500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– </a:t>
            </a:r>
            <a:r>
              <a:rPr lang="en-US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T</a:t>
            </a:r>
            <a:r>
              <a:rPr lang="en-US" baseline="-14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parcel</a:t>
            </a:r>
            <a:r>
              <a:rPr lang="sl-SI" baseline="-1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_500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   (lifted from 850 </a:t>
            </a:r>
            <a:r>
              <a:rPr lang="en-US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hPa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)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849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0DFBD80-9488-4EFD-8D2E-544A5380A538}" type="slidenum">
              <a:rPr/>
              <a:pPr lvl="0"/>
              <a:t>33</a:t>
            </a:fld>
            <a:r>
              <a:rPr lang="en-US"/>
              <a:t> /</a:t>
            </a:r>
          </a:p>
        </p:txBody>
      </p:sp>
      <p:sp>
        <p:nvSpPr>
          <p:cNvPr id="2" name="Naslov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Convection IASI vs AMDAR</a:t>
            </a:r>
          </a:p>
        </p:txBody>
      </p:sp>
      <p:graphicFrame>
        <p:nvGraphicFramePr>
          <p:cNvPr id="3" name="Označba mesta tabele 2"/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3043329179"/>
              </p:ext>
            </p:extLst>
          </p:nvPr>
        </p:nvGraphicFramePr>
        <p:xfrm>
          <a:off x="648000" y="1958400"/>
          <a:ext cx="7837227" cy="995328"/>
        </p:xfrm>
        <a:graphic>
          <a:graphicData uri="http://schemas.openxmlformats.org/drawingml/2006/table">
            <a:tbl>
              <a:tblPr firstRow="1" bandRow="1"/>
              <a:tblGrid>
                <a:gridCol w="2612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24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1776"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600" b="0" i="0" u="none" strike="noStrike" kern="1200" cap="none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YaHei" pitchFamily="2"/>
                          <a:cs typeface="Arial" panose="020B0604020202020204" pitchFamily="34" charset="0"/>
                        </a:rPr>
                        <a:t>SWI &lt; </a:t>
                      </a:r>
                      <a:r>
                        <a:rPr lang="sl-SI" sz="1600" b="0" i="0" u="none" strike="noStrike" kern="1200" cap="none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YaHei" pitchFamily="2"/>
                          <a:cs typeface="Arial" panose="020B0604020202020204" pitchFamily="34" charset="0"/>
                        </a:rPr>
                        <a:t>3</a:t>
                      </a:r>
                      <a:endParaRPr lang="en-US" sz="1600" b="0" i="0" u="none" strike="noStrike" kern="1200" cap="none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Microsoft YaHei" pitchFamily="2"/>
                        <a:cs typeface="Arial" panose="020B0604020202020204" pitchFamily="34" charset="0"/>
                      </a:endParaRPr>
                    </a:p>
                  </a:txBody>
                  <a:tcPr marL="82944" marR="82944" marT="41472" marB="4147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600" b="0" i="0" u="none" strike="noStrike" kern="1200" cap="none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YaHei" pitchFamily="2"/>
                          <a:cs typeface="Arial" panose="020B0604020202020204" pitchFamily="34" charset="0"/>
                        </a:rPr>
                        <a:t>IASI YES</a:t>
                      </a:r>
                    </a:p>
                  </a:txBody>
                  <a:tcPr marL="82944" marR="82944" marT="41472" marB="4147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600" b="0" i="0" u="none" strike="noStrike" kern="1200" cap="none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YaHei" pitchFamily="2"/>
                          <a:cs typeface="Arial" panose="020B0604020202020204" pitchFamily="34" charset="0"/>
                        </a:rPr>
                        <a:t>IASI NO</a:t>
                      </a:r>
                    </a:p>
                  </a:txBody>
                  <a:tcPr marL="82944" marR="82944" marT="41472" marB="41472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776"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600" b="0" i="0" u="none" strike="noStrike" kern="1200" cap="none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YaHei" pitchFamily="2"/>
                          <a:cs typeface="Arial" panose="020B0604020202020204" pitchFamily="34" charset="0"/>
                        </a:rPr>
                        <a:t>AMDAR YES</a:t>
                      </a:r>
                    </a:p>
                  </a:txBody>
                  <a:tcPr marL="82944" marR="82944" marT="41472" marB="4147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l-SI" sz="1600" b="0" i="0" u="none" strike="noStrike" kern="1200" cap="none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YaHei" pitchFamily="2"/>
                          <a:cs typeface="Arial" panose="020B0604020202020204" pitchFamily="34" charset="0"/>
                        </a:rPr>
                        <a:t>3327</a:t>
                      </a:r>
                      <a:endParaRPr lang="en-US" sz="1600" b="0" i="0" u="none" strike="noStrike" kern="1200" cap="none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Microsoft YaHei" pitchFamily="2"/>
                        <a:cs typeface="Arial" panose="020B0604020202020204" pitchFamily="34" charset="0"/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l-SI" sz="1600" b="0" i="0" u="none" strike="noStrike" kern="1200" cap="none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YaHei" pitchFamily="2"/>
                          <a:cs typeface="Arial" panose="020B0604020202020204" pitchFamily="34" charset="0"/>
                        </a:rPr>
                        <a:t>1298</a:t>
                      </a:r>
                      <a:endParaRPr lang="en-US" sz="1600" b="0" i="0" u="none" strike="noStrike" kern="1200" cap="none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Microsoft YaHei" pitchFamily="2"/>
                        <a:cs typeface="Arial" panose="020B0604020202020204" pitchFamily="34" charset="0"/>
                      </a:endParaRPr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776"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600" b="0" i="0" u="none" strike="noStrike" kern="1200" cap="none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YaHei" pitchFamily="2"/>
                          <a:cs typeface="Arial" panose="020B0604020202020204" pitchFamily="34" charset="0"/>
                        </a:rPr>
                        <a:t>AMDAR NO</a:t>
                      </a:r>
                    </a:p>
                  </a:txBody>
                  <a:tcPr marL="82944" marR="82944" marT="41472" marB="4147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l-SI" sz="1600" b="0" i="0" u="none" strike="noStrike" kern="1200" cap="none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YaHei" pitchFamily="2"/>
                          <a:cs typeface="Arial" panose="020B0604020202020204" pitchFamily="34" charset="0"/>
                        </a:rPr>
                        <a:t>1199</a:t>
                      </a:r>
                      <a:endParaRPr lang="en-US" sz="1600" b="0" i="0" u="none" strike="noStrike" kern="1200" cap="none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Microsoft YaHei" pitchFamily="2"/>
                        <a:cs typeface="Arial" panose="020B0604020202020204" pitchFamily="34" charset="0"/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l-SI" sz="1600" b="0" i="0" u="none" strike="noStrike" kern="1200" cap="none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YaHei" pitchFamily="2"/>
                          <a:cs typeface="Arial" panose="020B0604020202020204" pitchFamily="34" charset="0"/>
                        </a:rPr>
                        <a:t>3299</a:t>
                      </a:r>
                      <a:endParaRPr lang="en-US" sz="1600" b="0" i="0" u="none" strike="noStrike" kern="1200" cap="none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Microsoft YaHei" pitchFamily="2"/>
                        <a:cs typeface="Arial" panose="020B0604020202020204" pitchFamily="34" charset="0"/>
                      </a:endParaRPr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570684"/>
              </p:ext>
            </p:extLst>
          </p:nvPr>
        </p:nvGraphicFramePr>
        <p:xfrm>
          <a:off x="648000" y="3960000"/>
          <a:ext cx="7837227" cy="995328"/>
        </p:xfrm>
        <a:graphic>
          <a:graphicData uri="http://schemas.openxmlformats.org/drawingml/2006/table">
            <a:tbl>
              <a:tblPr firstRow="1" bandRow="1"/>
              <a:tblGrid>
                <a:gridCol w="2612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24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1776"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600" b="0" i="0" u="none" strike="noStrike" kern="1200" cap="none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YaHei" pitchFamily="2"/>
                          <a:cs typeface="Arial" panose="020B0604020202020204" pitchFamily="34" charset="0"/>
                        </a:rPr>
                        <a:t>K &gt; </a:t>
                      </a:r>
                      <a:r>
                        <a:rPr lang="sl-SI" sz="1600" b="0" i="0" u="none" strike="noStrike" kern="1200" cap="none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YaHei" pitchFamily="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b="0" i="0" u="none" strike="noStrike" kern="1200" cap="none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YaHei" pitchFamily="2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2944" marR="82944" marT="41472" marB="4147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600" b="0" i="0" u="none" strike="noStrike" kern="1200" cap="none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YaHei" pitchFamily="2"/>
                          <a:cs typeface="Arial" panose="020B0604020202020204" pitchFamily="34" charset="0"/>
                        </a:rPr>
                        <a:t>IASI YES</a:t>
                      </a:r>
                    </a:p>
                  </a:txBody>
                  <a:tcPr marL="82944" marR="82944" marT="41472" marB="4147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600" b="0" i="0" u="none" strike="noStrike" kern="1200" cap="none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YaHei" pitchFamily="2"/>
                          <a:cs typeface="Arial" panose="020B0604020202020204" pitchFamily="34" charset="0"/>
                        </a:rPr>
                        <a:t>IASI NO</a:t>
                      </a:r>
                    </a:p>
                  </a:txBody>
                  <a:tcPr marL="82944" marR="82944" marT="41472" marB="41472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776"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600" b="0" i="0" u="none" strike="noStrike" kern="1200" cap="none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YaHei" pitchFamily="2"/>
                          <a:cs typeface="Arial" panose="020B0604020202020204" pitchFamily="34" charset="0"/>
                        </a:rPr>
                        <a:t>AMDAR YES</a:t>
                      </a:r>
                    </a:p>
                  </a:txBody>
                  <a:tcPr marL="82944" marR="82944" marT="41472" marB="4147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l-SI" sz="1600" b="0" i="0" u="none" strike="noStrike" kern="1200" cap="none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YaHei" pitchFamily="2"/>
                          <a:cs typeface="Arial" panose="020B0604020202020204" pitchFamily="34" charset="0"/>
                        </a:rPr>
                        <a:t>2327</a:t>
                      </a:r>
                      <a:endParaRPr lang="en-US" sz="1600" b="0" i="0" u="none" strike="noStrike" kern="1200" cap="none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Microsoft YaHei" pitchFamily="2"/>
                        <a:cs typeface="Arial" panose="020B0604020202020204" pitchFamily="34" charset="0"/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l-SI" sz="1600" b="0" i="0" u="none" strike="noStrike" kern="1200" cap="none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YaHei" pitchFamily="2"/>
                          <a:cs typeface="Arial" panose="020B0604020202020204" pitchFamily="34" charset="0"/>
                        </a:rPr>
                        <a:t>1672</a:t>
                      </a:r>
                      <a:endParaRPr lang="en-US" sz="1600" b="0" i="0" u="none" strike="noStrike" kern="1200" cap="none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Microsoft YaHei" pitchFamily="2"/>
                        <a:cs typeface="Arial" panose="020B0604020202020204" pitchFamily="34" charset="0"/>
                      </a:endParaRPr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776"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600" b="0" i="0" u="none" strike="noStrike" kern="1200" cap="none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YaHei" pitchFamily="2"/>
                          <a:cs typeface="Arial" panose="020B0604020202020204" pitchFamily="34" charset="0"/>
                        </a:rPr>
                        <a:t>AMDAR NO</a:t>
                      </a:r>
                    </a:p>
                  </a:txBody>
                  <a:tcPr marL="82944" marR="82944" marT="41472" marB="41472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l-SI" sz="1600" b="0" i="0" u="none" strike="noStrike" kern="1200" cap="none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YaHei" pitchFamily="2"/>
                          <a:cs typeface="Arial" panose="020B0604020202020204" pitchFamily="34" charset="0"/>
                        </a:rPr>
                        <a:t>1371</a:t>
                      </a:r>
                      <a:endParaRPr lang="en-US" sz="1600" b="0" i="0" u="none" strike="noStrike" kern="1200" cap="none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Microsoft YaHei" pitchFamily="2"/>
                        <a:cs typeface="Arial" panose="020B0604020202020204" pitchFamily="34" charset="0"/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l-SI" sz="1600" b="0" i="0" u="none" strike="noStrike" kern="1200" cap="none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Microsoft YaHei" pitchFamily="2"/>
                          <a:cs typeface="Arial" panose="020B0604020202020204" pitchFamily="34" charset="0"/>
                        </a:rPr>
                        <a:t>3753</a:t>
                      </a:r>
                      <a:endParaRPr lang="en-US" sz="1600" b="0" i="0" u="none" strike="noStrike" kern="1200" cap="none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Microsoft YaHei" pitchFamily="2"/>
                        <a:cs typeface="Arial" panose="020B0604020202020204" pitchFamily="34" charset="0"/>
                      </a:endParaRPr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PoljeZBesedilom 7"/>
          <p:cNvSpPr txBox="1"/>
          <p:nvPr/>
        </p:nvSpPr>
        <p:spPr>
          <a:xfrm>
            <a:off x="648000" y="3257550"/>
            <a:ext cx="1493371" cy="369332"/>
          </a:xfrm>
          <a:prstGeom prst="rect">
            <a:avLst/>
          </a:prstGeom>
          <a:noFill/>
          <a:ln w="15875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POD = 0.72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647999" y="5248275"/>
            <a:ext cx="1493371" cy="369332"/>
          </a:xfrm>
          <a:prstGeom prst="rect">
            <a:avLst/>
          </a:prstGeom>
          <a:noFill/>
          <a:ln w="15875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POD = 0.58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AC67BB-F1BF-46FD-BD45-49530CF18D54}"/>
              </a:ext>
            </a:extLst>
          </p:cNvPr>
          <p:cNvSpPr txBox="1"/>
          <p:nvPr/>
        </p:nvSpPr>
        <p:spPr>
          <a:xfrm>
            <a:off x="2264977" y="1566191"/>
            <a:ext cx="5151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Slightly adjusted thresholds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B52A96-5FE1-4176-A3E8-DEBF0A58C6A5}"/>
              </a:ext>
            </a:extLst>
          </p:cNvPr>
          <p:cNvCxnSpPr>
            <a:cxnSpLocks/>
          </p:cNvCxnSpPr>
          <p:nvPr/>
        </p:nvCxnSpPr>
        <p:spPr>
          <a:xfrm flipH="1">
            <a:off x="1569494" y="1831383"/>
            <a:ext cx="832512" cy="270244"/>
          </a:xfrm>
          <a:prstGeom prst="line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034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896-FABB-4A98-AB63-98AC25D7B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CAPE</a:t>
            </a:r>
          </a:p>
        </p:txBody>
      </p:sp>
      <p:pic>
        <p:nvPicPr>
          <p:cNvPr id="4" name="Content Placeholder 9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B643E27-5091-4D74-B6AD-B5DCB378A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56" y="1274039"/>
            <a:ext cx="5486399" cy="548639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FCD932-139B-419B-83A5-2C57127C0919}"/>
              </a:ext>
            </a:extLst>
          </p:cNvPr>
          <p:cNvSpPr txBox="1"/>
          <p:nvPr/>
        </p:nvSpPr>
        <p:spPr>
          <a:xfrm>
            <a:off x="515789" y="1225997"/>
            <a:ext cx="5151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Surface based CAPE</a:t>
            </a:r>
            <a:r>
              <a:rPr lang="de-DE" dirty="0"/>
              <a:t> </a:t>
            </a:r>
            <a:r>
              <a:rPr lang="sl-SI" dirty="0"/>
              <a:t>~ 8.45 UTC</a:t>
            </a:r>
            <a:r>
              <a:rPr lang="de-DE" dirty="0"/>
              <a:t>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791031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896-FABB-4A98-AB63-98AC25D7B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Moisture</a:t>
            </a:r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C544BC4A-7E1E-46EC-9A94-1BD9EE9BC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95" t="13737" r="1544" b="12970"/>
          <a:stretch/>
        </p:blipFill>
        <p:spPr>
          <a:xfrm>
            <a:off x="1678676" y="1473796"/>
            <a:ext cx="6029930" cy="460389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EC13C2-B628-4F59-A49B-74D4A846A1C3}"/>
              </a:ext>
            </a:extLst>
          </p:cNvPr>
          <p:cNvSpPr txBox="1"/>
          <p:nvPr/>
        </p:nvSpPr>
        <p:spPr>
          <a:xfrm>
            <a:off x="515789" y="1225997"/>
            <a:ext cx="5151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Total column water vapour</a:t>
            </a:r>
            <a:r>
              <a:rPr lang="de-DE" dirty="0"/>
              <a:t> </a:t>
            </a:r>
            <a:r>
              <a:rPr lang="sl-SI" dirty="0"/>
              <a:t>~ 8.45 UTC</a:t>
            </a:r>
          </a:p>
        </p:txBody>
      </p:sp>
    </p:spTree>
    <p:extLst>
      <p:ext uri="{BB962C8B-B14F-4D97-AF65-F5344CB8AC3E}">
        <p14:creationId xmlns:p14="http://schemas.microsoft.com/office/powerpoint/2010/main" val="22838893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896-FABB-4A98-AB63-98AC25D7B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Lifting mechanisms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4B2003-BAFD-4695-BB8F-FD5EE4D10016}"/>
              </a:ext>
            </a:extLst>
          </p:cNvPr>
          <p:cNvSpPr txBox="1"/>
          <p:nvPr/>
        </p:nvSpPr>
        <p:spPr>
          <a:xfrm>
            <a:off x="515789" y="1225997"/>
            <a:ext cx="5151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Orography</a:t>
            </a:r>
          </a:p>
        </p:txBody>
      </p:sp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B90E4E6E-313A-41FD-8512-72AA68305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8699" y="1655763"/>
            <a:ext cx="5890415" cy="4414837"/>
          </a:xfrm>
        </p:spPr>
      </p:pic>
    </p:spTree>
    <p:extLst>
      <p:ext uri="{BB962C8B-B14F-4D97-AF65-F5344CB8AC3E}">
        <p14:creationId xmlns:p14="http://schemas.microsoft.com/office/powerpoint/2010/main" val="541883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896-FABB-4A98-AB63-98AC25D7B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Lifting mechanisms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4B2003-BAFD-4695-BB8F-FD5EE4D10016}"/>
              </a:ext>
            </a:extLst>
          </p:cNvPr>
          <p:cNvSpPr txBox="1"/>
          <p:nvPr/>
        </p:nvSpPr>
        <p:spPr>
          <a:xfrm>
            <a:off x="515789" y="1225997"/>
            <a:ext cx="5151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Synoptic forcing by upper-level PV anomaly</a:t>
            </a:r>
          </a:p>
        </p:txBody>
      </p:sp>
      <p:pic>
        <p:nvPicPr>
          <p:cNvPr id="7" name="Content Placeholder 6" descr="A picture containing star, outdoor object&#10;&#10;Description automatically generated">
            <a:extLst>
              <a:ext uri="{FF2B5EF4-FFF2-40B4-BE49-F238E27FC236}">
                <a16:creationId xmlns:a16="http://schemas.microsoft.com/office/drawing/2014/main" id="{6C82F3FD-01EC-406A-B62E-D8BBC7F9C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4633" y="1655763"/>
            <a:ext cx="5518546" cy="4414837"/>
          </a:xfrm>
        </p:spPr>
      </p:pic>
    </p:spTree>
    <p:extLst>
      <p:ext uri="{BB962C8B-B14F-4D97-AF65-F5344CB8AC3E}">
        <p14:creationId xmlns:p14="http://schemas.microsoft.com/office/powerpoint/2010/main" val="1234787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896-FABB-4A98-AB63-98AC25D7B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Lifting mechanisms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4B2003-BAFD-4695-BB8F-FD5EE4D10016}"/>
              </a:ext>
            </a:extLst>
          </p:cNvPr>
          <p:cNvSpPr txBox="1"/>
          <p:nvPr/>
        </p:nvSpPr>
        <p:spPr>
          <a:xfrm>
            <a:off x="515789" y="1225997"/>
            <a:ext cx="5151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Synoptic forcing by upper-level PV anomaly</a:t>
            </a:r>
          </a:p>
        </p:txBody>
      </p:sp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78686C84-E367-4FAE-AF26-FF9E05F91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5846" y="1655763"/>
            <a:ext cx="5276121" cy="441483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2A39A0-0A36-49E8-A29A-224C3BF1860E}"/>
              </a:ext>
            </a:extLst>
          </p:cNvPr>
          <p:cNvSpPr txBox="1"/>
          <p:nvPr/>
        </p:nvSpPr>
        <p:spPr>
          <a:xfrm>
            <a:off x="0" y="5202237"/>
            <a:ext cx="2030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Nielsen-Gammon &amp; Gold 2008</a:t>
            </a:r>
          </a:p>
        </p:txBody>
      </p:sp>
    </p:spTree>
    <p:extLst>
      <p:ext uri="{BB962C8B-B14F-4D97-AF65-F5344CB8AC3E}">
        <p14:creationId xmlns:p14="http://schemas.microsoft.com/office/powerpoint/2010/main" val="22646469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896-FABB-4A98-AB63-98AC25D7B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Lifting mechanisms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4B2003-BAFD-4695-BB8F-FD5EE4D10016}"/>
              </a:ext>
            </a:extLst>
          </p:cNvPr>
          <p:cNvSpPr txBox="1"/>
          <p:nvPr/>
        </p:nvSpPr>
        <p:spPr>
          <a:xfrm>
            <a:off x="515789" y="1225997"/>
            <a:ext cx="5151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Synoptic forcing by upper-level PV anomaly</a:t>
            </a:r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8F7BD71F-A2AE-4021-87FA-C340DEE58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1470" y="1655763"/>
            <a:ext cx="2910810" cy="441483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29C0F1-FBDF-47CC-9BC8-4D916B560C13}"/>
              </a:ext>
            </a:extLst>
          </p:cNvPr>
          <p:cNvSpPr txBox="1"/>
          <p:nvPr/>
        </p:nvSpPr>
        <p:spPr>
          <a:xfrm>
            <a:off x="0" y="5202237"/>
            <a:ext cx="2030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Nielsen-Gammon &amp; Gold 2008</a:t>
            </a:r>
          </a:p>
        </p:txBody>
      </p:sp>
    </p:spTree>
    <p:extLst>
      <p:ext uri="{BB962C8B-B14F-4D97-AF65-F5344CB8AC3E}">
        <p14:creationId xmlns:p14="http://schemas.microsoft.com/office/powerpoint/2010/main" val="1451406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6301FD-1646-49E1-B4AC-D0BA1BC3A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Convective season 2018</a:t>
            </a:r>
          </a:p>
        </p:txBody>
      </p:sp>
      <p:sp>
        <p:nvSpPr>
          <p:cNvPr id="2" name="Označba mesta vsebine 1"/>
          <p:cNvSpPr>
            <a:spLocks noGrp="1"/>
          </p:cNvSpPr>
          <p:nvPr>
            <p:ph sz="half" idx="1"/>
          </p:nvPr>
        </p:nvSpPr>
        <p:spPr>
          <a:xfrm>
            <a:off x="159488" y="2141071"/>
            <a:ext cx="4124512" cy="3348084"/>
          </a:xfrm>
        </p:spPr>
        <p:txBody>
          <a:bodyPr>
            <a:normAutofit fontScale="92500"/>
          </a:bodyPr>
          <a:lstStyle/>
          <a:p>
            <a:r>
              <a:rPr lang="sl-SI" sz="2600" dirty="0">
                <a:solidFill>
                  <a:schemeClr val="tx2"/>
                </a:solidFill>
              </a:rPr>
              <a:t>Very early begin</a:t>
            </a:r>
          </a:p>
          <a:p>
            <a:r>
              <a:rPr lang="sl-SI" sz="2600" dirty="0">
                <a:solidFill>
                  <a:schemeClr val="tx2"/>
                </a:solidFill>
              </a:rPr>
              <a:t>Estofex issued 15 level 2 warnings in May</a:t>
            </a:r>
          </a:p>
          <a:p>
            <a:r>
              <a:rPr lang="sl-SI" sz="2600" dirty="0">
                <a:solidFill>
                  <a:schemeClr val="tx2"/>
                </a:solidFill>
              </a:rPr>
              <a:t>In Slovenia only 3 days without convection in May</a:t>
            </a:r>
          </a:p>
          <a:p>
            <a:r>
              <a:rPr lang="sl-SI" sz="2600" dirty="0">
                <a:solidFill>
                  <a:schemeClr val="tx2"/>
                </a:solidFill>
              </a:rPr>
              <a:t>Only one level 3 warning issued in the summer</a:t>
            </a:r>
          </a:p>
          <a:p>
            <a:r>
              <a:rPr lang="sl-SI" sz="2600" dirty="0">
                <a:solidFill>
                  <a:schemeClr val="tx2"/>
                </a:solidFill>
              </a:rPr>
              <a:t> -&gt; 8.6.2018</a:t>
            </a:r>
          </a:p>
          <a:p>
            <a:endParaRPr lang="sl-SI" dirty="0"/>
          </a:p>
        </p:txBody>
      </p:sp>
      <p:pic>
        <p:nvPicPr>
          <p:cNvPr id="6" name="Content Placeholder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D1E7BB82-F2FD-4277-9557-CAD24F3940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45155"/>
            <a:ext cx="3922246" cy="392224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F33827-654D-477E-8844-4E6D10570B4E}"/>
              </a:ext>
            </a:extLst>
          </p:cNvPr>
          <p:cNvSpPr txBox="1"/>
          <p:nvPr/>
        </p:nvSpPr>
        <p:spPr>
          <a:xfrm>
            <a:off x="6979023" y="5892424"/>
            <a:ext cx="151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©ESTOFEX</a:t>
            </a:r>
          </a:p>
        </p:txBody>
      </p:sp>
    </p:spTree>
    <p:extLst>
      <p:ext uri="{BB962C8B-B14F-4D97-AF65-F5344CB8AC3E}">
        <p14:creationId xmlns:p14="http://schemas.microsoft.com/office/powerpoint/2010/main" val="1940426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896-FABB-4A98-AB63-98AC25D7B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Lifting mechanisms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4B2003-BAFD-4695-BB8F-FD5EE4D10016}"/>
              </a:ext>
            </a:extLst>
          </p:cNvPr>
          <p:cNvSpPr txBox="1"/>
          <p:nvPr/>
        </p:nvSpPr>
        <p:spPr>
          <a:xfrm>
            <a:off x="515790" y="1225997"/>
            <a:ext cx="5543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Height of 1.5 pvu level (pink), 300hPa wind (arrows)</a:t>
            </a:r>
          </a:p>
        </p:txBody>
      </p:sp>
      <p:pic>
        <p:nvPicPr>
          <p:cNvPr id="8" name="Content Placeholder 7" descr="A picture containing fence, grass, outdoor&#10;&#10;Description automatically generated">
            <a:extLst>
              <a:ext uri="{FF2B5EF4-FFF2-40B4-BE49-F238E27FC236}">
                <a16:creationId xmlns:a16="http://schemas.microsoft.com/office/drawing/2014/main" id="{96DAF574-7900-424D-8EDE-AD6699B67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3302" y="1655763"/>
            <a:ext cx="6661209" cy="441483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DA6E18-CD23-4F04-9D91-AF71E8644382}"/>
              </a:ext>
            </a:extLst>
          </p:cNvPr>
          <p:cNvSpPr txBox="1"/>
          <p:nvPr/>
        </p:nvSpPr>
        <p:spPr>
          <a:xfrm>
            <a:off x="1545942" y="1786405"/>
            <a:ext cx="31215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dirty="0"/>
              <a:t> Upper-level divergence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595DF9-3919-4E33-A28B-C76C120BBF9D}"/>
              </a:ext>
            </a:extLst>
          </p:cNvPr>
          <p:cNvCxnSpPr>
            <a:cxnSpLocks/>
          </p:cNvCxnSpPr>
          <p:nvPr/>
        </p:nvCxnSpPr>
        <p:spPr>
          <a:xfrm>
            <a:off x="3725839" y="2155737"/>
            <a:ext cx="1091821" cy="765772"/>
          </a:xfrm>
          <a:prstGeom prst="line">
            <a:avLst/>
          </a:prstGeom>
          <a:ln w="381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8683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896-FABB-4A98-AB63-98AC25D7B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Lifting mechanisms</a:t>
            </a:r>
          </a:p>
        </p:txBody>
      </p:sp>
      <p:pic>
        <p:nvPicPr>
          <p:cNvPr id="7" name="Content Placeholder 6" descr="A picture containing tree, outdoor, fence, grass&#10;&#10;Description automatically generated">
            <a:extLst>
              <a:ext uri="{FF2B5EF4-FFF2-40B4-BE49-F238E27FC236}">
                <a16:creationId xmlns:a16="http://schemas.microsoft.com/office/drawing/2014/main" id="{49C4D0A1-4D88-45B4-8156-E7B00448C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3302" y="1655763"/>
            <a:ext cx="6661209" cy="441483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BB5F48-6B09-49D0-BDC2-725D75112A34}"/>
              </a:ext>
            </a:extLst>
          </p:cNvPr>
          <p:cNvSpPr txBox="1"/>
          <p:nvPr/>
        </p:nvSpPr>
        <p:spPr>
          <a:xfrm>
            <a:off x="515789" y="1225997"/>
            <a:ext cx="5693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Height of 1.5 pvu level (pink), 925hPa wind (arrows)</a:t>
            </a:r>
          </a:p>
        </p:txBody>
      </p:sp>
    </p:spTree>
    <p:extLst>
      <p:ext uri="{BB962C8B-B14F-4D97-AF65-F5344CB8AC3E}">
        <p14:creationId xmlns:p14="http://schemas.microsoft.com/office/powerpoint/2010/main" val="24464062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896-FABB-4A98-AB63-98AC25D7B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Lifting mechanisms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4B2003-BAFD-4695-BB8F-FD5EE4D10016}"/>
              </a:ext>
            </a:extLst>
          </p:cNvPr>
          <p:cNvSpPr txBox="1"/>
          <p:nvPr/>
        </p:nvSpPr>
        <p:spPr>
          <a:xfrm>
            <a:off x="515789" y="1225997"/>
            <a:ext cx="5994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Crosssection of PV (pink) and pot. temperature (black)</a:t>
            </a:r>
          </a:p>
        </p:txBody>
      </p:sp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7D60AA8F-1FA7-4D3D-954E-1FDC83496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288" y="1895872"/>
            <a:ext cx="7869237" cy="393461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7F8256-40D3-4A2E-94D1-E59470BF1A91}"/>
              </a:ext>
            </a:extLst>
          </p:cNvPr>
          <p:cNvSpPr txBox="1"/>
          <p:nvPr/>
        </p:nvSpPr>
        <p:spPr>
          <a:xfrm>
            <a:off x="668189" y="4585625"/>
            <a:ext cx="5151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Very unstable atmosphere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F308DF-3ADA-433D-80CB-1CB55511626A}"/>
              </a:ext>
            </a:extLst>
          </p:cNvPr>
          <p:cNvCxnSpPr>
            <a:cxnSpLocks/>
          </p:cNvCxnSpPr>
          <p:nvPr/>
        </p:nvCxnSpPr>
        <p:spPr>
          <a:xfrm flipV="1">
            <a:off x="1651379" y="3643953"/>
            <a:ext cx="1091821" cy="941672"/>
          </a:xfrm>
          <a:prstGeom prst="line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0439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896-FABB-4A98-AB63-98AC25D7B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Lifting mechanisms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4B2003-BAFD-4695-BB8F-FD5EE4D10016}"/>
              </a:ext>
            </a:extLst>
          </p:cNvPr>
          <p:cNvSpPr txBox="1"/>
          <p:nvPr/>
        </p:nvSpPr>
        <p:spPr>
          <a:xfrm>
            <a:off x="515789" y="1225997"/>
            <a:ext cx="722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Upper-level PV anomaly approaches the area of convection initiation</a:t>
            </a:r>
          </a:p>
        </p:txBody>
      </p:sp>
      <p:pic>
        <p:nvPicPr>
          <p:cNvPr id="11" name="Sandwich_PV">
            <a:hlinkClick r:id="" action="ppaction://media"/>
            <a:extLst>
              <a:ext uri="{FF2B5EF4-FFF2-40B4-BE49-F238E27FC236}">
                <a16:creationId xmlns:a16="http://schemas.microsoft.com/office/drawing/2014/main" id="{5A719BC9-74EE-46C0-BC27-CC454C4A5A4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0438" y="1655763"/>
            <a:ext cx="4705350" cy="4414837"/>
          </a:xfrm>
        </p:spPr>
      </p:pic>
    </p:spTree>
    <p:extLst>
      <p:ext uri="{BB962C8B-B14F-4D97-AF65-F5344CB8AC3E}">
        <p14:creationId xmlns:p14="http://schemas.microsoft.com/office/powerpoint/2010/main" val="188952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22E03-244E-4027-A5E1-9DE9B655E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20B21-0D49-4B48-A34F-897A6A859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sl-SI" sz="2000" dirty="0">
                <a:solidFill>
                  <a:schemeClr val="tx2"/>
                </a:solidFill>
              </a:rPr>
              <a:t>08.06.2018 was one of the most severe convective days of 2018 convective season.</a:t>
            </a:r>
          </a:p>
          <a:p>
            <a:pPr>
              <a:spcAft>
                <a:spcPts val="1200"/>
              </a:spcAft>
            </a:pPr>
            <a:r>
              <a:rPr lang="sl-SI" sz="2000" dirty="0">
                <a:solidFill>
                  <a:schemeClr val="tx2"/>
                </a:solidFill>
              </a:rPr>
              <a:t>The storm exhibited several features of severe storms, however the extreme hailstone size was not expected.</a:t>
            </a:r>
          </a:p>
          <a:p>
            <a:pPr>
              <a:spcAft>
                <a:spcPts val="1200"/>
              </a:spcAft>
            </a:pPr>
            <a:r>
              <a:rPr lang="sl-SI" sz="2000" dirty="0">
                <a:solidFill>
                  <a:schemeClr val="tx2"/>
                </a:solidFill>
              </a:rPr>
              <a:t>Two phases of convective development.</a:t>
            </a:r>
          </a:p>
          <a:p>
            <a:pPr>
              <a:spcAft>
                <a:spcPts val="1200"/>
              </a:spcAft>
            </a:pPr>
            <a:r>
              <a:rPr lang="sl-SI" sz="2000" dirty="0">
                <a:solidFill>
                  <a:schemeClr val="tx2"/>
                </a:solidFill>
              </a:rPr>
              <a:t>Satellite profiles show abundant moisture and CAPE in the affected region.</a:t>
            </a:r>
          </a:p>
          <a:p>
            <a:pPr>
              <a:spcAft>
                <a:spcPts val="1200"/>
              </a:spcAft>
            </a:pPr>
            <a:r>
              <a:rPr lang="sl-SI" sz="2000" dirty="0">
                <a:solidFill>
                  <a:schemeClr val="tx2"/>
                </a:solidFill>
              </a:rPr>
              <a:t>In addition to orography, synoptic forcing played an important role.</a:t>
            </a:r>
          </a:p>
          <a:p>
            <a:pPr>
              <a:spcAft>
                <a:spcPts val="1200"/>
              </a:spcAft>
            </a:pPr>
            <a:r>
              <a:rPr lang="sl-SI" sz="2000" dirty="0">
                <a:solidFill>
                  <a:schemeClr val="tx2"/>
                </a:solidFill>
              </a:rPr>
              <a:t>Possibly interaction between the storms (outflow boundaries) responsible for the extreme hail.</a:t>
            </a:r>
          </a:p>
        </p:txBody>
      </p:sp>
    </p:spTree>
    <p:extLst>
      <p:ext uri="{BB962C8B-B14F-4D97-AF65-F5344CB8AC3E}">
        <p14:creationId xmlns:p14="http://schemas.microsoft.com/office/powerpoint/2010/main" val="2875884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939E11-90EF-4CAA-BA30-B8383A085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The storm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25D2F-2825-4041-8A45-33AAC8B473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Massive Hail Storm in Slovenia (Bela krajina)">
            <a:hlinkClick r:id="" action="ppaction://media"/>
            <a:extLst>
              <a:ext uri="{FF2B5EF4-FFF2-40B4-BE49-F238E27FC236}">
                <a16:creationId xmlns:a16="http://schemas.microsoft.com/office/drawing/2014/main" id="{3874BC90-1A95-470C-B3DF-A6E3D2D994C8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2049" y="1369992"/>
            <a:ext cx="2973784" cy="527240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2FCA54-6CB1-4560-83FB-1D2FEEF0E2EA}"/>
              </a:ext>
            </a:extLst>
          </p:cNvPr>
          <p:cNvSpPr txBox="1"/>
          <p:nvPr/>
        </p:nvSpPr>
        <p:spPr>
          <a:xfrm>
            <a:off x="7113556" y="6014701"/>
            <a:ext cx="1380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© Unknown</a:t>
            </a:r>
          </a:p>
        </p:txBody>
      </p:sp>
    </p:spTree>
    <p:extLst>
      <p:ext uri="{BB962C8B-B14F-4D97-AF65-F5344CB8AC3E}">
        <p14:creationId xmlns:p14="http://schemas.microsoft.com/office/powerpoint/2010/main" val="400672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939E11-90EF-4CAA-BA30-B8383A085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The storm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25D2F-2825-4041-8A45-33AAC8B47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488" y="2519916"/>
            <a:ext cx="4412512" cy="3348084"/>
          </a:xfrm>
        </p:spPr>
        <p:txBody>
          <a:bodyPr>
            <a:normAutofit/>
          </a:bodyPr>
          <a:lstStyle/>
          <a:p>
            <a:r>
              <a:rPr lang="sl-SI" sz="2400" dirty="0">
                <a:solidFill>
                  <a:schemeClr val="tx2"/>
                </a:solidFill>
              </a:rPr>
              <a:t>Duration 15 min</a:t>
            </a:r>
          </a:p>
          <a:p>
            <a:r>
              <a:rPr lang="sl-SI" sz="2400" dirty="0">
                <a:solidFill>
                  <a:schemeClr val="tx2"/>
                </a:solidFill>
              </a:rPr>
              <a:t>Passed a swath of 10x4 km</a:t>
            </a:r>
          </a:p>
          <a:p>
            <a:r>
              <a:rPr lang="sl-SI" sz="2400" dirty="0">
                <a:solidFill>
                  <a:schemeClr val="tx2"/>
                </a:solidFill>
              </a:rPr>
              <a:t>Average hailstone size 8 cm, max. size 12 cm</a:t>
            </a:r>
          </a:p>
          <a:p>
            <a:r>
              <a:rPr lang="sl-SI" sz="2400" dirty="0">
                <a:solidFill>
                  <a:schemeClr val="tx2"/>
                </a:solidFill>
              </a:rPr>
              <a:t>Damage &gt; 20 M € (rural area)</a:t>
            </a:r>
          </a:p>
          <a:p>
            <a:r>
              <a:rPr lang="sl-SI" sz="2400" dirty="0">
                <a:solidFill>
                  <a:schemeClr val="tx2"/>
                </a:solidFill>
              </a:rPr>
              <a:t>&gt; 1300 buildings damaged, all crops in the region lost</a:t>
            </a:r>
          </a:p>
        </p:txBody>
      </p:sp>
      <p:pic>
        <p:nvPicPr>
          <p:cNvPr id="8" name="Content Placeholder 7" descr="A picture containing device, tree, caliper, outdoor&#10;&#10;Description automatically generated">
            <a:extLst>
              <a:ext uri="{FF2B5EF4-FFF2-40B4-BE49-F238E27FC236}">
                <a16:creationId xmlns:a16="http://schemas.microsoft.com/office/drawing/2014/main" id="{47AE2401-B3D6-43EF-A6DF-A898DFB88B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407" y="1222696"/>
            <a:ext cx="3886200" cy="2135963"/>
          </a:xfr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FBBB3EEB-A555-4C9E-9025-7703A6A2F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266" y="3499342"/>
            <a:ext cx="3818482" cy="2135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1FB4AA-E5AA-4DBD-8067-1DF82B82F02C}"/>
              </a:ext>
            </a:extLst>
          </p:cNvPr>
          <p:cNvSpPr txBox="1"/>
          <p:nvPr/>
        </p:nvSpPr>
        <p:spPr>
          <a:xfrm>
            <a:off x="7699845" y="3059668"/>
            <a:ext cx="1004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©ReCo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63DD68-FDCF-4579-AD25-B10745C3D858}"/>
              </a:ext>
            </a:extLst>
          </p:cNvPr>
          <p:cNvSpPr txBox="1"/>
          <p:nvPr/>
        </p:nvSpPr>
        <p:spPr>
          <a:xfrm>
            <a:off x="7197387" y="5325206"/>
            <a:ext cx="163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©Crometeohr</a:t>
            </a:r>
          </a:p>
        </p:txBody>
      </p:sp>
    </p:spTree>
    <p:extLst>
      <p:ext uri="{BB962C8B-B14F-4D97-AF65-F5344CB8AC3E}">
        <p14:creationId xmlns:p14="http://schemas.microsoft.com/office/powerpoint/2010/main" val="1548681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939E11-90EF-4CAA-BA30-B8383A085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The aftermath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25D2F-2825-4041-8A45-33AAC8B473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7AE2401-B3D6-43EF-A6DF-A898DFB88B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417" y="1222696"/>
            <a:ext cx="3800180" cy="2135963"/>
          </a:xfr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FBBB3EEB-A555-4C9E-9025-7703A6A2F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417" y="3499342"/>
            <a:ext cx="3800180" cy="2135963"/>
          </a:xfrm>
          <a:prstGeom prst="rect">
            <a:avLst/>
          </a:prstGeom>
        </p:spPr>
      </p:pic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CF4C434A-8D4B-47D4-9872-D45DFC02B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74" y="3509212"/>
            <a:ext cx="3797268" cy="21359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49EBE6-85FC-4DAB-BBCB-6BB242372065}"/>
              </a:ext>
            </a:extLst>
          </p:cNvPr>
          <p:cNvSpPr txBox="1"/>
          <p:nvPr/>
        </p:nvSpPr>
        <p:spPr>
          <a:xfrm>
            <a:off x="7197387" y="3059668"/>
            <a:ext cx="163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©I.Todorovski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42C7E9-6546-4299-A88E-DA03AE7FFBC3}"/>
              </a:ext>
            </a:extLst>
          </p:cNvPr>
          <p:cNvSpPr txBox="1"/>
          <p:nvPr/>
        </p:nvSpPr>
        <p:spPr>
          <a:xfrm>
            <a:off x="7705834" y="5327472"/>
            <a:ext cx="112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©Bobo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185014-4983-4D4A-901A-8844AE27ECA2}"/>
              </a:ext>
            </a:extLst>
          </p:cNvPr>
          <p:cNvSpPr txBox="1"/>
          <p:nvPr/>
        </p:nvSpPr>
        <p:spPr>
          <a:xfrm>
            <a:off x="3275463" y="5327472"/>
            <a:ext cx="1380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© Unknown</a:t>
            </a:r>
          </a:p>
        </p:txBody>
      </p:sp>
    </p:spTree>
    <p:extLst>
      <p:ext uri="{BB962C8B-B14F-4D97-AF65-F5344CB8AC3E}">
        <p14:creationId xmlns:p14="http://schemas.microsoft.com/office/powerpoint/2010/main" val="1846061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20D27-7638-403F-8A52-F9CDD6B17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Synoptic situation</a:t>
            </a:r>
          </a:p>
        </p:txBody>
      </p:sp>
      <p:pic>
        <p:nvPicPr>
          <p:cNvPr id="7" name="Syn_Z_T_500">
            <a:hlinkClick r:id="" action="ppaction://media"/>
            <a:extLst>
              <a:ext uri="{FF2B5EF4-FFF2-40B4-BE49-F238E27FC236}">
                <a16:creationId xmlns:a16="http://schemas.microsoft.com/office/drawing/2014/main" id="{A43E95C7-8638-4F8D-BBC8-B4BFF83275D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2450" y="1655763"/>
            <a:ext cx="5521325" cy="441483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F59A0A-AF42-4174-80CC-5EAF7BB33432}"/>
              </a:ext>
            </a:extLst>
          </p:cNvPr>
          <p:cNvSpPr txBox="1"/>
          <p:nvPr/>
        </p:nvSpPr>
        <p:spPr>
          <a:xfrm>
            <a:off x="515789" y="1225997"/>
            <a:ext cx="6253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Geopotential, temperature and wind at 500 hPa, IR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AE25B3-0DDD-419F-9320-06F31AB7DCE0}"/>
              </a:ext>
            </a:extLst>
          </p:cNvPr>
          <p:cNvSpPr txBox="1"/>
          <p:nvPr/>
        </p:nvSpPr>
        <p:spPr>
          <a:xfrm>
            <a:off x="5513146" y="2347392"/>
            <a:ext cx="326236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dirty="0"/>
              <a:t>Cut-off low, only weak signal at the surface, no clear fronts,</a:t>
            </a:r>
          </a:p>
          <a:p>
            <a:r>
              <a:rPr lang="sl-SI" dirty="0"/>
              <a:t>continuous convection along its eastern flank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B0C47DE-55E1-43B8-B987-D1E88ED80536}"/>
              </a:ext>
            </a:extLst>
          </p:cNvPr>
          <p:cNvCxnSpPr>
            <a:cxnSpLocks/>
          </p:cNvCxnSpPr>
          <p:nvPr/>
        </p:nvCxnSpPr>
        <p:spPr>
          <a:xfrm flipH="1">
            <a:off x="5104264" y="3547721"/>
            <a:ext cx="1542196" cy="901449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93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20D27-7638-403F-8A52-F9CDD6B17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Synoptic situation</a:t>
            </a:r>
          </a:p>
        </p:txBody>
      </p:sp>
      <p:pic>
        <p:nvPicPr>
          <p:cNvPr id="6" name="Content Placeholder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988119A0-08BA-49D9-A02A-96CC609F7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3278" y="1655763"/>
            <a:ext cx="5521257" cy="441483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1ABF01-9E77-4B2E-94C1-0866688F371D}"/>
              </a:ext>
            </a:extLst>
          </p:cNvPr>
          <p:cNvSpPr txBox="1"/>
          <p:nvPr/>
        </p:nvSpPr>
        <p:spPr>
          <a:xfrm>
            <a:off x="515789" y="1225997"/>
            <a:ext cx="797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Gepotential and wind at 500 hPa, temperature at 925 hPa, IR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EFCC0C-2A5A-44E0-A2AB-182F1CFF83EC}"/>
              </a:ext>
            </a:extLst>
          </p:cNvPr>
          <p:cNvSpPr txBox="1"/>
          <p:nvPr/>
        </p:nvSpPr>
        <p:spPr>
          <a:xfrm>
            <a:off x="5513146" y="2347392"/>
            <a:ext cx="326236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dirty="0"/>
              <a:t>Advection of warm dry air and steep lapse rates (elevated mixed layer)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34CBD48-0E58-4077-ABAF-50D012F28636}"/>
              </a:ext>
            </a:extLst>
          </p:cNvPr>
          <p:cNvCxnSpPr>
            <a:cxnSpLocks/>
          </p:cNvCxnSpPr>
          <p:nvPr/>
        </p:nvCxnSpPr>
        <p:spPr>
          <a:xfrm flipH="1">
            <a:off x="5923128" y="3285212"/>
            <a:ext cx="600502" cy="914400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304264"/>
      </p:ext>
    </p:extLst>
  </p:cSld>
  <p:clrMapOvr>
    <a:masterClrMapping/>
  </p:clrMapOvr>
</p:sld>
</file>

<file path=ppt/theme/theme1.xml><?xml version="1.0" encoding="utf-8"?>
<a:theme xmlns:a="http://schemas.openxmlformats.org/drawingml/2006/main" name="Meteo">
  <a:themeElements>
    <a:clrScheme name="DU 2010">
      <a:dk1>
        <a:srgbClr val="999999"/>
      </a:dk1>
      <a:lt1>
        <a:sysClr val="window" lastClr="FFFFFF"/>
      </a:lt1>
      <a:dk2>
        <a:srgbClr val="000000"/>
      </a:dk2>
      <a:lt2>
        <a:srgbClr val="D8D8D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eteo [Samo za branje]" id="{8A6EC281-3B12-4AB1-B6D6-3A5789965996}" vid="{BD12BBFA-7EA0-4057-8D30-D0125C4ED58A}"/>
    </a:ext>
  </a:extLst>
</a:theme>
</file>

<file path=ppt/theme/theme2.xml><?xml version="1.0" encoding="utf-8"?>
<a:theme xmlns:a="http://schemas.openxmlformats.org/drawingml/2006/main" name="Custom Design">
  <a:themeElements>
    <a:clrScheme name="DU 2010">
      <a:dk1>
        <a:srgbClr val="999999"/>
      </a:dk1>
      <a:lt1>
        <a:sysClr val="window" lastClr="FFFFFF"/>
      </a:lt1>
      <a:dk2>
        <a:srgbClr val="000000"/>
      </a:dk2>
      <a:lt2>
        <a:srgbClr val="D8D8D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eo [Samo za branje]" id="{8A6EC281-3B12-4AB1-B6D6-3A5789965996}" vid="{B2924340-B5D6-4B43-9D15-87CDE02C645D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2ED42D25BE4214A8C635F343DDA2F46" ma:contentTypeVersion="1" ma:contentTypeDescription="Ustvari nov dokument." ma:contentTypeScope="" ma:versionID="3ecc75b7e2bf1809e3ddc35add97eff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1529ce169e08eb9da44c7877f18575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 ma:index="8" ma:displayName="Pripombe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1AAD1C7-5449-483F-9345-233351235A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0B54C7-07A3-4565-8B24-FC177834FA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EBC0271-F320-4C24-9D3B-562FB0FAFD0A}">
  <ds:schemaRefs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Meteo</Template>
  <TotalTime>97</TotalTime>
  <Words>857</Words>
  <Application>Microsoft Office PowerPoint</Application>
  <PresentationFormat>On-screen Show (4:3)</PresentationFormat>
  <Paragraphs>167</Paragraphs>
  <Slides>44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Meteo</vt:lpstr>
      <vt:lpstr>Custom Design</vt:lpstr>
      <vt:lpstr>A severe hail event in June 2018</vt:lpstr>
      <vt:lpstr>Convection Climatology</vt:lpstr>
      <vt:lpstr>Convective season 2018</vt:lpstr>
      <vt:lpstr>Convective season 2018</vt:lpstr>
      <vt:lpstr>The storm</vt:lpstr>
      <vt:lpstr>The storm</vt:lpstr>
      <vt:lpstr>The aftermath</vt:lpstr>
      <vt:lpstr>Synoptic situation</vt:lpstr>
      <vt:lpstr>Synoptic situation</vt:lpstr>
      <vt:lpstr>Synoptic situation</vt:lpstr>
      <vt:lpstr>Convective development</vt:lpstr>
      <vt:lpstr>Convective development </vt:lpstr>
      <vt:lpstr>Convective development </vt:lpstr>
      <vt:lpstr>Impact – hail</vt:lpstr>
      <vt:lpstr>Typical features of severe convective clouds</vt:lpstr>
      <vt:lpstr>Typical features of severe convective clouds</vt:lpstr>
      <vt:lpstr>Typical features of severe convective clouds</vt:lpstr>
      <vt:lpstr>Typical features of severe convective clouds</vt:lpstr>
      <vt:lpstr>Typical features of severe convective clouds</vt:lpstr>
      <vt:lpstr>Typical features of severe convective clouds</vt:lpstr>
      <vt:lpstr>Positive interaction between the two storm cells?</vt:lpstr>
      <vt:lpstr>Second phase of convective development</vt:lpstr>
      <vt:lpstr>2nd phase of the convectivedevelopment - gusts</vt:lpstr>
      <vt:lpstr>The ingredients for convective development</vt:lpstr>
      <vt:lpstr>Instability and moisture </vt:lpstr>
      <vt:lpstr>Instability and moisture</vt:lpstr>
      <vt:lpstr>IASI level2 temperature and humidity profiles</vt:lpstr>
      <vt:lpstr>IASI near surface temperature 08:45 UTC</vt:lpstr>
      <vt:lpstr>PowerPoint Presentation</vt:lpstr>
      <vt:lpstr>PowerPoint Presentation</vt:lpstr>
      <vt:lpstr>Verification with aircraft (AMDAR) data </vt:lpstr>
      <vt:lpstr>Stability indices</vt:lpstr>
      <vt:lpstr>Convection IASI vs AMDAR</vt:lpstr>
      <vt:lpstr>CAPE</vt:lpstr>
      <vt:lpstr>Moisture</vt:lpstr>
      <vt:lpstr>Lifting mechanisms</vt:lpstr>
      <vt:lpstr>Lifting mechanisms</vt:lpstr>
      <vt:lpstr>Lifting mechanisms</vt:lpstr>
      <vt:lpstr>Lifting mechanisms</vt:lpstr>
      <vt:lpstr>Lifting mechanisms</vt:lpstr>
      <vt:lpstr>Lifting mechanisms</vt:lpstr>
      <vt:lpstr>Lifting mechanisms</vt:lpstr>
      <vt:lpstr>Lifting mechanisms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severe hail event in June 2018</dc:title>
  <dc:creator>user</dc:creator>
  <cp:lastModifiedBy>Campa, Jana</cp:lastModifiedBy>
  <cp:revision>7</cp:revision>
  <dcterms:created xsi:type="dcterms:W3CDTF">2018-04-16T08:21:49Z</dcterms:created>
  <dcterms:modified xsi:type="dcterms:W3CDTF">2019-06-12T07:56:32Z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0x01010012ED42D25BE4214A8C635F343DDA2F46</vt:lpwstr>
  </property>
</Properties>
</file>