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3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497" r:id="rId3"/>
    <p:sldId id="461" r:id="rId4"/>
    <p:sldId id="494" r:id="rId5"/>
    <p:sldId id="495" r:id="rId6"/>
    <p:sldId id="498" r:id="rId7"/>
    <p:sldId id="467" r:id="rId8"/>
    <p:sldId id="513" r:id="rId9"/>
    <p:sldId id="512" r:id="rId10"/>
    <p:sldId id="469" r:id="rId11"/>
    <p:sldId id="470" r:id="rId12"/>
    <p:sldId id="471" r:id="rId13"/>
    <p:sldId id="472" r:id="rId14"/>
    <p:sldId id="474" r:id="rId15"/>
    <p:sldId id="475" r:id="rId16"/>
    <p:sldId id="514" r:id="rId17"/>
    <p:sldId id="473" r:id="rId18"/>
    <p:sldId id="500" r:id="rId19"/>
    <p:sldId id="501" r:id="rId20"/>
    <p:sldId id="502" r:id="rId21"/>
    <p:sldId id="503" r:id="rId22"/>
    <p:sldId id="504" r:id="rId23"/>
    <p:sldId id="505" r:id="rId24"/>
    <p:sldId id="506" r:id="rId25"/>
    <p:sldId id="507" r:id="rId26"/>
    <p:sldId id="511" r:id="rId27"/>
    <p:sldId id="508" r:id="rId28"/>
    <p:sldId id="509" r:id="rId29"/>
    <p:sldId id="510" r:id="rId30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8000"/>
    <a:srgbClr val="F9B314"/>
    <a:srgbClr val="90BD2D"/>
    <a:srgbClr val="000000"/>
    <a:srgbClr val="5FC4E4"/>
    <a:srgbClr val="932984"/>
    <a:srgbClr val="E42522"/>
    <a:srgbClr val="39559E"/>
    <a:srgbClr val="F4E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ittlere Formatvorlage 4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4608" autoAdjust="0"/>
  </p:normalViewPr>
  <p:slideViewPr>
    <p:cSldViewPr>
      <p:cViewPr varScale="1">
        <p:scale>
          <a:sx n="99" d="100"/>
          <a:sy n="99" d="100"/>
        </p:scale>
        <p:origin x="-12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126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/>
          <a:lstStyle>
            <a:lvl1pPr algn="r">
              <a:defRPr sz="1200"/>
            </a:lvl1pPr>
          </a:lstStyle>
          <a:p>
            <a:fld id="{0D73CD04-2DB0-4606-8D02-F4FD7205C672}" type="datetimeFigureOut">
              <a:rPr lang="de-DE" smtClean="0"/>
              <a:t>23.05.2019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2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5" y="9428582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 anchor="b"/>
          <a:lstStyle>
            <a:lvl1pPr algn="r">
              <a:defRPr sz="1200"/>
            </a:lvl1pPr>
          </a:lstStyle>
          <a:p>
            <a:fld id="{2E2C25EB-AA2E-4A29-B3C8-F74AB4B233C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06067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/>
          <a:lstStyle>
            <a:lvl1pPr algn="r">
              <a:defRPr sz="1200"/>
            </a:lvl1pPr>
          </a:lstStyle>
          <a:p>
            <a:fld id="{0E4E2676-280D-4B3D-B4CD-06167E81A7C6}" type="datetimeFigureOut">
              <a:rPr lang="de-DE" smtClean="0"/>
              <a:t>23.05.2019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52" tIns="46626" rIns="93252" bIns="46626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3252" tIns="46626" rIns="93252" bIns="46626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2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5" y="9428582"/>
            <a:ext cx="2945659" cy="496332"/>
          </a:xfrm>
          <a:prstGeom prst="rect">
            <a:avLst/>
          </a:prstGeom>
        </p:spPr>
        <p:txBody>
          <a:bodyPr vert="horz" lIns="93252" tIns="46626" rIns="93252" bIns="46626" rtlCol="0" anchor="b"/>
          <a:lstStyle>
            <a:lvl1pPr algn="r">
              <a:defRPr sz="1200"/>
            </a:lvl1pPr>
          </a:lstStyle>
          <a:p>
            <a:fld id="{8DDEB751-E264-4C26-BE63-9CBACF7E5C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03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8400" y="2548800"/>
            <a:ext cx="6656400" cy="522000"/>
          </a:xfrm>
        </p:spPr>
        <p:txBody>
          <a:bodyPr>
            <a:noAutofit/>
          </a:bodyPr>
          <a:lstStyle>
            <a:lvl1pPr>
              <a:defRPr sz="2800" baseline="0"/>
            </a:lvl1pPr>
          </a:lstStyle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8400" y="3362400"/>
            <a:ext cx="6656400" cy="4608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i="1" baseline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Untertitel durch klicken hinzufügen</a:t>
            </a:r>
          </a:p>
        </p:txBody>
      </p:sp>
    </p:spTree>
    <p:extLst>
      <p:ext uri="{BB962C8B-B14F-4D97-AF65-F5344CB8AC3E}">
        <p14:creationId xmlns:p14="http://schemas.microsoft.com/office/powerpoint/2010/main" val="3515388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rgbClr val="3C3C3C"/>
                </a:solidFill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23.05.2019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0713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13" name="Inhaltsplatzhalter 2"/>
          <p:cNvSpPr>
            <a:spLocks noGrp="1"/>
          </p:cNvSpPr>
          <p:nvPr>
            <p:ph idx="1" hasCustomPrompt="1"/>
          </p:nvPr>
        </p:nvSpPr>
        <p:spPr>
          <a:xfrm>
            <a:off x="190800" y="1735200"/>
            <a:ext cx="7772400" cy="3981600"/>
          </a:xfrm>
        </p:spPr>
        <p:txBody>
          <a:bodyPr/>
          <a:lstStyle>
            <a:lvl1pPr>
              <a:defRPr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  <p:sp>
        <p:nvSpPr>
          <p:cNvPr id="1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23.05.2019</a:t>
            </a:fld>
            <a:endParaRPr lang="de-DE" dirty="0"/>
          </a:p>
        </p:txBody>
      </p:sp>
      <p:sp>
        <p:nvSpPr>
          <p:cNvPr id="1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7416000" y="1090800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3" hasCustomPrompt="1"/>
          </p:nvPr>
        </p:nvSpPr>
        <p:spPr>
          <a:xfrm>
            <a:off x="190800" y="1173600"/>
            <a:ext cx="6908400" cy="370800"/>
          </a:xfrm>
        </p:spPr>
        <p:txBody>
          <a:bodyPr/>
          <a:lstStyle>
            <a:lvl1pPr>
              <a:defRPr baseline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</a:lstStyle>
          <a:p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Untertitel durch Klicken hinzufügen</a:t>
            </a:r>
            <a:endParaRPr lang="de-DE" dirty="0">
              <a:solidFill>
                <a:srgbClr val="3C3C3B"/>
              </a:solidFill>
              <a:latin typeface="Unit-Light"/>
              <a:cs typeface="Unit-Light"/>
            </a:endParaRPr>
          </a:p>
        </p:txBody>
      </p:sp>
    </p:spTree>
    <p:extLst>
      <p:ext uri="{BB962C8B-B14F-4D97-AF65-F5344CB8AC3E}">
        <p14:creationId xmlns:p14="http://schemas.microsoft.com/office/powerpoint/2010/main" val="262497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7416000" y="1268760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fld id="{8257FADB-0602-4EE9-9DC4-136AD4C65B6B}" type="datetime1">
              <a:rPr lang="de-DE" smtClean="0"/>
              <a:pPr/>
              <a:t>23.05.2019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416000" y="1412776"/>
            <a:ext cx="1512000" cy="237600"/>
          </a:xfrm>
        </p:spPr>
        <p:txBody>
          <a:bodyPr/>
          <a:lstStyle>
            <a:lvl1pPr>
              <a:defRPr>
                <a:latin typeface="+mn-lt"/>
                <a:ea typeface="Unit Offc Light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90800" y="507600"/>
            <a:ext cx="6958800" cy="432000"/>
          </a:xfrm>
        </p:spPr>
        <p:txBody>
          <a:bodyPr>
            <a:normAutofit/>
          </a:bodyPr>
          <a:lstStyle>
            <a:lvl1pPr marL="0" indent="0">
              <a:buNone/>
              <a:defRPr sz="22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Titel durch Klicken hinzufügen</a:t>
            </a:r>
          </a:p>
        </p:txBody>
      </p:sp>
      <p:sp>
        <p:nvSpPr>
          <p:cNvPr id="7" name="Inhaltsplatzhalter 7"/>
          <p:cNvSpPr>
            <a:spLocks noGrp="1"/>
          </p:cNvSpPr>
          <p:nvPr>
            <p:ph sz="quarter" idx="15"/>
          </p:nvPr>
        </p:nvSpPr>
        <p:spPr>
          <a:xfrm>
            <a:off x="190800" y="1191600"/>
            <a:ext cx="7772400" cy="4525200"/>
          </a:xfrm>
        </p:spPr>
        <p:txBody>
          <a:bodyPr/>
          <a:lstStyle>
            <a:lvl1pPr marL="285750" indent="-285750">
              <a:buFont typeface="Arial" pitchFamily="34" charset="0"/>
              <a:buChar char="•"/>
              <a:defRPr baseline="0">
                <a:solidFill>
                  <a:srgbClr val="3C3C3C"/>
                </a:solidFill>
                <a:latin typeface="+mn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87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 durch Klicken hinzufügen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90800" y="1191600"/>
            <a:ext cx="7772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DE" dirty="0" smtClean="0">
                <a:solidFill>
                  <a:srgbClr val="3C3C3B"/>
                </a:solidFill>
                <a:latin typeface="Unit-Light"/>
                <a:cs typeface="Unit-Light"/>
              </a:rPr>
              <a:t>Text durch Klicken hinzufügen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416000" y="1267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Unit-Light"/>
                <a:ea typeface="+mn-ea"/>
                <a:cs typeface="+mn-cs"/>
              </a:defRPr>
            </a:lvl1pPr>
          </a:lstStyle>
          <a:p>
            <a:fld id="{B8BD3DE2-38B1-4853-B31F-A8803CD6DF91}" type="datetime1">
              <a:rPr lang="de-DE" smtClean="0"/>
              <a:t>23.05.2019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7416000" y="10908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Unit-Light"/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416000" y="1411200"/>
            <a:ext cx="1512000" cy="237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de-DE" sz="1000" kern="1200" smtClean="0">
                <a:solidFill>
                  <a:schemeClr val="tx1">
                    <a:tint val="75000"/>
                  </a:schemeClr>
                </a:solidFill>
                <a:latin typeface="Unit-Light"/>
                <a:ea typeface="+mn-ea"/>
                <a:cs typeface="+mn-cs"/>
              </a:defRPr>
            </a:lvl1pPr>
          </a:lstStyle>
          <a:p>
            <a:r>
              <a:rPr lang="de-DE" dirty="0" smtClean="0"/>
              <a:t>Folie </a:t>
            </a:r>
            <a:fld id="{926B1129-68A9-45EB-A8FC-F0EB4D55ADF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8526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Unit Offc Light" pitchFamily="34" charset="0"/>
          <a:ea typeface="Unit Offc Light" pitchFamily="34" charset="0"/>
          <a:cs typeface="Unit Offc Light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 pitchFamily="34" charset="0"/>
        <a:buNone/>
        <a:tabLst/>
        <a:defRPr lang="de-DE" sz="1800" kern="1200" dirty="0" smtClean="0">
          <a:solidFill>
            <a:srgbClr val="3C3C3C"/>
          </a:solidFill>
          <a:latin typeface="Unit Offc Light" pitchFamily="34" charset="0"/>
          <a:ea typeface="Unit Offc Light" pitchFamily="34" charset="0"/>
          <a:cs typeface="Unit Offc Light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gif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gif"/><Relationship Id="rId4" Type="http://schemas.openxmlformats.org/officeDocument/2006/relationships/image" Target="../media/image50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mailto:stefan.schneider@zamg.ac.at" TargetMode="External"/><Relationship Id="rId3" Type="http://schemas.openxmlformats.org/officeDocument/2006/relationships/image" Target="../media/image5.jpg"/><Relationship Id="rId7" Type="http://schemas.openxmlformats.org/officeDocument/2006/relationships/hyperlink" Target="mailto:georg.pistotnik@zamg.ac.at" TargetMode="Externa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2400" dirty="0" smtClean="0"/>
              <a:t>The </a:t>
            </a:r>
            <a:r>
              <a:rPr lang="de-DE" sz="2400" dirty="0" err="1" smtClean="0"/>
              <a:t>influence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soil</a:t>
            </a:r>
            <a:r>
              <a:rPr lang="de-DE" sz="2400" dirty="0" smtClean="0"/>
              <a:t> </a:t>
            </a:r>
            <a:r>
              <a:rPr lang="de-DE" sz="2400" dirty="0" err="1" smtClean="0"/>
              <a:t>moisture</a:t>
            </a:r>
            <a:r>
              <a:rPr lang="de-DE" sz="2400" dirty="0" smtClean="0"/>
              <a:t> on </a:t>
            </a:r>
            <a:r>
              <a:rPr lang="de-DE" sz="2400" dirty="0" err="1" smtClean="0"/>
              <a:t>convective</a:t>
            </a:r>
            <a:r>
              <a:rPr lang="de-DE" sz="2400" dirty="0" smtClean="0"/>
              <a:t> </a:t>
            </a:r>
            <a:r>
              <a:rPr lang="de-DE" sz="2400" dirty="0" err="1" smtClean="0"/>
              <a:t>precipitation</a:t>
            </a:r>
            <a:r>
              <a:rPr lang="de-DE" sz="2400" dirty="0" smtClean="0"/>
              <a:t> in </a:t>
            </a:r>
            <a:r>
              <a:rPr lang="de-DE" sz="2400" dirty="0" err="1" smtClean="0"/>
              <a:t>the</a:t>
            </a:r>
            <a:r>
              <a:rPr lang="de-DE" sz="2400" dirty="0" smtClean="0"/>
              <a:t> Eastern Alpine </a:t>
            </a:r>
            <a:r>
              <a:rPr lang="de-DE" sz="2400" dirty="0" err="1" smtClean="0"/>
              <a:t>region</a:t>
            </a:r>
            <a:r>
              <a:rPr lang="de-DE" sz="2400" dirty="0" smtClean="0"/>
              <a:t> </a:t>
            </a:r>
            <a:endParaRPr lang="en-US" sz="2400" noProof="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48400" y="3362400"/>
            <a:ext cx="6656400" cy="570656"/>
          </a:xfrm>
        </p:spPr>
        <p:txBody>
          <a:bodyPr>
            <a:normAutofit/>
          </a:bodyPr>
          <a:lstStyle/>
          <a:p>
            <a:r>
              <a:rPr lang="en-US" sz="1900" noProof="0" dirty="0" smtClean="0"/>
              <a:t>Stefan Schneider, Georg Pistotnik</a:t>
            </a: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251520" y="4005064"/>
            <a:ext cx="6804025" cy="136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>
            <a:defPPr>
              <a:defRPr lang="en-GB"/>
            </a:defPPr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1pPr>
            <a:lvl2pPr marL="742950" indent="-28575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2pPr>
            <a:lvl3pPr marL="11430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3pPr>
            <a:lvl4pPr marL="16002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4pPr>
            <a:lvl5pPr marL="2057400" indent="-228600" algn="l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bg1"/>
                </a:solidFill>
                <a:latin typeface="Times New Roman" pitchFamily="1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de-DE" sz="1200" b="1" dirty="0" smtClean="0">
              <a:solidFill>
                <a:srgbClr val="B03F00"/>
              </a:solidFill>
              <a:latin typeface="Arial" pitchFamily="1" charset="0"/>
            </a:endParaRP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solidFill>
                  <a:srgbClr val="B03F00"/>
                </a:solidFill>
                <a:latin typeface="Arial" pitchFamily="1" charset="0"/>
              </a:rPr>
              <a:t>Convection Week 2019</a:t>
            </a:r>
          </a:p>
          <a:p>
            <a:pPr eaLnBrk="1" hangingPunct="1">
              <a:spcBef>
                <a:spcPts val="45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 b="1" dirty="0" smtClean="0">
                <a:solidFill>
                  <a:srgbClr val="B03F00"/>
                </a:solidFill>
                <a:latin typeface="Arial" pitchFamily="1" charset="0"/>
              </a:rPr>
              <a:t>May 23</a:t>
            </a:r>
            <a:r>
              <a:rPr lang="en-US" sz="1200" b="1" baseline="30000" dirty="0" smtClean="0">
                <a:solidFill>
                  <a:srgbClr val="B03F00"/>
                </a:solidFill>
                <a:latin typeface="Arial" pitchFamily="1" charset="0"/>
              </a:rPr>
              <a:t>rd</a:t>
            </a:r>
            <a:r>
              <a:rPr lang="en-US" sz="1200" b="1" dirty="0" smtClean="0">
                <a:solidFill>
                  <a:srgbClr val="B03F00"/>
                </a:solidFill>
                <a:latin typeface="Arial" pitchFamily="1" charset="0"/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23810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11960" y="1152120"/>
            <a:ext cx="4896544" cy="5589247"/>
          </a:xfrm>
          <a:ln w="25400">
            <a:noFill/>
          </a:ln>
        </p:spPr>
        <p:txBody>
          <a:bodyPr>
            <a:normAutofit/>
          </a:bodyPr>
          <a:lstStyle/>
          <a:p>
            <a:pPr marL="285750" algn="ctr">
              <a:lnSpc>
                <a:spcPct val="120000"/>
              </a:lnSpc>
            </a:pPr>
            <a:r>
              <a:rPr lang="de-DE" sz="2400" dirty="0" err="1"/>
              <a:t>precipitation</a:t>
            </a:r>
            <a:r>
              <a:rPr lang="de-DE" sz="2400" dirty="0"/>
              <a:t> 24.06.2016 00UTC -25.06.2016 06UTC</a:t>
            </a:r>
          </a:p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REF	</a:t>
            </a:r>
            <a:r>
              <a:rPr lang="de-DE" sz="2400" dirty="0" smtClean="0"/>
              <a:t>		</a:t>
            </a:r>
          </a:p>
          <a:p>
            <a:pPr marL="285750">
              <a:lnSpc>
                <a:spcPct val="120000"/>
              </a:lnSpc>
            </a:pPr>
            <a:endParaRPr lang="de-DE" sz="2400" dirty="0" smtClean="0">
              <a:solidFill>
                <a:srgbClr val="008000"/>
              </a:solidFill>
            </a:endParaRPr>
          </a:p>
          <a:p>
            <a:pPr marL="285750">
              <a:lnSpc>
                <a:spcPct val="120000"/>
              </a:lnSpc>
            </a:pPr>
            <a:endParaRPr lang="de-DE" sz="2400" dirty="0">
              <a:solidFill>
                <a:srgbClr val="008000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8000"/>
                </a:solidFill>
              </a:rPr>
              <a:t>WWILT	</a:t>
            </a:r>
            <a:r>
              <a:rPr lang="de-DE" sz="2400" dirty="0" smtClean="0"/>
              <a:t>			</a:t>
            </a:r>
          </a:p>
          <a:p>
            <a:pPr marL="285750">
              <a:lnSpc>
                <a:spcPct val="120000"/>
              </a:lnSpc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285750">
              <a:lnSpc>
                <a:spcPct val="120000"/>
              </a:lnSpc>
            </a:pPr>
            <a:endParaRPr lang="de-DE" sz="2400" dirty="0">
              <a:solidFill>
                <a:srgbClr val="FF0000"/>
              </a:solidFill>
            </a:endParaRPr>
          </a:p>
          <a:p>
            <a:pPr marL="285750">
              <a:lnSpc>
                <a:spcPct val="120000"/>
              </a:lnSpc>
            </a:pPr>
            <a:endParaRPr lang="de-DE" sz="2400" dirty="0" smtClean="0">
              <a:solidFill>
                <a:srgbClr val="FF0000"/>
              </a:solidFill>
            </a:endParaRPr>
          </a:p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FF0000"/>
                </a:solidFill>
              </a:rPr>
              <a:t>WSAT</a:t>
            </a:r>
          </a:p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4" t="25344" r="6942" b="21102"/>
          <a:stretch/>
        </p:blipFill>
        <p:spPr bwMode="auto">
          <a:xfrm>
            <a:off x="1" y="1124743"/>
            <a:ext cx="3899012" cy="18327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" t="25344" r="8099" b="21984"/>
          <a:stretch/>
        </p:blipFill>
        <p:spPr bwMode="auto">
          <a:xfrm>
            <a:off x="1" y="2957536"/>
            <a:ext cx="3899012" cy="18243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4" t="25344" r="8037" b="25289"/>
          <a:stretch/>
        </p:blipFill>
        <p:spPr bwMode="auto">
          <a:xfrm>
            <a:off x="1" y="4813428"/>
            <a:ext cx="3899012" cy="17250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1973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6" b="12159"/>
          <a:stretch/>
        </p:blipFill>
        <p:spPr bwMode="auto">
          <a:xfrm>
            <a:off x="179512" y="1340768"/>
            <a:ext cx="5616624" cy="3822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647564" y="5163671"/>
            <a:ext cx="4680520" cy="504056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REF	</a:t>
            </a:r>
            <a:r>
              <a:rPr lang="de-DE" sz="2400" dirty="0" smtClean="0">
                <a:solidFill>
                  <a:srgbClr val="008000"/>
                </a:solidFill>
              </a:rPr>
              <a:t>WWILT	</a:t>
            </a:r>
            <a:r>
              <a:rPr lang="de-DE" sz="2400" dirty="0" smtClean="0">
                <a:solidFill>
                  <a:srgbClr val="FF0000"/>
                </a:solidFill>
              </a:rPr>
              <a:t>WSAT	</a:t>
            </a:r>
            <a:r>
              <a:rPr lang="de-DE" sz="1600" dirty="0" smtClean="0">
                <a:solidFill>
                  <a:srgbClr val="5FC4E4"/>
                </a:solidFill>
              </a:rPr>
              <a:t>EXP4  </a:t>
            </a:r>
            <a:r>
              <a:rPr lang="de-DE" sz="1600" dirty="0" smtClean="0">
                <a:solidFill>
                  <a:srgbClr val="7030A0"/>
                </a:solidFill>
              </a:rPr>
              <a:t>EXP5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64088" y="1700808"/>
            <a:ext cx="3456384" cy="3528392"/>
          </a:xfrm>
          <a:ln w="25400">
            <a:noFill/>
          </a:ln>
        </p:spPr>
        <p:txBody>
          <a:bodyPr>
            <a:normAutofit/>
          </a:bodyPr>
          <a:lstStyle/>
          <a:p>
            <a:pPr marL="285750">
              <a:lnSpc>
                <a:spcPct val="120000"/>
              </a:lnSpc>
            </a:pPr>
            <a:r>
              <a:rPr lang="de-DE" sz="2400" dirty="0" err="1" smtClean="0"/>
              <a:t>Mean</a:t>
            </a:r>
            <a:r>
              <a:rPr lang="de-DE" sz="2400" dirty="0" smtClean="0"/>
              <a:t> Bias (NWP minus </a:t>
            </a:r>
            <a:r>
              <a:rPr lang="de-DE" sz="2400" dirty="0" err="1" smtClean="0"/>
              <a:t>stations</a:t>
            </a:r>
            <a:r>
              <a:rPr lang="de-DE" sz="2400" dirty="0" smtClean="0"/>
              <a:t>)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b="1" dirty="0" err="1" smtClean="0"/>
              <a:t>precipitation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02.05</a:t>
            </a:r>
            <a:r>
              <a:rPr lang="de-DE" sz="2400" dirty="0"/>
              <a:t>.-</a:t>
            </a:r>
            <a:r>
              <a:rPr lang="de-DE" sz="2400" dirty="0" smtClean="0"/>
              <a:t>27.06.2016 </a:t>
            </a:r>
            <a:r>
              <a:rPr lang="de-DE" sz="2400" dirty="0" err="1" smtClean="0"/>
              <a:t>and</a:t>
            </a:r>
            <a:r>
              <a:rPr lang="de-DE" sz="2400" dirty="0" smtClean="0"/>
              <a:t> all </a:t>
            </a:r>
            <a:r>
              <a:rPr lang="de-DE" sz="2400" dirty="0" err="1" smtClean="0"/>
              <a:t>available</a:t>
            </a:r>
            <a:r>
              <a:rPr lang="de-DE" sz="2400" dirty="0" smtClean="0"/>
              <a:t> SYNOP </a:t>
            </a:r>
            <a:r>
              <a:rPr lang="de-DE" sz="2400" dirty="0" err="1" smtClean="0"/>
              <a:t>stations</a:t>
            </a:r>
            <a:r>
              <a:rPr lang="de-DE" sz="2400" dirty="0" smtClean="0"/>
              <a:t> in Austria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5" name="Smiley 4"/>
          <p:cNvSpPr/>
          <p:nvPr/>
        </p:nvSpPr>
        <p:spPr>
          <a:xfrm>
            <a:off x="179512" y="3116344"/>
            <a:ext cx="288032" cy="32079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Smiley 8"/>
          <p:cNvSpPr/>
          <p:nvPr/>
        </p:nvSpPr>
        <p:spPr>
          <a:xfrm>
            <a:off x="179512" y="1340768"/>
            <a:ext cx="288032" cy="320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Smiley 9"/>
          <p:cNvSpPr/>
          <p:nvPr/>
        </p:nvSpPr>
        <p:spPr>
          <a:xfrm>
            <a:off x="179512" y="4581128"/>
            <a:ext cx="288032" cy="320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054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7" b="12059"/>
          <a:stretch/>
        </p:blipFill>
        <p:spPr bwMode="auto">
          <a:xfrm>
            <a:off x="145192" y="1340768"/>
            <a:ext cx="5650944" cy="3822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5364088" y="1700808"/>
            <a:ext cx="3456384" cy="3528392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en-US" sz="2400" dirty="0" smtClean="0"/>
              <a:t>Mean Bias (NWP minus stations) for </a:t>
            </a:r>
            <a:r>
              <a:rPr lang="en-US" sz="2400" b="1" dirty="0" smtClean="0"/>
              <a:t>T2m</a:t>
            </a:r>
            <a:r>
              <a:rPr lang="en-US" sz="2400" dirty="0" smtClean="0"/>
              <a:t> for 02.05.-27.06.2016 and all available SYNOP stations in Austria</a:t>
            </a:r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647564" y="5163671"/>
            <a:ext cx="4680520" cy="504056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REF	</a:t>
            </a:r>
            <a:r>
              <a:rPr lang="de-DE" sz="2400" dirty="0" smtClean="0">
                <a:solidFill>
                  <a:srgbClr val="008000"/>
                </a:solidFill>
              </a:rPr>
              <a:t>WWILT	</a:t>
            </a:r>
            <a:r>
              <a:rPr lang="de-DE" sz="2400" dirty="0" smtClean="0">
                <a:solidFill>
                  <a:srgbClr val="FF0000"/>
                </a:solidFill>
              </a:rPr>
              <a:t>WSAT	</a:t>
            </a:r>
            <a:r>
              <a:rPr lang="de-DE" sz="1600" dirty="0" smtClean="0">
                <a:solidFill>
                  <a:srgbClr val="5FC4E4"/>
                </a:solidFill>
              </a:rPr>
              <a:t>EXP4  </a:t>
            </a:r>
            <a:r>
              <a:rPr lang="de-DE" sz="1600" dirty="0" smtClean="0">
                <a:solidFill>
                  <a:srgbClr val="7030A0"/>
                </a:solidFill>
              </a:rPr>
              <a:t>EXP5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10" name="Smiley 9"/>
          <p:cNvSpPr/>
          <p:nvPr/>
        </p:nvSpPr>
        <p:spPr>
          <a:xfrm>
            <a:off x="179512" y="3304605"/>
            <a:ext cx="288032" cy="320797"/>
          </a:xfrm>
          <a:prstGeom prst="smileyFac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Smiley 10"/>
          <p:cNvSpPr/>
          <p:nvPr/>
        </p:nvSpPr>
        <p:spPr>
          <a:xfrm>
            <a:off x="179512" y="1340768"/>
            <a:ext cx="288032" cy="320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Smiley 12"/>
          <p:cNvSpPr/>
          <p:nvPr/>
        </p:nvSpPr>
        <p:spPr>
          <a:xfrm>
            <a:off x="179512" y="4581128"/>
            <a:ext cx="288032" cy="320797"/>
          </a:xfrm>
          <a:prstGeom prst="smileyFace">
            <a:avLst>
              <a:gd name="adj" fmla="val -465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048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>
            <a:spLocks noGrp="1"/>
          </p:cNvSpPr>
          <p:nvPr>
            <p:ph idx="1"/>
          </p:nvPr>
        </p:nvSpPr>
        <p:spPr>
          <a:xfrm>
            <a:off x="564160" y="5373216"/>
            <a:ext cx="7921314" cy="864096"/>
          </a:xfrm>
          <a:ln w="25400">
            <a:noFill/>
          </a:ln>
        </p:spPr>
        <p:txBody>
          <a:bodyPr>
            <a:normAutofit/>
          </a:bodyPr>
          <a:lstStyle/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	REF	</a:t>
            </a:r>
            <a:r>
              <a:rPr lang="de-DE" sz="2400" dirty="0" smtClean="0"/>
              <a:t>				</a:t>
            </a:r>
            <a:r>
              <a:rPr lang="de-DE" sz="2400" dirty="0" smtClean="0">
                <a:solidFill>
                  <a:srgbClr val="008000"/>
                </a:solidFill>
              </a:rPr>
              <a:t>WWILT</a:t>
            </a:r>
            <a:endParaRPr lang="de-DE" sz="1600" dirty="0">
              <a:solidFill>
                <a:srgbClr val="008000"/>
              </a:solidFill>
            </a:endParaRPr>
          </a:p>
          <a:p>
            <a:pPr marL="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de-DE" sz="2400" dirty="0" smtClean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20" y="1908028"/>
            <a:ext cx="4536504" cy="3402377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08" y="1908028"/>
            <a:ext cx="4536503" cy="3402377"/>
          </a:xfrm>
          <a:prstGeom prst="rect">
            <a:avLst/>
          </a:prstGeom>
        </p:spPr>
      </p:pic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</a:t>
            </a:r>
            <a:endParaRPr lang="de-DE" dirty="0"/>
          </a:p>
        </p:txBody>
      </p:sp>
      <p:sp>
        <p:nvSpPr>
          <p:cNvPr id="11" name="Inhaltsplatzhalter 2"/>
          <p:cNvSpPr txBox="1">
            <a:spLocks/>
          </p:cNvSpPr>
          <p:nvPr/>
        </p:nvSpPr>
        <p:spPr>
          <a:xfrm>
            <a:off x="716560" y="1196752"/>
            <a:ext cx="7921314" cy="864096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rgbClr val="0000FF"/>
                </a:solidFill>
              </a:rPr>
              <a:t>	</a:t>
            </a:r>
            <a:r>
              <a:rPr lang="de-DE" sz="2400" dirty="0" err="1" smtClean="0">
                <a:solidFill>
                  <a:schemeClr val="tx1"/>
                </a:solidFill>
              </a:rPr>
              <a:t>soil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moisture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smtClean="0">
                <a:solidFill>
                  <a:schemeClr val="tx1"/>
                </a:solidFill>
              </a:rPr>
              <a:t>in </a:t>
            </a:r>
            <a:r>
              <a:rPr lang="de-DE" sz="2400" dirty="0" smtClean="0">
                <a:solidFill>
                  <a:schemeClr val="tx1"/>
                </a:solidFill>
              </a:rPr>
              <a:t>a </a:t>
            </a:r>
            <a:r>
              <a:rPr lang="de-DE" sz="2400" dirty="0" err="1" smtClean="0">
                <a:solidFill>
                  <a:schemeClr val="tx1"/>
                </a:solidFill>
              </a:rPr>
              <a:t>single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model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grid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cell</a:t>
            </a:r>
            <a:endParaRPr lang="de-DE" sz="2400" dirty="0" smtClean="0">
              <a:solidFill>
                <a:schemeClr val="tx1"/>
              </a:solidFill>
            </a:endParaRPr>
          </a:p>
        </p:txBody>
      </p:sp>
      <p:cxnSp>
        <p:nvCxnSpPr>
          <p:cNvPr id="13" name="Gerade Verbindung mit Pfeil 12"/>
          <p:cNvCxnSpPr/>
          <p:nvPr/>
        </p:nvCxnSpPr>
        <p:spPr>
          <a:xfrm flipV="1">
            <a:off x="323528" y="4077072"/>
            <a:ext cx="0" cy="115212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23528" y="5229200"/>
            <a:ext cx="18002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Inhaltsplatzhalter 2"/>
          <p:cNvSpPr txBox="1">
            <a:spLocks/>
          </p:cNvSpPr>
          <p:nvPr/>
        </p:nvSpPr>
        <p:spPr>
          <a:xfrm>
            <a:off x="1907704" y="5053778"/>
            <a:ext cx="1811596" cy="391446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47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smtClean="0">
                <a:solidFill>
                  <a:schemeClr val="tx1"/>
                </a:solidFill>
              </a:rPr>
              <a:t>Forecast </a:t>
            </a:r>
            <a:r>
              <a:rPr lang="de-DE" sz="2400" dirty="0" err="1" smtClean="0">
                <a:solidFill>
                  <a:schemeClr val="tx1"/>
                </a:solidFill>
              </a:rPr>
              <a:t>range</a:t>
            </a:r>
            <a:r>
              <a:rPr lang="de-DE" sz="2400" dirty="0" smtClean="0">
                <a:solidFill>
                  <a:schemeClr val="tx1"/>
                </a:solidFill>
              </a:rPr>
              <a:t> [</a:t>
            </a:r>
            <a:r>
              <a:rPr lang="de-DE" sz="2400" dirty="0" err="1" smtClean="0">
                <a:solidFill>
                  <a:schemeClr val="tx1"/>
                </a:solidFill>
              </a:rPr>
              <a:t>hours</a:t>
            </a:r>
            <a:r>
              <a:rPr lang="de-DE" sz="2400" dirty="0" smtClean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8" name="Inhaltsplatzhalter 2"/>
          <p:cNvSpPr txBox="1">
            <a:spLocks/>
          </p:cNvSpPr>
          <p:nvPr/>
        </p:nvSpPr>
        <p:spPr>
          <a:xfrm rot="16200000">
            <a:off x="-582269" y="3295281"/>
            <a:ext cx="1811596" cy="350843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err="1" smtClean="0">
                <a:solidFill>
                  <a:schemeClr val="tx1"/>
                </a:solidFill>
              </a:rPr>
              <a:t>soil</a:t>
            </a:r>
            <a:r>
              <a:rPr lang="de-DE" sz="2400" dirty="0" smtClean="0">
                <a:solidFill>
                  <a:schemeClr val="tx1"/>
                </a:solidFill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</a:rPr>
              <a:t>moisture</a:t>
            </a:r>
            <a:r>
              <a:rPr lang="de-DE" sz="2400" dirty="0" smtClean="0">
                <a:solidFill>
                  <a:schemeClr val="tx1"/>
                </a:solidFill>
              </a:rPr>
              <a:t> [kg/kg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1763688" y="3783341"/>
            <a:ext cx="4680520" cy="587461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93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643" y="5085184"/>
            <a:ext cx="8496944" cy="648072"/>
          </a:xfrm>
          <a:ln w="25400">
            <a:noFill/>
          </a:ln>
        </p:spPr>
        <p:txBody>
          <a:bodyPr>
            <a:normAutofit fontScale="62500" lnSpcReduction="20000"/>
          </a:bodyPr>
          <a:lstStyle/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0000FF"/>
                </a:solidFill>
              </a:rPr>
              <a:t>REF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008000"/>
                </a:solidFill>
              </a:rPr>
              <a:t>WWILT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FF0000"/>
                </a:solidFill>
              </a:rPr>
              <a:t>WSAT</a:t>
            </a:r>
          </a:p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0000FF"/>
                </a:solidFill>
              </a:rPr>
              <a:t>757mm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008000"/>
                </a:solidFill>
              </a:rPr>
              <a:t>767mm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FF0000"/>
                </a:solidFill>
              </a:rPr>
              <a:t>984mm</a:t>
            </a:r>
          </a:p>
        </p:txBody>
      </p:sp>
      <p:pic>
        <p:nvPicPr>
          <p:cNvPr id="4" name="Grafi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0" y="2540206"/>
            <a:ext cx="2879725" cy="2159635"/>
          </a:xfrm>
          <a:prstGeom prst="rect">
            <a:avLst/>
          </a:prstGeom>
        </p:spPr>
      </p:pic>
      <p:pic>
        <p:nvPicPr>
          <p:cNvPr id="5" name="Grafik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985" y="2540205"/>
            <a:ext cx="2879725" cy="2159635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2" y="2540206"/>
            <a:ext cx="2879725" cy="2159635"/>
          </a:xfrm>
          <a:prstGeom prst="rect">
            <a:avLst/>
          </a:prstGeom>
        </p:spPr>
      </p:pic>
      <p:sp>
        <p:nvSpPr>
          <p:cNvPr id="7" name="Inhaltsplatzhalter 2"/>
          <p:cNvSpPr txBox="1">
            <a:spLocks/>
          </p:cNvSpPr>
          <p:nvPr/>
        </p:nvSpPr>
        <p:spPr>
          <a:xfrm>
            <a:off x="394643" y="1772816"/>
            <a:ext cx="8496944" cy="43204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err="1" smtClean="0"/>
              <a:t>Precipitation</a:t>
            </a:r>
            <a:r>
              <a:rPr lang="de-DE" sz="2400" dirty="0" smtClean="0"/>
              <a:t> </a:t>
            </a:r>
            <a:r>
              <a:rPr lang="de-DE" sz="2400" dirty="0" err="1" smtClean="0"/>
              <a:t>forecasts</a:t>
            </a:r>
            <a:r>
              <a:rPr lang="de-DE" sz="2400" dirty="0" smtClean="0"/>
              <a:t> 01.05.-31.08.</a:t>
            </a:r>
            <a:r>
              <a:rPr lang="de-DE" sz="2400" b="1" dirty="0" smtClean="0"/>
              <a:t>2014 </a:t>
            </a:r>
            <a:r>
              <a:rPr lang="de-DE" sz="2400" dirty="0" smtClean="0"/>
              <a:t>(</a:t>
            </a:r>
            <a:r>
              <a:rPr lang="de-DE" sz="2400" dirty="0" err="1" smtClean="0"/>
              <a:t>moist</a:t>
            </a:r>
            <a:r>
              <a:rPr lang="de-DE" sz="2400" dirty="0" smtClean="0"/>
              <a:t> </a:t>
            </a:r>
            <a:r>
              <a:rPr lang="de-DE" sz="2400" dirty="0" err="1" smtClean="0"/>
              <a:t>year</a:t>
            </a:r>
            <a:r>
              <a:rPr lang="de-DE" sz="2400" dirty="0" smtClean="0"/>
              <a:t>) </a:t>
            </a:r>
            <a:r>
              <a:rPr lang="de-DE" sz="2400" dirty="0" err="1" smtClean="0"/>
              <a:t>for</a:t>
            </a:r>
            <a:r>
              <a:rPr lang="de-DE" sz="2400" dirty="0" smtClean="0"/>
              <a:t> a </a:t>
            </a:r>
            <a:r>
              <a:rPr lang="de-DE" sz="2400" dirty="0" err="1" smtClean="0"/>
              <a:t>grid</a:t>
            </a:r>
            <a:r>
              <a:rPr lang="de-DE" sz="2400" dirty="0" smtClean="0"/>
              <a:t> </a:t>
            </a:r>
            <a:r>
              <a:rPr lang="de-DE" sz="2400" dirty="0" err="1" smtClean="0"/>
              <a:t>cell</a:t>
            </a:r>
            <a:r>
              <a:rPr lang="de-DE" sz="2400" dirty="0" smtClean="0"/>
              <a:t> in Eastern Austria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II</a:t>
            </a:r>
            <a:endParaRPr lang="de-DE" dirty="0"/>
          </a:p>
        </p:txBody>
      </p:sp>
      <p:sp>
        <p:nvSpPr>
          <p:cNvPr id="10" name="Inhaltsplatzhalter 2"/>
          <p:cNvSpPr txBox="1">
            <a:spLocks/>
          </p:cNvSpPr>
          <p:nvPr/>
        </p:nvSpPr>
        <p:spPr>
          <a:xfrm>
            <a:off x="107504" y="4581128"/>
            <a:ext cx="8936483" cy="43204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en-US" sz="1000" dirty="0" smtClean="0"/>
              <a:t>May 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                                                   August 31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091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1" y="2540206"/>
            <a:ext cx="2879725" cy="2159635"/>
          </a:xfrm>
          <a:prstGeom prst="rect">
            <a:avLst/>
          </a:prstGeom>
        </p:spPr>
      </p:pic>
      <p:pic>
        <p:nvPicPr>
          <p:cNvPr id="9" name="Grafi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7" y="2540206"/>
            <a:ext cx="2879725" cy="2159635"/>
          </a:xfrm>
          <a:prstGeom prst="rect">
            <a:avLst/>
          </a:prstGeom>
        </p:spPr>
      </p:pic>
      <p:pic>
        <p:nvPicPr>
          <p:cNvPr id="8" name="Grafik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0" y="2540206"/>
            <a:ext cx="2879725" cy="2159635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643" y="5085184"/>
            <a:ext cx="8496944" cy="648072"/>
          </a:xfrm>
          <a:ln w="25400">
            <a:noFill/>
          </a:ln>
        </p:spPr>
        <p:txBody>
          <a:bodyPr>
            <a:normAutofit fontScale="62500" lnSpcReduction="20000"/>
          </a:bodyPr>
          <a:lstStyle/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0000FF"/>
                </a:solidFill>
              </a:rPr>
              <a:t>REF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008000"/>
                </a:solidFill>
              </a:rPr>
              <a:t>WWILT	</a:t>
            </a:r>
            <a:r>
              <a:rPr lang="de-DE" sz="2400" dirty="0" smtClean="0"/>
              <a:t>		</a:t>
            </a:r>
            <a:r>
              <a:rPr lang="de-DE" sz="2400" dirty="0" smtClean="0">
                <a:solidFill>
                  <a:srgbClr val="FF0000"/>
                </a:solidFill>
              </a:rPr>
              <a:t>WSAT</a:t>
            </a:r>
          </a:p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0000FF"/>
                </a:solidFill>
              </a:rPr>
              <a:t>531mm	</a:t>
            </a:r>
            <a:r>
              <a:rPr lang="de-DE" sz="2400" dirty="0" smtClean="0"/>
              <a:t>		</a:t>
            </a:r>
            <a:r>
              <a:rPr lang="de-DE" sz="2400" dirty="0" smtClean="0">
                <a:solidFill>
                  <a:srgbClr val="008000"/>
                </a:solidFill>
              </a:rPr>
              <a:t>452mm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FF0000"/>
                </a:solidFill>
              </a:rPr>
              <a:t>610mm</a:t>
            </a: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4643" y="1772816"/>
            <a:ext cx="8496944" cy="43204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err="1"/>
              <a:t>Precipitation</a:t>
            </a:r>
            <a:r>
              <a:rPr lang="de-DE" sz="2400" dirty="0"/>
              <a:t> </a:t>
            </a:r>
            <a:r>
              <a:rPr lang="de-DE" sz="2400" dirty="0" err="1"/>
              <a:t>forecasts</a:t>
            </a:r>
            <a:r>
              <a:rPr lang="de-DE" sz="2400" dirty="0"/>
              <a:t> 01.05.-</a:t>
            </a:r>
            <a:r>
              <a:rPr lang="de-DE" sz="2400" dirty="0" smtClean="0"/>
              <a:t>31.08.</a:t>
            </a:r>
            <a:r>
              <a:rPr lang="de-DE" sz="2400" b="1" dirty="0" smtClean="0"/>
              <a:t>2015 </a:t>
            </a:r>
            <a:r>
              <a:rPr lang="de-DE" sz="2400" dirty="0" smtClean="0"/>
              <a:t>(dry </a:t>
            </a:r>
            <a:r>
              <a:rPr lang="de-DE" sz="2400" dirty="0" err="1" smtClean="0"/>
              <a:t>year</a:t>
            </a:r>
            <a:r>
              <a:rPr lang="de-DE" sz="2400" dirty="0" smtClean="0"/>
              <a:t>)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grid</a:t>
            </a:r>
            <a:r>
              <a:rPr lang="de-DE" sz="2400" dirty="0"/>
              <a:t> </a:t>
            </a:r>
            <a:r>
              <a:rPr lang="de-DE" sz="2400" dirty="0" err="1"/>
              <a:t>cell</a:t>
            </a:r>
            <a:r>
              <a:rPr lang="de-DE" sz="2400" dirty="0"/>
              <a:t> in Eastern Austria</a:t>
            </a:r>
          </a:p>
          <a:p>
            <a:pPr marL="285750">
              <a:lnSpc>
                <a:spcPct val="120000"/>
              </a:lnSpc>
            </a:pPr>
            <a:endParaRPr lang="de-DE" sz="2400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6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260" y="2540206"/>
            <a:ext cx="2879515" cy="215963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38" y="2540205"/>
            <a:ext cx="2879724" cy="215979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863" y="2539320"/>
            <a:ext cx="2880696" cy="2160522"/>
          </a:xfrm>
          <a:prstGeom prst="rect">
            <a:avLst/>
          </a:prstGeom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643" y="5085184"/>
            <a:ext cx="8496944" cy="648072"/>
          </a:xfrm>
          <a:ln w="25400">
            <a:noFill/>
          </a:ln>
        </p:spPr>
        <p:txBody>
          <a:bodyPr>
            <a:normAutofit fontScale="62500" lnSpcReduction="20000"/>
          </a:bodyPr>
          <a:lstStyle/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r>
              <a:rPr lang="de-DE" sz="2400" dirty="0" smtClean="0">
                <a:solidFill>
                  <a:srgbClr val="0000FF"/>
                </a:solidFill>
              </a:rPr>
              <a:t>REF</a:t>
            </a:r>
            <a:r>
              <a:rPr lang="de-DE" sz="2400" dirty="0" smtClean="0"/>
              <a:t>			</a:t>
            </a:r>
            <a:r>
              <a:rPr lang="de-DE" sz="2400" dirty="0" smtClean="0">
                <a:solidFill>
                  <a:srgbClr val="008000"/>
                </a:solidFill>
              </a:rPr>
              <a:t>WWILT	</a:t>
            </a:r>
            <a:r>
              <a:rPr lang="de-DE" sz="2400" dirty="0" smtClean="0"/>
              <a:t>		</a:t>
            </a:r>
            <a:r>
              <a:rPr lang="de-DE" sz="2400" dirty="0" smtClean="0">
                <a:solidFill>
                  <a:srgbClr val="FF0000"/>
                </a:solidFill>
              </a:rPr>
              <a:t>WSAT</a:t>
            </a:r>
          </a:p>
          <a:p>
            <a:pPr marL="285750">
              <a:lnSpc>
                <a:spcPct val="120000"/>
              </a:lnSpc>
            </a:pPr>
            <a:r>
              <a:rPr lang="de-DE" sz="2400" dirty="0" smtClean="0"/>
              <a:t>	</a:t>
            </a:r>
            <a:endParaRPr lang="de-DE" sz="2400" dirty="0" smtClean="0">
              <a:solidFill>
                <a:srgbClr val="FF0000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394643" y="1772816"/>
            <a:ext cx="8496944" cy="432048"/>
          </a:xfrm>
          <a:prstGeom prst="rect">
            <a:avLst/>
          </a:prstGeom>
          <a:ln w="25400">
            <a:noFill/>
          </a:ln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800" kern="120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>
              <a:lnSpc>
                <a:spcPct val="120000"/>
              </a:lnSpc>
            </a:pPr>
            <a:r>
              <a:rPr lang="de-DE" sz="2400" dirty="0" err="1" smtClean="0"/>
              <a:t>Soil</a:t>
            </a:r>
            <a:r>
              <a:rPr lang="de-DE" sz="2400" dirty="0" smtClean="0"/>
              <a:t> </a:t>
            </a:r>
            <a:r>
              <a:rPr lang="de-DE" sz="2400" dirty="0" err="1" smtClean="0"/>
              <a:t>moisture</a:t>
            </a:r>
            <a:r>
              <a:rPr lang="de-DE" sz="2400" dirty="0" smtClean="0"/>
              <a:t> in </a:t>
            </a:r>
            <a:r>
              <a:rPr lang="de-DE" sz="2400" dirty="0" err="1" smtClean="0"/>
              <a:t>layer</a:t>
            </a:r>
            <a:r>
              <a:rPr lang="de-DE" sz="2400" dirty="0" smtClean="0"/>
              <a:t> 10 (150-200cm) </a:t>
            </a:r>
            <a:r>
              <a:rPr lang="de-DE" sz="2400" dirty="0"/>
              <a:t>01.05.-</a:t>
            </a:r>
            <a:r>
              <a:rPr lang="de-DE" sz="2400" dirty="0" smtClean="0"/>
              <a:t>31.08.</a:t>
            </a:r>
            <a:r>
              <a:rPr lang="de-DE" sz="2400" b="1" dirty="0" smtClean="0"/>
              <a:t>2015 </a:t>
            </a:r>
            <a:r>
              <a:rPr lang="de-DE" sz="2400" dirty="0" smtClean="0"/>
              <a:t>(dry </a:t>
            </a:r>
            <a:r>
              <a:rPr lang="de-DE" sz="2400" dirty="0" err="1" smtClean="0"/>
              <a:t>year</a:t>
            </a:r>
            <a:r>
              <a:rPr lang="de-DE" sz="2400" dirty="0" smtClean="0"/>
              <a:t>) </a:t>
            </a:r>
            <a:r>
              <a:rPr lang="de-DE" sz="2400" dirty="0" err="1"/>
              <a:t>for</a:t>
            </a:r>
            <a:r>
              <a:rPr lang="de-DE" sz="2400" dirty="0"/>
              <a:t> a </a:t>
            </a:r>
            <a:r>
              <a:rPr lang="de-DE" sz="2400" dirty="0" err="1"/>
              <a:t>grid</a:t>
            </a:r>
            <a:r>
              <a:rPr lang="de-DE" sz="2400" dirty="0"/>
              <a:t> </a:t>
            </a:r>
            <a:r>
              <a:rPr lang="de-DE" sz="2400" dirty="0" err="1"/>
              <a:t>cell</a:t>
            </a:r>
            <a:r>
              <a:rPr lang="de-DE" sz="2400" dirty="0"/>
              <a:t> in Eastern </a:t>
            </a:r>
            <a:r>
              <a:rPr lang="de-DE" sz="2400" dirty="0" smtClean="0"/>
              <a:t>Austria</a:t>
            </a:r>
            <a:endParaRPr lang="de-DE" sz="2400" dirty="0"/>
          </a:p>
          <a:p>
            <a:pPr marL="285750">
              <a:lnSpc>
                <a:spcPct val="120000"/>
              </a:lnSpc>
            </a:pPr>
            <a:endParaRPr lang="de-DE" sz="2400" dirty="0" smtClean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Results</a:t>
            </a:r>
            <a:r>
              <a:rPr lang="de-DE" dirty="0" smtClean="0"/>
              <a:t> –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studies</a:t>
            </a:r>
            <a:r>
              <a:rPr lang="de-DE" dirty="0" smtClean="0"/>
              <a:t> II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915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Conclusions</a:t>
            </a:r>
            <a:r>
              <a:rPr lang="de-DE" dirty="0" smtClean="0"/>
              <a:t> – </a:t>
            </a:r>
            <a:r>
              <a:rPr lang="de-DE" dirty="0" err="1" smtClean="0"/>
              <a:t>part</a:t>
            </a:r>
            <a:r>
              <a:rPr lang="de-DE" dirty="0" smtClean="0"/>
              <a:t> 1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320480"/>
          </a:xfrm>
          <a:ln w="25400">
            <a:solidFill>
              <a:srgbClr val="932984"/>
            </a:solidFill>
          </a:ln>
        </p:spPr>
        <p:txBody>
          <a:bodyPr>
            <a:normAutofit/>
          </a:bodyPr>
          <a:lstStyle/>
          <a:p>
            <a:pPr marL="285750">
              <a:lnSpc>
                <a:spcPct val="150000"/>
              </a:lnSpc>
            </a:pPr>
            <a:r>
              <a:rPr lang="de-DE" sz="2400" dirty="0"/>
              <a:t> </a:t>
            </a:r>
            <a:endParaRPr lang="de-DE" sz="2400" dirty="0" smtClean="0"/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 AROME </a:t>
            </a:r>
            <a:r>
              <a:rPr lang="de-DE" sz="2000" dirty="0" err="1" smtClean="0"/>
              <a:t>is</a:t>
            </a:r>
            <a:r>
              <a:rPr lang="de-DE" sz="2000" dirty="0" smtClean="0"/>
              <a:t> sensitive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changes</a:t>
            </a:r>
            <a:r>
              <a:rPr lang="de-DE" sz="2000" dirty="0" smtClean="0"/>
              <a:t> in initial </a:t>
            </a:r>
            <a:r>
              <a:rPr lang="de-DE" sz="2000" dirty="0" err="1" smtClean="0"/>
              <a:t>soil</a:t>
            </a:r>
            <a:r>
              <a:rPr lang="de-DE" sz="2000" dirty="0" smtClean="0"/>
              <a:t> </a:t>
            </a:r>
            <a:r>
              <a:rPr lang="de-DE" sz="2000" dirty="0" err="1" smtClean="0"/>
              <a:t>moisture</a:t>
            </a:r>
            <a:r>
              <a:rPr lang="de-DE" sz="2000" dirty="0" smtClean="0"/>
              <a:t> </a:t>
            </a:r>
            <a:r>
              <a:rPr lang="de-DE" sz="2000" dirty="0" err="1" smtClean="0"/>
              <a:t>conditions</a:t>
            </a:r>
            <a:r>
              <a:rPr lang="de-DE" sz="2000" dirty="0" smtClean="0"/>
              <a:t> </a:t>
            </a:r>
            <a:endParaRPr lang="de-DE" sz="2000" dirty="0"/>
          </a:p>
          <a:p>
            <a:pPr marL="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convection</a:t>
            </a:r>
            <a:r>
              <a:rPr lang="de-DE" sz="2000" dirty="0" smtClean="0"/>
              <a:t> </a:t>
            </a:r>
            <a:r>
              <a:rPr lang="de-DE" sz="2000" dirty="0" err="1" smtClean="0"/>
              <a:t>does</a:t>
            </a:r>
            <a:r>
              <a:rPr lang="de-DE" sz="2000" dirty="0" smtClean="0"/>
              <a:t> not </a:t>
            </a:r>
            <a:r>
              <a:rPr lang="de-DE" sz="2000" dirty="0" err="1" smtClean="0"/>
              <a:t>stop</a:t>
            </a:r>
            <a:r>
              <a:rPr lang="de-DE" sz="2000" dirty="0" smtClean="0"/>
              <a:t> </a:t>
            </a:r>
            <a:endParaRPr lang="de-DE" sz="2000" dirty="0"/>
          </a:p>
          <a:p>
            <a:pPr marL="285750" lvl="1" indent="0">
              <a:lnSpc>
                <a:spcPct val="150000"/>
              </a:lnSpc>
              <a:buNone/>
            </a:pPr>
            <a:r>
              <a:rPr lang="de-DE" sz="2400" dirty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rPr>
              <a:t>	</a:t>
            </a:r>
            <a:r>
              <a:rPr lang="de-DE" sz="2000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</a:t>
            </a:r>
            <a:r>
              <a:rPr lang="de-DE" sz="2400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no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lower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threshold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of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soil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moisture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can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be</a:t>
            </a:r>
            <a:r>
              <a:rPr lang="de-DE" sz="2000" i="1" dirty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defined</a:t>
            </a:r>
            <a:endParaRPr lang="de-DE" sz="2000" i="1" dirty="0">
              <a:solidFill>
                <a:srgbClr val="3C3C3C"/>
              </a:solidFill>
              <a:latin typeface="Unit Offc Light" pitchFamily="34" charset="0"/>
              <a:ea typeface="Unit Offc Light" pitchFamily="34" charset="0"/>
              <a:cs typeface="Unit Offc Light" pitchFamily="34" charset="0"/>
            </a:endParaRPr>
          </a:p>
          <a:p>
            <a:pPr marL="285750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000" dirty="0"/>
              <a:t> </a:t>
            </a:r>
            <a:r>
              <a:rPr lang="de-DE" sz="2000" dirty="0" err="1"/>
              <a:t>soil</a:t>
            </a:r>
            <a:r>
              <a:rPr lang="de-DE" sz="2000" dirty="0"/>
              <a:t> </a:t>
            </a:r>
            <a:r>
              <a:rPr lang="de-DE" sz="2000" dirty="0" err="1"/>
              <a:t>moisture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</a:t>
            </a:r>
            <a:r>
              <a:rPr lang="de-DE" sz="2000" dirty="0" err="1"/>
              <a:t>the</a:t>
            </a:r>
            <a:r>
              <a:rPr lang="de-DE" sz="2000" dirty="0"/>
              <a:t> </a:t>
            </a:r>
            <a:r>
              <a:rPr lang="de-DE" sz="2000" dirty="0" err="1"/>
              <a:t>uppermost</a:t>
            </a:r>
            <a:r>
              <a:rPr lang="de-DE" sz="2000" dirty="0"/>
              <a:t> </a:t>
            </a:r>
            <a:r>
              <a:rPr lang="de-DE" sz="2000" dirty="0" err="1" smtClean="0"/>
              <a:t>layer</a:t>
            </a:r>
            <a:r>
              <a:rPr lang="de-DE" sz="2000" dirty="0" smtClean="0"/>
              <a:t> </a:t>
            </a:r>
            <a:r>
              <a:rPr lang="de-DE" sz="2000" dirty="0"/>
              <a:t>(0-1cm) </a:t>
            </a:r>
            <a:r>
              <a:rPr lang="de-DE" sz="2000" dirty="0" err="1"/>
              <a:t>is</a:t>
            </a:r>
            <a:r>
              <a:rPr lang="de-DE" sz="2000" dirty="0"/>
              <a:t> not </a:t>
            </a:r>
            <a:r>
              <a:rPr lang="de-DE" sz="2000" dirty="0" err="1" smtClean="0"/>
              <a:t>representative</a:t>
            </a:r>
            <a:endParaRPr lang="de-DE" sz="2000" dirty="0"/>
          </a:p>
          <a:p>
            <a:pPr marL="285750" lvl="1" indent="0">
              <a:lnSpc>
                <a:spcPct val="150000"/>
              </a:lnSpc>
              <a:buNone/>
            </a:pPr>
            <a:r>
              <a:rPr lang="de-DE" sz="2000" dirty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rPr>
              <a:t>	</a:t>
            </a:r>
            <a:r>
              <a:rPr lang="de-DE" sz="2000" dirty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 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SSM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satellite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data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cannot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be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used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  <a:r>
              <a:rPr lang="de-DE" sz="2000" i="1" dirty="0" err="1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directly</a:t>
            </a:r>
            <a:r>
              <a:rPr lang="de-DE" sz="2000" i="1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  <a:sym typeface="Wingdings 3"/>
              </a:rPr>
              <a:t> </a:t>
            </a:r>
          </a:p>
          <a:p>
            <a:pPr marL="285750" lvl="1" indent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rPr>
              <a:t> severe </a:t>
            </a:r>
            <a:r>
              <a:rPr lang="en-US" sz="2000" dirty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rPr>
              <a:t>drought is a long lasting </a:t>
            </a:r>
            <a:r>
              <a:rPr lang="en-US" sz="2000" dirty="0" smtClean="0">
                <a:solidFill>
                  <a:srgbClr val="3C3C3C"/>
                </a:solidFill>
                <a:latin typeface="Unit Offc Light" pitchFamily="34" charset="0"/>
                <a:ea typeface="Unit Offc Light" pitchFamily="34" charset="0"/>
                <a:cs typeface="Unit Offc Light" pitchFamily="34" charset="0"/>
              </a:rPr>
              <a:t>phenomenon, including feedback</a:t>
            </a:r>
            <a:endParaRPr lang="de-DE" sz="2000" dirty="0">
              <a:solidFill>
                <a:srgbClr val="3C3C3C"/>
              </a:solidFill>
              <a:latin typeface="Unit Offc Light" pitchFamily="34" charset="0"/>
              <a:ea typeface="Unit Offc Light" pitchFamily="34" charset="0"/>
              <a:cs typeface="Unit Offc Light" pitchFamily="34" charset="0"/>
            </a:endParaRPr>
          </a:p>
          <a:p>
            <a:pPr lvl="1" indent="0">
              <a:buNone/>
            </a:pPr>
            <a:endParaRPr lang="de-DE" sz="20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de-DE" sz="4200" dirty="0" smtClean="0"/>
          </a:p>
        </p:txBody>
      </p:sp>
    </p:spTree>
    <p:extLst>
      <p:ext uri="{BB962C8B-B14F-4D97-AF65-F5344CB8AC3E}">
        <p14:creationId xmlns:p14="http://schemas.microsoft.com/office/powerpoint/2010/main" val="7835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Investigated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parameters</a:t>
            </a:r>
            <a:endParaRPr lang="de-DE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6665939"/>
              </p:ext>
            </p:extLst>
          </p:nvPr>
        </p:nvGraphicFramePr>
        <p:xfrm>
          <a:off x="251520" y="2132856"/>
          <a:ext cx="849694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0240"/>
                <a:gridCol w="1181418"/>
                <a:gridCol w="3283078"/>
                <a:gridCol w="187220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Parameter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Unit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Measures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Comment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Low-level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moisture</a:t>
                      </a:r>
                      <a:endParaRPr lang="de-DE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[g/kg]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</a:t>
                      </a:r>
                      <a:endParaRPr lang="en-US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lowest 100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hPa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;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daily maximum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Vertical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temperature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gradient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[K/km]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</a:t>
                      </a:r>
                      <a:endParaRPr lang="en-US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850 to 500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hPa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; daily 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CAPE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[J/kg]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</a:t>
                      </a:r>
                      <a:endParaRPr lang="en-US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based on 100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hPa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deep mixed layer; daily maximum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Daily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precipitation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[mm/24h]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median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p</a:t>
                      </a:r>
                      <a:r>
                        <a:rPr lang="de-DE" baseline="-250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90</a:t>
                      </a:r>
                      <a:endParaRPr lang="en-US" baseline="-2500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06-06 UTC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Accumulated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precipitation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[mm]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absolute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and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relative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differences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of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experiments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to</a:t>
                      </a:r>
                      <a:r>
                        <a:rPr lang="de-DE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reference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01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May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-31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Aug.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487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4077072"/>
            <a:ext cx="4188697" cy="2961177"/>
          </a:xfrm>
          <a:prstGeom prst="rect">
            <a:avLst/>
          </a:prstGeom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15054"/>
            <a:ext cx="4176465" cy="2952529"/>
          </a:xfrm>
          <a:prstGeom prst="rect">
            <a:avLst/>
          </a:prstGeom>
          <a:ln>
            <a:noFill/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055"/>
            <a:ext cx="4176464" cy="295252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CAPE,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2014, median</a:t>
            </a:r>
            <a:endParaRPr lang="de-DE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51520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59832" y="6453336"/>
            <a:ext cx="936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de-DE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7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90" y="3284984"/>
            <a:ext cx="4102086" cy="285997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err="1" smtClean="0"/>
              <a:t>Hello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8" y="1412776"/>
            <a:ext cx="1872208" cy="18722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3" y="1750504"/>
            <a:ext cx="904333" cy="11967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76" y="1412776"/>
            <a:ext cx="2755088" cy="2552700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3596483" y="5075011"/>
            <a:ext cx="488170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5919176" y="1412776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Est. 1851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58" y="3284984"/>
            <a:ext cx="1395132" cy="186017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1043144" y="2202186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Stefan</a:t>
            </a:r>
            <a:endParaRPr lang="de-DE" dirty="0"/>
          </a:p>
        </p:txBody>
      </p:sp>
      <p:sp>
        <p:nvSpPr>
          <p:cNvPr id="14" name="Rechteck 13"/>
          <p:cNvSpPr/>
          <p:nvPr/>
        </p:nvSpPr>
        <p:spPr>
          <a:xfrm>
            <a:off x="135640" y="4714971"/>
            <a:ext cx="122413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Georg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1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077074"/>
            <a:ext cx="4188697" cy="2961176"/>
          </a:xfrm>
          <a:prstGeom prst="rect">
            <a:avLst/>
          </a:prstGeom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15054"/>
            <a:ext cx="4176466" cy="2952530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CAPE,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2015, 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edian</a:t>
            </a:r>
            <a:endParaRPr lang="de-DE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055"/>
            <a:ext cx="4176464" cy="2952529"/>
          </a:xfrm>
          <a:prstGeom prst="rect">
            <a:avLst/>
          </a:prstGeom>
          <a:ln>
            <a:noFill/>
          </a:ln>
        </p:spPr>
      </p:pic>
      <p:sp>
        <p:nvSpPr>
          <p:cNvPr id="11" name="Textfeld 10"/>
          <p:cNvSpPr txBox="1"/>
          <p:nvPr/>
        </p:nvSpPr>
        <p:spPr>
          <a:xfrm>
            <a:off x="251520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63688" y="6453335"/>
            <a:ext cx="936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de-DE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08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176" y="4077074"/>
            <a:ext cx="4188697" cy="2961176"/>
          </a:xfrm>
          <a:prstGeom prst="rect">
            <a:avLst/>
          </a:prstGeom>
          <a:ln>
            <a:noFill/>
          </a:ln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34" y="1614311"/>
            <a:ext cx="4177516" cy="2953272"/>
          </a:xfrm>
          <a:prstGeom prst="rect">
            <a:avLst/>
          </a:prstGeom>
          <a:ln>
            <a:noFill/>
          </a:ln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054"/>
            <a:ext cx="4176464" cy="295252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CAPE,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2014, 90th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percentile</a:t>
            </a:r>
            <a:endParaRPr lang="de-DE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27984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59832" y="6453336"/>
            <a:ext cx="936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de-DE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00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7" y="4077074"/>
            <a:ext cx="4188698" cy="2961176"/>
          </a:xfrm>
          <a:prstGeom prst="rect">
            <a:avLst/>
          </a:prstGeom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934" y="1614311"/>
            <a:ext cx="4177516" cy="2953272"/>
          </a:xfrm>
          <a:prstGeom prst="rect">
            <a:avLst/>
          </a:prstGeom>
          <a:ln>
            <a:noFill/>
          </a:ln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5055"/>
            <a:ext cx="4176464" cy="295252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CAPE,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year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2015, 90th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percentile</a:t>
            </a:r>
            <a:endParaRPr lang="de-DE" b="1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51520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427984" y="1806835"/>
            <a:ext cx="14457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endParaRPr lang="de-DE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763688" y="6453335"/>
            <a:ext cx="936104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endParaRPr lang="de-DE" sz="1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60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085722"/>
            <a:ext cx="4176465" cy="2952529"/>
          </a:xfrm>
          <a:prstGeom prst="rect">
            <a:avLst/>
          </a:prstGeom>
          <a:ln>
            <a:noFill/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614312"/>
            <a:ext cx="4176465" cy="2952529"/>
          </a:xfrm>
          <a:prstGeom prst="rect">
            <a:avLst/>
          </a:prstGeom>
          <a:ln>
            <a:noFill/>
          </a:ln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85723"/>
            <a:ext cx="4176464" cy="2952528"/>
          </a:xfrm>
          <a:prstGeom prst="rect">
            <a:avLst/>
          </a:prstGeom>
          <a:ln>
            <a:noFill/>
          </a:ln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4312"/>
            <a:ext cx="4176464" cy="2952529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Precipitation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sum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May – Aug.: absolute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differences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EXP vs. REF [mm]</a:t>
            </a:r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51520" y="1806834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51520" y="4566841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427984" y="1806834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7984" y="4566841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4085723"/>
            <a:ext cx="4176463" cy="2952528"/>
          </a:xfrm>
          <a:prstGeom prst="rect">
            <a:avLst/>
          </a:prstGeom>
          <a:ln>
            <a:noFill/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5" y="1614312"/>
            <a:ext cx="4176464" cy="2952528"/>
          </a:xfrm>
          <a:prstGeom prst="rect">
            <a:avLst/>
          </a:prstGeom>
          <a:ln>
            <a:noFill/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4085722"/>
            <a:ext cx="4176465" cy="2952529"/>
          </a:xfrm>
          <a:prstGeom prst="rect">
            <a:avLst/>
          </a:prstGeom>
          <a:ln>
            <a:noFill/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14313"/>
            <a:ext cx="4176464" cy="2952528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Precipitation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sum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May – Aug.: 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relative </a:t>
            </a:r>
            <a:r>
              <a:rPr lang="de-DE" b="1" dirty="0" err="1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differences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EXP vs. REF 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[</a:t>
            </a:r>
            <a:r>
              <a:rPr lang="de-DE" b="1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%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]</a:t>
            </a:r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51520" y="1806834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4427984" y="1806834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</a:t>
            </a:r>
            <a:r>
              <a:rPr lang="de-DE" sz="1400" dirty="0" err="1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251520" y="4566841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2014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27984" y="4566841"/>
            <a:ext cx="193583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wet</a:t>
            </a:r>
            <a:r>
              <a:rPr lang="de-DE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de-DE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, 2015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64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Influence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soil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moisture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convection</a:t>
            </a:r>
            <a:endParaRPr lang="de-DE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670864"/>
              </p:ext>
            </p:extLst>
          </p:nvPr>
        </p:nvGraphicFramePr>
        <p:xfrm>
          <a:off x="323528" y="1916832"/>
          <a:ext cx="76120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049"/>
                <a:gridCol w="2088000"/>
                <a:gridCol w="20880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Wet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Daytime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heating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quicker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thermals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convection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earlier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mixing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suppressed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Low-level moisture: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 temperature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gradient: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CAPE buildup: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reduced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Precipitation amounts: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845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Influence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soil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moisture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on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convection</a:t>
            </a:r>
            <a:endParaRPr lang="de-DE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More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net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precipitation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if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energy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is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„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bottled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up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“ in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the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convective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boundary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layer</a:t>
            </a:r>
            <a:r>
              <a:rPr lang="de-DE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! 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6227750"/>
              </p:ext>
            </p:extLst>
          </p:nvPr>
        </p:nvGraphicFramePr>
        <p:xfrm>
          <a:off x="323528" y="1916832"/>
          <a:ext cx="761204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36049"/>
                <a:gridCol w="2088000"/>
                <a:gridCol w="2088000"/>
              </a:tblGrid>
              <a:tr h="370840">
                <a:tc>
                  <a:txBody>
                    <a:bodyPr/>
                    <a:lstStyle/>
                    <a:p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Dry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Wet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soil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Daytime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heating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quicker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slower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Onset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of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thermals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and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convection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earlier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later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mixing</a:t>
                      </a:r>
                      <a:r>
                        <a:rPr lang="de-DE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suppressed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Low-level moisture: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Vertical temperature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gradient: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stronger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weaker</a:t>
                      </a:r>
                      <a:endParaRPr lang="en-US" sz="18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CAPE buildup: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reduced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enhanced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Precipitation amounts: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lower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higher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12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524730"/>
              </p:ext>
            </p:extLst>
          </p:nvPr>
        </p:nvGraphicFramePr>
        <p:xfrm>
          <a:off x="606894" y="1844824"/>
          <a:ext cx="7205466" cy="4304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61050"/>
                <a:gridCol w="3744416"/>
              </a:tblGrid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Minimum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sensitivity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Maximum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Sensitivity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mountains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flatlands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primary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convection</a:t>
                      </a:r>
                      <a:endParaRPr lang="de-DE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secondary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convection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cyclonic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or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anticyclonic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situations</a:t>
                      </a:r>
                      <a:endParaRPr lang="de-DE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neutral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situations</a:t>
                      </a:r>
                      <a:endParaRPr lang="de-DE" b="0" baseline="0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weak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pressure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gradients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)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cold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air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advection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warm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air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advection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no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inversion</a:t>
                      </a:r>
                      <a:r>
                        <a:rPr lang="de-DE" b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DE" b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place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inversion</a:t>
                      </a:r>
                      <a:r>
                        <a:rPr lang="de-DE" b="0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in </a:t>
                      </a:r>
                      <a:r>
                        <a:rPr lang="de-DE" b="0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place</a:t>
                      </a:r>
                      <a:endParaRPr lang="en-US" b="0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endParaRPr lang="en-US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Prototype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b="1" dirty="0" smtClean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  <a:p>
                      <a:pPr algn="r"/>
                      <a:r>
                        <a:rPr lang="en-US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Prototype: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2000">
                <a:tc>
                  <a:txBody>
                    <a:bodyPr/>
                    <a:lstStyle/>
                    <a:p>
                      <a:pPr algn="l"/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postfrontal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shower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weather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prefrontal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„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loaded</a:t>
                      </a:r>
                      <a:r>
                        <a:rPr lang="de-DE" b="1" baseline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de-DE" b="1" baseline="0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g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un</a:t>
                      </a:r>
                      <a:r>
                        <a:rPr lang="de-DE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“ </a:t>
                      </a:r>
                      <a:r>
                        <a:rPr lang="de-DE" b="1" dirty="0" err="1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situation</a:t>
                      </a:r>
                      <a:endParaRPr lang="en-US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Pfeil nach links und rechts 5"/>
          <p:cNvSpPr/>
          <p:nvPr/>
        </p:nvSpPr>
        <p:spPr>
          <a:xfrm>
            <a:off x="611560" y="2276872"/>
            <a:ext cx="7200800" cy="3240360"/>
          </a:xfrm>
          <a:prstGeom prst="leftRightArrow">
            <a:avLst/>
          </a:prstGeom>
          <a:gradFill>
            <a:gsLst>
              <a:gs pos="0">
                <a:srgbClr val="00B0F0">
                  <a:alpha val="25000"/>
                </a:srgbClr>
              </a:gs>
              <a:gs pos="50000">
                <a:schemeClr val="accent1">
                  <a:tint val="44500"/>
                  <a:satMod val="160000"/>
                  <a:alpha val="25000"/>
                </a:schemeClr>
              </a:gs>
              <a:gs pos="100000">
                <a:srgbClr val="FF0000">
                  <a:alpha val="25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Results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Sensitivity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of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convection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to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soil</a:t>
            </a:r>
            <a:r>
              <a:rPr lang="de-DE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de-DE" b="1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moisture</a:t>
            </a:r>
            <a:endParaRPr lang="de-DE" b="1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endParaRPr lang="de-DE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Summary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Key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Local moisture recycling plays crucial role for convection!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„Feed-forward mechanisms“: dry (wet) spells tend to reinforce and extend themselves via reduced (enhanced) convection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Sensinitivity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 is lowest over mountains, highest over forelands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„Memory“ persists over entire convective season (May to August)!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</a:rPr>
              <a:t>Engineering options should be discussed (vegetation, irrigation, …)</a:t>
            </a:r>
          </a:p>
        </p:txBody>
      </p:sp>
    </p:spTree>
    <p:extLst>
      <p:ext uri="{BB962C8B-B14F-4D97-AF65-F5344CB8AC3E}">
        <p14:creationId xmlns:p14="http://schemas.microsoft.com/office/powerpoint/2010/main" val="41139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90" y="3284983"/>
            <a:ext cx="4102086" cy="2859975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 smtClean="0"/>
              <a:t>Goodbye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thanks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your</a:t>
            </a:r>
            <a:r>
              <a:rPr lang="de-DE" dirty="0" smtClean="0"/>
              <a:t> </a:t>
            </a:r>
            <a:r>
              <a:rPr lang="de-DE" dirty="0" err="1" smtClean="0"/>
              <a:t>attention</a:t>
            </a:r>
            <a:r>
              <a:rPr lang="de-DE" dirty="0" smtClean="0"/>
              <a:t>!</a:t>
            </a:r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1872208" cy="1872208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6483" y="1750504"/>
            <a:ext cx="904333" cy="1196752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76" y="1412776"/>
            <a:ext cx="2755088" cy="25527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84984"/>
            <a:ext cx="1395132" cy="1860176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611560" y="6294479"/>
            <a:ext cx="6796813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  <a:hlinkClick r:id="rId7"/>
              </a:rPr>
              <a:t>georg.pistotnik@zamg.ac.at</a:t>
            </a:r>
            <a:r>
              <a:rPr lang="de-DE" dirty="0" smtClean="0">
                <a:solidFill>
                  <a:schemeClr val="tx1"/>
                </a:solidFill>
              </a:rPr>
              <a:t>		</a:t>
            </a:r>
            <a:r>
              <a:rPr lang="de-DE" dirty="0" smtClean="0">
                <a:solidFill>
                  <a:schemeClr val="tx1"/>
                </a:solidFill>
                <a:hlinkClick r:id="rId8"/>
              </a:rPr>
              <a:t>stefan.schneider@zamg.ac.at</a:t>
            </a:r>
            <a:r>
              <a:rPr lang="de-DE" dirty="0" smtClean="0">
                <a:solidFill>
                  <a:schemeClr val="tx1"/>
                </a:solidFill>
              </a:rPr>
              <a:t> 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3596483" y="5075011"/>
            <a:ext cx="488170" cy="28803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307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feld 6"/>
          <p:cNvSpPr txBox="1">
            <a:spLocks noChangeArrowheads="1"/>
          </p:cNvSpPr>
          <p:nvPr/>
        </p:nvSpPr>
        <p:spPr bwMode="auto">
          <a:xfrm>
            <a:off x="539552" y="1137105"/>
            <a:ext cx="8208962" cy="457200"/>
          </a:xfrm>
          <a:prstGeom prst="rect">
            <a:avLst/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 algn="l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 algn="l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 algn="l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 algn="l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GB" altLang="de-DE">
                <a:solidFill>
                  <a:srgbClr val="FFFF66"/>
                </a:solidFill>
              </a:rPr>
              <a:t>Theory on the influence of soil moisture</a:t>
            </a:r>
          </a:p>
        </p:txBody>
      </p:sp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41930"/>
            <a:ext cx="3430587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068564" y="1641930"/>
            <a:ext cx="4681538" cy="1800225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1600" dirty="0">
                <a:solidFill>
                  <a:srgbClr val="FFFF00"/>
                </a:solidFill>
              </a:rPr>
              <a:t>DRY (0.5): solar radiation -&gt; sensible heat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-&gt; pronounced mixing layer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WET (2.0): solar radiation -&gt; latent heat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-&gt; thin mixing layer</a:t>
            </a:r>
          </a:p>
        </p:txBody>
      </p:sp>
      <p:sp>
        <p:nvSpPr>
          <p:cNvPr id="101382" name="Rectangle 6"/>
          <p:cNvSpPr>
            <a:spLocks noChangeArrowheads="1"/>
          </p:cNvSpPr>
          <p:nvPr/>
        </p:nvSpPr>
        <p:spPr bwMode="auto">
          <a:xfrm>
            <a:off x="4068564" y="3513592"/>
            <a:ext cx="4681538" cy="1511300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1600" dirty="0">
                <a:solidFill>
                  <a:srgbClr val="FFFF00"/>
                </a:solidFill>
              </a:rPr>
              <a:t>WET: moisture is transported into a  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thin &amp; cool mixing layer 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 -&gt; relative humidity increases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(absolute humidity ~ equal, so the additional water, 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which is raining out, is mainly </a:t>
            </a:r>
            <a:r>
              <a:rPr lang="en-GB" altLang="de-DE" sz="1600" dirty="0" err="1">
                <a:solidFill>
                  <a:srgbClr val="FFFF00"/>
                </a:solidFill>
              </a:rPr>
              <a:t>advected</a:t>
            </a:r>
            <a:r>
              <a:rPr lang="en-GB" altLang="de-DE" sz="1600" dirty="0">
                <a:solidFill>
                  <a:srgbClr val="FFFF00"/>
                </a:solidFill>
              </a:rPr>
              <a:t>) </a:t>
            </a: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4068564" y="5097917"/>
            <a:ext cx="4681538" cy="1655763"/>
          </a:xfrm>
          <a:prstGeom prst="rect">
            <a:avLst/>
          </a:prstGeom>
          <a:solidFill>
            <a:srgbClr val="0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GB" altLang="de-DE" sz="1600" dirty="0">
                <a:solidFill>
                  <a:srgbClr val="FFFF00"/>
                </a:solidFill>
              </a:rPr>
              <a:t>WET: well pronounced mixing layer 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warmer near the ground, colder above than DRY</a:t>
            </a:r>
          </a:p>
          <a:p>
            <a:r>
              <a:rPr lang="en-GB" altLang="de-DE" sz="1600" dirty="0">
                <a:solidFill>
                  <a:srgbClr val="FFFF00"/>
                </a:solidFill>
              </a:rPr>
              <a:t>-&gt; </a:t>
            </a:r>
            <a:r>
              <a:rPr lang="en-GB" altLang="de-DE" sz="1600" u="sng" dirty="0">
                <a:solidFill>
                  <a:srgbClr val="FFFF00"/>
                </a:solidFill>
              </a:rPr>
              <a:t>higher potential for convective instability</a:t>
            </a: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 rot="5400000">
            <a:off x="-458960" y="5675386"/>
            <a:ext cx="1728787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r>
              <a:rPr lang="de-AT" altLang="de-DE" sz="1200" dirty="0" err="1"/>
              <a:t>Schär</a:t>
            </a:r>
            <a:r>
              <a:rPr lang="de-AT" altLang="de-DE" sz="1200" dirty="0"/>
              <a:t> et al., 1999</a:t>
            </a: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05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323529" y="1834078"/>
            <a:ext cx="8352928" cy="4115202"/>
          </a:xfrm>
          <a:prstGeom prst="rect">
            <a:avLst/>
          </a:prstGeom>
          <a:noFill/>
          <a:ln w="25400">
            <a:solidFill>
              <a:srgbClr val="F9B314"/>
            </a:solidFill>
            <a:miter lim="800000"/>
            <a:headEnd/>
            <a:tailEnd/>
          </a:ln>
          <a:effectLst/>
          <a:extLst/>
        </p:spPr>
        <p:txBody>
          <a:bodyPr wrap="square" anchor="ctr">
            <a:noAutofit/>
          </a:bodyPr>
          <a:lstStyle/>
          <a:p>
            <a:r>
              <a:rPr lang="en-GB" altLang="de-DE" sz="2000" b="1" dirty="0" smtClean="0"/>
              <a:t>Hypothesis</a:t>
            </a:r>
          </a:p>
          <a:p>
            <a:r>
              <a:rPr lang="en-GB" altLang="de-DE" sz="2000" dirty="0" smtClean="0"/>
              <a:t>Soil moisture is a prognostic parameter for convection</a:t>
            </a:r>
          </a:p>
          <a:p>
            <a:endParaRPr lang="en-GB" altLang="de-DE" sz="2000" dirty="0" smtClean="0"/>
          </a:p>
          <a:p>
            <a:r>
              <a:rPr lang="en-GB" altLang="de-DE" sz="2000" b="1" dirty="0" smtClean="0"/>
              <a:t>We know</a:t>
            </a:r>
            <a:endParaRPr lang="en-GB" altLang="de-DE" sz="2000" b="1" dirty="0"/>
          </a:p>
          <a:p>
            <a:r>
              <a:rPr lang="en-GB" altLang="de-DE" sz="2000" dirty="0" smtClean="0"/>
              <a:t>Numerical weather prediction (NWP) models calculate soil moisture</a:t>
            </a:r>
          </a:p>
          <a:p>
            <a:r>
              <a:rPr lang="en-GB" altLang="de-DE" sz="2000" dirty="0" smtClean="0"/>
              <a:t>Several satellites measure soil moisture (e.g. METOP ASCAT, S1)  </a:t>
            </a:r>
          </a:p>
          <a:p>
            <a:endParaRPr lang="en-GB" altLang="de-DE" sz="2000" dirty="0" smtClean="0"/>
          </a:p>
          <a:p>
            <a:r>
              <a:rPr lang="en-GB" altLang="de-DE" sz="2000" b="1" dirty="0" smtClean="0"/>
              <a:t>We want to know</a:t>
            </a:r>
          </a:p>
          <a:p>
            <a:r>
              <a:rPr lang="en-GB" altLang="de-DE" sz="2000" dirty="0" smtClean="0"/>
              <a:t>Is there a lower threshold for soil moisture which inhibits convection?</a:t>
            </a:r>
            <a:endParaRPr lang="en-GB" altLang="de-DE" sz="2000" dirty="0"/>
          </a:p>
          <a:p>
            <a:r>
              <a:rPr lang="en-GB" altLang="de-DE" sz="2000" dirty="0" smtClean="0"/>
              <a:t>Which soil moisture products can be used for forecasting convection?</a:t>
            </a:r>
            <a:endParaRPr lang="en-GB" altLang="de-DE" sz="2000" dirty="0"/>
          </a:p>
          <a:p>
            <a:endParaRPr lang="en-GB" altLang="de-DE" sz="2000" dirty="0" smtClean="0">
              <a:solidFill>
                <a:srgbClr val="FFFF00"/>
              </a:solidFill>
            </a:endParaRPr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motivation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8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70" r="17595"/>
          <a:stretch/>
        </p:blipFill>
        <p:spPr>
          <a:xfrm>
            <a:off x="539552" y="2121716"/>
            <a:ext cx="7128792" cy="4745775"/>
          </a:xfrm>
          <a:prstGeom prst="rect">
            <a:avLst/>
          </a:prstGeom>
        </p:spPr>
      </p:pic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"/>
          </a:xfrm>
          <a:ln w="25400">
            <a:solidFill>
              <a:srgbClr val="932984"/>
            </a:solidFill>
          </a:ln>
        </p:spPr>
        <p:txBody>
          <a:bodyPr>
            <a:normAutofit/>
          </a:bodyPr>
          <a:lstStyle/>
          <a:p>
            <a:pPr marL="285750"/>
            <a:r>
              <a:rPr lang="de-DE" sz="2400" dirty="0" smtClean="0"/>
              <a:t>EUMETSAT H-SAF H16 (</a:t>
            </a:r>
            <a:r>
              <a:rPr lang="de-DE" sz="2400" dirty="0" err="1" smtClean="0"/>
              <a:t>world</a:t>
            </a:r>
            <a:r>
              <a:rPr lang="de-DE" sz="2400" dirty="0" smtClean="0"/>
              <a:t>) / H08 (Europe)</a:t>
            </a:r>
          </a:p>
          <a:p>
            <a:pPr lvl="1" indent="0">
              <a:lnSpc>
                <a:spcPct val="220000"/>
              </a:lnSpc>
              <a:buNone/>
            </a:pPr>
            <a:endParaRPr lang="de-DE" sz="4200" dirty="0" smtClean="0"/>
          </a:p>
        </p:txBody>
      </p:sp>
      <p:sp>
        <p:nvSpPr>
          <p:cNvPr id="3" name="Rechteck 2"/>
          <p:cNvSpPr/>
          <p:nvPr/>
        </p:nvSpPr>
        <p:spPr>
          <a:xfrm rot="16200000">
            <a:off x="6402227" y="4742521"/>
            <a:ext cx="27292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http://hsaf.meteoam.it/soil-moisture.php?tab=1</a:t>
            </a:r>
          </a:p>
        </p:txBody>
      </p:sp>
    </p:spTree>
    <p:extLst>
      <p:ext uri="{BB962C8B-B14F-4D97-AF65-F5344CB8AC3E}">
        <p14:creationId xmlns:p14="http://schemas.microsoft.com/office/powerpoint/2010/main" val="6506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121716"/>
            <a:ext cx="6624735" cy="4687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90800" y="507600"/>
            <a:ext cx="6958800" cy="432000"/>
          </a:xfrm>
        </p:spPr>
        <p:txBody>
          <a:bodyPr/>
          <a:lstStyle/>
          <a:p>
            <a:r>
              <a:rPr lang="de-DE" dirty="0" err="1" smtClean="0"/>
              <a:t>Satellite</a:t>
            </a:r>
            <a:r>
              <a:rPr lang="de-DE" dirty="0" smtClean="0"/>
              <a:t> </a:t>
            </a:r>
            <a:r>
              <a:rPr lang="de-DE" dirty="0" err="1" smtClean="0"/>
              <a:t>data</a:t>
            </a: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504056"/>
          </a:xfrm>
          <a:ln w="25400">
            <a:solidFill>
              <a:srgbClr val="932984"/>
            </a:solidFill>
          </a:ln>
        </p:spPr>
        <p:txBody>
          <a:bodyPr>
            <a:normAutofit/>
          </a:bodyPr>
          <a:lstStyle/>
          <a:p>
            <a:pPr marL="285750"/>
            <a:r>
              <a:rPr lang="de-DE" sz="2400" dirty="0" smtClean="0"/>
              <a:t>Copernicus Surface </a:t>
            </a:r>
            <a:r>
              <a:rPr lang="de-DE" sz="2400" dirty="0" err="1" smtClean="0"/>
              <a:t>Soil</a:t>
            </a:r>
            <a:r>
              <a:rPr lang="de-DE" sz="2400" dirty="0" smtClean="0"/>
              <a:t> </a:t>
            </a:r>
            <a:r>
              <a:rPr lang="de-DE" sz="2400" dirty="0" err="1" smtClean="0"/>
              <a:t>Moisture</a:t>
            </a:r>
            <a:r>
              <a:rPr lang="de-DE" sz="2400" dirty="0" smtClean="0"/>
              <a:t> (SSM1km) </a:t>
            </a:r>
          </a:p>
          <a:p>
            <a:pPr lvl="1" indent="0">
              <a:lnSpc>
                <a:spcPct val="220000"/>
              </a:lnSpc>
              <a:buNone/>
            </a:pPr>
            <a:endParaRPr lang="de-DE" sz="4200" dirty="0" smtClean="0"/>
          </a:p>
        </p:txBody>
      </p:sp>
      <p:sp>
        <p:nvSpPr>
          <p:cNvPr id="5" name="Rechteck 4"/>
          <p:cNvSpPr/>
          <p:nvPr/>
        </p:nvSpPr>
        <p:spPr>
          <a:xfrm rot="16200000">
            <a:off x="6071727" y="4377544"/>
            <a:ext cx="33053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/>
              <a:t>https://land.copernicus.eu/global/sites/cgls.vito.be/files/images/products/SSM1km_examples_20180824_Europe.png</a:t>
            </a:r>
          </a:p>
        </p:txBody>
      </p:sp>
    </p:spTree>
    <p:extLst>
      <p:ext uri="{BB962C8B-B14F-4D97-AF65-F5344CB8AC3E}">
        <p14:creationId xmlns:p14="http://schemas.microsoft.com/office/powerpoint/2010/main" val="66528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96544"/>
          </a:xfrm>
          <a:ln w="25400">
            <a:solidFill>
              <a:srgbClr val="932984"/>
            </a:solidFill>
          </a:ln>
        </p:spPr>
        <p:txBody>
          <a:bodyPr>
            <a:normAutofit/>
          </a:bodyPr>
          <a:lstStyle/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Coupled soil-atmosphere NWP model (AROME)</a:t>
            </a:r>
          </a:p>
          <a:p>
            <a:pPr marL="40005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Soil variables can be changed at the beginning of the model run (initialization) </a:t>
            </a:r>
            <a:endParaRPr lang="en-US" sz="2800" dirty="0" smtClean="0"/>
          </a:p>
          <a:p>
            <a:pPr marL="4171950" lvl="8"/>
            <a:endParaRPr lang="en-US" sz="2800" dirty="0" smtClean="0"/>
          </a:p>
          <a:p>
            <a:pPr marL="4171950" lvl="8"/>
            <a:endParaRPr lang="en-US" sz="2600" dirty="0" smtClean="0"/>
          </a:p>
          <a:p>
            <a:pPr marL="3714750" lvl="7"/>
            <a:endParaRPr lang="en-US" sz="26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 indent="0">
              <a:lnSpc>
                <a:spcPct val="220000"/>
              </a:lnSpc>
              <a:buNone/>
            </a:pPr>
            <a:endParaRPr lang="de-DE" sz="4200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53844"/>
            <a:ext cx="4778998" cy="38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8"/>
          <p:cNvSpPr>
            <a:spLocks noChangeArrowheads="1"/>
          </p:cNvSpPr>
          <p:nvPr/>
        </p:nvSpPr>
        <p:spPr bwMode="auto">
          <a:xfrm rot="16200000">
            <a:off x="7384774" y="5047031"/>
            <a:ext cx="1728787" cy="2603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r>
              <a:rPr lang="de-AT" altLang="de-DE" sz="1200" dirty="0" err="1" smtClean="0"/>
              <a:t>Decharme</a:t>
            </a:r>
            <a:r>
              <a:rPr lang="de-AT" altLang="de-DE" sz="1200" dirty="0" smtClean="0"/>
              <a:t> et al., 2011</a:t>
            </a:r>
          </a:p>
        </p:txBody>
      </p:sp>
    </p:spTree>
    <p:extLst>
      <p:ext uri="{BB962C8B-B14F-4D97-AF65-F5344CB8AC3E}">
        <p14:creationId xmlns:p14="http://schemas.microsoft.com/office/powerpoint/2010/main" val="302934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16016" y="1340768"/>
            <a:ext cx="4104456" cy="5040560"/>
          </a:xfrm>
          <a:ln w="25400">
            <a:noFill/>
          </a:ln>
        </p:spPr>
        <p:txBody>
          <a:bodyPr>
            <a:normAutofit/>
          </a:bodyPr>
          <a:lstStyle/>
          <a:p>
            <a:pPr marL="57150" algn="ctr"/>
            <a:r>
              <a:rPr lang="en-US" sz="2400" dirty="0" smtClean="0"/>
              <a:t>Soil moisture in layer 1</a:t>
            </a:r>
          </a:p>
          <a:p>
            <a:pPr marL="57150"/>
            <a:r>
              <a:rPr lang="en-US" sz="2400" dirty="0" smtClean="0">
                <a:solidFill>
                  <a:srgbClr val="0000FF"/>
                </a:solidFill>
              </a:rPr>
              <a:t>Reference run (REF)</a:t>
            </a:r>
          </a:p>
          <a:p>
            <a:pPr marL="57150"/>
            <a:endParaRPr lang="en-US" sz="2600" dirty="0" smtClean="0"/>
          </a:p>
          <a:p>
            <a:pPr marL="57150"/>
            <a:endParaRPr lang="en-US" sz="2600" dirty="0"/>
          </a:p>
          <a:p>
            <a:pPr marL="57150"/>
            <a:endParaRPr lang="en-US" sz="2600" dirty="0" smtClean="0"/>
          </a:p>
          <a:p>
            <a:pPr marL="57150"/>
            <a:r>
              <a:rPr lang="en-US" sz="2600" dirty="0" smtClean="0">
                <a:solidFill>
                  <a:srgbClr val="008000"/>
                </a:solidFill>
              </a:rPr>
              <a:t>Dry run (WWILT)</a:t>
            </a:r>
          </a:p>
          <a:p>
            <a:pPr marL="57150"/>
            <a:endParaRPr lang="en-US" sz="2600" dirty="0"/>
          </a:p>
          <a:p>
            <a:pPr marL="57150"/>
            <a:endParaRPr lang="en-US" sz="2600" dirty="0" smtClean="0"/>
          </a:p>
          <a:p>
            <a:pPr marL="57150"/>
            <a:endParaRPr lang="en-US" sz="2600" dirty="0"/>
          </a:p>
          <a:p>
            <a:pPr marL="57150"/>
            <a:r>
              <a:rPr lang="en-US" sz="2600" dirty="0" smtClean="0">
                <a:solidFill>
                  <a:srgbClr val="FF0000"/>
                </a:solidFill>
              </a:rPr>
              <a:t>Wet run (WSAT)</a:t>
            </a:r>
            <a:endParaRPr lang="en-US" sz="2800" dirty="0" smtClean="0">
              <a:solidFill>
                <a:srgbClr val="FF0000"/>
              </a:solidFill>
            </a:endParaRPr>
          </a:p>
          <a:p>
            <a:pPr marL="3943350" lvl="8" indent="0">
              <a:buNone/>
            </a:pPr>
            <a:endParaRPr lang="en-US" sz="2800" dirty="0" smtClean="0"/>
          </a:p>
          <a:p>
            <a:pPr marL="4171950" lvl="8"/>
            <a:endParaRPr lang="en-US" sz="2600" dirty="0" smtClean="0"/>
          </a:p>
          <a:p>
            <a:pPr marL="3714750" lvl="7"/>
            <a:endParaRPr lang="en-US" sz="26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 indent="0">
              <a:lnSpc>
                <a:spcPct val="220000"/>
              </a:lnSpc>
              <a:buNone/>
            </a:pPr>
            <a:endParaRPr lang="de-DE" sz="4200" dirty="0" smtClean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7" t="26106" r="6632" b="27718"/>
          <a:stretch/>
        </p:blipFill>
        <p:spPr>
          <a:xfrm>
            <a:off x="0" y="1124745"/>
            <a:ext cx="4529565" cy="184891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21" t="25544" r="6842" b="27859"/>
          <a:stretch/>
        </p:blipFill>
        <p:spPr>
          <a:xfrm>
            <a:off x="-1002" y="2973663"/>
            <a:ext cx="4530567" cy="1868506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6" t="25825" r="6632" b="27988"/>
          <a:stretch/>
        </p:blipFill>
        <p:spPr>
          <a:xfrm>
            <a:off x="1" y="4842169"/>
            <a:ext cx="4529564" cy="184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4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Model </a:t>
            </a:r>
            <a:r>
              <a:rPr lang="de-DE" dirty="0" err="1" smtClean="0"/>
              <a:t>setup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484784"/>
            <a:ext cx="8496944" cy="4896544"/>
          </a:xfrm>
          <a:ln w="25400">
            <a:solidFill>
              <a:srgbClr val="932984"/>
            </a:solidFill>
          </a:ln>
        </p:spPr>
        <p:txBody>
          <a:bodyPr>
            <a:normAutofit/>
          </a:bodyPr>
          <a:lstStyle/>
          <a:p>
            <a:pPr marL="57150"/>
            <a:r>
              <a:rPr lang="en-US" sz="2400" dirty="0" smtClean="0"/>
              <a:t>2 experimental settings:</a:t>
            </a:r>
          </a:p>
          <a:p>
            <a:pPr marL="57150"/>
            <a:endParaRPr lang="en-US" sz="2400" dirty="0" smtClean="0"/>
          </a:p>
          <a:p>
            <a:pPr marL="285750"/>
            <a:r>
              <a:rPr lang="en-US" sz="2400" dirty="0" smtClean="0"/>
              <a:t>Case studies I (summer </a:t>
            </a:r>
            <a:r>
              <a:rPr lang="en-US" sz="2400" dirty="0"/>
              <a:t>2016) </a:t>
            </a:r>
            <a:endParaRPr lang="en-US" sz="2400" dirty="0" smtClean="0"/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ays with weak synoptic forcing and thunderstorms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soil manipulated for every case study day separately 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mainly to test initiation of convection</a:t>
            </a:r>
          </a:p>
          <a:p>
            <a:pPr marL="1371600" lvl="1" indent="-34290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/>
            <a:r>
              <a:rPr lang="en-US" sz="2400" dirty="0" smtClean="0"/>
              <a:t>Case studies II (summer 2014, 2015)</a:t>
            </a:r>
          </a:p>
          <a:p>
            <a:pPr marL="1371600" lvl="1" indent="-342900">
              <a:buFont typeface="Arial" pitchFamily="34" charset="0"/>
              <a:buChar char="•"/>
            </a:pPr>
            <a:r>
              <a:rPr lang="en-US" sz="2000" dirty="0" smtClean="0"/>
              <a:t>whole </a:t>
            </a:r>
            <a:r>
              <a:rPr lang="en-US" sz="2000" dirty="0"/>
              <a:t>summer </a:t>
            </a:r>
            <a:r>
              <a:rPr lang="en-US" sz="2000" dirty="0" smtClean="0"/>
              <a:t>season (01.05.-31.08.)</a:t>
            </a:r>
            <a:endParaRPr lang="en-US" sz="2000" dirty="0"/>
          </a:p>
          <a:p>
            <a:pPr marL="1371600" lvl="1" indent="-342900">
              <a:buFont typeface="Arial" pitchFamily="34" charset="0"/>
              <a:buChar char="•"/>
            </a:pPr>
            <a:r>
              <a:rPr lang="en-US" sz="2000" dirty="0" smtClean="0"/>
              <a:t>soil </a:t>
            </a:r>
            <a:r>
              <a:rPr lang="en-US" sz="2000" dirty="0"/>
              <a:t>manipulated just on the first day (May 1st)  </a:t>
            </a:r>
          </a:p>
          <a:p>
            <a:pPr marL="1371600" lvl="1" indent="-342900">
              <a:buFont typeface="Arial" pitchFamily="34" charset="0"/>
              <a:buChar char="•"/>
            </a:pPr>
            <a:r>
              <a:rPr lang="en-US" sz="2000" dirty="0" smtClean="0"/>
              <a:t>mainly </a:t>
            </a:r>
            <a:r>
              <a:rPr lang="en-US" sz="2000" dirty="0"/>
              <a:t>to test feedback processes</a:t>
            </a:r>
          </a:p>
          <a:p>
            <a:pPr marL="4171950" lvl="8"/>
            <a:endParaRPr lang="en-US" sz="2800" dirty="0" smtClean="0"/>
          </a:p>
          <a:p>
            <a:pPr marL="4171950" lvl="8"/>
            <a:endParaRPr lang="en-US" sz="2800" dirty="0" smtClean="0"/>
          </a:p>
          <a:p>
            <a:pPr marL="4171950" lvl="8"/>
            <a:endParaRPr lang="en-US" sz="2800" dirty="0" smtClean="0"/>
          </a:p>
          <a:p>
            <a:pPr marL="4171950" lvl="8"/>
            <a:endParaRPr lang="en-US" sz="2600" dirty="0" smtClean="0"/>
          </a:p>
          <a:p>
            <a:pPr marL="3714750" lvl="7"/>
            <a:endParaRPr lang="en-US" sz="26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lvl="1" indent="0">
              <a:lnSpc>
                <a:spcPct val="220000"/>
              </a:lnSpc>
              <a:buNone/>
            </a:pPr>
            <a:endParaRPr lang="de-DE" sz="4200" dirty="0" smtClean="0"/>
          </a:p>
        </p:txBody>
      </p:sp>
    </p:spTree>
    <p:extLst>
      <p:ext uri="{BB962C8B-B14F-4D97-AF65-F5344CB8AC3E}">
        <p14:creationId xmlns:p14="http://schemas.microsoft.com/office/powerpoint/2010/main" val="316429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ZAMG">
      <a:dk1>
        <a:srgbClr val="3C3C3C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ZAMG">
      <a:majorFont>
        <a:latin typeface="Unit Offc Light"/>
        <a:ea typeface=""/>
        <a:cs typeface=""/>
      </a:majorFont>
      <a:minorFont>
        <a:latin typeface="Unit Offc 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948</Words>
  <Application>Microsoft Office PowerPoint</Application>
  <PresentationFormat>Bildschirmpräsentation (4:3)</PresentationFormat>
  <Paragraphs>311</Paragraphs>
  <Slides>29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Larissa</vt:lpstr>
      <vt:lpstr>The influence of soil moisture on convective precipitation in the Eastern Alpine region </vt:lpstr>
      <vt:lpstr>PowerPoint-Präsentation</vt:lpstr>
      <vt:lpstr>motivation</vt:lpstr>
      <vt:lpstr>motivation</vt:lpstr>
      <vt:lpstr>Satellite data </vt:lpstr>
      <vt:lpstr>Satellite data </vt:lpstr>
      <vt:lpstr>Model setup</vt:lpstr>
      <vt:lpstr>Model setup</vt:lpstr>
      <vt:lpstr>Model setup</vt:lpstr>
      <vt:lpstr>Results – case studies I</vt:lpstr>
      <vt:lpstr>Results – case studies I</vt:lpstr>
      <vt:lpstr>Results – case studies I</vt:lpstr>
      <vt:lpstr>Results – case studies I</vt:lpstr>
      <vt:lpstr>Results – case studies II</vt:lpstr>
      <vt:lpstr>Results – case studies II</vt:lpstr>
      <vt:lpstr>Results – case studies II</vt:lpstr>
      <vt:lpstr>Conclusions – part 1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PowerPoint-Präsentation</vt:lpstr>
    </vt:vector>
  </TitlesOfParts>
  <Company>ZAMG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Fürst</dc:creator>
  <cp:lastModifiedBy>Schneider Stefan</cp:lastModifiedBy>
  <cp:revision>557</cp:revision>
  <cp:lastPrinted>2019-05-23T10:41:27Z</cp:lastPrinted>
  <dcterms:created xsi:type="dcterms:W3CDTF">2013-02-19T14:20:09Z</dcterms:created>
  <dcterms:modified xsi:type="dcterms:W3CDTF">2019-05-23T11:35:09Z</dcterms:modified>
</cp:coreProperties>
</file>