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1" r:id="rId2"/>
    <p:sldId id="464" r:id="rId3"/>
    <p:sldId id="463" r:id="rId4"/>
    <p:sldId id="470" r:id="rId5"/>
    <p:sldId id="465" r:id="rId6"/>
    <p:sldId id="469" r:id="rId7"/>
    <p:sldId id="466" r:id="rId8"/>
    <p:sldId id="471" r:id="rId9"/>
    <p:sldId id="472" r:id="rId10"/>
    <p:sldId id="473" r:id="rId11"/>
    <p:sldId id="509" r:id="rId12"/>
    <p:sldId id="508" r:id="rId13"/>
    <p:sldId id="474" r:id="rId14"/>
    <p:sldId id="476" r:id="rId15"/>
    <p:sldId id="483" r:id="rId16"/>
    <p:sldId id="477" r:id="rId17"/>
    <p:sldId id="478" r:id="rId18"/>
    <p:sldId id="479" r:id="rId19"/>
    <p:sldId id="480" r:id="rId20"/>
    <p:sldId id="484" r:id="rId21"/>
    <p:sldId id="485" r:id="rId22"/>
    <p:sldId id="507" r:id="rId23"/>
    <p:sldId id="487" r:id="rId24"/>
    <p:sldId id="488" r:id="rId25"/>
    <p:sldId id="506" r:id="rId26"/>
  </p:sldIdLst>
  <p:sldSz cx="9144000" cy="6858000" type="screen4x3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FFFFFF"/>
    <a:srgbClr val="3C3C00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01" autoAdjust="0"/>
  </p:normalViewPr>
  <p:slideViewPr>
    <p:cSldViewPr>
      <p:cViewPr varScale="1">
        <p:scale>
          <a:sx n="94" d="100"/>
          <a:sy n="94" d="100"/>
        </p:scale>
        <p:origin x="-20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9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A2361-7C5F-4265-9595-C17D0016D44A}" type="datetimeFigureOut">
              <a:rPr lang="de-DE" smtClean="0"/>
              <a:t>21.05.2019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A8B54-19D5-4DA1-92D1-9E7D92CD10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E2676-280D-4B3D-B4CD-06167E81A7C6}" type="datetimeFigureOut">
              <a:rPr lang="de-DE" smtClean="0"/>
              <a:t>21.05.2019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4538"/>
            <a:ext cx="4949825" cy="3713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1"/>
            <a:ext cx="5435600" cy="445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44283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EB751-E264-4C26-BE63-9CBACF7E5C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B751-E264-4C26-BE63-9CBACF7E5C2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09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48400" y="2548800"/>
            <a:ext cx="6656400" cy="522000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8400" y="3362400"/>
            <a:ext cx="6656400" cy="460800"/>
          </a:xfrm>
        </p:spPr>
        <p:txBody>
          <a:bodyPr>
            <a:normAutofit/>
          </a:bodyPr>
          <a:lstStyle>
            <a:lvl1pPr marL="0" indent="0">
              <a:buNone/>
              <a:defRPr sz="2400" i="1">
                <a:solidFill>
                  <a:srgbClr val="3C3C3C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Untertitel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1538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416000" y="1268760"/>
            <a:ext cx="1512000" cy="237600"/>
          </a:xfrm>
        </p:spPr>
        <p:txBody>
          <a:bodyPr/>
          <a:lstStyle>
            <a:lvl1pPr>
              <a:defRPr>
                <a:latin typeface="+mn-lt"/>
                <a:ea typeface="Unit Offc Light" pitchFamily="34" charset="0"/>
                <a:cs typeface="Calibri" pitchFamily="34" charset="0"/>
              </a:defRPr>
            </a:lvl1pPr>
          </a:lstStyle>
          <a:p>
            <a:r>
              <a:rPr lang="de-DE" smtClean="0"/>
              <a:t>31.01.2018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Unit Offc Light" pitchFamily="34" charset="0"/>
                <a:cs typeface="Calibri" pitchFamily="34" charset="0"/>
              </a:defRPr>
            </a:lvl1pPr>
          </a:lstStyle>
          <a:p>
            <a:r>
              <a:rPr lang="de-DE"/>
              <a:t>Interner Vortrag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416000" y="1412776"/>
            <a:ext cx="1512000" cy="237600"/>
          </a:xfrm>
        </p:spPr>
        <p:txBody>
          <a:bodyPr/>
          <a:lstStyle>
            <a:lvl1pPr>
              <a:defRPr>
                <a:latin typeface="+mn-lt"/>
                <a:ea typeface="Unit Offc Light" pitchFamily="34" charset="0"/>
                <a:cs typeface="Calibri" pitchFamily="34" charset="0"/>
              </a:defRPr>
            </a:lvl1pPr>
          </a:lstStyle>
          <a:p>
            <a:r>
              <a:rPr lang="de-DE" dirty="0"/>
              <a:t>Folie </a:t>
            </a:r>
            <a:fld id="{926B1129-68A9-45EB-A8FC-F0EB4D55ADF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0800" y="507600"/>
            <a:ext cx="6958800" cy="4320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Titel durch Klicken hinzufügen</a:t>
            </a:r>
          </a:p>
        </p:txBody>
      </p:sp>
      <p:sp>
        <p:nvSpPr>
          <p:cNvPr id="7" name="Inhaltsplatzhalter 7"/>
          <p:cNvSpPr>
            <a:spLocks noGrp="1"/>
          </p:cNvSpPr>
          <p:nvPr>
            <p:ph sz="quarter" idx="15"/>
          </p:nvPr>
        </p:nvSpPr>
        <p:spPr>
          <a:xfrm>
            <a:off x="190800" y="1191600"/>
            <a:ext cx="7772400" cy="4525200"/>
          </a:xfrm>
        </p:spPr>
        <p:txBody>
          <a:bodyPr/>
          <a:lstStyle>
            <a:lvl1pPr marL="285750" indent="-285750">
              <a:buFont typeface="Arial" pitchFamily="34" charset="0"/>
              <a:buChar char="•"/>
              <a:defRPr baseline="0">
                <a:solidFill>
                  <a:srgbClr val="3C3C3C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5071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190800" y="507600"/>
            <a:ext cx="6958800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Titel durch Klicken hinzufügen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7416000" y="1268760"/>
            <a:ext cx="1512000" cy="237600"/>
          </a:xfrm>
        </p:spPr>
        <p:txBody>
          <a:bodyPr/>
          <a:lstStyle>
            <a:lvl1pPr>
              <a:defRPr>
                <a:latin typeface="+mn-lt"/>
                <a:ea typeface="Unit Offc Light" pitchFamily="34" charset="0"/>
                <a:cs typeface="Calibri" pitchFamily="34" charset="0"/>
              </a:defRPr>
            </a:lvl1pPr>
          </a:lstStyle>
          <a:p>
            <a:r>
              <a:rPr lang="de-DE" smtClean="0"/>
              <a:t>31.01.2018</a:t>
            </a:r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416000" y="1090800"/>
            <a:ext cx="1512000" cy="237600"/>
          </a:xfrm>
        </p:spPr>
        <p:txBody>
          <a:bodyPr/>
          <a:lstStyle>
            <a:lvl1pPr>
              <a:defRPr>
                <a:latin typeface="+mn-lt"/>
                <a:ea typeface="Unit Offc Light" pitchFamily="34" charset="0"/>
                <a:cs typeface="Calibri" pitchFamily="34" charset="0"/>
              </a:defRPr>
            </a:lvl1pPr>
          </a:lstStyle>
          <a:p>
            <a:r>
              <a:rPr lang="de-DE"/>
              <a:t>Interner Vortrag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416000" y="1412776"/>
            <a:ext cx="1512000" cy="237600"/>
          </a:xfrm>
        </p:spPr>
        <p:txBody>
          <a:bodyPr/>
          <a:lstStyle>
            <a:lvl1pPr>
              <a:defRPr>
                <a:latin typeface="+mn-lt"/>
                <a:ea typeface="Unit Offc Light" pitchFamily="34" charset="0"/>
                <a:cs typeface="Calibri" pitchFamily="34" charset="0"/>
              </a:defRPr>
            </a:lvl1pPr>
          </a:lstStyle>
          <a:p>
            <a:r>
              <a:rPr lang="de-DE" dirty="0"/>
              <a:t>Folie </a:t>
            </a:r>
            <a:fld id="{926B1129-68A9-45EB-A8FC-F0EB4D55ADF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0800" y="1173600"/>
            <a:ext cx="6958800" cy="3708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3C3C3C"/>
                </a:solidFill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>
          <a:xfrm>
            <a:off x="190800" y="1735200"/>
            <a:ext cx="7772400" cy="3981600"/>
          </a:xfrm>
        </p:spPr>
        <p:txBody>
          <a:bodyPr/>
          <a:lstStyle>
            <a:lvl1pPr marL="285750" indent="-285750">
              <a:buFont typeface="Arial" pitchFamily="34" charset="0"/>
              <a:buChar char="•"/>
              <a:defRPr baseline="0">
                <a:solidFill>
                  <a:srgbClr val="3C3C3C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249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31.01.2018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Interner Vortrag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49E21-8189-4A46-91DE-CA3A6785A69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11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90800" y="507600"/>
            <a:ext cx="6958800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 durch Klicken hinzufügen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90800" y="11916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marL="2057400" lvl="4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416000" y="1267200"/>
            <a:ext cx="1512000" cy="23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de-DE" smtClean="0"/>
              <a:t>31.01.2018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416000" y="1090800"/>
            <a:ext cx="1512000" cy="23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Calibri" pitchFamily="34" charset="0"/>
              </a:defRPr>
            </a:lvl1pPr>
          </a:lstStyle>
          <a:p>
            <a:r>
              <a:rPr lang="de-DE"/>
              <a:t>Interner Vortrag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416000" y="1411200"/>
            <a:ext cx="1512000" cy="23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alibri" pitchFamily="34" charset="0"/>
              </a:defRPr>
            </a:lvl1pPr>
          </a:lstStyle>
          <a:p>
            <a:r>
              <a:rPr lang="de-DE" dirty="0"/>
              <a:t>Folie </a:t>
            </a:r>
            <a:fld id="{926B1129-68A9-45EB-A8FC-F0EB4D55ADF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852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bg1"/>
          </a:solidFill>
          <a:latin typeface="Calibri" pitchFamily="34" charset="0"/>
          <a:ea typeface="Unit Offc Light" pitchFamily="34" charset="0"/>
          <a:cs typeface="Calibri" pitchFamily="34" charset="0"/>
        </a:defRPr>
      </a:lvl1pPr>
    </p:titleStyle>
    <p:bodyStyle>
      <a:lvl1pPr marL="2857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lang="de-DE" sz="1800" kern="1200" baseline="0" dirty="0" smtClean="0">
          <a:solidFill>
            <a:srgbClr val="3C3C3C"/>
          </a:solidFill>
          <a:latin typeface="+mn-lt"/>
          <a:ea typeface="Unit Offc Light" pitchFamily="34" charset="0"/>
          <a:cs typeface="Calibr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de-DE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WGE0Kggl_o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eorg.pistotnik@zamg.ac.at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Windstorm and Tornado Damage Assessment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Georg </a:t>
            </a:r>
            <a:r>
              <a:rPr lang="de-DE" dirty="0" err="1"/>
              <a:t>Pistotnik</a:t>
            </a:r>
            <a:r>
              <a:rPr lang="de-DE" dirty="0"/>
              <a:t>, Rainer </a:t>
            </a:r>
            <a:r>
              <a:rPr lang="de-DE" dirty="0" err="1"/>
              <a:t>Kaltenberger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1540262" cy="2053899"/>
          </a:xfrm>
          <a:prstGeom prst="rect">
            <a:avLst/>
          </a:prstGeom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4A8684C-757D-44B3-9B20-E232DA8E62F9}"/>
              </a:ext>
            </a:extLst>
          </p:cNvPr>
          <p:cNvSpPr txBox="1"/>
          <p:nvPr/>
        </p:nvSpPr>
        <p:spPr>
          <a:xfrm>
            <a:off x="3602304" y="5904360"/>
            <a:ext cx="2946619" cy="51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de-AT" sz="1400" dirty="0">
                <a:cs typeface="Arial" pitchFamily="34" charset="0"/>
              </a:rPr>
              <a:t>EUMETSAT Event Week on </a:t>
            </a:r>
            <a:r>
              <a:rPr lang="de-AT" sz="1400" dirty="0" err="1">
                <a:cs typeface="Arial" pitchFamily="34" charset="0"/>
              </a:rPr>
              <a:t>Convection</a:t>
            </a:r>
            <a:endParaRPr lang="de-AT" sz="1400" dirty="0">
              <a:cs typeface="Arial" pitchFamily="34" charset="0"/>
            </a:endParaRPr>
          </a:p>
          <a:p>
            <a:pPr algn="ctr"/>
            <a:r>
              <a:rPr lang="de-AT" sz="1400" dirty="0">
                <a:cs typeface="Arial" pitchFamily="34" charset="0"/>
              </a:rPr>
              <a:t>21 May 2019</a:t>
            </a:r>
            <a:endParaRPr lang="en-US" sz="1400" dirty="0">
              <a:cs typeface="Arial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65104"/>
            <a:ext cx="1540424" cy="20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9/10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Tornado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or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Downburst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?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F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EF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likewise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applicable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tornadoes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a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downbursts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Different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damage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characteristics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72B47BC2-394A-4EB7-9AA0-738689B4B233}"/>
              </a:ext>
            </a:extLst>
          </p:cNvPr>
          <p:cNvSpPr/>
          <p:nvPr/>
        </p:nvSpPr>
        <p:spPr>
          <a:xfrm>
            <a:off x="754719" y="4900527"/>
            <a:ext cx="1187316" cy="532661"/>
          </a:xfrm>
          <a:custGeom>
            <a:avLst/>
            <a:gdLst>
              <a:gd name="connsiteX0" fmla="*/ 44388 w 2636668"/>
              <a:gd name="connsiteY0" fmla="*/ 284086 h 1065321"/>
              <a:gd name="connsiteX1" fmla="*/ 310718 w 2636668"/>
              <a:gd name="connsiteY1" fmla="*/ 124288 h 1065321"/>
              <a:gd name="connsiteX2" fmla="*/ 772357 w 2636668"/>
              <a:gd name="connsiteY2" fmla="*/ 0 h 1065321"/>
              <a:gd name="connsiteX3" fmla="*/ 1154097 w 2636668"/>
              <a:gd name="connsiteY3" fmla="*/ 0 h 1065321"/>
              <a:gd name="connsiteX4" fmla="*/ 1597980 w 2636668"/>
              <a:gd name="connsiteY4" fmla="*/ 35511 h 1065321"/>
              <a:gd name="connsiteX5" fmla="*/ 2068497 w 2636668"/>
              <a:gd name="connsiteY5" fmla="*/ 142043 h 1065321"/>
              <a:gd name="connsiteX6" fmla="*/ 2432481 w 2636668"/>
              <a:gd name="connsiteY6" fmla="*/ 337352 h 1065321"/>
              <a:gd name="connsiteX7" fmla="*/ 2556769 w 2636668"/>
              <a:gd name="connsiteY7" fmla="*/ 470517 h 1065321"/>
              <a:gd name="connsiteX8" fmla="*/ 2636668 w 2636668"/>
              <a:gd name="connsiteY8" fmla="*/ 630315 h 1065321"/>
              <a:gd name="connsiteX9" fmla="*/ 2583402 w 2636668"/>
              <a:gd name="connsiteY9" fmla="*/ 807868 h 1065321"/>
              <a:gd name="connsiteX10" fmla="*/ 2423603 w 2636668"/>
              <a:gd name="connsiteY10" fmla="*/ 949911 h 1065321"/>
              <a:gd name="connsiteX11" fmla="*/ 2343704 w 2636668"/>
              <a:gd name="connsiteY11" fmla="*/ 958789 h 1065321"/>
              <a:gd name="connsiteX12" fmla="*/ 1926454 w 2636668"/>
              <a:gd name="connsiteY12" fmla="*/ 1056443 h 1065321"/>
              <a:gd name="connsiteX13" fmla="*/ 1393794 w 2636668"/>
              <a:gd name="connsiteY13" fmla="*/ 1065321 h 1065321"/>
              <a:gd name="connsiteX14" fmla="*/ 914400 w 2636668"/>
              <a:gd name="connsiteY14" fmla="*/ 1065321 h 1065321"/>
              <a:gd name="connsiteX15" fmla="*/ 488271 w 2636668"/>
              <a:gd name="connsiteY15" fmla="*/ 994299 h 1065321"/>
              <a:gd name="connsiteX16" fmla="*/ 417250 w 2636668"/>
              <a:gd name="connsiteY16" fmla="*/ 967666 h 1065321"/>
              <a:gd name="connsiteX17" fmla="*/ 213064 w 2636668"/>
              <a:gd name="connsiteY17" fmla="*/ 825623 h 1065321"/>
              <a:gd name="connsiteX18" fmla="*/ 8877 w 2636668"/>
              <a:gd name="connsiteY18" fmla="*/ 621437 h 1065321"/>
              <a:gd name="connsiteX19" fmla="*/ 0 w 2636668"/>
              <a:gd name="connsiteY19" fmla="*/ 443884 h 1065321"/>
              <a:gd name="connsiteX20" fmla="*/ 44388 w 2636668"/>
              <a:gd name="connsiteY20" fmla="*/ 284086 h 106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36668" h="1065321">
                <a:moveTo>
                  <a:pt x="44388" y="284086"/>
                </a:moveTo>
                <a:lnTo>
                  <a:pt x="310718" y="124288"/>
                </a:lnTo>
                <a:lnTo>
                  <a:pt x="772357" y="0"/>
                </a:lnTo>
                <a:lnTo>
                  <a:pt x="1154097" y="0"/>
                </a:lnTo>
                <a:lnTo>
                  <a:pt x="1597980" y="35511"/>
                </a:lnTo>
                <a:lnTo>
                  <a:pt x="2068497" y="142043"/>
                </a:lnTo>
                <a:lnTo>
                  <a:pt x="2432481" y="337352"/>
                </a:lnTo>
                <a:lnTo>
                  <a:pt x="2556769" y="470517"/>
                </a:lnTo>
                <a:lnTo>
                  <a:pt x="2636668" y="630315"/>
                </a:lnTo>
                <a:lnTo>
                  <a:pt x="2583402" y="807868"/>
                </a:lnTo>
                <a:lnTo>
                  <a:pt x="2423603" y="949911"/>
                </a:lnTo>
                <a:lnTo>
                  <a:pt x="2343704" y="958789"/>
                </a:lnTo>
                <a:lnTo>
                  <a:pt x="1926454" y="1056443"/>
                </a:lnTo>
                <a:lnTo>
                  <a:pt x="1393794" y="1065321"/>
                </a:lnTo>
                <a:lnTo>
                  <a:pt x="914400" y="1065321"/>
                </a:lnTo>
                <a:lnTo>
                  <a:pt x="488271" y="994299"/>
                </a:lnTo>
                <a:lnTo>
                  <a:pt x="417250" y="967666"/>
                </a:lnTo>
                <a:lnTo>
                  <a:pt x="213064" y="825623"/>
                </a:lnTo>
                <a:lnTo>
                  <a:pt x="8877" y="621437"/>
                </a:lnTo>
                <a:lnTo>
                  <a:pt x="0" y="443884"/>
                </a:lnTo>
                <a:lnTo>
                  <a:pt x="44388" y="284086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E0069185-0F38-4DC2-83F4-24821BE5BC1B}"/>
              </a:ext>
            </a:extLst>
          </p:cNvPr>
          <p:cNvSpPr/>
          <p:nvPr/>
        </p:nvSpPr>
        <p:spPr>
          <a:xfrm rot="1800000">
            <a:off x="3555730" y="4408611"/>
            <a:ext cx="1081058" cy="1472673"/>
          </a:xfrm>
          <a:custGeom>
            <a:avLst/>
            <a:gdLst>
              <a:gd name="connsiteX0" fmla="*/ 0 w 1935332"/>
              <a:gd name="connsiteY0" fmla="*/ 2618913 h 2849732"/>
              <a:gd name="connsiteX1" fmla="*/ 168676 w 1935332"/>
              <a:gd name="connsiteY1" fmla="*/ 2352582 h 2849732"/>
              <a:gd name="connsiteX2" fmla="*/ 337352 w 1935332"/>
              <a:gd name="connsiteY2" fmla="*/ 1935332 h 2849732"/>
              <a:gd name="connsiteX3" fmla="*/ 559294 w 1935332"/>
              <a:gd name="connsiteY3" fmla="*/ 1553592 h 2849732"/>
              <a:gd name="connsiteX4" fmla="*/ 807868 w 1935332"/>
              <a:gd name="connsiteY4" fmla="*/ 1127464 h 2849732"/>
              <a:gd name="connsiteX5" fmla="*/ 1083076 w 1935332"/>
              <a:gd name="connsiteY5" fmla="*/ 763480 h 2849732"/>
              <a:gd name="connsiteX6" fmla="*/ 1331651 w 1935332"/>
              <a:gd name="connsiteY6" fmla="*/ 390617 h 2849732"/>
              <a:gd name="connsiteX7" fmla="*/ 1544715 w 1935332"/>
              <a:gd name="connsiteY7" fmla="*/ 159798 h 2849732"/>
              <a:gd name="connsiteX8" fmla="*/ 1740024 w 1935332"/>
              <a:gd name="connsiteY8" fmla="*/ 0 h 2849732"/>
              <a:gd name="connsiteX9" fmla="*/ 1855433 w 1935332"/>
              <a:gd name="connsiteY9" fmla="*/ 0 h 2849732"/>
              <a:gd name="connsiteX10" fmla="*/ 1935332 w 1935332"/>
              <a:gd name="connsiteY10" fmla="*/ 124287 h 2849732"/>
              <a:gd name="connsiteX11" fmla="*/ 1828800 w 1935332"/>
              <a:gd name="connsiteY11" fmla="*/ 372862 h 2849732"/>
              <a:gd name="connsiteX12" fmla="*/ 1713391 w 1935332"/>
              <a:gd name="connsiteY12" fmla="*/ 568171 h 2849732"/>
              <a:gd name="connsiteX13" fmla="*/ 1571348 w 1935332"/>
              <a:gd name="connsiteY13" fmla="*/ 825623 h 2849732"/>
              <a:gd name="connsiteX14" fmla="*/ 1464816 w 1935332"/>
              <a:gd name="connsiteY14" fmla="*/ 1012054 h 2849732"/>
              <a:gd name="connsiteX15" fmla="*/ 1313896 w 1935332"/>
              <a:gd name="connsiteY15" fmla="*/ 1322773 h 2849732"/>
              <a:gd name="connsiteX16" fmla="*/ 1154097 w 1935332"/>
              <a:gd name="connsiteY16" fmla="*/ 1544715 h 2849732"/>
              <a:gd name="connsiteX17" fmla="*/ 994299 w 1935332"/>
              <a:gd name="connsiteY17" fmla="*/ 1819922 h 2849732"/>
              <a:gd name="connsiteX18" fmla="*/ 887767 w 1935332"/>
              <a:gd name="connsiteY18" fmla="*/ 2006353 h 2849732"/>
              <a:gd name="connsiteX19" fmla="*/ 852257 w 1935332"/>
              <a:gd name="connsiteY19" fmla="*/ 2077375 h 2849732"/>
              <a:gd name="connsiteX20" fmla="*/ 745725 w 1935332"/>
              <a:gd name="connsiteY20" fmla="*/ 2317072 h 2849732"/>
              <a:gd name="connsiteX21" fmla="*/ 621437 w 1935332"/>
              <a:gd name="connsiteY21" fmla="*/ 2539014 h 2849732"/>
              <a:gd name="connsiteX22" fmla="*/ 488272 w 1935332"/>
              <a:gd name="connsiteY22" fmla="*/ 2734322 h 2849732"/>
              <a:gd name="connsiteX23" fmla="*/ 337352 w 1935332"/>
              <a:gd name="connsiteY23" fmla="*/ 2840854 h 2849732"/>
              <a:gd name="connsiteX24" fmla="*/ 124288 w 1935332"/>
              <a:gd name="connsiteY24" fmla="*/ 2849732 h 2849732"/>
              <a:gd name="connsiteX25" fmla="*/ 17756 w 1935332"/>
              <a:gd name="connsiteY25" fmla="*/ 2769833 h 2849732"/>
              <a:gd name="connsiteX26" fmla="*/ 0 w 1935332"/>
              <a:gd name="connsiteY26" fmla="*/ 2618913 h 284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5332" h="2849732">
                <a:moveTo>
                  <a:pt x="0" y="2618913"/>
                </a:moveTo>
                <a:lnTo>
                  <a:pt x="168676" y="2352582"/>
                </a:lnTo>
                <a:lnTo>
                  <a:pt x="337352" y="1935332"/>
                </a:lnTo>
                <a:lnTo>
                  <a:pt x="559294" y="1553592"/>
                </a:lnTo>
                <a:lnTo>
                  <a:pt x="807868" y="1127464"/>
                </a:lnTo>
                <a:lnTo>
                  <a:pt x="1083076" y="763480"/>
                </a:lnTo>
                <a:lnTo>
                  <a:pt x="1331651" y="390617"/>
                </a:lnTo>
                <a:lnTo>
                  <a:pt x="1544715" y="159798"/>
                </a:lnTo>
                <a:lnTo>
                  <a:pt x="1740024" y="0"/>
                </a:lnTo>
                <a:lnTo>
                  <a:pt x="1855433" y="0"/>
                </a:lnTo>
                <a:lnTo>
                  <a:pt x="1935332" y="124287"/>
                </a:lnTo>
                <a:lnTo>
                  <a:pt x="1828800" y="372862"/>
                </a:lnTo>
                <a:lnTo>
                  <a:pt x="1713391" y="568171"/>
                </a:lnTo>
                <a:lnTo>
                  <a:pt x="1571348" y="825623"/>
                </a:lnTo>
                <a:lnTo>
                  <a:pt x="1464816" y="1012054"/>
                </a:lnTo>
                <a:lnTo>
                  <a:pt x="1313896" y="1322773"/>
                </a:lnTo>
                <a:lnTo>
                  <a:pt x="1154097" y="1544715"/>
                </a:lnTo>
                <a:lnTo>
                  <a:pt x="994299" y="1819922"/>
                </a:lnTo>
                <a:lnTo>
                  <a:pt x="887767" y="2006353"/>
                </a:lnTo>
                <a:lnTo>
                  <a:pt x="852257" y="2077375"/>
                </a:lnTo>
                <a:lnTo>
                  <a:pt x="745725" y="2317072"/>
                </a:lnTo>
                <a:lnTo>
                  <a:pt x="621437" y="2539014"/>
                </a:lnTo>
                <a:lnTo>
                  <a:pt x="488272" y="2734322"/>
                </a:lnTo>
                <a:lnTo>
                  <a:pt x="337352" y="2840854"/>
                </a:lnTo>
                <a:lnTo>
                  <a:pt x="124288" y="2849732"/>
                </a:lnTo>
                <a:lnTo>
                  <a:pt x="17756" y="2769833"/>
                </a:lnTo>
                <a:lnTo>
                  <a:pt x="0" y="261891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elle 12">
                <a:extLst>
                  <a:ext uri="{FF2B5EF4-FFF2-40B4-BE49-F238E27FC236}">
                    <a16:creationId xmlns:a16="http://schemas.microsoft.com/office/drawing/2014/main" xmlns="" id="{EFA22D22-4304-4341-A518-7F2A791ACD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2763221"/>
                  </p:ext>
                </p:extLst>
              </p:nvPr>
            </p:nvGraphicFramePr>
            <p:xfrm>
              <a:off x="573802" y="2522319"/>
              <a:ext cx="569017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2949">
                      <a:extLst>
                        <a:ext uri="{9D8B030D-6E8A-4147-A177-3AD203B41FA5}">
                          <a16:colId xmlns:a16="http://schemas.microsoft.com/office/drawing/2014/main" xmlns="" val="107598901"/>
                        </a:ext>
                      </a:extLst>
                    </a:gridCol>
                    <a:gridCol w="2091944">
                      <a:extLst>
                        <a:ext uri="{9D8B030D-6E8A-4147-A177-3AD203B41FA5}">
                          <a16:colId xmlns:a16="http://schemas.microsoft.com/office/drawing/2014/main" xmlns="" val="4017014204"/>
                        </a:ext>
                      </a:extLst>
                    </a:gridCol>
                    <a:gridCol w="2105279">
                      <a:extLst>
                        <a:ext uri="{9D8B030D-6E8A-4147-A177-3AD203B41FA5}">
                          <a16:colId xmlns:a16="http://schemas.microsoft.com/office/drawing/2014/main" xmlns="" val="194344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A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>
                              <a:solidFill>
                                <a:schemeClr val="tx1"/>
                              </a:solidFill>
                            </a:rPr>
                            <a:t>Downburst</a:t>
                          </a:r>
                          <a:endParaRPr lang="de-A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>
                              <a:solidFill>
                                <a:schemeClr val="tx1"/>
                              </a:solidFill>
                            </a:rPr>
                            <a:t>Tornado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898524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Shape: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smtClean="0"/>
                            <a:t>length </a:t>
                          </a:r>
                          <a14:m>
                            <m:oMath xmlns:m="http://schemas.openxmlformats.org/officeDocument/2006/math">
                              <m:r>
                                <a:rPr lang="de-AT" i="1" smtClean="0">
                                  <a:latin typeface="Cambria Math"/>
                                  <a:ea typeface="Cambria Math"/>
                                </a:rPr>
                                <m:t>≳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de-AT" dirty="0" err="1" smtClean="0"/>
                            <a:t>width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/>
                            <a:t>length</a:t>
                          </a:r>
                          <a:r>
                            <a:rPr lang="de-AT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AT" i="1" smtClean="0">
                                  <a:latin typeface="Cambria Math"/>
                                  <a:ea typeface="Cambria Math"/>
                                </a:rPr>
                                <m:t>≫</m:t>
                              </m:r>
                            </m:oMath>
                          </a14:m>
                          <a:r>
                            <a:rPr lang="de-AT" dirty="0" smtClean="0"/>
                            <a:t> width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5989309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Borders: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smtClean="0"/>
                            <a:t>diffuse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smtClean="0"/>
                            <a:t>sharp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8798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Fall</a:t>
                          </a:r>
                          <a:r>
                            <a:rPr lang="de-AT" baseline="0" dirty="0" smtClean="0"/>
                            <a:t> </a:t>
                          </a:r>
                          <a:r>
                            <a:rPr lang="de-AT" baseline="0" dirty="0" err="1" smtClean="0"/>
                            <a:t>pattern</a:t>
                          </a:r>
                          <a:r>
                            <a:rPr lang="de-AT" baseline="0" dirty="0" smtClean="0"/>
                            <a:t>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/>
                            <a:t>divergent </a:t>
                          </a:r>
                          <a:r>
                            <a:rPr lang="de-AT" dirty="0" smtClean="0"/>
                            <a:t>(</a:t>
                          </a:r>
                          <a:r>
                            <a:rPr lang="de-AT" dirty="0" err="1" smtClean="0"/>
                            <a:t>outward</a:t>
                          </a:r>
                          <a:r>
                            <a:rPr lang="de-AT" dirty="0" smtClean="0"/>
                            <a:t>)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/>
                            <a:t>c</a:t>
                          </a:r>
                          <a:r>
                            <a:rPr lang="de-AT" dirty="0" err="1" smtClean="0"/>
                            <a:t>onvergent</a:t>
                          </a:r>
                          <a:r>
                            <a:rPr lang="de-AT" dirty="0" smtClean="0"/>
                            <a:t> (</a:t>
                          </a:r>
                          <a:r>
                            <a:rPr lang="de-AT" dirty="0" err="1" smtClean="0"/>
                            <a:t>inward</a:t>
                          </a:r>
                          <a:r>
                            <a:rPr lang="de-AT" dirty="0" smtClean="0"/>
                            <a:t>)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486162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Fall </a:t>
                          </a:r>
                          <a:r>
                            <a:rPr lang="de-AT" dirty="0" err="1" smtClean="0"/>
                            <a:t>direction</a:t>
                          </a:r>
                          <a:r>
                            <a:rPr lang="de-AT" dirty="0" smtClean="0"/>
                            <a:t>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/>
                            <a:t>rather</a:t>
                          </a:r>
                          <a:r>
                            <a:rPr lang="de-AT" baseline="0" dirty="0" smtClean="0"/>
                            <a:t> uniform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/>
                            <a:t>often</a:t>
                          </a:r>
                          <a:r>
                            <a:rPr lang="de-AT" dirty="0" smtClean="0"/>
                            <a:t> </a:t>
                          </a:r>
                          <a:r>
                            <a:rPr lang="de-AT" dirty="0" err="1" smtClean="0"/>
                            <a:t>very</a:t>
                          </a:r>
                          <a:r>
                            <a:rPr lang="de-AT" dirty="0" smtClean="0"/>
                            <a:t> different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4873567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elle 12">
                <a:extLst>
                  <a:ext uri="{FF2B5EF4-FFF2-40B4-BE49-F238E27FC236}">
                    <a16:creationId xmlns:a16="http://schemas.microsoft.com/office/drawing/2014/main" xmlns="" id="{EFA22D22-4304-4341-A518-7F2A791ACD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2763221"/>
                  </p:ext>
                </p:extLst>
              </p:nvPr>
            </p:nvGraphicFramePr>
            <p:xfrm>
              <a:off x="573802" y="2522319"/>
              <a:ext cx="569017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2949">
                      <a:extLst>
                        <a:ext uri="{9D8B030D-6E8A-4147-A177-3AD203B41FA5}">
                          <a16:colId xmlns:a16="http://schemas.microsoft.com/office/drawing/2014/main" xmlns="" val="107598901"/>
                        </a:ext>
                      </a:extLst>
                    </a:gridCol>
                    <a:gridCol w="2091944">
                      <a:extLst>
                        <a:ext uri="{9D8B030D-6E8A-4147-A177-3AD203B41FA5}">
                          <a16:colId xmlns:a16="http://schemas.microsoft.com/office/drawing/2014/main" xmlns="" val="4017014204"/>
                        </a:ext>
                      </a:extLst>
                    </a:gridCol>
                    <a:gridCol w="2105279">
                      <a:extLst>
                        <a:ext uri="{9D8B030D-6E8A-4147-A177-3AD203B41FA5}">
                          <a16:colId xmlns:a16="http://schemas.microsoft.com/office/drawing/2014/main" xmlns="" val="194344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de-A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>
                              <a:solidFill>
                                <a:schemeClr val="tx1"/>
                              </a:solidFill>
                            </a:rPr>
                            <a:t>Downburst</a:t>
                          </a:r>
                          <a:endParaRPr lang="de-A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>
                              <a:solidFill>
                                <a:schemeClr val="tx1"/>
                              </a:solidFill>
                            </a:rPr>
                            <a:t>Tornado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898524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Shape: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71429" t="-108197" r="-100875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69942" t="-108197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5989309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Borders: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smtClean="0"/>
                            <a:t>diffuse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smtClean="0"/>
                            <a:t>sharp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8798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Fall</a:t>
                          </a:r>
                          <a:r>
                            <a:rPr lang="de-AT" baseline="0" dirty="0" smtClean="0"/>
                            <a:t> </a:t>
                          </a:r>
                          <a:r>
                            <a:rPr lang="de-AT" baseline="0" dirty="0" err="1" smtClean="0"/>
                            <a:t>pattern</a:t>
                          </a:r>
                          <a:r>
                            <a:rPr lang="de-AT" baseline="0" dirty="0" smtClean="0"/>
                            <a:t>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/>
                            <a:t>divergent </a:t>
                          </a:r>
                          <a:r>
                            <a:rPr lang="de-AT" dirty="0" smtClean="0"/>
                            <a:t>(</a:t>
                          </a:r>
                          <a:r>
                            <a:rPr lang="de-AT" dirty="0" err="1" smtClean="0"/>
                            <a:t>outward</a:t>
                          </a:r>
                          <a:r>
                            <a:rPr lang="de-AT" dirty="0" smtClean="0"/>
                            <a:t>)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/>
                            <a:t>c</a:t>
                          </a:r>
                          <a:r>
                            <a:rPr lang="de-AT" dirty="0" err="1" smtClean="0"/>
                            <a:t>onvergent</a:t>
                          </a:r>
                          <a:r>
                            <a:rPr lang="de-AT" dirty="0" smtClean="0"/>
                            <a:t> (</a:t>
                          </a:r>
                          <a:r>
                            <a:rPr lang="de-AT" dirty="0" err="1" smtClean="0"/>
                            <a:t>inward</a:t>
                          </a:r>
                          <a:r>
                            <a:rPr lang="de-AT" dirty="0" smtClean="0"/>
                            <a:t>)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486162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AT" dirty="0" smtClean="0"/>
                            <a:t>Fall </a:t>
                          </a:r>
                          <a:r>
                            <a:rPr lang="de-AT" dirty="0" err="1" smtClean="0"/>
                            <a:t>direction</a:t>
                          </a:r>
                          <a:r>
                            <a:rPr lang="de-AT" dirty="0" smtClean="0"/>
                            <a:t>: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/>
                            <a:t>rather</a:t>
                          </a:r>
                          <a:r>
                            <a:rPr lang="de-AT" baseline="0" dirty="0" smtClean="0"/>
                            <a:t> uniform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dirty="0" err="1" smtClean="0"/>
                            <a:t>often</a:t>
                          </a:r>
                          <a:r>
                            <a:rPr lang="de-AT" dirty="0" smtClean="0"/>
                            <a:t> </a:t>
                          </a:r>
                          <a:r>
                            <a:rPr lang="de-AT" dirty="0" err="1" smtClean="0"/>
                            <a:t>very</a:t>
                          </a:r>
                          <a:r>
                            <a:rPr lang="de-AT" dirty="0" smtClean="0"/>
                            <a:t> different</a:t>
                          </a:r>
                          <a:endParaRPr lang="de-AT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487356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reihandform: Form 13">
            <a:extLst>
              <a:ext uri="{FF2B5EF4-FFF2-40B4-BE49-F238E27FC236}">
                <a16:creationId xmlns:a16="http://schemas.microsoft.com/office/drawing/2014/main" xmlns="" id="{5080DCF2-A57D-4340-A242-CD5A1CAF018F}"/>
              </a:ext>
            </a:extLst>
          </p:cNvPr>
          <p:cNvSpPr/>
          <p:nvPr/>
        </p:nvSpPr>
        <p:spPr>
          <a:xfrm rot="1800000">
            <a:off x="6371925" y="4564758"/>
            <a:ext cx="1081058" cy="1472673"/>
          </a:xfrm>
          <a:custGeom>
            <a:avLst/>
            <a:gdLst>
              <a:gd name="connsiteX0" fmla="*/ 0 w 1935332"/>
              <a:gd name="connsiteY0" fmla="*/ 2618913 h 2849732"/>
              <a:gd name="connsiteX1" fmla="*/ 168676 w 1935332"/>
              <a:gd name="connsiteY1" fmla="*/ 2352582 h 2849732"/>
              <a:gd name="connsiteX2" fmla="*/ 337352 w 1935332"/>
              <a:gd name="connsiteY2" fmla="*/ 1935332 h 2849732"/>
              <a:gd name="connsiteX3" fmla="*/ 559294 w 1935332"/>
              <a:gd name="connsiteY3" fmla="*/ 1553592 h 2849732"/>
              <a:gd name="connsiteX4" fmla="*/ 807868 w 1935332"/>
              <a:gd name="connsiteY4" fmla="*/ 1127464 h 2849732"/>
              <a:gd name="connsiteX5" fmla="*/ 1083076 w 1935332"/>
              <a:gd name="connsiteY5" fmla="*/ 763480 h 2849732"/>
              <a:gd name="connsiteX6" fmla="*/ 1331651 w 1935332"/>
              <a:gd name="connsiteY6" fmla="*/ 390617 h 2849732"/>
              <a:gd name="connsiteX7" fmla="*/ 1544715 w 1935332"/>
              <a:gd name="connsiteY7" fmla="*/ 159798 h 2849732"/>
              <a:gd name="connsiteX8" fmla="*/ 1740024 w 1935332"/>
              <a:gd name="connsiteY8" fmla="*/ 0 h 2849732"/>
              <a:gd name="connsiteX9" fmla="*/ 1855433 w 1935332"/>
              <a:gd name="connsiteY9" fmla="*/ 0 h 2849732"/>
              <a:gd name="connsiteX10" fmla="*/ 1935332 w 1935332"/>
              <a:gd name="connsiteY10" fmla="*/ 124287 h 2849732"/>
              <a:gd name="connsiteX11" fmla="*/ 1828800 w 1935332"/>
              <a:gd name="connsiteY11" fmla="*/ 372862 h 2849732"/>
              <a:gd name="connsiteX12" fmla="*/ 1713391 w 1935332"/>
              <a:gd name="connsiteY12" fmla="*/ 568171 h 2849732"/>
              <a:gd name="connsiteX13" fmla="*/ 1571348 w 1935332"/>
              <a:gd name="connsiteY13" fmla="*/ 825623 h 2849732"/>
              <a:gd name="connsiteX14" fmla="*/ 1464816 w 1935332"/>
              <a:gd name="connsiteY14" fmla="*/ 1012054 h 2849732"/>
              <a:gd name="connsiteX15" fmla="*/ 1313896 w 1935332"/>
              <a:gd name="connsiteY15" fmla="*/ 1322773 h 2849732"/>
              <a:gd name="connsiteX16" fmla="*/ 1154097 w 1935332"/>
              <a:gd name="connsiteY16" fmla="*/ 1544715 h 2849732"/>
              <a:gd name="connsiteX17" fmla="*/ 994299 w 1935332"/>
              <a:gd name="connsiteY17" fmla="*/ 1819922 h 2849732"/>
              <a:gd name="connsiteX18" fmla="*/ 887767 w 1935332"/>
              <a:gd name="connsiteY18" fmla="*/ 2006353 h 2849732"/>
              <a:gd name="connsiteX19" fmla="*/ 852257 w 1935332"/>
              <a:gd name="connsiteY19" fmla="*/ 2077375 h 2849732"/>
              <a:gd name="connsiteX20" fmla="*/ 745725 w 1935332"/>
              <a:gd name="connsiteY20" fmla="*/ 2317072 h 2849732"/>
              <a:gd name="connsiteX21" fmla="*/ 621437 w 1935332"/>
              <a:gd name="connsiteY21" fmla="*/ 2539014 h 2849732"/>
              <a:gd name="connsiteX22" fmla="*/ 488272 w 1935332"/>
              <a:gd name="connsiteY22" fmla="*/ 2734322 h 2849732"/>
              <a:gd name="connsiteX23" fmla="*/ 337352 w 1935332"/>
              <a:gd name="connsiteY23" fmla="*/ 2840854 h 2849732"/>
              <a:gd name="connsiteX24" fmla="*/ 124288 w 1935332"/>
              <a:gd name="connsiteY24" fmla="*/ 2849732 h 2849732"/>
              <a:gd name="connsiteX25" fmla="*/ 17756 w 1935332"/>
              <a:gd name="connsiteY25" fmla="*/ 2769833 h 2849732"/>
              <a:gd name="connsiteX26" fmla="*/ 0 w 1935332"/>
              <a:gd name="connsiteY26" fmla="*/ 2618913 h 284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35332" h="2849732">
                <a:moveTo>
                  <a:pt x="0" y="2618913"/>
                </a:moveTo>
                <a:lnTo>
                  <a:pt x="168676" y="2352582"/>
                </a:lnTo>
                <a:lnTo>
                  <a:pt x="337352" y="1935332"/>
                </a:lnTo>
                <a:lnTo>
                  <a:pt x="559294" y="1553592"/>
                </a:lnTo>
                <a:lnTo>
                  <a:pt x="807868" y="1127464"/>
                </a:lnTo>
                <a:lnTo>
                  <a:pt x="1083076" y="763480"/>
                </a:lnTo>
                <a:lnTo>
                  <a:pt x="1331651" y="390617"/>
                </a:lnTo>
                <a:lnTo>
                  <a:pt x="1544715" y="159798"/>
                </a:lnTo>
                <a:lnTo>
                  <a:pt x="1740024" y="0"/>
                </a:lnTo>
                <a:lnTo>
                  <a:pt x="1855433" y="0"/>
                </a:lnTo>
                <a:lnTo>
                  <a:pt x="1935332" y="124287"/>
                </a:lnTo>
                <a:lnTo>
                  <a:pt x="1828800" y="372862"/>
                </a:lnTo>
                <a:lnTo>
                  <a:pt x="1713391" y="568171"/>
                </a:lnTo>
                <a:lnTo>
                  <a:pt x="1571348" y="825623"/>
                </a:lnTo>
                <a:lnTo>
                  <a:pt x="1464816" y="1012054"/>
                </a:lnTo>
                <a:lnTo>
                  <a:pt x="1313896" y="1322773"/>
                </a:lnTo>
                <a:lnTo>
                  <a:pt x="1154097" y="1544715"/>
                </a:lnTo>
                <a:lnTo>
                  <a:pt x="994299" y="1819922"/>
                </a:lnTo>
                <a:lnTo>
                  <a:pt x="887767" y="2006353"/>
                </a:lnTo>
                <a:lnTo>
                  <a:pt x="852257" y="2077375"/>
                </a:lnTo>
                <a:lnTo>
                  <a:pt x="745725" y="2317072"/>
                </a:lnTo>
                <a:lnTo>
                  <a:pt x="621437" y="2539014"/>
                </a:lnTo>
                <a:lnTo>
                  <a:pt x="488272" y="2734322"/>
                </a:lnTo>
                <a:lnTo>
                  <a:pt x="337352" y="2840854"/>
                </a:lnTo>
                <a:lnTo>
                  <a:pt x="124288" y="2849732"/>
                </a:lnTo>
                <a:lnTo>
                  <a:pt x="17756" y="2769833"/>
                </a:lnTo>
                <a:lnTo>
                  <a:pt x="0" y="261891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xmlns="" id="{4649B0B3-803F-4D76-9F65-E899EE060C4B}"/>
              </a:ext>
            </a:extLst>
          </p:cNvPr>
          <p:cNvCxnSpPr/>
          <p:nvPr/>
        </p:nvCxnSpPr>
        <p:spPr>
          <a:xfrm flipV="1">
            <a:off x="951896" y="4920361"/>
            <a:ext cx="281208" cy="175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xmlns="" id="{980FD49F-3273-4B9A-9BAE-BD9693DA5CF4}"/>
              </a:ext>
            </a:extLst>
          </p:cNvPr>
          <p:cNvCxnSpPr/>
          <p:nvPr/>
        </p:nvCxnSpPr>
        <p:spPr>
          <a:xfrm flipV="1">
            <a:off x="1369111" y="4961853"/>
            <a:ext cx="281208" cy="175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5E41F1F1-1956-4BD8-B792-09AE84C9F56E}"/>
              </a:ext>
            </a:extLst>
          </p:cNvPr>
          <p:cNvCxnSpPr>
            <a:cxnSpLocks/>
          </p:cNvCxnSpPr>
          <p:nvPr/>
        </p:nvCxnSpPr>
        <p:spPr>
          <a:xfrm>
            <a:off x="1369111" y="5173246"/>
            <a:ext cx="428169" cy="16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xmlns="" id="{D3318C07-7F46-42AE-8735-BE948685904C}"/>
              </a:ext>
            </a:extLst>
          </p:cNvPr>
          <p:cNvCxnSpPr>
            <a:cxnSpLocks/>
          </p:cNvCxnSpPr>
          <p:nvPr/>
        </p:nvCxnSpPr>
        <p:spPr>
          <a:xfrm>
            <a:off x="875226" y="5130997"/>
            <a:ext cx="434549" cy="279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xmlns="" id="{E952D7ED-DEDC-434D-BF3C-7A1AE823FBF7}"/>
              </a:ext>
            </a:extLst>
          </p:cNvPr>
          <p:cNvCxnSpPr>
            <a:cxnSpLocks/>
          </p:cNvCxnSpPr>
          <p:nvPr/>
        </p:nvCxnSpPr>
        <p:spPr>
          <a:xfrm>
            <a:off x="881907" y="5236954"/>
            <a:ext cx="317119" cy="12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xmlns="" id="{8CB8A8D8-6C90-4237-A03C-1F547E56CBAD}"/>
              </a:ext>
            </a:extLst>
          </p:cNvPr>
          <p:cNvCxnSpPr>
            <a:cxnSpLocks/>
          </p:cNvCxnSpPr>
          <p:nvPr/>
        </p:nvCxnSpPr>
        <p:spPr>
          <a:xfrm>
            <a:off x="1372689" y="5236954"/>
            <a:ext cx="317119" cy="12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xmlns="" id="{5134F211-3CB4-4DD7-85F1-20C744540401}"/>
              </a:ext>
            </a:extLst>
          </p:cNvPr>
          <p:cNvCxnSpPr>
            <a:cxnSpLocks/>
          </p:cNvCxnSpPr>
          <p:nvPr/>
        </p:nvCxnSpPr>
        <p:spPr>
          <a:xfrm flipV="1">
            <a:off x="3504120" y="5427465"/>
            <a:ext cx="106312" cy="178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xmlns="" id="{0DC6408C-3E09-4702-9D5D-5230D5B506A2}"/>
              </a:ext>
            </a:extLst>
          </p:cNvPr>
          <p:cNvCxnSpPr>
            <a:cxnSpLocks/>
          </p:cNvCxnSpPr>
          <p:nvPr/>
        </p:nvCxnSpPr>
        <p:spPr>
          <a:xfrm flipV="1">
            <a:off x="3839713" y="5210693"/>
            <a:ext cx="106312" cy="178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xmlns="" id="{0B2AC298-256A-40E1-A6A5-D52EB9A376CA}"/>
              </a:ext>
            </a:extLst>
          </p:cNvPr>
          <p:cNvCxnSpPr>
            <a:cxnSpLocks/>
          </p:cNvCxnSpPr>
          <p:nvPr/>
        </p:nvCxnSpPr>
        <p:spPr>
          <a:xfrm flipV="1">
            <a:off x="4230718" y="5011189"/>
            <a:ext cx="106312" cy="178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xmlns="" id="{D6B69136-9F26-482E-A1A1-0167F68F0824}"/>
              </a:ext>
            </a:extLst>
          </p:cNvPr>
          <p:cNvCxnSpPr>
            <a:cxnSpLocks/>
          </p:cNvCxnSpPr>
          <p:nvPr/>
        </p:nvCxnSpPr>
        <p:spPr>
          <a:xfrm flipV="1">
            <a:off x="4592831" y="4828136"/>
            <a:ext cx="106312" cy="178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xmlns="" id="{23CDD0D4-1601-4AFE-957E-1E95FD2F5866}"/>
              </a:ext>
            </a:extLst>
          </p:cNvPr>
          <p:cNvCxnSpPr>
            <a:cxnSpLocks/>
          </p:cNvCxnSpPr>
          <p:nvPr/>
        </p:nvCxnSpPr>
        <p:spPr>
          <a:xfrm flipH="1">
            <a:off x="3558305" y="5209520"/>
            <a:ext cx="46088" cy="206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xmlns="" id="{080AC8B4-579A-459B-88B5-EDC101F24B49}"/>
              </a:ext>
            </a:extLst>
          </p:cNvPr>
          <p:cNvCxnSpPr>
            <a:cxnSpLocks/>
          </p:cNvCxnSpPr>
          <p:nvPr/>
        </p:nvCxnSpPr>
        <p:spPr>
          <a:xfrm flipH="1">
            <a:off x="3828614" y="5055587"/>
            <a:ext cx="46088" cy="206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xmlns="" id="{8779DBE4-D95D-4AE5-BCA7-63ACB769A3B9}"/>
              </a:ext>
            </a:extLst>
          </p:cNvPr>
          <p:cNvCxnSpPr>
            <a:cxnSpLocks/>
          </p:cNvCxnSpPr>
          <p:nvPr/>
        </p:nvCxnSpPr>
        <p:spPr>
          <a:xfrm flipH="1">
            <a:off x="4220224" y="4875954"/>
            <a:ext cx="46088" cy="206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xmlns="" id="{696357FF-2687-46A3-9906-1AFFE942996E}"/>
              </a:ext>
            </a:extLst>
          </p:cNvPr>
          <p:cNvCxnSpPr>
            <a:cxnSpLocks/>
          </p:cNvCxnSpPr>
          <p:nvPr/>
        </p:nvCxnSpPr>
        <p:spPr>
          <a:xfrm flipH="1">
            <a:off x="4590758" y="4730411"/>
            <a:ext cx="46088" cy="206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xmlns="" id="{F073F685-9797-400B-87FE-2741DB6A1B67}"/>
              </a:ext>
            </a:extLst>
          </p:cNvPr>
          <p:cNvCxnSpPr>
            <a:cxnSpLocks/>
          </p:cNvCxnSpPr>
          <p:nvPr/>
        </p:nvCxnSpPr>
        <p:spPr>
          <a:xfrm flipV="1">
            <a:off x="6263974" y="5484086"/>
            <a:ext cx="288032" cy="256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xmlns="" id="{8D04C210-CB56-45A4-A79C-ED94A25D2666}"/>
              </a:ext>
            </a:extLst>
          </p:cNvPr>
          <p:cNvCxnSpPr>
            <a:cxnSpLocks/>
          </p:cNvCxnSpPr>
          <p:nvPr/>
        </p:nvCxnSpPr>
        <p:spPr>
          <a:xfrm flipV="1">
            <a:off x="6812757" y="5189686"/>
            <a:ext cx="288032" cy="256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xmlns="" id="{FEBAD7E4-71DC-432A-8CF3-A8CB9CD29B4D}"/>
              </a:ext>
            </a:extLst>
          </p:cNvPr>
          <p:cNvCxnSpPr>
            <a:cxnSpLocks/>
          </p:cNvCxnSpPr>
          <p:nvPr/>
        </p:nvCxnSpPr>
        <p:spPr>
          <a:xfrm flipV="1">
            <a:off x="7332594" y="4925392"/>
            <a:ext cx="288032" cy="256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xmlns="" id="{E23D9D05-EE13-4428-BBB7-7414E65B410B}"/>
              </a:ext>
            </a:extLst>
          </p:cNvPr>
          <p:cNvCxnSpPr>
            <a:cxnSpLocks/>
          </p:cNvCxnSpPr>
          <p:nvPr/>
        </p:nvCxnSpPr>
        <p:spPr>
          <a:xfrm flipV="1">
            <a:off x="6245876" y="5490861"/>
            <a:ext cx="207640" cy="51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xmlns="" id="{DF4CA522-6EC1-48E3-91D9-7B78A2B3A753}"/>
              </a:ext>
            </a:extLst>
          </p:cNvPr>
          <p:cNvCxnSpPr>
            <a:cxnSpLocks/>
          </p:cNvCxnSpPr>
          <p:nvPr/>
        </p:nvCxnSpPr>
        <p:spPr>
          <a:xfrm flipV="1">
            <a:off x="6923563" y="5113440"/>
            <a:ext cx="207640" cy="51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xmlns="" id="{144D7E95-97B7-466E-9DF0-92D101D82F4C}"/>
              </a:ext>
            </a:extLst>
          </p:cNvPr>
          <p:cNvCxnSpPr>
            <a:cxnSpLocks/>
          </p:cNvCxnSpPr>
          <p:nvPr/>
        </p:nvCxnSpPr>
        <p:spPr>
          <a:xfrm flipV="1">
            <a:off x="6552964" y="5297163"/>
            <a:ext cx="207640" cy="51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xmlns="" id="{FD36C229-01B2-4DC9-8A2F-903CEF32FCBA}"/>
              </a:ext>
            </a:extLst>
          </p:cNvPr>
          <p:cNvCxnSpPr>
            <a:cxnSpLocks/>
          </p:cNvCxnSpPr>
          <p:nvPr/>
        </p:nvCxnSpPr>
        <p:spPr>
          <a:xfrm flipV="1">
            <a:off x="7283350" y="4953467"/>
            <a:ext cx="207640" cy="51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7">
            <a:extLst>
              <a:ext uri="{FF2B5EF4-FFF2-40B4-BE49-F238E27FC236}">
                <a16:creationId xmlns:a16="http://schemas.microsoft.com/office/drawing/2014/main" xmlns="" id="{C6CD4858-31C6-4FAE-A554-AA3301499926}"/>
              </a:ext>
            </a:extLst>
          </p:cNvPr>
          <p:cNvSpPr txBox="1"/>
          <p:nvPr/>
        </p:nvSpPr>
        <p:spPr>
          <a:xfrm>
            <a:off x="860816" y="5784910"/>
            <a:ext cx="1023745" cy="29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Downburst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xmlns="" id="{1B91FDCE-28B2-4195-A847-16D097EAF3F7}"/>
              </a:ext>
            </a:extLst>
          </p:cNvPr>
          <p:cNvSpPr txBox="1"/>
          <p:nvPr/>
        </p:nvSpPr>
        <p:spPr>
          <a:xfrm>
            <a:off x="3623560" y="5784910"/>
            <a:ext cx="1193327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Slow-moving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ornado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xmlns="" id="{0A86860E-B6AC-48D3-8A77-0C627C26423F}"/>
              </a:ext>
            </a:extLst>
          </p:cNvPr>
          <p:cNvSpPr txBox="1"/>
          <p:nvPr/>
        </p:nvSpPr>
        <p:spPr>
          <a:xfrm>
            <a:off x="6559417" y="5784911"/>
            <a:ext cx="1143572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Fast-moving tornado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10/10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Experience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recommendations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As prompt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possible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!</a:t>
            </a: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Equipment: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camera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GPS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receiver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compass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maps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paper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pens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…</a:t>
            </a: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In a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team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at least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two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persons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division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work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more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solid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ratings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Gain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overall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picture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correct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individual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outliers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appropriate</a:t>
            </a: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A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drone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can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very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useful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!</a:t>
            </a: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International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networking</a:t>
            </a: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Symbol"/>
              <a:buChar char="Þ"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A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pinch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subjectivity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remains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but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can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minimized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The 10 </a:t>
            </a:r>
            <a:r>
              <a:rPr lang="de-DE" dirty="0" err="1" smtClean="0"/>
              <a:t>July</a:t>
            </a:r>
            <a:r>
              <a:rPr lang="de-DE" dirty="0" smtClean="0"/>
              <a:t> 2017 </a:t>
            </a:r>
            <a:r>
              <a:rPr lang="de-DE" dirty="0" err="1" smtClean="0"/>
              <a:t>tornado</a:t>
            </a:r>
            <a:r>
              <a:rPr lang="de-DE" dirty="0" smtClean="0"/>
              <a:t> </a:t>
            </a:r>
            <a:r>
              <a:rPr lang="de-DE" dirty="0" err="1" smtClean="0"/>
              <a:t>near</a:t>
            </a:r>
            <a:r>
              <a:rPr lang="de-DE" dirty="0" smtClean="0"/>
              <a:t> Vienna Airport (1/11)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Selected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pictures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from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eye-witnesses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05DA4BC-46E6-4E88-A14B-EE603D44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0" y="1613535"/>
            <a:ext cx="2888801" cy="51998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A9EA2A7-ECFF-4D1D-A570-3FD245869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82" y="1613535"/>
            <a:ext cx="3257600" cy="3257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38FB45B0-55CB-4F90-BF12-B41AAC7A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00" y="2833239"/>
            <a:ext cx="3257600" cy="3257600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65C69E9B-9041-41B0-92A3-F0A15B652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800" y="6539479"/>
            <a:ext cx="21362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© Christian </a:t>
            </a:r>
            <a:r>
              <a:rPr lang="de-DE" dirty="0" err="1">
                <a:solidFill>
                  <a:srgbClr val="000000"/>
                </a:solidFill>
              </a:rPr>
              <a:t>Weipoltshammer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6EDD19CC-0C3D-4C6F-96E8-2C9DF654B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82" y="1613114"/>
            <a:ext cx="14925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© Elisabeth </a:t>
            </a:r>
            <a:r>
              <a:rPr lang="de-DE" dirty="0" err="1">
                <a:solidFill>
                  <a:srgbClr val="000000"/>
                </a:solidFill>
              </a:rPr>
              <a:t>Lobner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D6AFA75F-CE32-4ABA-BFEF-07923296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2" y="5814261"/>
            <a:ext cx="1281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>
                <a:solidFill>
                  <a:srgbClr val="000000"/>
                </a:solidFill>
              </a:rPr>
              <a:t>© Olga </a:t>
            </a:r>
            <a:r>
              <a:rPr lang="de-DE" dirty="0" err="1">
                <a:solidFill>
                  <a:srgbClr val="000000"/>
                </a:solidFill>
              </a:rPr>
              <a:t>Bystrina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(2/11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Overview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damage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track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33B82C0-F949-4451-B691-F3CF88ACF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" y="1594492"/>
            <a:ext cx="9064598" cy="453728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890D1D3D-1131-4996-B102-BE4767E33F9B}"/>
              </a:ext>
            </a:extLst>
          </p:cNvPr>
          <p:cNvSpPr txBox="1"/>
          <p:nvPr/>
        </p:nvSpPr>
        <p:spPr>
          <a:xfrm>
            <a:off x="1115616" y="4731695"/>
            <a:ext cx="1728192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14:39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minor road (L2063)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3F95C140-A439-4616-B503-61560C3CF846}"/>
              </a:ext>
            </a:extLst>
          </p:cNvPr>
          <p:cNvSpPr txBox="1"/>
          <p:nvPr/>
        </p:nvSpPr>
        <p:spPr>
          <a:xfrm>
            <a:off x="2987824" y="4611887"/>
            <a:ext cx="1512168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14:42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major road (B10)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2D61D4E1-AF4D-4ADD-B252-6DC011E8343B}"/>
              </a:ext>
            </a:extLst>
          </p:cNvPr>
          <p:cNvSpPr txBox="1"/>
          <p:nvPr/>
        </p:nvSpPr>
        <p:spPr>
          <a:xfrm>
            <a:off x="4763826" y="4474373"/>
            <a:ext cx="1176326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14:44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windbreaker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82BC89C1-FAF2-4475-A613-4D3259813313}"/>
              </a:ext>
            </a:extLst>
          </p:cNvPr>
          <p:cNvSpPr txBox="1"/>
          <p:nvPr/>
        </p:nvSpPr>
        <p:spPr>
          <a:xfrm>
            <a:off x="3635896" y="2796934"/>
            <a:ext cx="1296144" cy="7300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14:44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all of straw cuboids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xmlns="" id="{9F1B7B43-D911-4FE8-8C40-6282C884C5D0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979712" y="3892065"/>
            <a:ext cx="1368152" cy="8396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121BB94F-FC39-4BF1-BF72-D1A9C1312FB3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743908" y="3892065"/>
            <a:ext cx="176021" cy="7198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xmlns="" id="{AFFABF42-D1F8-4F5D-AC04-6A7B6215F186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4229627" y="3936599"/>
            <a:ext cx="1122362" cy="5377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xmlns="" id="{6458D19F-2D56-4C62-BF07-6B4ACC439AC0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283968" y="3527021"/>
            <a:ext cx="72008" cy="252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7">
            <a:extLst>
              <a:ext uri="{FF2B5EF4-FFF2-40B4-BE49-F238E27FC236}">
                <a16:creationId xmlns:a16="http://schemas.microsoft.com/office/drawing/2014/main" xmlns="" id="{8898597F-4616-4AE5-B1E5-23BE6D4D55D4}"/>
              </a:ext>
            </a:extLst>
          </p:cNvPr>
          <p:cNvSpPr txBox="1"/>
          <p:nvPr/>
        </p:nvSpPr>
        <p:spPr>
          <a:xfrm>
            <a:off x="971600" y="3977057"/>
            <a:ext cx="1080120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14:29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xmlns="" id="{7CBBFEBF-6D33-4E9E-915F-2328AC8BC701}"/>
              </a:ext>
            </a:extLst>
          </p:cNvPr>
          <p:cNvSpPr txBox="1"/>
          <p:nvPr/>
        </p:nvSpPr>
        <p:spPr>
          <a:xfrm>
            <a:off x="5183480" y="3639106"/>
            <a:ext cx="756672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14:45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xmlns="" id="{C0B9EC02-2598-4F88-B775-9C31AF49F567}"/>
              </a:ext>
            </a:extLst>
          </p:cNvPr>
          <p:cNvCxnSpPr>
            <a:stCxn id="32" idx="0"/>
          </p:cNvCxnSpPr>
          <p:nvPr/>
        </p:nvCxnSpPr>
        <p:spPr>
          <a:xfrm flipV="1">
            <a:off x="1511660" y="3639107"/>
            <a:ext cx="626406" cy="3379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xmlns="" id="{081F8B17-3E46-4648-8087-674761E4757E}"/>
              </a:ext>
            </a:extLst>
          </p:cNvPr>
          <p:cNvCxnSpPr>
            <a:stCxn id="33" idx="1"/>
          </p:cNvCxnSpPr>
          <p:nvPr/>
        </p:nvCxnSpPr>
        <p:spPr>
          <a:xfrm flipH="1" flipV="1">
            <a:off x="4886720" y="3889606"/>
            <a:ext cx="296760" cy="68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4" y="6131772"/>
            <a:ext cx="7120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err="1" smtClean="0">
                <a:solidFill>
                  <a:srgbClr val="000000"/>
                </a:solidFill>
              </a:rPr>
              <a:t>Map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© </a:t>
            </a:r>
            <a:r>
              <a:rPr lang="de-DE" dirty="0" smtClean="0">
                <a:solidFill>
                  <a:srgbClr val="000000"/>
                </a:solidFill>
              </a:rPr>
              <a:t>Google</a:t>
            </a:r>
            <a:endParaRPr lang="de-DE" dirty="0">
              <a:solidFill>
                <a:srgbClr val="000000"/>
              </a:solidFill>
            </a:endParaRPr>
          </a:p>
          <a:p>
            <a:pPr eaLnBrk="1" hangingPunct="1"/>
            <a:r>
              <a:rPr lang="de-DE" dirty="0" smtClean="0">
                <a:solidFill>
                  <a:srgbClr val="000000"/>
                </a:solidFill>
              </a:rPr>
              <a:t>Times in UTC </a:t>
            </a:r>
            <a:r>
              <a:rPr lang="de-DE" dirty="0" err="1" smtClean="0">
                <a:solidFill>
                  <a:srgbClr val="000000"/>
                </a:solidFill>
              </a:rPr>
              <a:t>according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eye-witnesses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Mortimer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Müller, Mathias Stampfl, Manuel Weber (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Skywarn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eaLnBrk="1" hangingPunct="1"/>
            <a:r>
              <a:rPr lang="de-DE" dirty="0">
                <a:solidFill>
                  <a:schemeClr val="tx1">
                    <a:lumMod val="50000"/>
                  </a:schemeClr>
                </a:solidFill>
                <a:hlinkClick r:id="rId3"/>
              </a:rPr>
              <a:t>Video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by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  <a:hlinkClick r:id="rId3"/>
              </a:rPr>
              <a:t>Mortimer Müller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  <a:hlinkClick r:id="rId3"/>
              </a:rPr>
              <a:t>Youtube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xmlns="" id="{8898597F-4616-4AE5-B1E5-23BE6D4D55D4}"/>
              </a:ext>
            </a:extLst>
          </p:cNvPr>
          <p:cNvSpPr txBox="1"/>
          <p:nvPr/>
        </p:nvSpPr>
        <p:spPr>
          <a:xfrm>
            <a:off x="1187624" y="2204864"/>
            <a:ext cx="1656184" cy="7300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14:35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report to ZAMG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Austrocontrol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xmlns="" id="{C0B9EC02-2598-4F88-B775-9C31AF49F567}"/>
              </a:ext>
            </a:extLst>
          </p:cNvPr>
          <p:cNvCxnSpPr/>
          <p:nvPr/>
        </p:nvCxnSpPr>
        <p:spPr>
          <a:xfrm>
            <a:off x="2051720" y="2949790"/>
            <a:ext cx="792088" cy="82923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V="1">
            <a:off x="179512" y="5949280"/>
            <a:ext cx="1008112" cy="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24" y="5672281"/>
            <a:ext cx="792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b="1" dirty="0" smtClean="0">
                <a:solidFill>
                  <a:schemeClr val="bg1"/>
                </a:solidFill>
              </a:rPr>
              <a:t>1 km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2" grpId="0" animBg="1"/>
      <p:bldP spid="33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(3/11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Basic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data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Life time: ca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. 15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minutes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Track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length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 a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little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more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than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3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km</a:t>
            </a: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Mean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displacement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speed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 12-15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km/h</a:t>
            </a: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Track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almost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entirely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over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agricultural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areas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hence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few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classic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„Damage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Indicators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“: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Alley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trees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next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L2063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road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Alley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trees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next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B10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road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Windbreaker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Wall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straw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cuboids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(4/11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Fields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ahead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L2063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road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tornado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formation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7" y="1556790"/>
            <a:ext cx="3775716" cy="25171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35" y="1539575"/>
            <a:ext cx="3801539" cy="25343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7" y="4340858"/>
            <a:ext cx="3775716" cy="25171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47" y="4340859"/>
            <a:ext cx="3775713" cy="25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(5/11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Damage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Indicator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1: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Alley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trees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next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L2063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road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" y="1772816"/>
            <a:ext cx="4643607" cy="30957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36" y="1772816"/>
            <a:ext cx="4127650" cy="309573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822" y="1917188"/>
            <a:ext cx="149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Mathias Stampfl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1" y="5024082"/>
            <a:ext cx="8858054" cy="1803395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5024082"/>
            <a:ext cx="26732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Mortimer Müller &amp; Mathias Stampfl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xmlns="" id="{8898597F-4616-4AE5-B1E5-23BE6D4D55D4}"/>
                  </a:ext>
                </a:extLst>
              </p:cNvPr>
              <p:cNvSpPr txBox="1"/>
              <p:nvPr/>
            </p:nvSpPr>
            <p:spPr>
              <a:xfrm>
                <a:off x="1763688" y="6528277"/>
                <a:ext cx="2232248" cy="299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82945" tIns="41473" rIns="82945" bIns="41473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6m/0.1s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cs typeface="Arial" panose="020B0604020202020204" pitchFamily="34" charset="0"/>
                      </a:rPr>
                      <m:t>≜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216 km/h! (F2)</a:t>
                </a:r>
              </a:p>
            </p:txBody>
          </p:sp>
        </mc:Choice>
        <mc:Fallback xmlns="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98597F-4616-4AE5-B1E5-23BE6D4D5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6528277"/>
                <a:ext cx="2232248" cy="299200"/>
              </a:xfrm>
              <a:prstGeom prst="rect">
                <a:avLst/>
              </a:prstGeom>
              <a:blipFill rotWithShape="1">
                <a:blip r:embed="rId5"/>
                <a:stretch>
                  <a:fillRect t="-1961" b="-176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8898597F-4616-4AE5-B1E5-23BE6D4D55D4}"/>
              </a:ext>
            </a:extLst>
          </p:cNvPr>
          <p:cNvSpPr txBox="1"/>
          <p:nvPr/>
        </p:nvSpPr>
        <p:spPr>
          <a:xfrm>
            <a:off x="3632123" y="3945258"/>
            <a:ext cx="2628826" cy="9455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hardwood tree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alnut), strong stand, solitary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DoD: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broken / uprooted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9140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(6/11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Damage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Indicator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2: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alley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trees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next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B10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road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4" y="1628799"/>
            <a:ext cx="3792502" cy="252833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4" y="4293095"/>
            <a:ext cx="3779916" cy="25199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4334"/>
            <a:ext cx="3456384" cy="5184577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8898597F-4616-4AE5-B1E5-23BE6D4D55D4}"/>
              </a:ext>
            </a:extLst>
          </p:cNvPr>
          <p:cNvSpPr txBox="1"/>
          <p:nvPr/>
        </p:nvSpPr>
        <p:spPr>
          <a:xfrm>
            <a:off x="3107184" y="3792089"/>
            <a:ext cx="4229432" cy="7300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softwood tree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plar), solid ground, solitary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DoD: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broken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(1x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/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largely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debranched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(2x)</a:t>
            </a:r>
          </a:p>
          <a:p>
            <a:pPr marL="285750" indent="-285750">
              <a:buFont typeface="Symbol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25407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(7/11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Damage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Indicator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3: 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wind 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breaker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7"/>
            <a:ext cx="3744210" cy="249614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337721"/>
            <a:ext cx="3744208" cy="249613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37721"/>
            <a:ext cx="3744210" cy="249613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8" y="1700807"/>
            <a:ext cx="3744210" cy="249614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8898597F-4616-4AE5-B1E5-23BE6D4D55D4}"/>
              </a:ext>
            </a:extLst>
          </p:cNvPr>
          <p:cNvSpPr txBox="1"/>
          <p:nvPr/>
        </p:nvSpPr>
        <p:spPr>
          <a:xfrm>
            <a:off x="2015714" y="3712608"/>
            <a:ext cx="4392488" cy="9455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hardwood trees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robinias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 solid ground, hedge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DoD: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trees broken or uprooted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% loss ratio)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remaining trees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debranched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(50-90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% loss ratio)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/>
              <a:buChar char="Þ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87572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(8/11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Damage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Indicator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4: 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wall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straw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cuboids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617895"/>
            <a:ext cx="3779912" cy="25199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2" y="1617895"/>
            <a:ext cx="3779912" cy="25199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2" y="4317202"/>
            <a:ext cx="3779912" cy="25199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17203"/>
            <a:ext cx="3779912" cy="2519941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8898597F-4616-4AE5-B1E5-23BE6D4D55D4}"/>
              </a:ext>
            </a:extLst>
          </p:cNvPr>
          <p:cNvSpPr txBox="1"/>
          <p:nvPr/>
        </p:nvSpPr>
        <p:spPr>
          <a:xfrm>
            <a:off x="1727685" y="3645024"/>
            <a:ext cx="4824536" cy="11609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straw cuboids (220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x 110 x 65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cm; ca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400 kg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DoD: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toppled over, a few carried up to 50m away</a:t>
            </a:r>
          </a:p>
          <a:p>
            <a:pPr marL="285750" indent="-285750">
              <a:buFont typeface="Symbol"/>
              <a:buChar char="Þ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  <a:p>
            <a:pPr marL="285750" indent="-285750">
              <a:buFont typeface="Symbol"/>
              <a:buChar char="Þ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Forensic Engineering” (Petty, 2013): F2-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wind speeds needed to lift cuboids of such dimensions and mass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de-DE" dirty="0" err="1" smtClean="0"/>
              <a:t>Damage</a:t>
            </a:r>
            <a:r>
              <a:rPr lang="de-DE" dirty="0" smtClean="0"/>
              <a:t> Assessment (1/10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Tornadoes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Challenges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Rare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events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but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potentially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extreme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impact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Small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usually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short-lived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Forecasts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warnings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ver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difficult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!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Hardly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ever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direct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wind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speed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measurements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=&gt; ex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post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ntensity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rating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via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damage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assessment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FA90BC6-80F3-4792-AA3F-55C8CFEEA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66458"/>
            <a:ext cx="4355977" cy="260828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1ED9D6EB-6DBC-4CA0-AFC6-0AB5BA4A8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14" y="3361274"/>
            <a:ext cx="4636959" cy="2608289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A0DB7F6E-FC24-48F9-B47B-51372A5141C9}"/>
              </a:ext>
            </a:extLst>
          </p:cNvPr>
          <p:cNvSpPr txBox="1"/>
          <p:nvPr/>
        </p:nvSpPr>
        <p:spPr>
          <a:xfrm>
            <a:off x="3322187" y="3284984"/>
            <a:ext cx="2372053" cy="5146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tornado in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(Veneto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IT)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8 July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E68EE62B-85FA-416C-ACF4-D483F52ED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9563"/>
            <a:ext cx="7957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ESSL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98515156-3325-47AE-A97C-7B2C1746F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213" y="5969563"/>
            <a:ext cx="16832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Federico </a:t>
            </a:r>
            <a:r>
              <a:rPr lang="de-DE" dirty="0" err="1">
                <a:solidFill>
                  <a:srgbClr val="000000"/>
                </a:solidFill>
              </a:rPr>
              <a:t>Calzavara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(9/11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Fields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behind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straw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cuboids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tornado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dissolution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1" y="1617895"/>
            <a:ext cx="3779911" cy="251994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17894"/>
            <a:ext cx="3779912" cy="251994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1" y="4317203"/>
            <a:ext cx="3787160" cy="252477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04" y="4317202"/>
            <a:ext cx="3787160" cy="252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(10/11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Final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map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after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damage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assessment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73736"/>
            <a:ext cx="8280920" cy="4451404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131772"/>
            <a:ext cx="1224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err="1" smtClean="0">
                <a:solidFill>
                  <a:srgbClr val="000000"/>
                </a:solidFill>
              </a:rPr>
              <a:t>Map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© </a:t>
            </a:r>
            <a:r>
              <a:rPr lang="de-DE" dirty="0" smtClean="0">
                <a:solidFill>
                  <a:srgbClr val="000000"/>
                </a:solidFill>
              </a:rPr>
              <a:t>Google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00" y="3429000"/>
            <a:ext cx="5306785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/>
              <a:t>tornado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Vienna </a:t>
            </a:r>
            <a:r>
              <a:rPr lang="de-DE" dirty="0" smtClean="0"/>
              <a:t>Airport (11/11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Conclusions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site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survey</a:t>
            </a:r>
            <a:endParaRPr lang="de-DE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AT" dirty="0" smtClean="0">
                <a:solidFill>
                  <a:schemeClr val="tx1">
                    <a:lumMod val="50000"/>
                  </a:schemeClr>
                </a:solidFill>
              </a:rPr>
              <a:t>Most </a:t>
            </a:r>
            <a:r>
              <a:rPr lang="de-AT" dirty="0" err="1" smtClean="0">
                <a:solidFill>
                  <a:schemeClr val="tx1">
                    <a:lumMod val="50000"/>
                  </a:schemeClr>
                </a:solidFill>
              </a:rPr>
              <a:t>likely</a:t>
            </a:r>
            <a:r>
              <a:rPr lang="de-AT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tx1">
                    <a:lumMod val="50000"/>
                  </a:schemeClr>
                </a:solidFill>
              </a:rPr>
              <a:t>maximum</a:t>
            </a:r>
            <a:r>
              <a:rPr lang="de-AT" dirty="0" smtClean="0">
                <a:solidFill>
                  <a:schemeClr val="tx1">
                    <a:lumMod val="50000"/>
                  </a:schemeClr>
                </a:solidFill>
              </a:rPr>
              <a:t> wind </a:t>
            </a:r>
            <a:r>
              <a:rPr lang="de-AT" dirty="0" err="1" smtClean="0">
                <a:solidFill>
                  <a:schemeClr val="tx1">
                    <a:lumMod val="50000"/>
                  </a:schemeClr>
                </a:solidFill>
              </a:rPr>
              <a:t>speeds</a:t>
            </a:r>
            <a:r>
              <a:rPr lang="de-AT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between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180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220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km/h (F2-)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Since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1998:  3.6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tornadoes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per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in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Austria, 1.0 per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year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with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i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ntensity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≥F2</a:t>
            </a: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More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frequent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in Alpine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forelands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than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in Alps</a:t>
            </a:r>
            <a:endParaRPr lang="de-DE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High inter-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annual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variability</a:t>
            </a:r>
            <a:endParaRPr lang="de-DE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No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statements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possible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about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climatological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trends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585" y="4912667"/>
            <a:ext cx="1415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000000"/>
                </a:solidFill>
              </a:rPr>
              <a:t>Data </a:t>
            </a:r>
            <a:r>
              <a:rPr lang="de-DE" dirty="0" err="1" smtClean="0">
                <a:solidFill>
                  <a:srgbClr val="000000"/>
                </a:solidFill>
              </a:rPr>
              <a:t>from</a:t>
            </a:r>
            <a:r>
              <a:rPr lang="de-DE" dirty="0" smtClean="0">
                <a:solidFill>
                  <a:srgbClr val="000000"/>
                </a:solidFill>
              </a:rPr>
              <a:t> ESWD</a:t>
            </a:r>
          </a:p>
          <a:p>
            <a:pPr eaLnBrk="1" hangingPunct="1"/>
            <a:r>
              <a:rPr lang="de-DE" dirty="0" smtClean="0">
                <a:solidFill>
                  <a:srgbClr val="000000"/>
                </a:solidFill>
              </a:rPr>
              <a:t>(© ESSL)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" y="1881507"/>
            <a:ext cx="7939464" cy="4643838"/>
          </a:xfrm>
          <a:prstGeom prst="rect">
            <a:avLst/>
          </a:prstGeom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1440159" cy="1904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The 10 </a:t>
            </a:r>
            <a:r>
              <a:rPr lang="de-DE" dirty="0" err="1" smtClean="0"/>
              <a:t>July</a:t>
            </a:r>
            <a:r>
              <a:rPr lang="de-DE" dirty="0" smtClean="0"/>
              <a:t> 2017 </a:t>
            </a:r>
            <a:r>
              <a:rPr lang="de-DE" dirty="0" err="1" smtClean="0"/>
              <a:t>hailfall</a:t>
            </a:r>
            <a:r>
              <a:rPr lang="de-DE" dirty="0" smtClean="0"/>
              <a:t> (1/2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Map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documented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hailstone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sizes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302 Eye-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witness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reports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! (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Thank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you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!)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259632" y="4037097"/>
            <a:ext cx="1368152" cy="7600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575432"/>
            <a:ext cx="93610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Karl B. /</a:t>
            </a:r>
          </a:p>
          <a:p>
            <a:pPr algn="ctr" eaLnBrk="1" hangingPunct="1"/>
            <a:r>
              <a:rPr lang="de-DE" dirty="0" err="1">
                <a:solidFill>
                  <a:srgbClr val="000000"/>
                </a:solidFill>
              </a:rPr>
              <a:t>meinbezirk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615268"/>
            <a:ext cx="1682596" cy="1224136"/>
          </a:xfrm>
          <a:prstGeom prst="rect">
            <a:avLst/>
          </a:prstGeom>
        </p:spPr>
      </p:pic>
      <p:cxnSp>
        <p:nvCxnSpPr>
          <p:cNvPr id="15" name="Gerade Verbindung mit Pfeil 14"/>
          <p:cNvCxnSpPr>
            <a:stCxn id="13" idx="0"/>
          </p:cNvCxnSpPr>
          <p:nvPr/>
        </p:nvCxnSpPr>
        <p:spPr>
          <a:xfrm flipH="1" flipV="1">
            <a:off x="4427984" y="4941168"/>
            <a:ext cx="697282" cy="674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888" y="6562405"/>
            <a:ext cx="2304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Kerstin </a:t>
            </a:r>
            <a:r>
              <a:rPr lang="de-DE" dirty="0" err="1">
                <a:solidFill>
                  <a:srgbClr val="000000"/>
                </a:solidFill>
              </a:rPr>
              <a:t>Palkovits</a:t>
            </a:r>
            <a:r>
              <a:rPr lang="de-DE" dirty="0">
                <a:solidFill>
                  <a:srgbClr val="000000"/>
                </a:solidFill>
              </a:rPr>
              <a:t> / Facebook</a:t>
            </a:r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539552" y="6381328"/>
            <a:ext cx="1008112" cy="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04" y="6386845"/>
            <a:ext cx="792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srgbClr val="000000"/>
                </a:solidFill>
              </a:rPr>
              <a:t>10 km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1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10 </a:t>
            </a:r>
            <a:r>
              <a:rPr lang="de-DE" dirty="0" err="1"/>
              <a:t>July</a:t>
            </a:r>
            <a:r>
              <a:rPr lang="de-DE" dirty="0"/>
              <a:t> 2017 </a:t>
            </a:r>
            <a:r>
              <a:rPr lang="de-DE" dirty="0" err="1" smtClean="0"/>
              <a:t>hailfall</a:t>
            </a:r>
            <a:r>
              <a:rPr lang="de-DE" dirty="0" smtClean="0"/>
              <a:t> (</a:t>
            </a:r>
            <a:r>
              <a:rPr lang="de-DE" dirty="0"/>
              <a:t>2/2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Cross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sections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through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hailstones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Collected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deep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frozen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Gertrude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Hauber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Schwechat</a:t>
            </a: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Cross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sections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created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cold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store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University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Natural Resources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Life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Sciences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Vienna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2545862"/>
            <a:ext cx="3672405" cy="206472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86268"/>
            <a:ext cx="3672406" cy="20647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37229"/>
            <a:ext cx="3672406" cy="20647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86268"/>
            <a:ext cx="3672407" cy="20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C12B090-32F6-420D-BCA4-963B11ED9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1687"/>
            <a:ext cx="7205952" cy="4803966"/>
          </a:xfrm>
          <a:prstGeom prst="rect">
            <a:avLst/>
          </a:prstGeom>
        </p:spPr>
      </p:pic>
      <p:sp>
        <p:nvSpPr>
          <p:cNvPr id="12" name="Inhaltsplatzhalter 11">
            <a:extLst>
              <a:ext uri="{FF2B5EF4-FFF2-40B4-BE49-F238E27FC236}">
                <a16:creationId xmlns:a16="http://schemas.microsoft.com/office/drawing/2014/main" xmlns="" id="{AFE7DE85-C673-4785-8015-499BFC316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err="1" smtClean="0"/>
              <a:t>Thank</a:t>
            </a:r>
            <a:r>
              <a:rPr lang="de-AT" b="1" dirty="0" smtClean="0"/>
              <a:t> </a:t>
            </a:r>
            <a:r>
              <a:rPr lang="de-AT" b="1" dirty="0" err="1" smtClean="0"/>
              <a:t>you</a:t>
            </a:r>
            <a:r>
              <a:rPr lang="de-AT" b="1" dirty="0" smtClean="0"/>
              <a:t> </a:t>
            </a:r>
            <a:r>
              <a:rPr lang="de-AT" b="1" dirty="0" err="1" smtClean="0"/>
              <a:t>for</a:t>
            </a:r>
            <a:r>
              <a:rPr lang="de-AT" b="1" dirty="0" smtClean="0"/>
              <a:t> </a:t>
            </a:r>
            <a:r>
              <a:rPr lang="de-AT" b="1" dirty="0" err="1" smtClean="0"/>
              <a:t>your</a:t>
            </a:r>
            <a:r>
              <a:rPr lang="de-AT" b="1" dirty="0" smtClean="0"/>
              <a:t> </a:t>
            </a:r>
            <a:r>
              <a:rPr lang="de-AT" b="1" dirty="0" err="1" smtClean="0"/>
              <a:t>attention</a:t>
            </a:r>
            <a:r>
              <a:rPr lang="de-AT" b="1" dirty="0" smtClean="0"/>
              <a:t>!</a:t>
            </a:r>
          </a:p>
          <a:p>
            <a:pPr marL="0" indent="0">
              <a:buNone/>
            </a:pPr>
            <a:r>
              <a:rPr lang="de-AT" b="1" dirty="0" smtClean="0">
                <a:hlinkClick r:id="rId3"/>
              </a:rPr>
              <a:t>georg.pistotnik@zamg.ac.at</a:t>
            </a:r>
            <a:endParaRPr lang="de-AT" b="1" dirty="0" smtClean="0"/>
          </a:p>
          <a:p>
            <a:pPr marL="0" indent="0">
              <a:buNone/>
            </a:pPr>
            <a:endParaRPr lang="de-AT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The last </a:t>
            </a:r>
            <a:r>
              <a:rPr lang="de-DE" dirty="0" err="1" smtClean="0"/>
              <a:t>slide</a:t>
            </a:r>
            <a:endParaRPr lang="en-US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41CA0A6B-F6D5-41BA-BC62-7D90890A8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2060848"/>
            <a:ext cx="36004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dirty="0" smtClean="0">
                <a:solidFill>
                  <a:srgbClr val="000000"/>
                </a:solidFill>
              </a:rPr>
              <a:t>13:49 UTC (40 </a:t>
            </a:r>
            <a:r>
              <a:rPr lang="de-DE" dirty="0" err="1" smtClean="0">
                <a:solidFill>
                  <a:srgbClr val="000000"/>
                </a:solidFill>
              </a:rPr>
              <a:t>minutes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prior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tornado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formation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2/10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Motivation: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Why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damage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assessments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?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limatology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knowledge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tornado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events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basis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risk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assessments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Warnings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identification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weather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situations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radar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signatures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connected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with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past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tornadoes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Process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understanding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under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which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conditions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do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tornadoes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occur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?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Expert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opinion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insurances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, …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Public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relations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3/10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00" y="1191600"/>
            <a:ext cx="5101280" cy="4525963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Fujita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(F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Tetsuya (Ted)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Fujita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, University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Chicago, USA</a:t>
            </a: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Implemen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1973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in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USA </a:t>
            </a: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Upward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extension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Beaufort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scale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Link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from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damages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most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likely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wind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speeds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Today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in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use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in Europa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except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UK (TORRO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instead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ECA5E8BB-20A9-485A-857E-2E72B431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184" y="5773981"/>
            <a:ext cx="1047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Wikipedia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076423F-ADF2-4569-8F8A-4721773A4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84" y="1340768"/>
            <a:ext cx="3388242" cy="4433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52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4/10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Fujita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(F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C23F0AB-2DD4-4B73-BD26-1DE2D4BA3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939"/>
            <a:ext cx="9144000" cy="3909549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ECA5E8BB-20A9-485A-857E-2E72B431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4488"/>
            <a:ext cx="1047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Wikipedia</a:t>
            </a:r>
          </a:p>
        </p:txBody>
      </p:sp>
    </p:spTree>
    <p:extLst>
      <p:ext uri="{BB962C8B-B14F-4D97-AF65-F5344CB8AC3E}">
        <p14:creationId xmlns:p14="http://schemas.microsoft.com/office/powerpoint/2010/main" val="2449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5/10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Enhanced Fujita Scale (EF Scale)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Wind Science and Engineering Research Center, Texas Tech University, 2004</a:t>
            </a: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Concept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„Damage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indicator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“ (DI)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„Degree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Damage“ (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DoD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account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different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building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standards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include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vegetation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damages</a:t>
            </a: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Correction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wind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speeds</a:t>
            </a:r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EF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Scale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in use only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 USA (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since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2007)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nada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since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2013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Criticism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Building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standards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outside USA still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reflected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too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little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DIs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vegetation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only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very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rudimentary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(„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hardwood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“ vs. „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softwood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“)</a:t>
            </a:r>
          </a:p>
          <a:p>
            <a:pPr lvl="1"/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Mobile Doppler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radar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measurements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do not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always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confirm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EF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cale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304D7864-D37F-4972-BE47-3539B206D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076" y="5473052"/>
            <a:ext cx="225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Texas </a:t>
            </a:r>
            <a:r>
              <a:rPr lang="de-DE" dirty="0" err="1">
                <a:solidFill>
                  <a:srgbClr val="000000"/>
                </a:solidFill>
              </a:rPr>
              <a:t>Geographical</a:t>
            </a:r>
            <a:r>
              <a:rPr lang="de-DE" dirty="0">
                <a:solidFill>
                  <a:srgbClr val="000000"/>
                </a:solidFill>
              </a:rPr>
              <a:t> Society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BFEC6432-5ACC-4885-9BC2-1C1EE77B8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5104"/>
            <a:ext cx="5623077" cy="24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6/10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 err="1" smtClean="0">
                <a:solidFill>
                  <a:schemeClr val="tx1">
                    <a:lumMod val="50000"/>
                  </a:schemeClr>
                </a:solidFill>
              </a:rPr>
              <a:t>Towards</a:t>
            </a:r>
            <a:r>
              <a:rPr lang="de-AT" b="1" dirty="0" smtClean="0">
                <a:solidFill>
                  <a:schemeClr val="tx1">
                    <a:lumMod val="50000"/>
                  </a:schemeClr>
                </a:solidFill>
              </a:rPr>
              <a:t> an „International </a:t>
            </a:r>
            <a:r>
              <a:rPr lang="de-AT" b="1" dirty="0" err="1">
                <a:solidFill>
                  <a:schemeClr val="tx1">
                    <a:lumMod val="50000"/>
                  </a:schemeClr>
                </a:solidFill>
              </a:rPr>
              <a:t>Fujita</a:t>
            </a:r>
            <a:r>
              <a:rPr lang="de-AT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AT" b="1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AT" b="1" dirty="0">
                <a:solidFill>
                  <a:schemeClr val="tx1">
                    <a:lumMod val="50000"/>
                  </a:schemeClr>
                </a:solidFill>
              </a:rPr>
              <a:t>“</a:t>
            </a:r>
            <a:endParaRPr lang="de-DE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Practice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in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Europe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ESSL,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some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National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Weather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Services):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Concept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DI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DoD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adopted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DIs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generalized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uropean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building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standards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a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nd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v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egetation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But: Rating still in F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classes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not EF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classes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USA: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Working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group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on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redesign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EF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with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involvement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ESSL)</a:t>
            </a:r>
          </a:p>
          <a:p>
            <a:endParaRPr lang="de-DE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Japan: „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Japanese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Enhanced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Fujita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“ (JEF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In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</a:schemeClr>
                </a:solidFill>
              </a:rPr>
              <a:t>future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„International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Fujita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Scale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“?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smtClean="0"/>
              <a:t>Assessment (</a:t>
            </a:r>
            <a:r>
              <a:rPr lang="de-DE" dirty="0"/>
              <a:t>7/10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Adaptation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„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Damage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Indicators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“ </a:t>
            </a:r>
            <a:r>
              <a:rPr lang="de-DE" b="1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b="1" dirty="0" smtClean="0">
                <a:solidFill>
                  <a:schemeClr val="tx1">
                    <a:lumMod val="50000"/>
                  </a:schemeClr>
                </a:solidFill>
              </a:rPr>
              <a:t> Europe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Part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1: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Buildings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D6AAD13-7C9F-4376-9A48-3A8A28D6D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0" y="1911072"/>
            <a:ext cx="6573085" cy="4946192"/>
          </a:xfrm>
          <a:prstGeom prst="rect">
            <a:avLst/>
          </a:prstGeom>
          <a:ln>
            <a:noFill/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13074369-D561-4DAC-BB11-F5F7FA51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247" y="1900800"/>
            <a:ext cx="7957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ESSL</a:t>
            </a:r>
          </a:p>
        </p:txBody>
      </p:sp>
    </p:spTree>
    <p:extLst>
      <p:ext uri="{BB962C8B-B14F-4D97-AF65-F5344CB8AC3E}">
        <p14:creationId xmlns:p14="http://schemas.microsoft.com/office/powerpoint/2010/main" val="14457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Damage</a:t>
            </a:r>
            <a:r>
              <a:rPr lang="de-DE" dirty="0"/>
              <a:t> Assessment(8/10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Adaptation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„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Damage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Indicators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“ </a:t>
            </a:r>
            <a:r>
              <a:rPr lang="de-DE" b="1" dirty="0" err="1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b="1" dirty="0">
                <a:solidFill>
                  <a:schemeClr val="tx1">
                    <a:lumMod val="50000"/>
                  </a:schemeClr>
                </a:solidFill>
              </a:rPr>
              <a:t> Europe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Part </a:t>
            </a:r>
            <a:r>
              <a:rPr lang="de-DE" dirty="0" smtClean="0">
                <a:solidFill>
                  <a:schemeClr val="tx1">
                    <a:lumMod val="50000"/>
                  </a:schemeClr>
                </a:solidFill>
              </a:rPr>
              <a:t>2: Vegetation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C905C65-9D7C-4BAE-842E-74C1054D8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7073114" cy="4941168"/>
          </a:xfrm>
          <a:prstGeom prst="rect">
            <a:avLst/>
          </a:prstGeom>
          <a:ln>
            <a:noFill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728AA214-8B5A-4666-A921-52F900759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674" y="2098732"/>
            <a:ext cx="7957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>
                <a:solidFill>
                  <a:srgbClr val="000000"/>
                </a:solidFill>
              </a:rPr>
              <a:t>© ESSL</a:t>
            </a:r>
          </a:p>
        </p:txBody>
      </p:sp>
    </p:spTree>
    <p:extLst>
      <p:ext uri="{BB962C8B-B14F-4D97-AF65-F5344CB8AC3E}">
        <p14:creationId xmlns:p14="http://schemas.microsoft.com/office/powerpoint/2010/main" val="37347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ZAMG">
      <a:dk1>
        <a:srgbClr val="3C3C3C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1179</Words>
  <Application>Microsoft Office PowerPoint</Application>
  <PresentationFormat>Bildschirmpräsentation (4:3)</PresentationFormat>
  <Paragraphs>207</Paragraphs>
  <Slides>25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Larissa</vt:lpstr>
      <vt:lpstr>Windstorm and Tornado Damage Assessment</vt:lpstr>
      <vt:lpstr>Damage Assessment (1/10)</vt:lpstr>
      <vt:lpstr>Damage Assessment (2/10)</vt:lpstr>
      <vt:lpstr>Damage Assessment (3/10)</vt:lpstr>
      <vt:lpstr>Damage Assessment (4/10)</vt:lpstr>
      <vt:lpstr>Damage Assessment (5/10)</vt:lpstr>
      <vt:lpstr>Damage Assessment (6/10)</vt:lpstr>
      <vt:lpstr>Damage Assessment (7/10)</vt:lpstr>
      <vt:lpstr>Damage Assessment(8/10)</vt:lpstr>
      <vt:lpstr>Damage Assessment (9/10)</vt:lpstr>
      <vt:lpstr>Damage Assessment (10/10)</vt:lpstr>
      <vt:lpstr>The 10 July 2017 tornado near Vienna Airport (1/11)</vt:lpstr>
      <vt:lpstr>The 10 July 2017 tornado near Vienna Airport (2/11)</vt:lpstr>
      <vt:lpstr>The 10 July 2017 tornado near Vienna Airport (3/11)</vt:lpstr>
      <vt:lpstr>The 10 July 2017 tornado near Vienna Airport (4/11)</vt:lpstr>
      <vt:lpstr>The 10 July 2017 tornado near Vienna Airport (5/11)</vt:lpstr>
      <vt:lpstr>The 10 July 2017 tornado near Vienna Airport (6/11)</vt:lpstr>
      <vt:lpstr>The 10 July 2017 tornado near Vienna Airport (7/11)</vt:lpstr>
      <vt:lpstr>The 10 July 2017 tornado near Vienna Airport (8/11)</vt:lpstr>
      <vt:lpstr>The 10 July 2017 tornado near Vienna Airport (9/11)</vt:lpstr>
      <vt:lpstr>The 10 July 2017 tornado near Vienna Airport (10/11)</vt:lpstr>
      <vt:lpstr>The 10 July 2017 tornado near Vienna Airport (11/11)</vt:lpstr>
      <vt:lpstr>The 10 July 2017 hailfall (1/2)</vt:lpstr>
      <vt:lpstr>The 10 July 2017 hailfall (2/2)</vt:lpstr>
      <vt:lpstr>The last slide</vt:lpstr>
    </vt:vector>
  </TitlesOfParts>
  <Company>ZAMG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Fürst</dc:creator>
  <cp:lastModifiedBy>Pistotnik Georg</cp:lastModifiedBy>
  <cp:revision>373</cp:revision>
  <cp:lastPrinted>2018-01-30T19:07:45Z</cp:lastPrinted>
  <dcterms:created xsi:type="dcterms:W3CDTF">2013-02-19T14:20:09Z</dcterms:created>
  <dcterms:modified xsi:type="dcterms:W3CDTF">2019-05-21T11:41:28Z</dcterms:modified>
</cp:coreProperties>
</file>