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61" r:id="rId2"/>
    <p:sldId id="805" r:id="rId3"/>
    <p:sldId id="302" r:id="rId4"/>
    <p:sldId id="307" r:id="rId5"/>
    <p:sldId id="791" r:id="rId6"/>
    <p:sldId id="792" r:id="rId7"/>
    <p:sldId id="794" r:id="rId8"/>
    <p:sldId id="793" r:id="rId9"/>
    <p:sldId id="804" r:id="rId10"/>
    <p:sldId id="801" r:id="rId11"/>
    <p:sldId id="800" r:id="rId12"/>
    <p:sldId id="799" r:id="rId13"/>
    <p:sldId id="803" r:id="rId14"/>
    <p:sldId id="802" r:id="rId15"/>
    <p:sldId id="308" r:id="rId16"/>
    <p:sldId id="314" r:id="rId17"/>
    <p:sldId id="309" r:id="rId18"/>
    <p:sldId id="310" r:id="rId19"/>
    <p:sldId id="311" r:id="rId20"/>
    <p:sldId id="313" r:id="rId21"/>
    <p:sldId id="806" r:id="rId22"/>
    <p:sldId id="807" r:id="rId23"/>
    <p:sldId id="809" r:id="rId24"/>
    <p:sldId id="316" r:id="rId25"/>
    <p:sldId id="808" r:id="rId26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C3C3C"/>
    <a:srgbClr val="FFFFFF"/>
    <a:srgbClr val="3C3C00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4601" autoAdjust="0"/>
  </p:normalViewPr>
  <p:slideViewPr>
    <p:cSldViewPr>
      <p:cViewPr varScale="1">
        <p:scale>
          <a:sx n="94" d="100"/>
          <a:sy n="94" d="100"/>
        </p:scale>
        <p:origin x="-20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2676-280D-4B3D-B4CD-06167E81A7C6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EB751-E264-4C26-BE63-9CBACF7E5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B751-E264-4C26-BE63-9CBACF7E5C2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01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48400" y="2548800"/>
            <a:ext cx="6656400" cy="522000"/>
          </a:xfrm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8400" y="3362400"/>
            <a:ext cx="6656400" cy="4608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1538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416000" y="1268760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fld id="{E3818D7B-D4AF-4B2A-8003-39B4E14F47CD}" type="datetime3">
              <a:rPr lang="en-US" smtClean="0"/>
              <a:t>21 May 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/>
              <a:t>EUMETSAT Convection Week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16000" y="1412776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 dirty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90800" y="507600"/>
            <a:ext cx="6958800" cy="432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7" name="Inhaltsplatzhalter 7"/>
          <p:cNvSpPr>
            <a:spLocks noGrp="1"/>
          </p:cNvSpPr>
          <p:nvPr>
            <p:ph sz="quarter" idx="15"/>
          </p:nvPr>
        </p:nvSpPr>
        <p:spPr>
          <a:xfrm>
            <a:off x="190800" y="1191600"/>
            <a:ext cx="7772400" cy="4525200"/>
          </a:xfrm>
        </p:spPr>
        <p:txBody>
          <a:bodyPr/>
          <a:lstStyle>
            <a:lvl1pPr marL="285750" indent="-285750">
              <a:buFont typeface="Arial" pitchFamily="34" charset="0"/>
              <a:buChar char="•"/>
              <a:defRPr baseline="0">
                <a:solidFill>
                  <a:srgbClr val="3C3C3C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5071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7416000" y="1268760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fld id="{15B48583-6519-4775-960D-54E4B12D1E3C}" type="datetime3">
              <a:rPr lang="en-US" smtClean="0"/>
              <a:t>21 May 2019</a:t>
            </a:fld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416000" y="1090800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/>
              <a:t>EUMETSAT Convection Week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16000" y="1412776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 dirty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00" y="1173600"/>
            <a:ext cx="6958800" cy="3708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3C3C3C"/>
                </a:solidFill>
              </a:defRPr>
            </a:lvl1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>
          <a:xfrm>
            <a:off x="190800" y="1735200"/>
            <a:ext cx="7772400" cy="3981600"/>
          </a:xfrm>
        </p:spPr>
        <p:txBody>
          <a:bodyPr/>
          <a:lstStyle>
            <a:lvl1pPr marL="285750" indent="-285750">
              <a:buFont typeface="Arial" pitchFamily="34" charset="0"/>
              <a:buChar char="•"/>
              <a:defRPr baseline="0">
                <a:solidFill>
                  <a:srgbClr val="3C3C3C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2497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t>28.10.2015 / 09.12.2015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Unwettervorhersage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9E21-8189-4A46-91DE-CA3A6785A69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190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 durch Klicken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0800" y="11916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16000" y="12672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" pitchFamily="34" charset="0"/>
              </a:defRPr>
            </a:lvl1pPr>
          </a:lstStyle>
          <a:p>
            <a:fld id="{4F91F120-450E-42BB-876C-01EE27F8B347}" type="datetime3">
              <a:rPr lang="en-US" smtClean="0"/>
              <a:t>21 May 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416000" y="10908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Calibri" pitchFamily="34" charset="0"/>
              </a:defRPr>
            </a:lvl1pPr>
          </a:lstStyle>
          <a:p>
            <a:r>
              <a:rPr lang="de-DE"/>
              <a:t>EUMETSAT Convection Week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16000" y="14112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" pitchFamily="34" charset="0"/>
              </a:defRPr>
            </a:lvl1pPr>
          </a:lstStyle>
          <a:p>
            <a:r>
              <a:rPr lang="de-DE" dirty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2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Calibri" pitchFamily="34" charset="0"/>
          <a:ea typeface="Unit Offc Light" pitchFamily="34" charset="0"/>
          <a:cs typeface="Calibri" pitchFamily="34" charset="0"/>
        </a:defRPr>
      </a:lvl1pPr>
    </p:titleStyle>
    <p:bodyStyle>
      <a:lvl1pPr marL="2857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lang="de-DE" sz="1800" kern="1200" baseline="0" dirty="0" smtClean="0">
          <a:solidFill>
            <a:srgbClr val="3C3C3C"/>
          </a:solidFill>
          <a:latin typeface="+mn-lt"/>
          <a:ea typeface="Unit Offc Light" pitchFamily="34" charset="0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de-DE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mailto:georg.pistotnik@zamg.ac.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Characteristics</a:t>
            </a:r>
            <a:r>
              <a:rPr lang="de-DE" dirty="0"/>
              <a:t> and </a:t>
            </a:r>
            <a:r>
              <a:rPr lang="de-DE" dirty="0" err="1"/>
              <a:t>behaviour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severe</a:t>
            </a:r>
            <a:r>
              <a:rPr lang="de-DE" dirty="0"/>
              <a:t> </a:t>
            </a:r>
            <a:r>
              <a:rPr lang="de-DE" dirty="0" err="1"/>
              <a:t>thunderstorms</a:t>
            </a:r>
            <a:r>
              <a:rPr lang="de-DE" dirty="0"/>
              <a:t> in remote </a:t>
            </a:r>
            <a:r>
              <a:rPr lang="de-DE" dirty="0" err="1"/>
              <a:t>sensing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Georg </a:t>
            </a:r>
            <a:r>
              <a:rPr lang="de-DE" dirty="0" err="1"/>
              <a:t>Pistotnik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1540262" cy="20538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54A8684C-757D-44B3-9B20-E232DA8E62F9}"/>
              </a:ext>
            </a:extLst>
          </p:cNvPr>
          <p:cNvSpPr txBox="1"/>
          <p:nvPr/>
        </p:nvSpPr>
        <p:spPr>
          <a:xfrm>
            <a:off x="2555776" y="5904360"/>
            <a:ext cx="2946619" cy="51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de-AT" sz="1400" dirty="0">
                <a:cs typeface="Arial" pitchFamily="34" charset="0"/>
              </a:rPr>
              <a:t>EUMETSAT Event Week on </a:t>
            </a:r>
            <a:r>
              <a:rPr lang="de-AT" sz="1400" dirty="0" err="1">
                <a:cs typeface="Arial" pitchFamily="34" charset="0"/>
              </a:rPr>
              <a:t>Convection</a:t>
            </a:r>
            <a:endParaRPr lang="de-AT" sz="1400" dirty="0">
              <a:cs typeface="Arial" pitchFamily="34" charset="0"/>
            </a:endParaRPr>
          </a:p>
          <a:p>
            <a:pPr algn="ctr"/>
            <a:r>
              <a:rPr lang="de-AT" sz="1400" dirty="0">
                <a:cs typeface="Arial" pitchFamily="34" charset="0"/>
              </a:rPr>
              <a:t>21 May 2019</a:t>
            </a:r>
            <a:endParaRPr lang="en-US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Case 1: </a:t>
            </a:r>
            <a:r>
              <a:rPr lang="de-DE" dirty="0" err="1"/>
              <a:t>Disorganized</a:t>
            </a:r>
            <a:r>
              <a:rPr lang="de-DE" dirty="0"/>
              <a:t> </a:t>
            </a:r>
            <a:r>
              <a:rPr lang="de-DE" dirty="0" err="1"/>
              <a:t>storms</a:t>
            </a:r>
            <a:r>
              <a:rPr lang="de-DE" dirty="0"/>
              <a:t> (24 May 2018)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Radar-based hail detection (daily composite)</a:t>
            </a:r>
          </a:p>
          <a:p>
            <a:r>
              <a:rPr lang="en-US" dirty="0"/>
              <a:t>Spotty hail occurrence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" y="2636911"/>
            <a:ext cx="6934200" cy="4160520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A513F8DC-3B6A-4876-8AFC-76B152217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009710"/>
            <a:ext cx="1296144" cy="7078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1" dirty="0" err="1" smtClean="0">
                <a:solidFill>
                  <a:schemeClr val="bg1"/>
                </a:solidFill>
              </a:rPr>
              <a:t>Probability</a:t>
            </a:r>
            <a:r>
              <a:rPr lang="de-DE" sz="1000" b="1" dirty="0" smtClean="0">
                <a:solidFill>
                  <a:schemeClr val="bg1"/>
                </a:solidFill>
              </a:rPr>
              <a:t> </a:t>
            </a:r>
            <a:r>
              <a:rPr lang="de-DE" sz="1000" b="1" dirty="0" err="1" smtClean="0">
                <a:solidFill>
                  <a:schemeClr val="bg1"/>
                </a:solidFill>
              </a:rPr>
              <a:t>of</a:t>
            </a:r>
            <a:r>
              <a:rPr lang="de-DE" sz="1000" b="1" dirty="0" smtClean="0">
                <a:solidFill>
                  <a:schemeClr val="bg1"/>
                </a:solidFill>
              </a:rPr>
              <a:t> </a:t>
            </a:r>
            <a:r>
              <a:rPr lang="de-DE" sz="1000" b="1" dirty="0" err="1" smtClean="0">
                <a:solidFill>
                  <a:schemeClr val="bg1"/>
                </a:solidFill>
              </a:rPr>
              <a:t>hail</a:t>
            </a:r>
            <a:r>
              <a:rPr lang="de-DE" sz="1000" b="1" dirty="0" smtClean="0">
                <a:solidFill>
                  <a:schemeClr val="bg1"/>
                </a:solidFill>
              </a:rPr>
              <a:t>:</a:t>
            </a:r>
          </a:p>
          <a:p>
            <a:pPr eaLnBrk="1" hangingPunct="1"/>
            <a:r>
              <a:rPr lang="de-DE" sz="1000" b="1" dirty="0" smtClean="0">
                <a:solidFill>
                  <a:srgbClr val="FFFF00"/>
                </a:solidFill>
              </a:rPr>
              <a:t>&gt;5%</a:t>
            </a:r>
          </a:p>
          <a:p>
            <a:pPr eaLnBrk="1" hangingPunct="1"/>
            <a:r>
              <a:rPr lang="de-DE" sz="1000" b="1" dirty="0" smtClean="0">
                <a:solidFill>
                  <a:srgbClr val="FFC000"/>
                </a:solidFill>
              </a:rPr>
              <a:t>&gt;15%</a:t>
            </a:r>
          </a:p>
          <a:p>
            <a:pPr eaLnBrk="1" hangingPunct="1"/>
            <a:r>
              <a:rPr lang="de-DE" sz="1000" b="1" dirty="0" smtClean="0">
                <a:solidFill>
                  <a:srgbClr val="FF0000"/>
                </a:solidFill>
              </a:rPr>
              <a:t>&gt;25%</a:t>
            </a:r>
            <a:endParaRPr lang="de-DE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Case 2: </a:t>
            </a:r>
            <a:r>
              <a:rPr lang="de-DE" dirty="0" err="1"/>
              <a:t>Organized</a:t>
            </a:r>
            <a:r>
              <a:rPr lang="de-DE" dirty="0"/>
              <a:t> </a:t>
            </a:r>
            <a:r>
              <a:rPr lang="de-DE" dirty="0" err="1"/>
              <a:t>storms</a:t>
            </a:r>
            <a:r>
              <a:rPr lang="de-DE" dirty="0"/>
              <a:t> (27 May 2016)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Satellite data, “</a:t>
            </a:r>
            <a:r>
              <a:rPr lang="en-US" b="1" dirty="0" err="1"/>
              <a:t>Eview</a:t>
            </a:r>
            <a:r>
              <a:rPr lang="en-US" b="1" dirty="0"/>
              <a:t>” composite (1355 UTC)</a:t>
            </a:r>
          </a:p>
          <a:p>
            <a:r>
              <a:rPr lang="en-US" dirty="0"/>
              <a:t>Elongated, asymmetric anvils</a:t>
            </a:r>
          </a:p>
          <a:p>
            <a:r>
              <a:rPr lang="en-US" dirty="0"/>
              <a:t>Low cumulus clouds (“flanking line”) and overshooting tops on updraft side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02004A54-61D8-457C-A026-856ED8B8A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57952"/>
            <a:ext cx="4749585" cy="4124640"/>
          </a:xfrm>
          <a:prstGeom prst="rect">
            <a:avLst/>
          </a:prstGeom>
          <a:ln>
            <a:noFill/>
          </a:ln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FBE823D3-6511-4A08-A4BC-2C959A2FF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137" y="6009710"/>
            <a:ext cx="219808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dirty="0">
                <a:solidFill>
                  <a:srgbClr val="000000"/>
                </a:solidFill>
              </a:rPr>
              <a:t>© EUMETSAT / Kachelmannwetter</a:t>
            </a:r>
          </a:p>
        </p:txBody>
      </p:sp>
    </p:spTree>
    <p:extLst>
      <p:ext uri="{BB962C8B-B14F-4D97-AF65-F5344CB8AC3E}">
        <p14:creationId xmlns:p14="http://schemas.microsoft.com/office/powerpoint/2010/main" val="10500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153C975-A0DA-4078-9535-968A8EEB8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57952"/>
            <a:ext cx="4749585" cy="4437112"/>
          </a:xfrm>
          <a:prstGeom prst="rect">
            <a:avLst/>
          </a:prstGeom>
          <a:ln>
            <a:noFill/>
          </a:ln>
        </p:spPr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Case 2: </a:t>
            </a:r>
            <a:r>
              <a:rPr lang="de-DE" dirty="0" err="1"/>
              <a:t>Organized</a:t>
            </a:r>
            <a:r>
              <a:rPr lang="de-DE" dirty="0"/>
              <a:t> </a:t>
            </a:r>
            <a:r>
              <a:rPr lang="de-DE" dirty="0" err="1"/>
              <a:t>storms</a:t>
            </a:r>
            <a:r>
              <a:rPr lang="de-DE" dirty="0"/>
              <a:t> (27 May 2016)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Satellite data, brightness temperature (1355 UTC)</a:t>
            </a:r>
          </a:p>
          <a:p>
            <a:r>
              <a:rPr lang="en-US" dirty="0"/>
              <a:t>Elongated, asymmetric anvils</a:t>
            </a:r>
          </a:p>
          <a:p>
            <a:r>
              <a:rPr lang="en-US" dirty="0"/>
              <a:t>“Cold U” or “Cold V” signature in strongest storms (very likely severe)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0A2A41FE-61A6-4A59-95EC-C3BD95000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137" y="6009710"/>
            <a:ext cx="219808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dirty="0">
                <a:solidFill>
                  <a:srgbClr val="000000"/>
                </a:solidFill>
              </a:rPr>
              <a:t>© EUMETSAT / Kachelmannwetter</a:t>
            </a:r>
          </a:p>
        </p:txBody>
      </p:sp>
    </p:spTree>
    <p:extLst>
      <p:ext uri="{BB962C8B-B14F-4D97-AF65-F5344CB8AC3E}">
        <p14:creationId xmlns:p14="http://schemas.microsoft.com/office/powerpoint/2010/main" val="14444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04865"/>
            <a:ext cx="7359171" cy="4592566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Case 2: </a:t>
            </a:r>
            <a:r>
              <a:rPr lang="de-DE" dirty="0" err="1"/>
              <a:t>Organized</a:t>
            </a:r>
            <a:r>
              <a:rPr lang="de-DE" dirty="0"/>
              <a:t> </a:t>
            </a:r>
            <a:r>
              <a:rPr lang="de-DE" dirty="0" err="1"/>
              <a:t>storms</a:t>
            </a:r>
            <a:r>
              <a:rPr lang="de-DE" dirty="0"/>
              <a:t> (27 May 2016)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Radar data (1355 UTC)</a:t>
            </a:r>
          </a:p>
          <a:p>
            <a:r>
              <a:rPr lang="en-US" dirty="0"/>
              <a:t>Elongated, asymmetric anvils</a:t>
            </a:r>
          </a:p>
          <a:p>
            <a:r>
              <a:rPr lang="en-US" dirty="0"/>
              <a:t>In some cases: tilted reflectivity cores, “overhang” in vertical cross sections</a:t>
            </a:r>
          </a:p>
        </p:txBody>
      </p:sp>
    </p:spTree>
    <p:extLst>
      <p:ext uri="{BB962C8B-B14F-4D97-AF65-F5344CB8AC3E}">
        <p14:creationId xmlns:p14="http://schemas.microsoft.com/office/powerpoint/2010/main" val="3370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" y="2636912"/>
            <a:ext cx="6934198" cy="4160519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Case 2: </a:t>
            </a:r>
            <a:r>
              <a:rPr lang="de-DE" dirty="0" err="1"/>
              <a:t>Organized</a:t>
            </a:r>
            <a:r>
              <a:rPr lang="de-DE" dirty="0"/>
              <a:t> </a:t>
            </a:r>
            <a:r>
              <a:rPr lang="de-DE" dirty="0" err="1"/>
              <a:t>storms</a:t>
            </a:r>
            <a:r>
              <a:rPr lang="de-DE" dirty="0"/>
              <a:t> (27 May 2016)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Radar-based hail detection (daily composite)</a:t>
            </a:r>
          </a:p>
          <a:p>
            <a:r>
              <a:rPr lang="en-US" dirty="0"/>
              <a:t>Long hail tracks</a:t>
            </a:r>
          </a:p>
          <a:p>
            <a:r>
              <a:rPr lang="en-US" dirty="0"/>
              <a:t>Deviant motion!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A513F8DC-3B6A-4876-8AFC-76B152217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009710"/>
            <a:ext cx="1296144" cy="7078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b="1" dirty="0" err="1" smtClean="0">
                <a:solidFill>
                  <a:schemeClr val="bg1"/>
                </a:solidFill>
              </a:rPr>
              <a:t>Probability</a:t>
            </a:r>
            <a:r>
              <a:rPr lang="de-DE" sz="1000" b="1" dirty="0" smtClean="0">
                <a:solidFill>
                  <a:schemeClr val="bg1"/>
                </a:solidFill>
              </a:rPr>
              <a:t> </a:t>
            </a:r>
            <a:r>
              <a:rPr lang="de-DE" sz="1000" b="1" dirty="0" err="1" smtClean="0">
                <a:solidFill>
                  <a:schemeClr val="bg1"/>
                </a:solidFill>
              </a:rPr>
              <a:t>of</a:t>
            </a:r>
            <a:r>
              <a:rPr lang="de-DE" sz="1000" b="1" dirty="0" smtClean="0">
                <a:solidFill>
                  <a:schemeClr val="bg1"/>
                </a:solidFill>
              </a:rPr>
              <a:t> </a:t>
            </a:r>
            <a:r>
              <a:rPr lang="de-DE" sz="1000" b="1" dirty="0" err="1" smtClean="0">
                <a:solidFill>
                  <a:schemeClr val="bg1"/>
                </a:solidFill>
              </a:rPr>
              <a:t>hail</a:t>
            </a:r>
            <a:r>
              <a:rPr lang="de-DE" sz="1000" b="1" dirty="0" smtClean="0">
                <a:solidFill>
                  <a:schemeClr val="bg1"/>
                </a:solidFill>
              </a:rPr>
              <a:t>:</a:t>
            </a:r>
          </a:p>
          <a:p>
            <a:pPr eaLnBrk="1" hangingPunct="1"/>
            <a:r>
              <a:rPr lang="de-DE" sz="1000" b="1" dirty="0" smtClean="0">
                <a:solidFill>
                  <a:srgbClr val="FFFF00"/>
                </a:solidFill>
              </a:rPr>
              <a:t>&gt;5%</a:t>
            </a:r>
          </a:p>
          <a:p>
            <a:pPr eaLnBrk="1" hangingPunct="1"/>
            <a:r>
              <a:rPr lang="de-DE" sz="1000" b="1" dirty="0" smtClean="0">
                <a:solidFill>
                  <a:srgbClr val="FFC000"/>
                </a:solidFill>
              </a:rPr>
              <a:t>&gt;15%</a:t>
            </a:r>
          </a:p>
          <a:p>
            <a:pPr eaLnBrk="1" hangingPunct="1"/>
            <a:r>
              <a:rPr lang="de-DE" sz="1000" b="1" dirty="0" smtClean="0">
                <a:solidFill>
                  <a:srgbClr val="FF0000"/>
                </a:solidFill>
              </a:rPr>
              <a:t>&gt;25%</a:t>
            </a:r>
            <a:endParaRPr lang="de-DE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7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Supercells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„A </a:t>
            </a:r>
            <a:r>
              <a:rPr lang="en-US" b="1" dirty="0" err="1"/>
              <a:t>supercell</a:t>
            </a:r>
            <a:r>
              <a:rPr lang="en-US" b="1" dirty="0"/>
              <a:t> is a storm that contains a deep, persistent </a:t>
            </a:r>
            <a:r>
              <a:rPr lang="en-US" b="1" dirty="0" err="1"/>
              <a:t>mesocyclone</a:t>
            </a:r>
            <a:r>
              <a:rPr lang="en-US" b="1" dirty="0"/>
              <a:t>.“</a:t>
            </a:r>
          </a:p>
          <a:p>
            <a:pPr marL="0" indent="0">
              <a:buNone/>
            </a:pPr>
            <a:r>
              <a:rPr lang="en-US" b="1" dirty="0"/>
              <a:t>(Charles </a:t>
            </a:r>
            <a:r>
              <a:rPr lang="en-US" b="1" dirty="0" err="1"/>
              <a:t>Doswell</a:t>
            </a:r>
            <a:r>
              <a:rPr lang="en-US" b="1" dirty="0"/>
              <a:t> III)</a:t>
            </a:r>
          </a:p>
          <a:p>
            <a:endParaRPr lang="en-US" dirty="0"/>
          </a:p>
          <a:p>
            <a:r>
              <a:rPr lang="en-US" dirty="0" err="1"/>
              <a:t>Mesocyclone</a:t>
            </a:r>
            <a:r>
              <a:rPr lang="en-US" dirty="0"/>
              <a:t>: rotating column of air on scales of a few kilometers to a few tens of kilometers</a:t>
            </a:r>
          </a:p>
          <a:p>
            <a:endParaRPr lang="en-US" dirty="0"/>
          </a:p>
          <a:p>
            <a:r>
              <a:rPr lang="en-US" dirty="0"/>
              <a:t>„Persistent“: long time period compared to timescale of convection (say, at least 30 minutes)</a:t>
            </a:r>
          </a:p>
          <a:p>
            <a:endParaRPr lang="en-US" dirty="0"/>
          </a:p>
          <a:p>
            <a:r>
              <a:rPr lang="en-US" dirty="0"/>
              <a:t>„Deep“: a significant fraction of the depth of a cumulonimbus cloud (say, at least its lower half)</a:t>
            </a:r>
          </a:p>
        </p:txBody>
      </p:sp>
      <p:pic>
        <p:nvPicPr>
          <p:cNvPr id="7" name="Picture 9" descr="estofex_guide_1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25144"/>
            <a:ext cx="3043823" cy="19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76888" y="6415582"/>
            <a:ext cx="946448" cy="24621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dirty="0">
                <a:solidFill>
                  <a:srgbClr val="000000"/>
                </a:solidFill>
              </a:rPr>
              <a:t>© ESTOFEX</a:t>
            </a:r>
          </a:p>
        </p:txBody>
      </p:sp>
      <p:pic>
        <p:nvPicPr>
          <p:cNvPr id="9" name="Picture 5" descr="supercell_pic_chu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8847"/>
            <a:ext cx="3192553" cy="21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918920" y="4509294"/>
            <a:ext cx="845633" cy="24621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dirty="0">
                <a:solidFill>
                  <a:srgbClr val="000000"/>
                </a:solidFill>
              </a:rPr>
              <a:t>Dahl (2006)</a:t>
            </a:r>
          </a:p>
        </p:txBody>
      </p:sp>
    </p:spTree>
    <p:extLst>
      <p:ext uri="{BB962C8B-B14F-4D97-AF65-F5344CB8AC3E}">
        <p14:creationId xmlns:p14="http://schemas.microsoft.com/office/powerpoint/2010/main" val="107792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Supercells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Why do supercells most frequently produce severe weather?</a:t>
            </a:r>
          </a:p>
          <a:p>
            <a:endParaRPr lang="en-US" dirty="0"/>
          </a:p>
          <a:p>
            <a:r>
              <a:rPr lang="en-US" dirty="0"/>
              <a:t>Updraft and downdraft are enhanced by local perturbation pressure gradients</a:t>
            </a:r>
          </a:p>
          <a:p>
            <a:endParaRPr lang="en-US" dirty="0"/>
          </a:p>
          <a:p>
            <a:r>
              <a:rPr lang="en-US" dirty="0"/>
              <a:t>Rotating flow in updraft reduces entrainment</a:t>
            </a:r>
          </a:p>
          <a:p>
            <a:endParaRPr lang="en-US" dirty="0"/>
          </a:p>
          <a:p>
            <a:r>
              <a:rPr lang="en-US" dirty="0"/>
              <a:t>Most efficient hail growth</a:t>
            </a:r>
          </a:p>
          <a:p>
            <a:endParaRPr lang="en-US" dirty="0"/>
          </a:p>
          <a:p>
            <a:r>
              <a:rPr lang="en-US" dirty="0" err="1"/>
              <a:t>Supercell</a:t>
            </a:r>
            <a:r>
              <a:rPr lang="en-US" dirty="0"/>
              <a:t> rotation may be concentrated into tornadoes under certain conditions</a:t>
            </a:r>
          </a:p>
        </p:txBody>
      </p:sp>
    </p:spTree>
    <p:extLst>
      <p:ext uri="{BB962C8B-B14F-4D97-AF65-F5344CB8AC3E}">
        <p14:creationId xmlns:p14="http://schemas.microsoft.com/office/powerpoint/2010/main" val="4228728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Supercells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vertical wind shear to supercell rotation</a:t>
            </a:r>
            <a:endParaRPr lang="de-DE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Crosswise </a:t>
            </a:r>
            <a:r>
              <a:rPr lang="en-US" dirty="0" err="1"/>
              <a:t>vorticity</a:t>
            </a:r>
            <a:r>
              <a:rPr lang="en-US" dirty="0"/>
              <a:t>:</a:t>
            </a:r>
          </a:p>
          <a:p>
            <a:r>
              <a:rPr lang="en-US" dirty="0"/>
              <a:t>Axis of spin normal to the flow</a:t>
            </a:r>
          </a:p>
          <a:p>
            <a:r>
              <a:rPr lang="en-US" dirty="0"/>
              <a:t>Proportional to wind speed shear</a:t>
            </a:r>
          </a:p>
          <a:p>
            <a:r>
              <a:rPr lang="en-US" dirty="0"/>
              <a:t>Analogy: a car or bike wheel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Streamwise</a:t>
            </a:r>
            <a:r>
              <a:rPr lang="en-US" dirty="0"/>
              <a:t> </a:t>
            </a:r>
            <a:r>
              <a:rPr lang="en-US" dirty="0" err="1"/>
              <a:t>vorticity</a:t>
            </a:r>
            <a:r>
              <a:rPr lang="en-US" dirty="0"/>
              <a:t>:</a:t>
            </a:r>
          </a:p>
          <a:p>
            <a:r>
              <a:rPr lang="en-US" dirty="0"/>
              <a:t>Axis of spin parallel to the flow</a:t>
            </a:r>
          </a:p>
          <a:p>
            <a:r>
              <a:rPr lang="en-US" dirty="0"/>
              <a:t>Proportional to directional wind shear</a:t>
            </a:r>
          </a:p>
          <a:p>
            <a:r>
              <a:rPr lang="en-US" dirty="0"/>
              <a:t>Analogy: a perfectly thrown American football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(In reality: always a mixture of both)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72300"/>
            <a:ext cx="1240676" cy="124067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40947"/>
            <a:ext cx="1240675" cy="165475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748778" y="3063401"/>
            <a:ext cx="919566" cy="40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dirty="0">
                <a:solidFill>
                  <a:srgbClr val="000000"/>
                </a:solidFill>
              </a:rPr>
              <a:t>© </a:t>
            </a:r>
            <a:r>
              <a:rPr lang="de-DE" sz="1000" dirty="0" err="1">
                <a:solidFill>
                  <a:srgbClr val="000000"/>
                </a:solidFill>
              </a:rPr>
              <a:t>Wikimedia</a:t>
            </a:r>
            <a:endParaRPr lang="de-DE" sz="1000" dirty="0">
              <a:solidFill>
                <a:srgbClr val="000000"/>
              </a:solidFill>
            </a:endParaRPr>
          </a:p>
          <a:p>
            <a:pPr eaLnBrk="1" hangingPunct="1"/>
            <a:r>
              <a:rPr lang="de-DE" sz="1000" dirty="0" err="1">
                <a:solidFill>
                  <a:srgbClr val="000000"/>
                </a:solidFill>
              </a:rPr>
              <a:t>Commons</a:t>
            </a:r>
            <a:endParaRPr lang="de-DE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524328" y="5716800"/>
            <a:ext cx="1160738" cy="2462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dirty="0">
                <a:solidFill>
                  <a:srgbClr val="000000"/>
                </a:solidFill>
              </a:rPr>
              <a:t>© Johannes Dahl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Supercells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Idealized case 1: only speed shear</a:t>
            </a:r>
          </a:p>
          <a:p>
            <a:pPr>
              <a:buFont typeface="Symbol"/>
              <a:buChar char="Þ"/>
            </a:pPr>
            <a:r>
              <a:rPr lang="en-US" dirty="0"/>
              <a:t>Only crosswise vorticity</a:t>
            </a:r>
          </a:p>
          <a:p>
            <a:pPr>
              <a:buFont typeface="Symbol"/>
              <a:buChar char="Þ"/>
            </a:pPr>
            <a:r>
              <a:rPr lang="en-US" dirty="0"/>
              <a:t>Vertical vorticity (initially) not collocated with updraft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129" y="3861048"/>
            <a:ext cx="2612937" cy="215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933789" y="3068960"/>
            <a:ext cx="1751277" cy="73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updraft</a:t>
            </a:r>
          </a:p>
          <a:p>
            <a:pPr algn="ctr"/>
            <a:r>
              <a:rPr lang="en-US" sz="1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anticyclonic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vorticity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cyclonic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vorticity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4408DCCD-21FA-4433-9D26-2B96934DA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0" y="2169468"/>
            <a:ext cx="5032671" cy="3846461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00497412-7588-4B34-A6D9-EC07C8D0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5775076"/>
            <a:ext cx="1008112" cy="2462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dirty="0" err="1">
                <a:solidFill>
                  <a:srgbClr val="000000"/>
                </a:solidFill>
              </a:rPr>
              <a:t>Klemp</a:t>
            </a:r>
            <a:r>
              <a:rPr lang="de-DE" sz="1000" dirty="0">
                <a:solidFill>
                  <a:srgbClr val="000000"/>
                </a:solidFill>
              </a:rPr>
              <a:t> (1987)</a:t>
            </a:r>
          </a:p>
        </p:txBody>
      </p:sp>
    </p:spTree>
    <p:extLst>
      <p:ext uri="{BB962C8B-B14F-4D97-AF65-F5344CB8AC3E}">
        <p14:creationId xmlns:p14="http://schemas.microsoft.com/office/powerpoint/2010/main" val="3951785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128" y="3861047"/>
            <a:ext cx="2619433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6416"/>
            <a:ext cx="5689320" cy="3654871"/>
          </a:xfrm>
          <a:prstGeom prst="rect">
            <a:avLst/>
          </a:prstGeom>
          <a:ln>
            <a:noFill/>
          </a:ln>
        </p:spPr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Supercells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Idealized case 2: only directional shear</a:t>
            </a:r>
          </a:p>
          <a:p>
            <a:pPr>
              <a:buFont typeface="Symbol"/>
              <a:buChar char="Þ"/>
            </a:pPr>
            <a:r>
              <a:rPr lang="en-US" dirty="0"/>
              <a:t>Only </a:t>
            </a:r>
            <a:r>
              <a:rPr lang="en-US" dirty="0" err="1"/>
              <a:t>streamwise</a:t>
            </a:r>
            <a:r>
              <a:rPr lang="en-US" dirty="0"/>
              <a:t> </a:t>
            </a:r>
            <a:r>
              <a:rPr lang="en-US" dirty="0" err="1"/>
              <a:t>vorticity</a:t>
            </a:r>
            <a:endParaRPr lang="en-US" dirty="0"/>
          </a:p>
          <a:p>
            <a:pPr>
              <a:buFont typeface="Symbol"/>
              <a:buChar char="Þ"/>
            </a:pPr>
            <a:r>
              <a:rPr lang="en-US" dirty="0"/>
              <a:t>Vertical </a:t>
            </a:r>
            <a:r>
              <a:rPr lang="en-US" dirty="0" err="1"/>
              <a:t>vorticity</a:t>
            </a:r>
            <a:r>
              <a:rPr lang="en-US" dirty="0"/>
              <a:t> collocated with updraft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933789" y="3068960"/>
            <a:ext cx="1751277" cy="73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updraft</a:t>
            </a:r>
          </a:p>
          <a:p>
            <a:pPr algn="ctr"/>
            <a:r>
              <a:rPr lang="en-US" sz="1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anticyclonic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vorticity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cyclonic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vorticity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7D58019B-30A5-47B1-8330-FF0BFD098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328" y="5716800"/>
            <a:ext cx="1160738" cy="2462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dirty="0">
                <a:solidFill>
                  <a:srgbClr val="000000"/>
                </a:solidFill>
              </a:rPr>
              <a:t>© Johannes Dahl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00497412-7588-4B34-A6D9-EC07C8D0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5775076"/>
            <a:ext cx="2520280" cy="2462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dirty="0">
                <a:solidFill>
                  <a:srgbClr val="000000"/>
                </a:solidFill>
              </a:rPr>
              <a:t>Dahl (2006), </a:t>
            </a:r>
            <a:r>
              <a:rPr lang="de-DE" sz="1000" dirty="0" err="1">
                <a:solidFill>
                  <a:srgbClr val="000000"/>
                </a:solidFill>
              </a:rPr>
              <a:t>modified</a:t>
            </a:r>
            <a:r>
              <a:rPr lang="de-DE" sz="1000" dirty="0">
                <a:solidFill>
                  <a:srgbClr val="000000"/>
                </a:solidFill>
              </a:rPr>
              <a:t> </a:t>
            </a:r>
            <a:r>
              <a:rPr lang="de-DE" sz="1000" dirty="0" err="1">
                <a:solidFill>
                  <a:srgbClr val="000000"/>
                </a:solidFill>
              </a:rPr>
              <a:t>from</a:t>
            </a:r>
            <a:r>
              <a:rPr lang="de-DE" sz="1000" dirty="0">
                <a:solidFill>
                  <a:srgbClr val="000000"/>
                </a:solidFill>
              </a:rPr>
              <a:t> </a:t>
            </a:r>
            <a:r>
              <a:rPr lang="de-DE" sz="1000" dirty="0" err="1">
                <a:solidFill>
                  <a:srgbClr val="000000"/>
                </a:solidFill>
              </a:rPr>
              <a:t>Klemp</a:t>
            </a:r>
            <a:r>
              <a:rPr lang="de-DE" sz="1000" dirty="0">
                <a:solidFill>
                  <a:srgbClr val="000000"/>
                </a:solidFill>
              </a:rPr>
              <a:t> (1987)</a:t>
            </a:r>
          </a:p>
        </p:txBody>
      </p:sp>
    </p:spTree>
    <p:extLst>
      <p:ext uri="{BB962C8B-B14F-4D97-AF65-F5344CB8AC3E}">
        <p14:creationId xmlns:p14="http://schemas.microsoft.com/office/powerpoint/2010/main" val="194543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 this presentation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Thunderstorm organization</a:t>
            </a:r>
          </a:p>
          <a:p>
            <a:endParaRPr lang="en-US" dirty="0"/>
          </a:p>
          <a:p>
            <a:r>
              <a:rPr lang="en-US" dirty="0"/>
              <a:t>Case 1: Disorganized storms</a:t>
            </a:r>
          </a:p>
          <a:p>
            <a:endParaRPr lang="en-US" dirty="0"/>
          </a:p>
          <a:p>
            <a:r>
              <a:rPr lang="en-US" dirty="0"/>
              <a:t>Case 2: Organized storms</a:t>
            </a:r>
          </a:p>
          <a:p>
            <a:endParaRPr lang="en-US" dirty="0"/>
          </a:p>
          <a:p>
            <a:r>
              <a:rPr lang="en-US" dirty="0"/>
              <a:t>Supercells</a:t>
            </a:r>
          </a:p>
        </p:txBody>
      </p:sp>
    </p:spTree>
    <p:extLst>
      <p:ext uri="{BB962C8B-B14F-4D97-AF65-F5344CB8AC3E}">
        <p14:creationId xmlns:p14="http://schemas.microsoft.com/office/powerpoint/2010/main" val="31332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Supercells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>
          <a:xfrm>
            <a:off x="190800" y="1191600"/>
            <a:ext cx="5245296" cy="4525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Straight hodograph </a:t>
            </a:r>
            <a:r>
              <a:rPr lang="en-US" b="1" dirty="0">
                <a:sym typeface="Wingdings" pitchFamily="2" charset="2"/>
              </a:rPr>
              <a:t>= </a:t>
            </a:r>
            <a:r>
              <a:rPr lang="en-US" b="1" dirty="0"/>
              <a:t>speed shear:</a:t>
            </a:r>
          </a:p>
          <a:p>
            <a:r>
              <a:rPr lang="en-US" dirty="0"/>
              <a:t>Storm splits into pair of „left mover“ and „right mover“</a:t>
            </a:r>
          </a:p>
          <a:p>
            <a:r>
              <a:rPr lang="en-US" dirty="0"/>
              <a:t>Both storms start (counter-)rotating as soon as they propagate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Curved hodograph </a:t>
            </a:r>
            <a:r>
              <a:rPr lang="en-US" b="1" dirty="0">
                <a:sym typeface="Wingdings" pitchFamily="2" charset="2"/>
              </a:rPr>
              <a:t>= </a:t>
            </a:r>
            <a:r>
              <a:rPr lang="en-US" b="1" dirty="0"/>
              <a:t>directional shear:</a:t>
            </a:r>
          </a:p>
          <a:p>
            <a:r>
              <a:rPr lang="en-US" dirty="0"/>
              <a:t>Storm on low-level inflow side</a:t>
            </a:r>
            <a:r>
              <a:rPr lang="en-US" baseline="30000" dirty="0"/>
              <a:t>*)</a:t>
            </a:r>
            <a:r>
              <a:rPr lang="en-US" dirty="0"/>
              <a:t> is favored, its counterpart decays</a:t>
            </a:r>
          </a:p>
          <a:p>
            <a:r>
              <a:rPr lang="en-US" dirty="0"/>
              <a:t>Storm starts rotating immediately!</a:t>
            </a:r>
          </a:p>
        </p:txBody>
      </p:sp>
      <p:pic>
        <p:nvPicPr>
          <p:cNvPr id="7" name="Picture 8" descr="estofex_guide_1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93057"/>
            <a:ext cx="3489266" cy="43586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436096" y="6098481"/>
            <a:ext cx="936104" cy="2462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000" dirty="0">
                <a:solidFill>
                  <a:srgbClr val="000000"/>
                </a:solidFill>
              </a:rPr>
              <a:t>© ESTOFEX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D1064E1F-A224-44D1-9E59-69E41BE76A47}"/>
              </a:ext>
            </a:extLst>
          </p:cNvPr>
          <p:cNvSpPr txBox="1"/>
          <p:nvPr/>
        </p:nvSpPr>
        <p:spPr>
          <a:xfrm>
            <a:off x="185221" y="6286214"/>
            <a:ext cx="4386779" cy="29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400" dirty="0">
                <a:cs typeface="Arial" pitchFamily="34" charset="0"/>
              </a:rPr>
              <a:t>*) </a:t>
            </a:r>
            <a:r>
              <a:rPr lang="de-AT" sz="1400" dirty="0" err="1">
                <a:cs typeface="Arial" pitchFamily="34" charset="0"/>
              </a:rPr>
              <a:t>to</a:t>
            </a:r>
            <a:r>
              <a:rPr lang="de-AT" sz="1400" dirty="0">
                <a:cs typeface="Arial" pitchFamily="34" charset="0"/>
              </a:rPr>
              <a:t> </a:t>
            </a:r>
            <a:r>
              <a:rPr lang="de-AT" sz="1400" dirty="0" err="1">
                <a:cs typeface="Arial" pitchFamily="34" charset="0"/>
              </a:rPr>
              <a:t>be</a:t>
            </a:r>
            <a:r>
              <a:rPr lang="de-AT" sz="1400" dirty="0">
                <a:cs typeface="Arial" pitchFamily="34" charset="0"/>
              </a:rPr>
              <a:t> </a:t>
            </a:r>
            <a:r>
              <a:rPr lang="de-AT" sz="1400" dirty="0" err="1">
                <a:cs typeface="Arial" pitchFamily="34" charset="0"/>
              </a:rPr>
              <a:t>precise</a:t>
            </a:r>
            <a:r>
              <a:rPr lang="de-AT" sz="1400" dirty="0">
                <a:cs typeface="Arial" pitchFamily="34" charset="0"/>
              </a:rPr>
              <a:t>: </a:t>
            </a:r>
            <a:r>
              <a:rPr lang="de-AT" sz="1400" dirty="0" err="1">
                <a:cs typeface="Arial" pitchFamily="34" charset="0"/>
              </a:rPr>
              <a:t>upshear</a:t>
            </a:r>
            <a:r>
              <a:rPr lang="de-AT" sz="1400" dirty="0">
                <a:cs typeface="Arial" pitchFamily="34" charset="0"/>
              </a:rPr>
              <a:t> </a:t>
            </a:r>
            <a:r>
              <a:rPr lang="de-AT" sz="1400" dirty="0" err="1">
                <a:cs typeface="Arial" pitchFamily="34" charset="0"/>
              </a:rPr>
              <a:t>side</a:t>
            </a:r>
            <a:r>
              <a:rPr lang="de-AT" sz="1400" dirty="0">
                <a:cs typeface="Arial" pitchFamily="34" charset="0"/>
              </a:rPr>
              <a:t> (</a:t>
            </a:r>
            <a:r>
              <a:rPr lang="de-AT" sz="1400" dirty="0" err="1">
                <a:cs typeface="Arial" pitchFamily="34" charset="0"/>
              </a:rPr>
              <a:t>usually</a:t>
            </a:r>
            <a:r>
              <a:rPr lang="de-AT" sz="1400" dirty="0">
                <a:cs typeface="Arial" pitchFamily="34" charset="0"/>
              </a:rPr>
              <a:t> </a:t>
            </a:r>
            <a:r>
              <a:rPr lang="de-AT" sz="1400" dirty="0" err="1">
                <a:cs typeface="Arial" pitchFamily="34" charset="0"/>
              </a:rPr>
              <a:t>similar</a:t>
            </a:r>
            <a:r>
              <a:rPr lang="de-AT" sz="1400" dirty="0">
                <a:cs typeface="Arial" pitchFamily="34" charset="0"/>
              </a:rPr>
              <a:t> </a:t>
            </a:r>
            <a:r>
              <a:rPr lang="de-AT" sz="1400" dirty="0" err="1">
                <a:cs typeface="Arial" pitchFamily="34" charset="0"/>
              </a:rPr>
              <a:t>or</a:t>
            </a:r>
            <a:r>
              <a:rPr lang="de-AT" sz="1400" dirty="0">
                <a:cs typeface="Arial" pitchFamily="34" charset="0"/>
              </a:rPr>
              <a:t> </a:t>
            </a:r>
            <a:r>
              <a:rPr lang="de-AT" sz="1400" dirty="0" err="1">
                <a:cs typeface="Arial" pitchFamily="34" charset="0"/>
              </a:rPr>
              <a:t>the</a:t>
            </a:r>
            <a:r>
              <a:rPr lang="de-AT" sz="1400" dirty="0">
                <a:cs typeface="Arial" pitchFamily="34" charset="0"/>
              </a:rPr>
              <a:t> same)</a:t>
            </a:r>
            <a:endParaRPr lang="en-US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73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Supercells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Supercell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radar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characteristics</a:t>
            </a:r>
            <a:endParaRPr lang="de-DE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Supercell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rotation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characteristic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radar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signatures</a:t>
            </a:r>
            <a:endParaRPr lang="de-DE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" y="2060848"/>
            <a:ext cx="6789920" cy="3672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42467" y="2060848"/>
            <a:ext cx="251163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dirty="0">
                <a:solidFill>
                  <a:srgbClr val="000000"/>
                </a:solidFill>
              </a:rPr>
              <a:t>Markowski </a:t>
            </a:r>
            <a:r>
              <a:rPr lang="de-DE" dirty="0" err="1">
                <a:solidFill>
                  <a:srgbClr val="000000"/>
                </a:solidFill>
              </a:rPr>
              <a:t>and</a:t>
            </a:r>
            <a:r>
              <a:rPr lang="de-DE" dirty="0">
                <a:solidFill>
                  <a:srgbClr val="000000"/>
                </a:solidFill>
              </a:rPr>
              <a:t> Richardson (2010)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508104" y="4411852"/>
            <a:ext cx="230425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AT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Vertical</a:t>
            </a:r>
            <a:r>
              <a:rPr lang="de-A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cross</a:t>
            </a:r>
            <a:r>
              <a:rPr lang="de-A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section</a:t>
            </a:r>
            <a:r>
              <a:rPr lang="de-A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de-AT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Bounded</a:t>
            </a:r>
            <a:r>
              <a:rPr lang="de-A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Weak</a:t>
            </a:r>
            <a:r>
              <a:rPr lang="de-A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Echo Region (BWER)</a:t>
            </a:r>
          </a:p>
        </p:txBody>
      </p:sp>
      <p:cxnSp>
        <p:nvCxnSpPr>
          <p:cNvPr id="7" name="Gerade Verbindung mit Pfeil 6"/>
          <p:cNvCxnSpPr>
            <a:stCxn id="16" idx="0"/>
          </p:cNvCxnSpPr>
          <p:nvPr/>
        </p:nvCxnSpPr>
        <p:spPr>
          <a:xfrm flipH="1" flipV="1">
            <a:off x="5560156" y="3068960"/>
            <a:ext cx="1100076" cy="1342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6" idx="1"/>
          </p:cNvCxnSpPr>
          <p:nvPr/>
        </p:nvCxnSpPr>
        <p:spPr>
          <a:xfrm flipH="1" flipV="1">
            <a:off x="3059832" y="3282202"/>
            <a:ext cx="2448272" cy="14528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043608" y="4596518"/>
            <a:ext cx="2016224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AT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horizontal </a:t>
            </a:r>
            <a:r>
              <a:rPr lang="de-AT" sz="1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cross</a:t>
            </a:r>
            <a:r>
              <a:rPr lang="de-AT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AT" sz="1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section</a:t>
            </a:r>
            <a:r>
              <a:rPr lang="de-AT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de-AT" sz="1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hook</a:t>
            </a:r>
            <a:r>
              <a:rPr lang="de-AT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echo</a:t>
            </a:r>
          </a:p>
        </p:txBody>
      </p:sp>
      <p:cxnSp>
        <p:nvCxnSpPr>
          <p:cNvPr id="20" name="Gerade Verbindung mit Pfeil 19"/>
          <p:cNvCxnSpPr>
            <a:stCxn id="18" idx="3"/>
          </p:cNvCxnSpPr>
          <p:nvPr/>
        </p:nvCxnSpPr>
        <p:spPr>
          <a:xfrm flipV="1">
            <a:off x="3059832" y="3955864"/>
            <a:ext cx="864096" cy="8714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7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Supercells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Supercell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radar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characteristics</a:t>
            </a:r>
            <a:endParaRPr lang="de-DE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Cross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sections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through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tornadic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supercell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(Vienna, 13 May 2003)</a:t>
            </a:r>
          </a:p>
        </p:txBody>
      </p:sp>
      <p:pic>
        <p:nvPicPr>
          <p:cNvPr id="10" name="Picture 5" descr="rudi_tor1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1437"/>
            <a:ext cx="5184575" cy="35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64087" y="5248249"/>
            <a:ext cx="150580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Rudi </a:t>
            </a:r>
            <a:r>
              <a:rPr lang="de-AT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Kaltenböck</a:t>
            </a:r>
            <a:r>
              <a:rPr lang="de-A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AT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Austrocontrol</a:t>
            </a:r>
            <a:r>
              <a:rPr lang="de-A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95936" y="2328693"/>
            <a:ext cx="725575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A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BWER</a:t>
            </a:r>
          </a:p>
        </p:txBody>
      </p:sp>
      <p:cxnSp>
        <p:nvCxnSpPr>
          <p:cNvPr id="13" name="Gerade Verbindung mit Pfeil 12"/>
          <p:cNvCxnSpPr>
            <a:stCxn id="12" idx="1"/>
          </p:cNvCxnSpPr>
          <p:nvPr/>
        </p:nvCxnSpPr>
        <p:spPr>
          <a:xfrm flipH="1">
            <a:off x="3419872" y="2482582"/>
            <a:ext cx="576064" cy="37035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2" idx="2"/>
          </p:cNvCxnSpPr>
          <p:nvPr/>
        </p:nvCxnSpPr>
        <p:spPr>
          <a:xfrm>
            <a:off x="4358724" y="2636470"/>
            <a:ext cx="340899" cy="194465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183843" y="2211437"/>
            <a:ext cx="787758" cy="3017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187624" y="2211437"/>
            <a:ext cx="787758" cy="3017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2195736" y="2201229"/>
            <a:ext cx="787758" cy="3017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8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Supercells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No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direct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evidence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supercells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satellite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or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Max-CAPPI</a:t>
            </a:r>
            <a:r>
              <a:rPr lang="de-DE" b="1" baseline="30000" dirty="0">
                <a:solidFill>
                  <a:schemeClr val="tx1">
                    <a:lumMod val="50000"/>
                  </a:schemeClr>
                </a:solidFill>
              </a:rPr>
              <a:t>*)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radar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data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!</a:t>
            </a: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But: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evidence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well-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organized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storms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including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a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possibility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supercells</a:t>
            </a:r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Direct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evidence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supercells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only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</a:rPr>
              <a:t>by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Radar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data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Hook echo at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low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levels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reflectivity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data</a:t>
            </a:r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Dipole in Doppler wind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field</a:t>
            </a:r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Visual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confirmation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rotating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cloud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</a:rPr>
              <a:t>base</a:t>
            </a:r>
            <a:endParaRPr lang="de-DE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F2808FFC-3744-4555-8AB4-9EE6258BF6E9}"/>
              </a:ext>
            </a:extLst>
          </p:cNvPr>
          <p:cNvSpPr txBox="1"/>
          <p:nvPr/>
        </p:nvSpPr>
        <p:spPr>
          <a:xfrm>
            <a:off x="185221" y="6286214"/>
            <a:ext cx="5610915" cy="51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400" dirty="0">
                <a:cs typeface="Arial" pitchFamily="34" charset="0"/>
              </a:rPr>
              <a:t>*) </a:t>
            </a:r>
            <a:r>
              <a:rPr lang="de-AT" sz="1400" dirty="0">
                <a:cs typeface="Arial" pitchFamily="34" charset="0"/>
              </a:rPr>
              <a:t>Max-CAPPI = maximum </a:t>
            </a:r>
            <a:r>
              <a:rPr lang="de-AT" sz="1400" dirty="0" err="1">
                <a:cs typeface="Arial" pitchFamily="34" charset="0"/>
              </a:rPr>
              <a:t>of</a:t>
            </a:r>
            <a:r>
              <a:rPr lang="de-AT" sz="1400" dirty="0">
                <a:cs typeface="Arial" pitchFamily="34" charset="0"/>
              </a:rPr>
              <a:t> Constant </a:t>
            </a:r>
            <a:r>
              <a:rPr lang="de-AT" sz="1400" dirty="0" err="1">
                <a:cs typeface="Arial" pitchFamily="34" charset="0"/>
              </a:rPr>
              <a:t>Altitude</a:t>
            </a:r>
            <a:r>
              <a:rPr lang="de-AT" sz="1400" dirty="0">
                <a:cs typeface="Arial" pitchFamily="34" charset="0"/>
              </a:rPr>
              <a:t> Plane Position </a:t>
            </a:r>
            <a:r>
              <a:rPr lang="de-AT" sz="1400" dirty="0" err="1">
                <a:cs typeface="Arial" pitchFamily="34" charset="0"/>
              </a:rPr>
              <a:t>Indicator</a:t>
            </a:r>
            <a:r>
              <a:rPr lang="de-AT" sz="1400" dirty="0">
                <a:cs typeface="Arial" pitchFamily="34" charset="0"/>
              </a:rPr>
              <a:t> (i.e., </a:t>
            </a:r>
            <a:r>
              <a:rPr lang="de-AT" sz="1400" dirty="0" err="1">
                <a:cs typeface="Arial" pitchFamily="34" charset="0"/>
              </a:rPr>
              <a:t>ground</a:t>
            </a:r>
            <a:r>
              <a:rPr lang="de-AT" sz="1400" dirty="0">
                <a:cs typeface="Arial" pitchFamily="34" charset="0"/>
              </a:rPr>
              <a:t> </a:t>
            </a:r>
            <a:r>
              <a:rPr lang="de-AT" sz="1400" dirty="0" err="1">
                <a:cs typeface="Arial" pitchFamily="34" charset="0"/>
              </a:rPr>
              <a:t>view</a:t>
            </a:r>
            <a:r>
              <a:rPr lang="de-AT" sz="1400" dirty="0">
                <a:cs typeface="Arial" pitchFamily="34" charset="0"/>
              </a:rPr>
              <a:t> </a:t>
            </a:r>
            <a:r>
              <a:rPr lang="de-AT" sz="1400" dirty="0" err="1">
                <a:cs typeface="Arial" pitchFamily="34" charset="0"/>
              </a:rPr>
              <a:t>of</a:t>
            </a:r>
            <a:r>
              <a:rPr lang="de-AT" sz="1400" dirty="0">
                <a:cs typeface="Arial" pitchFamily="34" charset="0"/>
              </a:rPr>
              <a:t> maximum </a:t>
            </a:r>
            <a:r>
              <a:rPr lang="de-AT" sz="1400" dirty="0" err="1">
                <a:cs typeface="Arial" pitchFamily="34" charset="0"/>
              </a:rPr>
              <a:t>radar</a:t>
            </a:r>
            <a:r>
              <a:rPr lang="de-AT" sz="1400" dirty="0">
                <a:cs typeface="Arial" pitchFamily="34" charset="0"/>
              </a:rPr>
              <a:t> </a:t>
            </a:r>
            <a:r>
              <a:rPr lang="de-AT" sz="1400" dirty="0" err="1">
                <a:cs typeface="Arial" pitchFamily="34" charset="0"/>
              </a:rPr>
              <a:t>reflectivity</a:t>
            </a:r>
            <a:r>
              <a:rPr lang="de-AT" sz="1400" dirty="0">
                <a:cs typeface="Arial" pitchFamily="34" charset="0"/>
              </a:rPr>
              <a:t>)</a:t>
            </a:r>
            <a:endParaRPr lang="en-US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73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Supercells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Successful forecasting and </a:t>
            </a:r>
            <a:r>
              <a:rPr lang="en-US" b="1" dirty="0" err="1"/>
              <a:t>nowcasting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Know the conditions favoring supercells:</a:t>
            </a:r>
          </a:p>
          <a:p>
            <a:pPr lvl="1"/>
            <a:r>
              <a:rPr lang="en-US" dirty="0"/>
              <a:t>Unstable air under strong vertical wind shear</a:t>
            </a:r>
          </a:p>
          <a:p>
            <a:pPr lvl="1"/>
            <a:r>
              <a:rPr lang="en-US" dirty="0"/>
              <a:t>Highly unstable air under moderate vertical wind shear</a:t>
            </a:r>
          </a:p>
          <a:p>
            <a:endParaRPr lang="en-US" dirty="0"/>
          </a:p>
          <a:p>
            <a:r>
              <a:rPr lang="en-US" dirty="0"/>
              <a:t>As soon as storms form in such situations:</a:t>
            </a:r>
          </a:p>
          <a:p>
            <a:pPr lvl="1"/>
            <a:r>
              <a:rPr lang="en-US" dirty="0"/>
              <a:t>Straight hodographs: watch out for storms that propagate off the mean wind!</a:t>
            </a:r>
          </a:p>
          <a:p>
            <a:pPr lvl="1"/>
            <a:r>
              <a:rPr lang="en-US" dirty="0"/>
              <a:t>Curved hodographs: watch out for any storm that forms!</a:t>
            </a:r>
          </a:p>
          <a:p>
            <a:endParaRPr lang="en-US" dirty="0"/>
          </a:p>
          <a:p>
            <a:r>
              <a:rPr lang="en-US" dirty="0"/>
              <a:t>Absorb and assess new information (NWP, radar and satellite data, station data, real-time observations of severe weather or damages, …)</a:t>
            </a:r>
          </a:p>
          <a:p>
            <a:endParaRPr lang="en-US" dirty="0"/>
          </a:p>
          <a:p>
            <a:r>
              <a:rPr lang="en-US" dirty="0"/>
              <a:t>Always stay alert!</a:t>
            </a:r>
          </a:p>
        </p:txBody>
      </p:sp>
    </p:spTree>
    <p:extLst>
      <p:ext uri="{BB962C8B-B14F-4D97-AF65-F5344CB8AC3E}">
        <p14:creationId xmlns:p14="http://schemas.microsoft.com/office/powerpoint/2010/main" val="1702441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last slide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Thank you for your attention!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georg.pistotnik@zamg.ac.at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A7E2FC3-E180-4F03-B113-326048CE2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3672407" cy="55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2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Thunderstorm</a:t>
            </a:r>
            <a:r>
              <a:rPr lang="de-DE" dirty="0"/>
              <a:t> </a:t>
            </a:r>
            <a:r>
              <a:rPr lang="de-DE" dirty="0" err="1"/>
              <a:t>organization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What does “storm organization” mean?</a:t>
            </a:r>
          </a:p>
          <a:p>
            <a:endParaRPr lang="en-US" dirty="0"/>
          </a:p>
          <a:p>
            <a:r>
              <a:rPr lang="en-US" dirty="0"/>
              <a:t>Interaction of updraft and downdraft with environmental winds</a:t>
            </a:r>
          </a:p>
          <a:p>
            <a:r>
              <a:rPr lang="en-US" dirty="0"/>
              <a:t>Separation of updraft and downdraft</a:t>
            </a:r>
          </a:p>
          <a:p>
            <a:r>
              <a:rPr lang="en-US" dirty="0"/>
              <a:t>Longer lifetime</a:t>
            </a:r>
          </a:p>
          <a:p>
            <a:r>
              <a:rPr lang="en-US" dirty="0"/>
              <a:t>Higher risk of large hail and severe wind gusts</a:t>
            </a:r>
          </a:p>
          <a:p>
            <a:r>
              <a:rPr lang="en-US" dirty="0"/>
              <a:t>In particular: storm can start to rotate as a whole!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Discrete organized storms: </a:t>
            </a:r>
            <a:r>
              <a:rPr lang="en-US" dirty="0" err="1"/>
              <a:t>Multicells</a:t>
            </a:r>
            <a:r>
              <a:rPr lang="en-US" dirty="0"/>
              <a:t>, supercells</a:t>
            </a:r>
          </a:p>
          <a:p>
            <a:pPr marL="0" indent="0">
              <a:buNone/>
            </a:pPr>
            <a:r>
              <a:rPr lang="en-US" dirty="0"/>
              <a:t>Linear organized storms: squall lines (not covered in this presentation)</a:t>
            </a:r>
          </a:p>
        </p:txBody>
      </p:sp>
    </p:spTree>
    <p:extLst>
      <p:ext uri="{BB962C8B-B14F-4D97-AF65-F5344CB8AC3E}">
        <p14:creationId xmlns:p14="http://schemas.microsoft.com/office/powerpoint/2010/main" val="12189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Thunderstorm</a:t>
            </a:r>
            <a:r>
              <a:rPr lang="de-DE" dirty="0"/>
              <a:t> </a:t>
            </a:r>
            <a:r>
              <a:rPr lang="de-DE" dirty="0" err="1"/>
              <a:t>organization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254929"/>
                  </p:ext>
                </p:extLst>
              </p:nvPr>
            </p:nvGraphicFramePr>
            <p:xfrm>
              <a:off x="185220" y="1484784"/>
              <a:ext cx="8275212" cy="2038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445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1237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baseline="0" dirty="0">
                              <a:solidFill>
                                <a:schemeClr val="tx1"/>
                              </a:solidFill>
                            </a:rPr>
                            <a:t>Storm mode: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Single cell</a:t>
                          </a: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>
                              <a:solidFill>
                                <a:schemeClr val="tx1"/>
                              </a:solidFill>
                            </a:rPr>
                            <a:t>Multicell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>
                              <a:solidFill>
                                <a:schemeClr val="tx1"/>
                              </a:solidFill>
                            </a:rPr>
                            <a:t>Supercell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Vertical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wind shear: </a:t>
                          </a:r>
                          <a:r>
                            <a:rPr lang="en-US" sz="1600" b="0" baseline="30000" dirty="0">
                              <a:solidFill>
                                <a:schemeClr val="tx1"/>
                              </a:solidFill>
                            </a:rPr>
                            <a:t>*)</a:t>
                          </a: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weak </a:t>
                          </a:r>
                          <a:r>
                            <a:rPr lang="en-US" sz="1600" dirty="0"/>
                            <a:t>(𝐷𝐿𝑆≲10 𝑚∕𝑠) 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moderate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10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de-DE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≲</m:t>
                                      </m:r>
                                    </m:den>
                                  </m:f>
                                  <m:r>
                                    <a:rPr lang="de-DE" sz="1600" i="1">
                                      <a:latin typeface="Cambria Math"/>
                                    </a:rPr>
                                    <m:t>𝐷𝐿𝑆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≲20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de-DE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strong</a:t>
                          </a:r>
                          <a14:m>
                            <m:oMath xmlns:m="http://schemas.openxmlformats.org/officeDocument/2006/math">
                              <m:r>
                                <a:rPr lang="de-DE" sz="1600" b="0" i="0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𝐷𝐿𝑆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≳20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de-DE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de-DE" sz="1600" i="1">
                                          <a:latin typeface="Cambria Math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083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Updraft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characteristics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short-lived</a:t>
                          </a:r>
                          <a:r>
                            <a:rPr lang="de-DE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updraft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repeated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pulses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of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new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updrafts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on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preferred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side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continuous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updraft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on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particular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side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Updraft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maintainment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none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interaction</a:t>
                          </a:r>
                          <a:r>
                            <a:rPr lang="de-DE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of</a:t>
                          </a:r>
                          <a:r>
                            <a:rPr lang="de-DE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cold</a:t>
                          </a:r>
                          <a:r>
                            <a:rPr lang="de-DE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pool</a:t>
                          </a:r>
                          <a:r>
                            <a:rPr lang="de-DE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with</a:t>
                          </a:r>
                          <a:r>
                            <a:rPr lang="de-DE" sz="1600" dirty="0">
                              <a:solidFill>
                                <a:schemeClr val="tx1"/>
                              </a:solidFill>
                            </a:rPr>
                            <a:t> environmental </a:t>
                          </a:r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air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upward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perturbation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pressure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gradient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254929"/>
                  </p:ext>
                </p:extLst>
              </p:nvPr>
            </p:nvGraphicFramePr>
            <p:xfrm>
              <a:off x="185220" y="1484784"/>
              <a:ext cx="8275212" cy="2038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44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679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baseline="0" dirty="0">
                              <a:solidFill>
                                <a:schemeClr val="tx1"/>
                              </a:solidFill>
                            </a:rPr>
                            <a:t>Storm mode: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Single cell</a:t>
                          </a: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>
                              <a:solidFill>
                                <a:schemeClr val="tx1"/>
                              </a:solidFill>
                            </a:rPr>
                            <a:t>Multicell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>
                              <a:solidFill>
                                <a:schemeClr val="tx1"/>
                              </a:solidFill>
                            </a:rPr>
                            <a:t>Supercell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063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Vertical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 wind shear: </a:t>
                          </a:r>
                          <a:r>
                            <a:rPr lang="en-US" sz="1600" b="0" baseline="30000" dirty="0">
                              <a:solidFill>
                                <a:schemeClr val="tx1"/>
                              </a:solidFill>
                            </a:rPr>
                            <a:t>*)</a:t>
                          </a: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weak </a:t>
                          </a:r>
                          <a:r>
                            <a:rPr lang="en-US" sz="1600" dirty="0"/>
                            <a:t>(𝐷𝐿𝑆≲10 𝑚∕𝑠) 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1158" t="-66667" r="-81960" b="-217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1311" t="-66667" r="-546" b="-2172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063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Updraft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characteristics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short-lived</a:t>
                          </a:r>
                          <a:r>
                            <a:rPr lang="de-DE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updraft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repeated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pulses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of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new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updrafts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on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preferred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side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continuous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updraft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on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particular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side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063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Updraft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maintainment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none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interaction</a:t>
                          </a:r>
                          <a:r>
                            <a:rPr lang="de-DE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of</a:t>
                          </a:r>
                          <a:r>
                            <a:rPr lang="de-DE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cold</a:t>
                          </a:r>
                          <a:r>
                            <a:rPr lang="de-DE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pool</a:t>
                          </a:r>
                          <a:r>
                            <a:rPr lang="de-DE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with</a:t>
                          </a:r>
                          <a:r>
                            <a:rPr lang="de-DE" sz="1600" dirty="0">
                              <a:solidFill>
                                <a:schemeClr val="tx1"/>
                              </a:solidFill>
                            </a:rPr>
                            <a:t> environmental </a:t>
                          </a:r>
                          <a:r>
                            <a:rPr lang="de-DE" sz="1600" dirty="0" err="1">
                              <a:solidFill>
                                <a:schemeClr val="tx1"/>
                              </a:solidFill>
                            </a:rPr>
                            <a:t>air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upward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perturbation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pressure</a:t>
                          </a:r>
                          <a:r>
                            <a:rPr lang="de-DE" sz="16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600" baseline="0" dirty="0" err="1">
                              <a:solidFill>
                                <a:schemeClr val="tx1"/>
                              </a:solidFill>
                            </a:rPr>
                            <a:t>gradient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2944" marR="82944" marT="41476" marB="4147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Gerade Verbindung mit Pfeil 7"/>
          <p:cNvCxnSpPr/>
          <p:nvPr/>
        </p:nvCxnSpPr>
        <p:spPr bwMode="auto">
          <a:xfrm>
            <a:off x="1619672" y="5157192"/>
            <a:ext cx="684076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3549562" y="5299469"/>
            <a:ext cx="2715505" cy="7300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Increasing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organization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!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Increasing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lifetime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!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Increasing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severe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weather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risk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!</a:t>
            </a:r>
            <a:endParaRPr 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xmlns="" id="{6DBF0CA1-6A73-4C3C-A0F2-D43C4C5B077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52301"/>
            <a:ext cx="1872351" cy="1248234"/>
          </a:xfr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84EA8002-E5D4-470C-98F4-3860C710A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40" y="3652301"/>
            <a:ext cx="1872351" cy="124823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8FD8FBE2-8B7A-4AA1-B043-C6E32B6D87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52301"/>
            <a:ext cx="1872351" cy="1248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xmlns="" id="{59CA903D-6C24-46CD-85D0-401FF818A787}"/>
                  </a:ext>
                </a:extLst>
              </p:cNvPr>
              <p:cNvSpPr txBox="1"/>
              <p:nvPr/>
            </p:nvSpPr>
            <p:spPr>
              <a:xfrm>
                <a:off x="185221" y="6286214"/>
                <a:ext cx="5178868" cy="29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82945" tIns="41473" rIns="82945" bIns="41473" rtlCol="0">
                <a:spAutoFit/>
              </a:bodyPr>
              <a:lstStyle/>
              <a:p>
                <a:r>
                  <a:rPr lang="en-US" sz="1400" dirty="0">
                    <a:cs typeface="Arial" pitchFamily="34" charset="0"/>
                  </a:rPr>
                  <a:t>*) 0-6 km shear = “deep-layer shear” (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𝐷𝐿𝑆</m:t>
                    </m:r>
                  </m:oMath>
                </a14:m>
                <a:r>
                  <a:rPr lang="en-US" sz="1400" dirty="0">
                    <a:cs typeface="Arial" pitchFamily="34" charset="0"/>
                  </a:rPr>
                  <a:t>) is most common measure</a:t>
                </a:r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59CA903D-6C24-46CD-85D0-401FF818A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21" y="6286214"/>
                <a:ext cx="5178868" cy="299200"/>
              </a:xfrm>
              <a:prstGeom prst="rect">
                <a:avLst/>
              </a:prstGeom>
              <a:blipFill>
                <a:blip r:embed="rId6"/>
                <a:stretch>
                  <a:fillRect l="-471" t="-4082" r="-235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0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714375" y="1801949"/>
            <a:ext cx="7235845" cy="4280721"/>
          </a:xfrm>
          <a:prstGeom prst="rect">
            <a:avLst/>
          </a:prstGeom>
          <a:gradFill>
            <a:gsLst>
              <a:gs pos="0">
                <a:srgbClr val="00B050">
                  <a:alpha val="50000"/>
                </a:srgbClr>
              </a:gs>
              <a:gs pos="50000">
                <a:srgbClr val="FFFF00">
                  <a:alpha val="50000"/>
                </a:srgbClr>
              </a:gs>
              <a:gs pos="100000">
                <a:srgbClr val="FF0000">
                  <a:alpha val="50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Thunderstorm</a:t>
            </a:r>
            <a:r>
              <a:rPr lang="de-DE" dirty="0"/>
              <a:t> </a:t>
            </a:r>
            <a:r>
              <a:rPr lang="de-DE" dirty="0" err="1"/>
              <a:t>organization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CAPE and </a:t>
            </a:r>
            <a:r>
              <a:rPr lang="de-DE" b="1" dirty="0" err="1"/>
              <a:t>vertical</a:t>
            </a:r>
            <a:r>
              <a:rPr lang="de-DE" b="1" dirty="0"/>
              <a:t> wind </a:t>
            </a:r>
            <a:r>
              <a:rPr lang="de-DE" b="1" dirty="0" err="1"/>
              <a:t>shear</a:t>
            </a:r>
            <a:r>
              <a:rPr lang="de-DE" b="1" dirty="0"/>
              <a:t> </a:t>
            </a:r>
            <a:r>
              <a:rPr lang="de-DE" b="1" dirty="0" err="1"/>
              <a:t>are</a:t>
            </a:r>
            <a:r>
              <a:rPr lang="de-DE" b="1" dirty="0"/>
              <a:t> </a:t>
            </a:r>
            <a:r>
              <a:rPr lang="de-DE" b="1" dirty="0" err="1"/>
              <a:t>partly</a:t>
            </a:r>
            <a:r>
              <a:rPr lang="de-DE" b="1" dirty="0"/>
              <a:t> „</a:t>
            </a:r>
            <a:r>
              <a:rPr lang="de-DE" b="1" dirty="0" err="1"/>
              <a:t>exchangeable</a:t>
            </a:r>
            <a:r>
              <a:rPr lang="de-DE" b="1" dirty="0"/>
              <a:t>“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storm</a:t>
            </a:r>
            <a:r>
              <a:rPr lang="de-DE" b="1" dirty="0"/>
              <a:t> </a:t>
            </a:r>
            <a:r>
              <a:rPr lang="de-DE" b="1" dirty="0" err="1"/>
              <a:t>organization</a:t>
            </a:r>
            <a:r>
              <a:rPr lang="de-DE" b="1" dirty="0"/>
              <a:t>!</a:t>
            </a: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714371" y="6082670"/>
            <a:ext cx="7235849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4109457" y="5933070"/>
            <a:ext cx="579295" cy="29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400" b="1" dirty="0">
                <a:solidFill>
                  <a:srgbClr val="3C3C3C"/>
                </a:solidFill>
                <a:cs typeface="Arial" pitchFamily="34" charset="0"/>
              </a:rPr>
              <a:t>CAPE</a:t>
            </a: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714371" y="1801949"/>
            <a:ext cx="4" cy="428072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 rot="16200000">
            <a:off x="-89572" y="3609441"/>
            <a:ext cx="1607893" cy="29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400" b="1" dirty="0">
                <a:solidFill>
                  <a:srgbClr val="3C3C3C"/>
                </a:solidFill>
                <a:cs typeface="Arial" pitchFamily="34" charset="0"/>
              </a:rPr>
              <a:t>Vertical wind shear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65044" y="4581039"/>
            <a:ext cx="1579287" cy="29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1400" b="1" dirty="0">
                <a:solidFill>
                  <a:srgbClr val="3C3C3C"/>
                </a:solidFill>
                <a:cs typeface="Arial" pitchFamily="34" charset="0"/>
              </a:rPr>
              <a:t>Mostly single cells</a:t>
            </a:r>
            <a:endParaRPr lang="en-US" sz="1400" dirty="0">
              <a:solidFill>
                <a:srgbClr val="3C3C3C"/>
              </a:solidFill>
              <a:cs typeface="Arial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5F4E32DF-A904-4095-AFE8-35EB5D8E5585}"/>
              </a:ext>
            </a:extLst>
          </p:cNvPr>
          <p:cNvSpPr txBox="1"/>
          <p:nvPr/>
        </p:nvSpPr>
        <p:spPr>
          <a:xfrm>
            <a:off x="3609484" y="3210928"/>
            <a:ext cx="1579242" cy="29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1400" b="1" dirty="0">
                <a:solidFill>
                  <a:srgbClr val="3C3C3C"/>
                </a:solidFill>
                <a:cs typeface="Arial" pitchFamily="34" charset="0"/>
              </a:rPr>
              <a:t>Mostly </a:t>
            </a:r>
            <a:r>
              <a:rPr lang="en-US" sz="1400" b="1" dirty="0" err="1">
                <a:solidFill>
                  <a:srgbClr val="3C3C3C"/>
                </a:solidFill>
                <a:cs typeface="Arial" pitchFamily="34" charset="0"/>
              </a:rPr>
              <a:t>multicells</a:t>
            </a:r>
            <a:endParaRPr lang="en-US" sz="1400" dirty="0">
              <a:solidFill>
                <a:srgbClr val="3C3C3C"/>
              </a:solidFill>
              <a:cs typeface="Arial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CF78D95B-7BE2-47D0-859D-644574BA13E6}"/>
              </a:ext>
            </a:extLst>
          </p:cNvPr>
          <p:cNvSpPr txBox="1"/>
          <p:nvPr/>
        </p:nvSpPr>
        <p:spPr>
          <a:xfrm>
            <a:off x="6233261" y="1937812"/>
            <a:ext cx="1579242" cy="29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1400" b="1" dirty="0">
                <a:solidFill>
                  <a:srgbClr val="3C3C3C"/>
                </a:solidFill>
                <a:cs typeface="Arial" pitchFamily="34" charset="0"/>
              </a:rPr>
              <a:t>Mostly supercells</a:t>
            </a:r>
            <a:endParaRPr lang="en-US" sz="1400" dirty="0">
              <a:solidFill>
                <a:srgbClr val="3C3C3C"/>
              </a:solidFill>
              <a:cs typeface="Arial" pitchFamily="34" charset="0"/>
            </a:endParaRPr>
          </a:p>
        </p:txBody>
      </p:sp>
      <p:pic>
        <p:nvPicPr>
          <p:cNvPr id="22" name="Inhaltsplatzhalter 13">
            <a:extLst>
              <a:ext uri="{FF2B5EF4-FFF2-40B4-BE49-F238E27FC236}">
                <a16:creationId xmlns:a16="http://schemas.microsoft.com/office/drawing/2014/main" xmlns="" id="{6DD5348D-DA6A-4DFE-9B29-6C55AF2A2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44" y="4880240"/>
            <a:ext cx="1579243" cy="105282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4950189E-6876-451C-80FD-B1EA18969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84" y="3510129"/>
            <a:ext cx="1579287" cy="105285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89252A92-3F37-444E-8487-1E064C085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61" y="2250341"/>
            <a:ext cx="1579242" cy="1052828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xmlns="" id="{D7A4A8F3-001B-4944-9535-3E1E10BCE882}"/>
              </a:ext>
            </a:extLst>
          </p:cNvPr>
          <p:cNvCxnSpPr/>
          <p:nvPr/>
        </p:nvCxnSpPr>
        <p:spPr bwMode="auto">
          <a:xfrm flipV="1">
            <a:off x="1391279" y="1960780"/>
            <a:ext cx="738142" cy="12110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xmlns="" id="{5222C7A1-87F3-4D13-B899-C00026C93B95}"/>
              </a:ext>
            </a:extLst>
          </p:cNvPr>
          <p:cNvCxnSpPr/>
          <p:nvPr/>
        </p:nvCxnSpPr>
        <p:spPr bwMode="auto">
          <a:xfrm flipV="1">
            <a:off x="2715904" y="2697629"/>
            <a:ext cx="738142" cy="12110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xmlns="" id="{3409B877-D48C-42D9-B42C-F3B41348F219}"/>
              </a:ext>
            </a:extLst>
          </p:cNvPr>
          <p:cNvCxnSpPr/>
          <p:nvPr/>
        </p:nvCxnSpPr>
        <p:spPr bwMode="auto">
          <a:xfrm flipV="1">
            <a:off x="5136895" y="3881718"/>
            <a:ext cx="738142" cy="12110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xmlns="" id="{EA4A0976-152F-4994-A6AE-9EB86AE76D9C}"/>
              </a:ext>
            </a:extLst>
          </p:cNvPr>
          <p:cNvCxnSpPr/>
          <p:nvPr/>
        </p:nvCxnSpPr>
        <p:spPr bwMode="auto">
          <a:xfrm flipV="1">
            <a:off x="6843029" y="4796790"/>
            <a:ext cx="738142" cy="12110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3E767C94-DCD2-40F4-AAB9-FE62C0E50467}"/>
              </a:ext>
            </a:extLst>
          </p:cNvPr>
          <p:cNvSpPr txBox="1"/>
          <p:nvPr/>
        </p:nvSpPr>
        <p:spPr>
          <a:xfrm>
            <a:off x="878999" y="2881616"/>
            <a:ext cx="2715461" cy="7300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Increasing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organization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!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Increasing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lifetime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!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Increasing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hail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and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wind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risk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!</a:t>
            </a:r>
            <a:endParaRPr 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F4B28A1D-2A8F-4972-8319-895755B11F69}"/>
              </a:ext>
            </a:extLst>
          </p:cNvPr>
          <p:cNvSpPr txBox="1"/>
          <p:nvPr/>
        </p:nvSpPr>
        <p:spPr>
          <a:xfrm>
            <a:off x="5004048" y="5020760"/>
            <a:ext cx="2715461" cy="7300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Increasing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organization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!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Increasing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lifetime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!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Increasing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hail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and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 wind </a:t>
            </a:r>
            <a:r>
              <a:rPr lang="de-DE" sz="1400" b="1" dirty="0" err="1">
                <a:solidFill>
                  <a:srgbClr val="FF0000"/>
                </a:solidFill>
                <a:cs typeface="Arial" pitchFamily="34" charset="0"/>
              </a:rPr>
              <a:t>risk</a:t>
            </a:r>
            <a:r>
              <a:rPr lang="de-DE" sz="1400" b="1" dirty="0">
                <a:solidFill>
                  <a:srgbClr val="FF0000"/>
                </a:solidFill>
                <a:cs typeface="Arial" pitchFamily="34" charset="0"/>
              </a:rPr>
              <a:t>!</a:t>
            </a:r>
            <a:endParaRPr 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Thunderstorm</a:t>
            </a:r>
            <a:r>
              <a:rPr lang="de-DE" dirty="0"/>
              <a:t> </a:t>
            </a:r>
            <a:r>
              <a:rPr lang="de-DE" dirty="0" err="1"/>
              <a:t>organization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Common properties in satellite and radar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Properties of organized storms are result of interaction between up-/downdrafts and sheared environmental flow!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xmlns="" id="{A316FD41-78FB-4894-ABAD-7AACDBF49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05005"/>
              </p:ext>
            </p:extLst>
          </p:nvPr>
        </p:nvGraphicFramePr>
        <p:xfrm>
          <a:off x="323528" y="1844824"/>
          <a:ext cx="842493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084">
                  <a:extLst>
                    <a:ext uri="{9D8B030D-6E8A-4147-A177-3AD203B41FA5}">
                      <a16:colId xmlns:a16="http://schemas.microsoft.com/office/drawing/2014/main" xmlns="" val="2717063090"/>
                    </a:ext>
                  </a:extLst>
                </a:gridCol>
                <a:gridCol w="2551316">
                  <a:extLst>
                    <a:ext uri="{9D8B030D-6E8A-4147-A177-3AD203B41FA5}">
                      <a16:colId xmlns:a16="http://schemas.microsoft.com/office/drawing/2014/main" xmlns="" val="148630955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429140242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3153270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>
                          <a:solidFill>
                            <a:schemeClr val="tx1"/>
                          </a:solidFill>
                        </a:rPr>
                        <a:t>Single </a:t>
                      </a:r>
                      <a:r>
                        <a:rPr lang="de-AT" dirty="0" err="1">
                          <a:solidFill>
                            <a:schemeClr val="tx1"/>
                          </a:solidFill>
                        </a:rPr>
                        <a:t>cells</a:t>
                      </a:r>
                      <a:endParaRPr lang="de-A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>
                          <a:solidFill>
                            <a:schemeClr val="tx1"/>
                          </a:solidFill>
                        </a:rPr>
                        <a:t>Multicells</a:t>
                      </a:r>
                      <a:endParaRPr lang="de-A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>
                          <a:solidFill>
                            <a:schemeClr val="tx1"/>
                          </a:solidFill>
                        </a:rPr>
                        <a:t>Supercells</a:t>
                      </a:r>
                      <a:endParaRPr lang="de-A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984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/>
                        <a:t>Shape: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/>
                        <a:t>round</a:t>
                      </a:r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/>
                        <a:t>asymmetric</a:t>
                      </a:r>
                      <a:r>
                        <a:rPr lang="de-AT" dirty="0"/>
                        <a:t> (U </a:t>
                      </a:r>
                      <a:r>
                        <a:rPr lang="de-AT" dirty="0" err="1"/>
                        <a:t>or</a:t>
                      </a:r>
                      <a:r>
                        <a:rPr lang="de-AT" dirty="0"/>
                        <a:t> V </a:t>
                      </a:r>
                      <a:r>
                        <a:rPr lang="de-AT" dirty="0" err="1"/>
                        <a:t>shaped</a:t>
                      </a:r>
                      <a:r>
                        <a:rPr lang="de-AT" dirty="0"/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3999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/>
                        <a:t>Motion: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/>
                        <a:t>with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steering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level</a:t>
                      </a:r>
                      <a:r>
                        <a:rPr lang="de-AT" dirty="0"/>
                        <a:t> wind</a:t>
                      </a:r>
                      <a:r>
                        <a:rPr lang="de-AT" baseline="30000" dirty="0"/>
                        <a:t>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/>
                        <a:t>often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deviating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from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steering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level</a:t>
                      </a:r>
                      <a:r>
                        <a:rPr lang="de-AT" dirty="0"/>
                        <a:t> wind</a:t>
                      </a:r>
                      <a:r>
                        <a:rPr lang="de-AT" baseline="30000" dirty="0"/>
                        <a:t>*)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3132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/>
                        <a:t>Lifetime: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/>
                        <a:t>short</a:t>
                      </a:r>
                      <a:r>
                        <a:rPr lang="de-AT" dirty="0"/>
                        <a:t> (~30 min)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/>
                        <a:t>long</a:t>
                      </a:r>
                      <a:r>
                        <a:rPr lang="de-AT" dirty="0"/>
                        <a:t> (</a:t>
                      </a:r>
                      <a:r>
                        <a:rPr lang="de-AT" dirty="0" err="1"/>
                        <a:t>can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be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several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hours</a:t>
                      </a:r>
                      <a:r>
                        <a:rPr lang="de-AT" dirty="0"/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84160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C26E87D7-FF27-41B5-8EAD-F0B224025737}"/>
              </a:ext>
            </a:extLst>
          </p:cNvPr>
          <p:cNvSpPr txBox="1"/>
          <p:nvPr/>
        </p:nvSpPr>
        <p:spPr>
          <a:xfrm rot="900000">
            <a:off x="4009139" y="2446325"/>
            <a:ext cx="1946768" cy="9147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dirty="0">
                <a:cs typeface="Arial" pitchFamily="34" charset="0"/>
              </a:rPr>
              <a:t>in-between properties; often pulsating behavior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226D2DD2-A032-4831-83F9-B3D1F1E7BFD4}"/>
              </a:ext>
            </a:extLst>
          </p:cNvPr>
          <p:cNvSpPr txBox="1"/>
          <p:nvPr/>
        </p:nvSpPr>
        <p:spPr>
          <a:xfrm>
            <a:off x="185220" y="6286214"/>
            <a:ext cx="6114972" cy="29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400" dirty="0">
                <a:cs typeface="Arial" pitchFamily="34" charset="0"/>
              </a:rPr>
              <a:t>*) </a:t>
            </a:r>
            <a:r>
              <a:rPr lang="de-AT" sz="1400" dirty="0">
                <a:cs typeface="Arial" pitchFamily="34" charset="0"/>
              </a:rPr>
              <a:t>Steering </a:t>
            </a:r>
            <a:r>
              <a:rPr lang="de-AT" sz="1400" dirty="0" err="1">
                <a:cs typeface="Arial" pitchFamily="34" charset="0"/>
              </a:rPr>
              <a:t>level</a:t>
            </a:r>
            <a:r>
              <a:rPr lang="de-AT" sz="1400" dirty="0">
                <a:cs typeface="Arial" pitchFamily="34" charset="0"/>
              </a:rPr>
              <a:t>: </a:t>
            </a:r>
            <a:r>
              <a:rPr lang="de-AT" sz="1400" dirty="0" err="1">
                <a:cs typeface="Arial" pitchFamily="34" charset="0"/>
              </a:rPr>
              <a:t>usually</a:t>
            </a:r>
            <a:r>
              <a:rPr lang="de-AT" sz="1400" dirty="0">
                <a:cs typeface="Arial" pitchFamily="34" charset="0"/>
              </a:rPr>
              <a:t> ~4 km </a:t>
            </a:r>
            <a:r>
              <a:rPr lang="de-AT" sz="1400" dirty="0" err="1">
                <a:cs typeface="Arial" pitchFamily="34" charset="0"/>
              </a:rPr>
              <a:t>height</a:t>
            </a:r>
            <a:r>
              <a:rPr lang="de-AT" sz="1400" dirty="0">
                <a:cs typeface="Arial" pitchFamily="34" charset="0"/>
              </a:rPr>
              <a:t> (</a:t>
            </a:r>
            <a:r>
              <a:rPr lang="de-AT" sz="1400" dirty="0" err="1">
                <a:cs typeface="Arial" pitchFamily="34" charset="0"/>
              </a:rPr>
              <a:t>can</a:t>
            </a:r>
            <a:r>
              <a:rPr lang="de-AT" sz="1400" dirty="0">
                <a:cs typeface="Arial" pitchFamily="34" charset="0"/>
              </a:rPr>
              <a:t> </a:t>
            </a:r>
            <a:r>
              <a:rPr lang="de-AT" sz="1400" dirty="0" err="1">
                <a:cs typeface="Arial" pitchFamily="34" charset="0"/>
              </a:rPr>
              <a:t>be</a:t>
            </a:r>
            <a:r>
              <a:rPr lang="de-AT" sz="1400" dirty="0">
                <a:cs typeface="Arial" pitchFamily="34" charset="0"/>
              </a:rPr>
              <a:t> </a:t>
            </a:r>
            <a:r>
              <a:rPr lang="de-AT" sz="1400" dirty="0" err="1">
                <a:cs typeface="Arial" pitchFamily="34" charset="0"/>
              </a:rPr>
              <a:t>higher</a:t>
            </a:r>
            <a:r>
              <a:rPr lang="de-AT" sz="1400" dirty="0">
                <a:cs typeface="Arial" pitchFamily="34" charset="0"/>
              </a:rPr>
              <a:t> in </a:t>
            </a:r>
            <a:r>
              <a:rPr lang="de-AT" sz="1400" dirty="0" err="1">
                <a:cs typeface="Arial" pitchFamily="34" charset="0"/>
              </a:rPr>
              <a:t>summer</a:t>
            </a:r>
            <a:r>
              <a:rPr lang="de-AT" sz="1400" dirty="0">
                <a:cs typeface="Arial" pitchFamily="34" charset="0"/>
              </a:rPr>
              <a:t>, </a:t>
            </a:r>
            <a:r>
              <a:rPr lang="de-AT" sz="1400" dirty="0" err="1">
                <a:cs typeface="Arial" pitchFamily="34" charset="0"/>
              </a:rPr>
              <a:t>lower</a:t>
            </a:r>
            <a:r>
              <a:rPr lang="de-AT" sz="1400" dirty="0">
                <a:cs typeface="Arial" pitchFamily="34" charset="0"/>
              </a:rPr>
              <a:t> in </a:t>
            </a:r>
            <a:r>
              <a:rPr lang="de-AT" sz="1400" dirty="0" err="1">
                <a:cs typeface="Arial" pitchFamily="34" charset="0"/>
              </a:rPr>
              <a:t>winter</a:t>
            </a:r>
            <a:r>
              <a:rPr lang="de-AT" sz="1400" dirty="0">
                <a:cs typeface="Arial" pitchFamily="34" charset="0"/>
              </a:rPr>
              <a:t>)</a:t>
            </a:r>
            <a:endParaRPr lang="en-US" sz="1400" dirty="0">
              <a:cs typeface="Arial" pitchFamily="34" charset="0"/>
            </a:endParaRPr>
          </a:p>
        </p:txBody>
      </p:sp>
      <p:pic>
        <p:nvPicPr>
          <p:cNvPr id="13" name="Picture 5" descr="Setvak_Grafik_1">
            <a:extLst>
              <a:ext uri="{FF2B5EF4-FFF2-40B4-BE49-F238E27FC236}">
                <a16:creationId xmlns:a16="http://schemas.microsoft.com/office/drawing/2014/main" xmlns="" id="{EE9FD591-C22C-45AC-AD07-B21C0ADE2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94455"/>
            <a:ext cx="237516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E5C77129-6278-4AB8-95B5-26578FD27BBE}"/>
              </a:ext>
            </a:extLst>
          </p:cNvPr>
          <p:cNvSpPr txBox="1"/>
          <p:nvPr/>
        </p:nvSpPr>
        <p:spPr>
          <a:xfrm>
            <a:off x="3923928" y="5142073"/>
            <a:ext cx="1440160" cy="237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2945" tIns="41473" rIns="82945" bIns="41473" rtlCol="0">
            <a:spAutoFit/>
          </a:bodyPr>
          <a:lstStyle/>
          <a:p>
            <a:pPr algn="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© Martin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Setvák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tor_formation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3" y="4494455"/>
            <a:ext cx="2287365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89938" y="5149705"/>
            <a:ext cx="76634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dirty="0">
                <a:solidFill>
                  <a:srgbClr val="000000"/>
                </a:solidFill>
              </a:rPr>
              <a:t>© NSSL</a:t>
            </a:r>
          </a:p>
        </p:txBody>
      </p:sp>
    </p:spTree>
    <p:extLst>
      <p:ext uri="{BB962C8B-B14F-4D97-AF65-F5344CB8AC3E}">
        <p14:creationId xmlns:p14="http://schemas.microsoft.com/office/powerpoint/2010/main" val="30871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4A12BF0-B4E1-41B9-816E-7A80957C5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57952"/>
            <a:ext cx="4749585" cy="4124640"/>
          </a:xfrm>
          <a:prstGeom prst="rect">
            <a:avLst/>
          </a:prstGeom>
          <a:ln>
            <a:noFill/>
          </a:ln>
        </p:spPr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Case 1: </a:t>
            </a:r>
            <a:r>
              <a:rPr lang="de-DE" dirty="0" err="1"/>
              <a:t>Disorganized</a:t>
            </a:r>
            <a:r>
              <a:rPr lang="de-DE" dirty="0"/>
              <a:t> </a:t>
            </a:r>
            <a:r>
              <a:rPr lang="de-DE" dirty="0" err="1"/>
              <a:t>storms</a:t>
            </a:r>
            <a:r>
              <a:rPr lang="de-DE" dirty="0"/>
              <a:t> (24 May 2018)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Satellite data, “</a:t>
            </a:r>
            <a:r>
              <a:rPr lang="en-US" b="1" dirty="0" err="1"/>
              <a:t>Eview</a:t>
            </a:r>
            <a:r>
              <a:rPr lang="en-US" b="1" dirty="0"/>
              <a:t>” composite (1215 UTC)</a:t>
            </a:r>
          </a:p>
          <a:p>
            <a:r>
              <a:rPr lang="en-US" dirty="0"/>
              <a:t>Round, symmetric anvils</a:t>
            </a:r>
          </a:p>
          <a:p>
            <a:r>
              <a:rPr lang="en-US" dirty="0"/>
              <a:t>Overshooting tops in strongest storms (might be temporarily severe)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1288C0AF-F134-4CA5-AEFF-CEBB3701C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137" y="6009710"/>
            <a:ext cx="219808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dirty="0">
                <a:solidFill>
                  <a:srgbClr val="000000"/>
                </a:solidFill>
              </a:rPr>
              <a:t>© EUMETSAT / Kachelmannwetter</a:t>
            </a:r>
          </a:p>
        </p:txBody>
      </p:sp>
    </p:spTree>
    <p:extLst>
      <p:ext uri="{BB962C8B-B14F-4D97-AF65-F5344CB8AC3E}">
        <p14:creationId xmlns:p14="http://schemas.microsoft.com/office/powerpoint/2010/main" val="151351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Case 1: </a:t>
            </a:r>
            <a:r>
              <a:rPr lang="de-DE" dirty="0" err="1"/>
              <a:t>Disorganized</a:t>
            </a:r>
            <a:r>
              <a:rPr lang="de-DE" dirty="0"/>
              <a:t> </a:t>
            </a:r>
            <a:r>
              <a:rPr lang="de-DE" dirty="0" err="1"/>
              <a:t>storms</a:t>
            </a:r>
            <a:r>
              <a:rPr lang="de-DE" dirty="0"/>
              <a:t> (24 May 2018)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Satellite data, brightness temperature (1215 UTC)</a:t>
            </a:r>
          </a:p>
          <a:p>
            <a:r>
              <a:rPr lang="en-US" dirty="0"/>
              <a:t>Round, symmetric anvils</a:t>
            </a:r>
          </a:p>
          <a:p>
            <a:r>
              <a:rPr lang="en-US" dirty="0"/>
              <a:t>“Cold ring” signature in strongest storms (might be temporarily severe)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DB527B2A-C510-43A5-8D8C-6A5222F72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57952"/>
            <a:ext cx="4749585" cy="4437112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A513F8DC-3B6A-4876-8AFC-76B152217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137" y="6009710"/>
            <a:ext cx="219808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dirty="0">
                <a:solidFill>
                  <a:srgbClr val="000000"/>
                </a:solidFill>
              </a:rPr>
              <a:t>© EUMETSAT / Kachelmannwetter</a:t>
            </a:r>
          </a:p>
        </p:txBody>
      </p:sp>
    </p:spTree>
    <p:extLst>
      <p:ext uri="{BB962C8B-B14F-4D97-AF65-F5344CB8AC3E}">
        <p14:creationId xmlns:p14="http://schemas.microsoft.com/office/powerpoint/2010/main" val="4623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04865"/>
            <a:ext cx="7359170" cy="4592565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Case 1: </a:t>
            </a:r>
            <a:r>
              <a:rPr lang="de-DE" dirty="0" err="1"/>
              <a:t>Disorganized</a:t>
            </a:r>
            <a:r>
              <a:rPr lang="de-DE" dirty="0"/>
              <a:t> </a:t>
            </a:r>
            <a:r>
              <a:rPr lang="de-DE" dirty="0" err="1"/>
              <a:t>storms</a:t>
            </a:r>
            <a:r>
              <a:rPr lang="de-DE" dirty="0"/>
              <a:t> (24 May 2018)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Radar data (1215 UTC)</a:t>
            </a:r>
          </a:p>
          <a:p>
            <a:r>
              <a:rPr lang="en-US" dirty="0"/>
              <a:t>“Messy” storms</a:t>
            </a:r>
          </a:p>
          <a:p>
            <a:r>
              <a:rPr lang="en-US" dirty="0"/>
              <a:t>Vertical reflectivity cores</a:t>
            </a:r>
          </a:p>
        </p:txBody>
      </p:sp>
    </p:spTree>
    <p:extLst>
      <p:ext uri="{BB962C8B-B14F-4D97-AF65-F5344CB8AC3E}">
        <p14:creationId xmlns:p14="http://schemas.microsoft.com/office/powerpoint/2010/main" val="31244092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ZAMG">
      <a:dk1>
        <a:srgbClr val="3C3C3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1222</Words>
  <Application>Microsoft Office PowerPoint</Application>
  <PresentationFormat>Bildschirmpräsentation (4:3)</PresentationFormat>
  <Paragraphs>244</Paragraphs>
  <Slides>25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Larissa</vt:lpstr>
      <vt:lpstr>Characteristics and behaviour of severe thunderstorms in remote sensing data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Supercells</vt:lpstr>
      <vt:lpstr>Supercells</vt:lpstr>
      <vt:lpstr>Supercells</vt:lpstr>
      <vt:lpstr>PowerPoint-Präsentation</vt:lpstr>
      <vt:lpstr>PowerPoint-Präsentation</vt:lpstr>
    </vt:vector>
  </TitlesOfParts>
  <Company>ZAMG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Fürst</dc:creator>
  <cp:lastModifiedBy>Pistotnik Georg</cp:lastModifiedBy>
  <cp:revision>175</cp:revision>
  <cp:lastPrinted>2013-04-16T08:21:37Z</cp:lastPrinted>
  <dcterms:created xsi:type="dcterms:W3CDTF">2013-02-19T14:20:09Z</dcterms:created>
  <dcterms:modified xsi:type="dcterms:W3CDTF">2019-05-21T07:22:03Z</dcterms:modified>
</cp:coreProperties>
</file>