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82" r:id="rId3"/>
    <p:sldId id="259" r:id="rId4"/>
    <p:sldId id="284" r:id="rId5"/>
    <p:sldId id="285" r:id="rId6"/>
    <p:sldId id="302" r:id="rId7"/>
    <p:sldId id="286" r:id="rId8"/>
    <p:sldId id="287" r:id="rId9"/>
    <p:sldId id="261" r:id="rId10"/>
    <p:sldId id="258" r:id="rId11"/>
    <p:sldId id="266" r:id="rId12"/>
    <p:sldId id="257" r:id="rId13"/>
    <p:sldId id="260" r:id="rId14"/>
    <p:sldId id="289" r:id="rId15"/>
    <p:sldId id="290" r:id="rId16"/>
    <p:sldId id="291" r:id="rId17"/>
    <p:sldId id="300" r:id="rId18"/>
    <p:sldId id="303" r:id="rId19"/>
    <p:sldId id="296" r:id="rId20"/>
    <p:sldId id="294" r:id="rId21"/>
    <p:sldId id="305" r:id="rId22"/>
    <p:sldId id="304" r:id="rId23"/>
    <p:sldId id="297" r:id="rId24"/>
    <p:sldId id="262" r:id="rId25"/>
    <p:sldId id="272" r:id="rId26"/>
    <p:sldId id="298" r:id="rId27"/>
    <p:sldId id="299" r:id="rId28"/>
    <p:sldId id="293" r:id="rId29"/>
    <p:sldId id="306" r:id="rId30"/>
    <p:sldId id="307" r:id="rId31"/>
    <p:sldId id="27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63" autoAdjust="0"/>
  </p:normalViewPr>
  <p:slideViewPr>
    <p:cSldViewPr>
      <p:cViewPr varScale="1">
        <p:scale>
          <a:sx n="74" d="100"/>
          <a:sy n="74" d="100"/>
        </p:scale>
        <p:origin x="-92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C530D5-ED09-4884-9C8C-6A97C8680E71}" type="datetimeFigureOut">
              <a:rPr lang="en-US" smtClean="0"/>
              <a:pPr/>
              <a:t>5/21/2013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535DE-99BF-4ADC-97E4-66E83105028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lu176.mail.live.com/options.aspx?subsection=6&amp;n=1155405578&amp;selection=smiljanic@cirus.dhz.hr"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eumetrain.org/events/www_briefing_2013.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eumetrain.org/events/www_briefing_2013.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youtube.com/watch?v=S0_-uITuxYQ"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www.youtube.com/watch?v=qFIgLbFVo28" TargetMode="External"/><Relationship Id="rId4" Type="http://schemas.openxmlformats.org/officeDocument/2006/relationships/hyperlink" Target="http://www.youtube.com/watch?v=o-jV5Vf-bcw"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mn-lt"/>
                <a:ea typeface="+mn-ea"/>
                <a:cs typeface="+mn-cs"/>
              </a:rPr>
              <a:t>Ivan </a:t>
            </a:r>
            <a:r>
              <a:rPr lang="en-US" sz="1200" kern="1200" dirty="0" err="1" smtClean="0">
                <a:solidFill>
                  <a:schemeClr val="tx1"/>
                </a:solidFill>
                <a:latin typeface="+mn-lt"/>
                <a:ea typeface="+mn-ea"/>
                <a:cs typeface="+mn-cs"/>
              </a:rPr>
              <a:t>Smiljanic</a:t>
            </a:r>
            <a:r>
              <a:rPr lang="en-US" dirty="0" smtClean="0"/>
              <a:t> (smiljanic@cirus.dhz.hr)</a:t>
            </a:r>
          </a:p>
          <a:p>
            <a:r>
              <a:rPr lang="en-US" sz="1200" kern="1200" dirty="0" smtClean="0">
                <a:solidFill>
                  <a:schemeClr val="tx1"/>
                </a:solidFill>
                <a:latin typeface="+mn-lt"/>
                <a:ea typeface="+mn-ea"/>
                <a:cs typeface="+mn-cs"/>
                <a:hlinkClick r:id=""/>
              </a:rPr>
              <a:t>Add to contacts</a:t>
            </a:r>
            <a:endParaRPr lang="en-US" dirty="0" smtClean="0"/>
          </a:p>
          <a:p>
            <a:r>
              <a:rPr lang="en-US" dirty="0" smtClean="0"/>
              <a:t>02/04/2013 </a:t>
            </a:r>
          </a:p>
          <a:p>
            <a:r>
              <a:rPr lang="en-US" dirty="0" smtClean="0"/>
              <a:t>To: </a:t>
            </a:r>
            <a:r>
              <a:rPr lang="en-US" dirty="0" err="1" smtClean="0"/>
              <a:t>Bikos,Daniel</a:t>
            </a:r>
            <a:r>
              <a:rPr lang="en-US" dirty="0" smtClean="0"/>
              <a:t>, Davison, Michel, matsudo@smn.gov.ar, Phil Chadwick, </a:t>
            </a:r>
            <a:r>
              <a:rPr lang="en-US" dirty="0" err="1" smtClean="0"/>
              <a:t>Vesa</a:t>
            </a:r>
            <a:r>
              <a:rPr lang="en-US" dirty="0" smtClean="0"/>
              <a:t> </a:t>
            </a:r>
            <a:r>
              <a:rPr lang="en-US" dirty="0" err="1" smtClean="0"/>
              <a:t>Nietosvaara</a:t>
            </a:r>
            <a:r>
              <a:rPr lang="en-US" dirty="0" smtClean="0"/>
              <a:t>, </a:t>
            </a:r>
            <a:r>
              <a:rPr lang="en-US" dirty="0" err="1" smtClean="0"/>
              <a:t>Humaid</a:t>
            </a:r>
            <a:r>
              <a:rPr lang="en-US" dirty="0" smtClean="0"/>
              <a:t> </a:t>
            </a:r>
            <a:r>
              <a:rPr lang="en-US" dirty="0" err="1" smtClean="0"/>
              <a:t>AlBadi</a:t>
            </a:r>
            <a:r>
              <a:rPr lang="en-US" dirty="0" smtClean="0"/>
              <a:t>, </a:t>
            </a:r>
            <a:r>
              <a:rPr lang="en-US" dirty="0" err="1" smtClean="0"/>
              <a:t>Jannie</a:t>
            </a:r>
            <a:r>
              <a:rPr lang="en-US" dirty="0" smtClean="0"/>
              <a:t> Stander, </a:t>
            </a:r>
            <a:r>
              <a:rPr lang="ko-KR" altLang="en-US" dirty="0" smtClean="0"/>
              <a:t>김옥희</a:t>
            </a:r>
            <a:r>
              <a:rPr lang="en-US" altLang="ko-KR" dirty="0" smtClean="0"/>
              <a:t>, </a:t>
            </a:r>
            <a:r>
              <a:rPr lang="en-US" dirty="0" err="1" smtClean="0"/>
              <a:t>Bodo</a:t>
            </a:r>
            <a:r>
              <a:rPr lang="en-US" dirty="0" smtClean="0"/>
              <a:t> </a:t>
            </a:r>
            <a:r>
              <a:rPr lang="en-US" dirty="0" err="1" smtClean="0"/>
              <a:t>Zeschke</a:t>
            </a:r>
            <a:r>
              <a:rPr lang="en-US" dirty="0" smtClean="0"/>
              <a:t>, </a:t>
            </a:r>
            <a:r>
              <a:rPr lang="en-US" dirty="0" err="1" smtClean="0"/>
              <a:t>LaraNik</a:t>
            </a:r>
            <a:r>
              <a:rPr lang="en-US" dirty="0" smtClean="0"/>
              <a:t>, diamantino.henriques@ipma.pt, claudiac@cima.fcen.uba.ar</a:t>
            </a:r>
          </a:p>
          <a:p>
            <a:r>
              <a:rPr lang="en-US" dirty="0" err="1" smtClean="0"/>
              <a:t>From:</a:t>
            </a:r>
            <a:r>
              <a:rPr lang="en-US" b="1" dirty="0" err="1" smtClean="0"/>
              <a:t>Ivan</a:t>
            </a:r>
            <a:r>
              <a:rPr lang="en-US" b="1" dirty="0" smtClean="0"/>
              <a:t> </a:t>
            </a:r>
            <a:r>
              <a:rPr lang="en-US" b="1" dirty="0" err="1" smtClean="0"/>
              <a:t>Smiljanic</a:t>
            </a:r>
            <a:r>
              <a:rPr lang="en-US" dirty="0" smtClean="0"/>
              <a:t> (smiljanic@cirus.dhz.hr)This sender is in your </a:t>
            </a:r>
            <a:r>
              <a:rPr lang="en-US" sz="1200" kern="1200" dirty="0" smtClean="0">
                <a:solidFill>
                  <a:schemeClr val="tx1"/>
                </a:solidFill>
                <a:latin typeface="+mn-lt"/>
                <a:ea typeface="+mn-ea"/>
                <a:cs typeface="+mn-cs"/>
                <a:hlinkClick r:id="rId3"/>
              </a:rPr>
              <a:t>safe list</a:t>
            </a:r>
            <a:r>
              <a:rPr lang="en-US" dirty="0" smtClean="0"/>
              <a:t>.Sent:April-02-13 5:07:09 </a:t>
            </a:r>
            <a:r>
              <a:rPr lang="en-US" dirty="0" err="1" smtClean="0"/>
              <a:t>AMTo</a:t>
            </a:r>
            <a:r>
              <a:rPr lang="en-US" dirty="0" smtClean="0"/>
              <a:t>: </a:t>
            </a:r>
            <a:r>
              <a:rPr lang="en-US" dirty="0" err="1" smtClean="0"/>
              <a:t>Bikos,Daniel</a:t>
            </a:r>
            <a:r>
              <a:rPr lang="en-US" dirty="0" smtClean="0"/>
              <a:t> (Dan.Bikos@colostate.edu); Davison, Michel (michel.davison@noaa.gov); matsudo@smn.gov.ar; Phil Chadwick (philtheforecaster@hotmail.com); </a:t>
            </a:r>
            <a:r>
              <a:rPr lang="en-US" dirty="0" err="1" smtClean="0"/>
              <a:t>Vesa</a:t>
            </a:r>
            <a:r>
              <a:rPr lang="en-US" dirty="0" smtClean="0"/>
              <a:t> </a:t>
            </a:r>
            <a:r>
              <a:rPr lang="en-US" dirty="0" err="1" smtClean="0"/>
              <a:t>Nietosvaara</a:t>
            </a:r>
            <a:r>
              <a:rPr lang="en-US" dirty="0" smtClean="0"/>
              <a:t> (vesa.nietosvaara@eumetsat.int); </a:t>
            </a:r>
            <a:r>
              <a:rPr lang="en-US" dirty="0" err="1" smtClean="0"/>
              <a:t>Humaid</a:t>
            </a:r>
            <a:r>
              <a:rPr lang="en-US" dirty="0" smtClean="0"/>
              <a:t> </a:t>
            </a:r>
            <a:r>
              <a:rPr lang="en-US" dirty="0" err="1" smtClean="0"/>
              <a:t>AlBadi</a:t>
            </a:r>
            <a:r>
              <a:rPr lang="en-US" dirty="0" smtClean="0"/>
              <a:t> (h.albadi@gmail.com); </a:t>
            </a:r>
            <a:r>
              <a:rPr lang="en-US" dirty="0" err="1" smtClean="0"/>
              <a:t>Jannie</a:t>
            </a:r>
            <a:r>
              <a:rPr lang="en-US" dirty="0" smtClean="0"/>
              <a:t> Stander (Jannie.Stander@weathersa.co.za); </a:t>
            </a:r>
            <a:r>
              <a:rPr lang="ko-KR" altLang="en-US" dirty="0" smtClean="0"/>
              <a:t>김옥희 </a:t>
            </a:r>
            <a:r>
              <a:rPr lang="en-US" altLang="ko-KR" dirty="0" smtClean="0"/>
              <a:t>(</a:t>
            </a:r>
            <a:r>
              <a:rPr lang="en-US" dirty="0" smtClean="0"/>
              <a:t>koh@korea.kr); </a:t>
            </a:r>
            <a:r>
              <a:rPr lang="en-US" dirty="0" err="1" smtClean="0"/>
              <a:t>Bodo</a:t>
            </a:r>
            <a:r>
              <a:rPr lang="en-US" dirty="0" smtClean="0"/>
              <a:t> </a:t>
            </a:r>
            <a:r>
              <a:rPr lang="en-US" dirty="0" err="1" smtClean="0"/>
              <a:t>Zeschke</a:t>
            </a:r>
            <a:r>
              <a:rPr lang="en-US" dirty="0" smtClean="0"/>
              <a:t> (B.Zeschke@bom.gov.au); </a:t>
            </a:r>
            <a:r>
              <a:rPr lang="en-US" dirty="0" err="1" smtClean="0"/>
              <a:t>LaraNik</a:t>
            </a:r>
            <a:r>
              <a:rPr lang="en-US" dirty="0" smtClean="0"/>
              <a:t> (nikfia@mail.ru); diamantino.henriques@ipma.pt; claudiac@cima.fcen.uba.ar</a:t>
            </a:r>
          </a:p>
          <a:p>
            <a:r>
              <a:rPr lang="en-US" dirty="0" smtClean="0"/>
              <a:t>Dear Presenters,</a:t>
            </a:r>
            <a:br>
              <a:rPr lang="en-US" dirty="0" smtClean="0"/>
            </a:br>
            <a:r>
              <a:rPr lang="en-US" dirty="0" smtClean="0"/>
              <a:t/>
            </a:r>
            <a:br>
              <a:rPr lang="en-US" dirty="0" smtClean="0"/>
            </a:br>
            <a:r>
              <a:rPr lang="en-US" dirty="0" smtClean="0"/>
              <a:t>Ones again, I would like to welcome you to our incoming event week </a:t>
            </a:r>
            <a:br>
              <a:rPr lang="en-US" dirty="0" smtClean="0"/>
            </a:br>
            <a:r>
              <a:rPr lang="en-US" dirty="0" smtClean="0"/>
              <a:t>'World Wide Weather Briefing'! Thank you for joining and being open to </a:t>
            </a:r>
            <a:br>
              <a:rPr lang="en-US" dirty="0" smtClean="0"/>
            </a:br>
            <a:r>
              <a:rPr lang="en-US" dirty="0" smtClean="0"/>
              <a:t>share knowledge and experience to your colleagues around globe.</a:t>
            </a:r>
            <a:br>
              <a:rPr lang="en-US" dirty="0" smtClean="0"/>
            </a:br>
            <a:r>
              <a:rPr lang="en-US" dirty="0" smtClean="0"/>
              <a:t/>
            </a:r>
            <a:br>
              <a:rPr lang="en-US" dirty="0" smtClean="0"/>
            </a:br>
            <a:r>
              <a:rPr lang="en-US" dirty="0" smtClean="0"/>
              <a:t>This event week comes closer now and final preparations for it are </a:t>
            </a:r>
            <a:br>
              <a:rPr lang="en-US" dirty="0" smtClean="0"/>
            </a:br>
            <a:r>
              <a:rPr lang="en-US" dirty="0" smtClean="0"/>
              <a:t>approaching. For this reason I will ask you to follow my instructions, </a:t>
            </a:r>
            <a:br>
              <a:rPr lang="en-US" dirty="0" smtClean="0"/>
            </a:br>
            <a:r>
              <a:rPr lang="en-US" dirty="0" smtClean="0"/>
              <a:t>there are few simple steps for you before we can start our event. And I </a:t>
            </a:r>
            <a:br>
              <a:rPr lang="en-US" dirty="0" smtClean="0"/>
            </a:br>
            <a:r>
              <a:rPr lang="en-US" dirty="0" smtClean="0"/>
              <a:t>promise I this will not consume much of your time.</a:t>
            </a:r>
            <a:br>
              <a:rPr lang="en-US" dirty="0" smtClean="0"/>
            </a:br>
            <a:r>
              <a:rPr lang="en-US" dirty="0" smtClean="0"/>
              <a:t/>
            </a:r>
            <a:br>
              <a:rPr lang="en-US" dirty="0" smtClean="0"/>
            </a:br>
            <a:r>
              <a:rPr lang="en-US" dirty="0" smtClean="0"/>
              <a:t>As you were able to see already, list of chosen presenters and </a:t>
            </a:r>
            <a:br>
              <a:rPr lang="en-US" dirty="0" smtClean="0"/>
            </a:br>
            <a:r>
              <a:rPr lang="en-US" dirty="0" smtClean="0"/>
              <a:t>preliminary agenda are now available on our web page:</a:t>
            </a:r>
            <a:br>
              <a:rPr lang="en-US" dirty="0" smtClean="0"/>
            </a:br>
            <a:r>
              <a:rPr lang="en-US" sz="1200" kern="1200" dirty="0" smtClean="0">
                <a:solidFill>
                  <a:schemeClr val="tx1"/>
                </a:solidFill>
                <a:latin typeface="+mn-lt"/>
                <a:ea typeface="+mn-ea"/>
                <a:cs typeface="+mn-cs"/>
                <a:hlinkClick r:id="rId4"/>
              </a:rPr>
              <a:t>http://www.eumetrain.org/events/www_briefing_2013.html</a:t>
            </a:r>
            <a:r>
              <a:rPr lang="en-US" dirty="0" smtClean="0"/>
              <a:t/>
            </a:r>
            <a:br>
              <a:rPr lang="en-US" dirty="0" smtClean="0"/>
            </a:br>
            <a:r>
              <a:rPr lang="en-US" dirty="0" smtClean="0"/>
              <a:t/>
            </a:r>
            <a:br>
              <a:rPr lang="en-US" dirty="0" smtClean="0"/>
            </a:br>
            <a:r>
              <a:rPr lang="en-US" dirty="0" smtClean="0"/>
              <a:t>There you can see that every session has a short description, i.e. area </a:t>
            </a:r>
            <a:br>
              <a:rPr lang="en-US" dirty="0" smtClean="0"/>
            </a:br>
            <a:r>
              <a:rPr lang="en-US" dirty="0" smtClean="0"/>
              <a:t>of interest, name of presenter for that region and a short biography </a:t>
            </a:r>
            <a:br>
              <a:rPr lang="en-US" dirty="0" smtClean="0"/>
            </a:br>
            <a:r>
              <a:rPr lang="en-US" dirty="0" smtClean="0"/>
              <a:t>about each presenter. So my wish is that each of you, by the end of this </a:t>
            </a:r>
            <a:br>
              <a:rPr lang="en-US" dirty="0" smtClean="0"/>
            </a:br>
            <a:r>
              <a:rPr lang="en-US" dirty="0" smtClean="0"/>
              <a:t>week (better jet </a:t>
            </a:r>
            <a:r>
              <a:rPr lang="en-US" dirty="0" err="1" smtClean="0"/>
              <a:t>asap</a:t>
            </a:r>
            <a:r>
              <a:rPr lang="en-US" dirty="0" smtClean="0"/>
              <a:t>), sends me this short CV or biography, which we </a:t>
            </a:r>
            <a:br>
              <a:rPr lang="en-US" dirty="0" smtClean="0"/>
            </a:br>
            <a:r>
              <a:rPr lang="en-US" dirty="0" smtClean="0"/>
              <a:t>will upload to web page for this event. For reference, you can take a </a:t>
            </a:r>
            <a:br>
              <a:rPr lang="en-US" dirty="0" smtClean="0"/>
            </a:br>
            <a:r>
              <a:rPr lang="en-US" dirty="0" smtClean="0"/>
              <a:t>look at the biography of your colleague, Dan </a:t>
            </a:r>
            <a:r>
              <a:rPr lang="en-US" dirty="0" err="1" smtClean="0"/>
              <a:t>Bikos</a:t>
            </a:r>
            <a:r>
              <a:rPr lang="en-US" dirty="0" smtClean="0"/>
              <a:t> (USA), this one is </a:t>
            </a:r>
            <a:br>
              <a:rPr lang="en-US" dirty="0" smtClean="0"/>
            </a:br>
            <a:r>
              <a:rPr lang="en-US" dirty="0" smtClean="0"/>
              <a:t>already uploaded.</a:t>
            </a:r>
            <a:br>
              <a:rPr lang="en-US" dirty="0" smtClean="0"/>
            </a:br>
            <a:r>
              <a:rPr lang="en-US" dirty="0" smtClean="0"/>
              <a:t/>
            </a:r>
            <a:br>
              <a:rPr lang="en-US" dirty="0" smtClean="0"/>
            </a:br>
            <a:r>
              <a:rPr lang="en-US" dirty="0" smtClean="0"/>
              <a:t>Also, please let me know which special event or weather feature, </a:t>
            </a:r>
            <a:br>
              <a:rPr lang="en-US" dirty="0" smtClean="0"/>
            </a:br>
            <a:r>
              <a:rPr lang="en-US" dirty="0" smtClean="0"/>
              <a:t>connected to your region, you will present. - As I already mentioned to </a:t>
            </a:r>
            <a:br>
              <a:rPr lang="en-US" dirty="0" smtClean="0"/>
            </a:br>
            <a:r>
              <a:rPr lang="en-US" dirty="0" smtClean="0"/>
              <a:t>you, this should be second (or third) part of your presentation, after </a:t>
            </a:r>
            <a:br>
              <a:rPr lang="en-US" dirty="0" smtClean="0"/>
            </a:br>
            <a:r>
              <a:rPr lang="en-US" dirty="0" smtClean="0"/>
              <a:t>short introduction of you and your institute (working place) and </a:t>
            </a:r>
            <a:br>
              <a:rPr lang="en-US" dirty="0" smtClean="0"/>
            </a:br>
            <a:r>
              <a:rPr lang="en-US" dirty="0" smtClean="0"/>
              <a:t>'ordinary' weather brief.</a:t>
            </a:r>
            <a:br>
              <a:rPr lang="en-US" dirty="0" smtClean="0"/>
            </a:br>
            <a:r>
              <a:rPr lang="en-US" dirty="0" smtClean="0"/>
              <a:t/>
            </a:r>
            <a:br>
              <a:rPr lang="en-US" dirty="0" smtClean="0"/>
            </a:br>
            <a:r>
              <a:rPr lang="en-US" dirty="0" smtClean="0"/>
              <a:t>Last thing I will ask you (I'm probably lying now J) is to participate </a:t>
            </a:r>
            <a:br>
              <a:rPr lang="en-US" dirty="0" smtClean="0"/>
            </a:br>
            <a:r>
              <a:rPr lang="en-US" dirty="0" smtClean="0"/>
              <a:t>test sessions for presenters, where you will be introduced to software </a:t>
            </a:r>
            <a:br>
              <a:rPr lang="en-US" dirty="0" smtClean="0"/>
            </a:br>
            <a:r>
              <a:rPr lang="en-US" dirty="0" smtClean="0"/>
              <a:t>for online presentations that we will be using. It is called 'Saba </a:t>
            </a:r>
            <a:br>
              <a:rPr lang="en-US" dirty="0" smtClean="0"/>
            </a:br>
            <a:r>
              <a:rPr lang="en-US" dirty="0" smtClean="0"/>
              <a:t>meeting' (or ex '</a:t>
            </a:r>
            <a:r>
              <a:rPr lang="en-US" dirty="0" err="1" smtClean="0"/>
              <a:t>Centra</a:t>
            </a:r>
            <a:r>
              <a:rPr lang="en-US" dirty="0" smtClean="0"/>
              <a:t>'). Some of you are familiar with it, but it </a:t>
            </a:r>
            <a:br>
              <a:rPr lang="en-US" dirty="0" smtClean="0"/>
            </a:br>
            <a:r>
              <a:rPr lang="en-US" dirty="0" smtClean="0"/>
              <a:t>would be more than useful for all of you to prepare yourself for </a:t>
            </a:r>
            <a:br>
              <a:rPr lang="en-US" dirty="0" smtClean="0"/>
            </a:br>
            <a:r>
              <a:rPr lang="en-US" dirty="0" smtClean="0"/>
              <a:t>presentation with no (that means, virtual) audience. - But this step </a:t>
            </a:r>
            <a:br>
              <a:rPr lang="en-US" dirty="0" smtClean="0"/>
            </a:br>
            <a:r>
              <a:rPr lang="en-US" dirty="0" smtClean="0"/>
              <a:t>comes only in the beginning of May, so you will be informed about it </a:t>
            </a:r>
            <a:br>
              <a:rPr lang="en-US" dirty="0" smtClean="0"/>
            </a:br>
            <a:r>
              <a:rPr lang="en-US" dirty="0" smtClean="0"/>
              <a:t>ones again, week before software testing.</a:t>
            </a:r>
            <a:br>
              <a:rPr lang="en-US" dirty="0" smtClean="0"/>
            </a:br>
            <a:r>
              <a:rPr lang="en-US" dirty="0" smtClean="0"/>
              <a:t/>
            </a:r>
            <a:br>
              <a:rPr lang="en-US" dirty="0" smtClean="0"/>
            </a:br>
            <a:r>
              <a:rPr lang="en-US" dirty="0" smtClean="0"/>
              <a:t>Let me know any of you has some issues with this agenda we made. Thank </a:t>
            </a:r>
            <a:br>
              <a:rPr lang="en-US" dirty="0" smtClean="0"/>
            </a:br>
            <a:r>
              <a:rPr lang="en-US" dirty="0" smtClean="0"/>
              <a:t>you in advance for these biographies, we will stay in contact!</a:t>
            </a:r>
            <a:br>
              <a:rPr lang="en-US" dirty="0" smtClean="0"/>
            </a:br>
            <a:r>
              <a:rPr lang="en-US" dirty="0" smtClean="0"/>
              <a:t/>
            </a:r>
            <a:br>
              <a:rPr lang="en-US" dirty="0" smtClean="0"/>
            </a:br>
            <a:r>
              <a:rPr lang="en-US" dirty="0" smtClean="0"/>
              <a:t>Nice day to All,</a:t>
            </a:r>
            <a:br>
              <a:rPr lang="en-US" dirty="0" smtClean="0"/>
            </a:br>
            <a:r>
              <a:rPr lang="en-US" dirty="0" smtClean="0"/>
              <a:t>Ivan</a:t>
            </a:r>
            <a:br>
              <a:rPr lang="en-US" dirty="0" smtClean="0"/>
            </a:br>
            <a:r>
              <a:rPr lang="en-US" dirty="0" smtClean="0"/>
              <a:t/>
            </a:r>
            <a:br>
              <a:rPr lang="en-US" dirty="0" smtClean="0"/>
            </a:br>
            <a:r>
              <a:rPr lang="en-US" dirty="0" smtClean="0"/>
              <a:t>p.s.:</a:t>
            </a:r>
            <a:br>
              <a:rPr lang="en-US" dirty="0" smtClean="0"/>
            </a:br>
            <a:r>
              <a:rPr lang="en-US" dirty="0" smtClean="0"/>
              <a:t>@Phil: You see that you are chosen to present something about Canada </a:t>
            </a:r>
            <a:br>
              <a:rPr lang="en-US" dirty="0" smtClean="0"/>
            </a:br>
            <a:r>
              <a:rPr lang="en-US" dirty="0" smtClean="0"/>
              <a:t>region. I </a:t>
            </a:r>
            <a:r>
              <a:rPr lang="en-US" dirty="0" err="1" smtClean="0"/>
              <a:t>wold</a:t>
            </a:r>
            <a:r>
              <a:rPr lang="en-US" smtClean="0"/>
              <a:t> just like to ask you to concentrate your presentation on </a:t>
            </a:r>
            <a:br>
              <a:rPr lang="en-US" smtClean="0"/>
            </a:br>
            <a:r>
              <a:rPr lang="en-US" smtClean="0"/>
              <a:t>north-most parts of your country, since you are closest to north pole </a:t>
            </a:r>
            <a:br>
              <a:rPr lang="en-US" smtClean="0"/>
            </a:br>
            <a:r>
              <a:rPr lang="en-US" smtClean="0"/>
              <a:t>regions (for which, I'm sure, audience will be interested)</a:t>
            </a:r>
            <a:br>
              <a:rPr lang="en-US" smtClean="0"/>
            </a:br>
            <a:endParaRPr lang="en-US" smtClean="0"/>
          </a:p>
          <a:p>
            <a:endParaRPr lang="en-US"/>
          </a:p>
        </p:txBody>
      </p:sp>
      <p:sp>
        <p:nvSpPr>
          <p:cNvPr id="4" name="Slide Number Placeholder 3"/>
          <p:cNvSpPr>
            <a:spLocks noGrp="1"/>
          </p:cNvSpPr>
          <p:nvPr>
            <p:ph type="sldNum" sz="quarter" idx="10"/>
          </p:nvPr>
        </p:nvSpPr>
        <p:spPr/>
        <p:txBody>
          <a:bodyPr/>
          <a:lstStyle/>
          <a:p>
            <a:fld id="{517535DE-99BF-4ADC-97E4-66E83105028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add this slide… maybe because</a:t>
            </a:r>
            <a:r>
              <a:rPr lang="en-US" baseline="0" dirty="0" smtClean="0"/>
              <a:t> science is also an art. Art is science. Science is art.</a:t>
            </a:r>
          </a:p>
          <a:p>
            <a:r>
              <a:rPr lang="en-US" baseline="0" dirty="0" smtClean="0"/>
              <a:t>I have completed almost 1300 paintings and this is just a small sampling of a few of my </a:t>
            </a:r>
            <a:r>
              <a:rPr lang="en-US" baseline="0" dirty="0" err="1" smtClean="0"/>
              <a:t>favourites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 Satellite Meteorology …</a:t>
            </a:r>
            <a:br>
              <a:rPr lang="en-US" sz="1200" dirty="0" smtClean="0"/>
            </a:br>
            <a:r>
              <a:rPr lang="en-US" sz="1200" dirty="0" smtClean="0"/>
              <a:t>Creative Satellite Interpretation</a:t>
            </a:r>
            <a:br>
              <a:rPr lang="en-US" sz="1200" dirty="0" smtClean="0"/>
            </a:br>
            <a:r>
              <a:rPr lang="en-US" sz="1200" dirty="0" smtClean="0"/>
              <a:t>…an </a:t>
            </a:r>
            <a:r>
              <a:rPr lang="en-US" sz="2400" dirty="0" smtClean="0">
                <a:solidFill>
                  <a:srgbClr val="FF0000"/>
                </a:solidFill>
                <a:latin typeface="Bradley Hand ITC" pitchFamily="66" charset="0"/>
              </a:rPr>
              <a:t>Art</a:t>
            </a:r>
            <a:r>
              <a:rPr lang="en-US" sz="1200" dirty="0" smtClean="0"/>
              <a:t> and a </a:t>
            </a:r>
            <a:r>
              <a:rPr lang="en-US" sz="1800" dirty="0" smtClean="0">
                <a:solidFill>
                  <a:srgbClr val="FFFF00"/>
                </a:solidFill>
                <a:latin typeface="Book Antiqua" pitchFamily="18" charset="0"/>
              </a:rPr>
              <a:t>Science</a:t>
            </a:r>
          </a:p>
          <a:p>
            <a:r>
              <a:rPr lang="en-CA" dirty="0" smtClean="0"/>
              <a:t>Turn this into a “clicker” question. Ask</a:t>
            </a:r>
            <a:r>
              <a:rPr lang="en-CA" baseline="0" dirty="0" smtClean="0"/>
              <a:t> the participants to identify the jet stream vector, cyclone, anticyclone and deformation zone.</a:t>
            </a:r>
            <a:endParaRPr lang="en-CA" dirty="0"/>
          </a:p>
        </p:txBody>
      </p:sp>
      <p:sp>
        <p:nvSpPr>
          <p:cNvPr id="4" name="Slide Number Placeholder 3"/>
          <p:cNvSpPr>
            <a:spLocks noGrp="1"/>
          </p:cNvSpPr>
          <p:nvPr>
            <p:ph type="sldNum" sz="quarter" idx="10"/>
          </p:nvPr>
        </p:nvSpPr>
        <p:spPr/>
        <p:txBody>
          <a:bodyPr/>
          <a:lstStyle/>
          <a:p>
            <a:pPr>
              <a:defRPr/>
            </a:pPr>
            <a:fld id="{8BCAB465-46BA-4093-822C-16B01EEBACFE}"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CA" sz="1200" kern="1200" dirty="0" smtClean="0">
                <a:solidFill>
                  <a:schemeClr val="tx1"/>
                </a:solidFill>
                <a:latin typeface="+mn-lt"/>
                <a:ea typeface="+mn-ea"/>
                <a:cs typeface="+mn-cs"/>
              </a:rPr>
              <a:t>'World Wide Weather Briefing'! Thank you for joining and being open to share knowledge and experience to your colleagues around globe. This event week comes closer now and final preparations for it are approaching. For this reason I will ask you to follow my instructions, there are few simple steps for you before we can start our event. And I promise I this will not consume much of your time.</a:t>
            </a:r>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As you were able to see already, list of chosen presenters and preliminary agenda are now available on our web page:</a:t>
            </a:r>
            <a:endParaRPr lang="en-US" sz="1200" kern="1200" dirty="0" smtClean="0">
              <a:solidFill>
                <a:schemeClr val="tx1"/>
              </a:solidFill>
              <a:latin typeface="+mn-lt"/>
              <a:ea typeface="+mn-ea"/>
              <a:cs typeface="+mn-cs"/>
            </a:endParaRPr>
          </a:p>
          <a:p>
            <a:r>
              <a:rPr lang="en-CA" sz="1200" u="sng" kern="1200" dirty="0" smtClean="0">
                <a:solidFill>
                  <a:schemeClr val="tx1"/>
                </a:solidFill>
                <a:latin typeface="+mn-lt"/>
                <a:ea typeface="+mn-ea"/>
                <a:cs typeface="+mn-cs"/>
                <a:hlinkClick r:id="rId3"/>
              </a:rPr>
              <a:t>http://www.eumetrain.org/events/www_briefing_2013.html</a:t>
            </a:r>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Also, please let me know which special event or weather feature, connected to your region, you will present. - As I already mentioned to you, this should be second (or third) part of your presentation, after short introduction of you and your institute (working place) and 'ordinary' weather brief.</a:t>
            </a:r>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Last thing I will ask you (I'm probably lying now J) is to participate test sessions for presenters, where you will be introduced to software for online presentations that we will be using. It is called '</a:t>
            </a:r>
            <a:r>
              <a:rPr lang="en-CA" sz="1200" kern="1200" dirty="0" err="1" smtClean="0">
                <a:solidFill>
                  <a:schemeClr val="tx1"/>
                </a:solidFill>
                <a:latin typeface="+mn-lt"/>
                <a:ea typeface="+mn-ea"/>
                <a:cs typeface="+mn-cs"/>
              </a:rPr>
              <a:t>Saba</a:t>
            </a:r>
            <a:r>
              <a:rPr lang="en-CA" sz="1200" kern="1200" dirty="0" smtClean="0">
                <a:solidFill>
                  <a:schemeClr val="tx1"/>
                </a:solidFill>
                <a:latin typeface="+mn-lt"/>
                <a:ea typeface="+mn-ea"/>
                <a:cs typeface="+mn-cs"/>
              </a:rPr>
              <a:t> meeting' (or ex '</a:t>
            </a:r>
            <a:r>
              <a:rPr lang="en-CA" sz="1200" kern="1200" dirty="0" err="1" smtClean="0">
                <a:solidFill>
                  <a:schemeClr val="tx1"/>
                </a:solidFill>
                <a:latin typeface="+mn-lt"/>
                <a:ea typeface="+mn-ea"/>
                <a:cs typeface="+mn-cs"/>
              </a:rPr>
              <a:t>Centra</a:t>
            </a:r>
            <a:r>
              <a:rPr lang="en-CA" sz="1200" kern="1200" dirty="0" smtClean="0">
                <a:solidFill>
                  <a:schemeClr val="tx1"/>
                </a:solidFill>
                <a:latin typeface="+mn-lt"/>
                <a:ea typeface="+mn-ea"/>
                <a:cs typeface="+mn-cs"/>
              </a:rPr>
              <a:t>'). Some of you are familiar with it, but it would be more than useful for all of you to prepare yourself for presentation with no (that means, virtual) audience. - But this step comes only in the beginning of May, so you will be informed about it ones again, week before software testing.</a:t>
            </a:r>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Let me know any of you has some issues with this agenda we made. Thank you in advance for these biographies, we will stay in contact!</a:t>
            </a:r>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Ivan </a:t>
            </a:r>
            <a:r>
              <a:rPr lang="en-CA" sz="1200" kern="1200" dirty="0" err="1" smtClean="0">
                <a:solidFill>
                  <a:schemeClr val="tx1"/>
                </a:solidFill>
                <a:latin typeface="+mn-lt"/>
                <a:ea typeface="+mn-ea"/>
                <a:cs typeface="+mn-cs"/>
              </a:rPr>
              <a:t>Smiljanic</a:t>
            </a:r>
            <a:r>
              <a:rPr lang="en-CA" sz="1200" kern="1200" dirty="0" smtClean="0">
                <a:solidFill>
                  <a:schemeClr val="tx1"/>
                </a:solidFill>
                <a:latin typeface="+mn-lt"/>
                <a:ea typeface="+mn-ea"/>
                <a:cs typeface="+mn-cs"/>
              </a:rPr>
              <a:t> (smiljanic@cirus.dhz.hr</a:t>
            </a:r>
            <a:endParaRPr lang="en-US" sz="1200" kern="1200" dirty="0" smtClean="0">
              <a:solidFill>
                <a:schemeClr val="tx1"/>
              </a:solidFill>
              <a:latin typeface="+mn-lt"/>
              <a:ea typeface="+mn-ea"/>
              <a:cs typeface="+mn-cs"/>
            </a:endParaRPr>
          </a:p>
          <a:p>
            <a:r>
              <a:rPr lang="en-CA" sz="1200" kern="1200" dirty="0" smtClean="0">
                <a:solidFill>
                  <a:schemeClr val="tx1"/>
                </a:solidFill>
                <a:latin typeface="+mn-lt"/>
                <a:ea typeface="+mn-ea"/>
                <a:cs typeface="+mn-cs"/>
              </a:rPr>
              <a:t>Bio</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Trained at Queen's University as a nuclear physicist, “Phil the Forecaster" has been a professional meteorologist since 1976. Officially retired in 2011 Phil still continues to advance his research efforts with COMET and the Meteorological Service of Canada (MSC). Satellite and radar meteorology are his forte. Much of this research has been published by COMET under the Satellite Palette banner. Phil has also completed original and extensive research on performance measurement. This large body of work resides in the Case Studies section of Northern Latitude Meteorology (</a:t>
            </a:r>
            <a:r>
              <a:rPr lang="en-US" sz="1200" kern="1200" dirty="0" err="1" smtClean="0">
                <a:solidFill>
                  <a:schemeClr val="tx1"/>
                </a:solidFill>
                <a:latin typeface="+mn-lt"/>
                <a:ea typeface="+mn-ea"/>
                <a:cs typeface="+mn-cs"/>
              </a:rPr>
              <a:t>NorLatMet</a:t>
            </a:r>
            <a:r>
              <a:rPr lang="en-US" sz="1200" kern="1200" dirty="0" smtClean="0">
                <a:solidFill>
                  <a:schemeClr val="tx1"/>
                </a:solidFill>
                <a:latin typeface="+mn-lt"/>
                <a:ea typeface="+mn-ea"/>
                <a:cs typeface="+mn-cs"/>
              </a:rPr>
              <a:t>/COMET). </a:t>
            </a:r>
          </a:p>
          <a:p>
            <a:r>
              <a:rPr lang="en-US" sz="1200" kern="1200" dirty="0" smtClean="0">
                <a:solidFill>
                  <a:schemeClr val="tx1"/>
                </a:solidFill>
                <a:latin typeface="+mn-lt"/>
                <a:ea typeface="+mn-ea"/>
                <a:cs typeface="+mn-cs"/>
              </a:rPr>
              <a:t>Aside from the above Phil has been painting en plein air forever -  Philtheforecaster.blogspot.com - art and science are indeed similar endeavours. A sense of humour bundles all of this together and makes learning and teaching  fun. </a:t>
            </a:r>
          </a:p>
          <a:p>
            <a:r>
              <a:rPr lang="en-CA" sz="1200"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Canadian weather</a:t>
            </a:r>
            <a:r>
              <a:rPr lang="en-US" baseline="0" dirty="0" smtClean="0"/>
              <a:t> is that of extremes. I was lucky enough to have witnessed some big storms. The best days to work were the nastiest weather days. I would often trade shifts to work the nasty weather. The nasty weather conditions were the best teachers. One can still learn from fair weather days though.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could be turned into a “clicker” question or participants could use their stars to</a:t>
            </a:r>
            <a:r>
              <a:rPr lang="en-US" baseline="0" dirty="0" smtClean="0"/>
              <a:t> indicate which reason resonates with them and their personal experiences.</a:t>
            </a:r>
            <a:endParaRPr lang="en-US" dirty="0" smtClean="0"/>
          </a:p>
          <a:p>
            <a:endParaRPr lang="en-US" dirty="0" smtClean="0"/>
          </a:p>
          <a:p>
            <a:r>
              <a:rPr lang="en-US" dirty="0" smtClean="0"/>
              <a:t>Dye Circulations in a rotating tank. Mechanically induced vortices in a rotating tank. </a:t>
            </a:r>
          </a:p>
          <a:p>
            <a:r>
              <a:rPr lang="en-US" dirty="0" smtClean="0"/>
              <a:t>The Coriolis force aligns the structures along the shear circulation . The colours do not mix. The circulations</a:t>
            </a:r>
            <a:r>
              <a:rPr lang="en-US" baseline="0" dirty="0" smtClean="0"/>
              <a:t> are largely two dimensional.</a:t>
            </a:r>
          </a:p>
          <a:p>
            <a:r>
              <a:rPr lang="en-US" baseline="0" dirty="0" smtClean="0"/>
              <a:t>The “North Pole” is the centre of the tank which is the centre of rotation.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slide is intended</a:t>
            </a:r>
            <a:r>
              <a:rPr lang="en-US" baseline="0" dirty="0" smtClean="0"/>
              <a:t> to empower the participants and suggest that they can better understand the real atmosphere by applying conceptual models to patterns in remote sensing data. Numerical models are useful tools and simulations of atmospheric processes but they are not the solution to the forecast problems of the day. </a:t>
            </a:r>
          </a:p>
          <a:p>
            <a:r>
              <a:rPr lang="en-US" baseline="0" dirty="0" smtClean="0"/>
              <a:t>Think in 3D conceptual models to really understand atmospheric processes.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Water vapour satellite imagery as shown here is really showing a three-dimensional isosurface of 1 mm of water vapour as viewed from the satellite.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In atmospheric fluid dynamics, there are 3 basic atmospheric elements: vorticity </a:t>
            </a:r>
            <a:r>
              <a:rPr lang="en-US" sz="1200" b="0" i="0" kern="1200" dirty="0" err="1" smtClean="0">
                <a:solidFill>
                  <a:schemeClr val="tx1"/>
                </a:solidFill>
                <a:latin typeface="+mn-lt"/>
                <a:ea typeface="+mn-ea"/>
                <a:cs typeface="+mn-cs"/>
              </a:rPr>
              <a:t>centres</a:t>
            </a:r>
            <a:r>
              <a:rPr lang="en-US" sz="1200" b="0" i="0" kern="1200" dirty="0" smtClean="0">
                <a:solidFill>
                  <a:schemeClr val="tx1"/>
                </a:solidFill>
                <a:latin typeface="+mn-lt"/>
                <a:ea typeface="+mn-ea"/>
                <a:cs typeface="+mn-cs"/>
              </a:rPr>
              <a:t>, conveyor belts/jets, and deformation zones. As a system these elements can help us see atmospheric processes. If you can see one element, you can infer the others and further infer three-dimensional structures.</a:t>
            </a:r>
          </a:p>
          <a:p>
            <a:r>
              <a:rPr lang="en-US" sz="1200" b="0" i="0" kern="1200" dirty="0" smtClean="0">
                <a:solidFill>
                  <a:schemeClr val="tx1"/>
                </a:solidFill>
                <a:latin typeface="+mn-lt"/>
                <a:ea typeface="+mn-ea"/>
                <a:cs typeface="+mn-cs"/>
              </a:rPr>
              <a:t>Expert forecasters define this three-dimensional mental model and use it to see their forecasts and better predict the future state of the atmosphere. To them, the atmosphere no longer consists of two-dimensional plan-view maps or cross sections - it is a fully functioning three-dimensional world that they no longer need to slice and dice. Numerical weather prediction (NWP) output is only used where they need more information in their 3D mental model. By limiting the amount of time spent examining model output, forecasters can better focus their efforts on understanding the weather situation.</a:t>
            </a:r>
            <a:endParaRPr lang="en-US" dirty="0" smtClean="0"/>
          </a:p>
          <a:p>
            <a:endParaRPr lang="en-US" dirty="0" smtClean="0"/>
          </a:p>
          <a:p>
            <a:r>
              <a:rPr lang="en-US" dirty="0" smtClean="0"/>
              <a:t>Full video: </a:t>
            </a:r>
            <a:r>
              <a:rPr lang="en-US" sz="1200" kern="1200" dirty="0" smtClean="0">
                <a:solidFill>
                  <a:schemeClr val="tx1"/>
                </a:solidFill>
                <a:latin typeface="Arial" charset="0"/>
                <a:ea typeface="+mn-ea"/>
                <a:cs typeface="+mn-cs"/>
                <a:hlinkClick r:id="rId3"/>
              </a:rPr>
              <a:t>http://www.youtube.com/watch?v=S0_-uITuxYQ</a:t>
            </a:r>
            <a:r>
              <a:rPr lang="en-US" dirty="0" smtClean="0"/>
              <a:t/>
            </a:r>
            <a:br>
              <a:rPr lang="en-US" dirty="0" smtClean="0"/>
            </a:br>
            <a:r>
              <a:rPr lang="en-US" dirty="0" smtClean="0"/>
              <a:t>Creamer Experiment: </a:t>
            </a:r>
            <a:r>
              <a:rPr lang="en-US" sz="1200" kern="1200" dirty="0" smtClean="0">
                <a:solidFill>
                  <a:schemeClr val="tx1"/>
                </a:solidFill>
                <a:latin typeface="Arial" charset="0"/>
                <a:ea typeface="+mn-ea"/>
                <a:cs typeface="+mn-cs"/>
                <a:hlinkClick r:id="rId4"/>
              </a:rPr>
              <a:t>http://www.youtube.com/watch?v=o-jV5Vf-bcw</a:t>
            </a:r>
            <a:r>
              <a:rPr lang="en-US" dirty="0" smtClean="0"/>
              <a:t/>
            </a:r>
            <a:br>
              <a:rPr lang="en-US" dirty="0" smtClean="0"/>
            </a:br>
            <a:r>
              <a:rPr lang="en-US" dirty="0" smtClean="0"/>
              <a:t>Vortices in a rotating tank: </a:t>
            </a:r>
            <a:r>
              <a:rPr lang="en-US" sz="1200" kern="1200" dirty="0" smtClean="0">
                <a:solidFill>
                  <a:schemeClr val="tx1"/>
                </a:solidFill>
                <a:latin typeface="Arial" charset="0"/>
                <a:ea typeface="+mn-ea"/>
                <a:cs typeface="+mn-cs"/>
                <a:hlinkClick r:id="rId5"/>
              </a:rPr>
              <a:t>http://www.youtube.com/watch?v=qFIgLbFVo28</a:t>
            </a:r>
            <a:endParaRPr lang="en-US" sz="1200" kern="1200" dirty="0" smtClean="0">
              <a:solidFill>
                <a:schemeClr val="tx1"/>
              </a:solidFill>
              <a:latin typeface="Arial" charset="0"/>
              <a:ea typeface="+mn-ea"/>
              <a:cs typeface="+mn-cs"/>
            </a:endParaRPr>
          </a:p>
          <a:p>
            <a:endParaRPr lang="en-US" sz="1200" kern="1200" dirty="0" smtClean="0">
              <a:solidFill>
                <a:schemeClr val="tx1"/>
              </a:solidFill>
              <a:latin typeface="Arial" charset="0"/>
              <a:ea typeface="+mn-ea"/>
              <a:cs typeface="+mn-cs"/>
            </a:endParaRPr>
          </a:p>
          <a:p>
            <a:r>
              <a:rPr lang="en-US" sz="1200" b="0" i="0" u="none" strike="noStrike" kern="1200" dirty="0" smtClean="0">
                <a:solidFill>
                  <a:schemeClr val="tx1"/>
                </a:solidFill>
                <a:latin typeface="Arial" charset="0"/>
                <a:ea typeface="+mn-ea"/>
                <a:cs typeface="+mn-cs"/>
              </a:rPr>
              <a:t>The water </a:t>
            </a:r>
            <a:r>
              <a:rPr lang="en-US" sz="1200" b="0" i="0" u="none" strike="noStrike" kern="1200" dirty="0" err="1" smtClean="0">
                <a:solidFill>
                  <a:schemeClr val="tx1"/>
                </a:solidFill>
                <a:latin typeface="Arial" charset="0"/>
                <a:ea typeface="+mn-ea"/>
                <a:cs typeface="+mn-cs"/>
              </a:rPr>
              <a:t>vapour</a:t>
            </a:r>
            <a:r>
              <a:rPr lang="en-US" sz="1200" b="0" i="0" u="none" strike="noStrike" kern="1200" dirty="0" smtClean="0">
                <a:solidFill>
                  <a:schemeClr val="tx1"/>
                </a:solidFill>
                <a:latin typeface="Arial" charset="0"/>
                <a:ea typeface="+mn-ea"/>
                <a:cs typeface="+mn-cs"/>
              </a:rPr>
              <a:t> </a:t>
            </a:r>
            <a:r>
              <a:rPr lang="en-US" sz="1200" b="0" i="0" u="none" strike="noStrike" kern="1200" dirty="0" err="1" smtClean="0">
                <a:solidFill>
                  <a:schemeClr val="tx1"/>
                </a:solidFill>
                <a:latin typeface="Arial" charset="0"/>
                <a:ea typeface="+mn-ea"/>
                <a:cs typeface="+mn-cs"/>
              </a:rPr>
              <a:t>isosurface</a:t>
            </a:r>
            <a:r>
              <a:rPr lang="en-US" sz="1200" b="0" i="0" u="none" strike="noStrike" kern="1200" dirty="0" smtClean="0">
                <a:solidFill>
                  <a:schemeClr val="tx1"/>
                </a:solidFill>
                <a:latin typeface="Arial" charset="0"/>
                <a:ea typeface="+mn-ea"/>
                <a:cs typeface="+mn-cs"/>
              </a:rPr>
              <a:t> depicted in the imagery is the temperature where the satellite sensor becomes saturated with water </a:t>
            </a:r>
            <a:r>
              <a:rPr lang="en-US" sz="1200" b="0" i="0" u="none" strike="noStrike" kern="1200" dirty="0" err="1" smtClean="0">
                <a:solidFill>
                  <a:schemeClr val="tx1"/>
                </a:solidFill>
                <a:latin typeface="Arial" charset="0"/>
                <a:ea typeface="+mn-ea"/>
                <a:cs typeface="+mn-cs"/>
              </a:rPr>
              <a:t>vapour</a:t>
            </a:r>
            <a:r>
              <a:rPr lang="en-US" sz="1200" b="0" i="0" u="none" strike="noStrike" kern="1200" dirty="0" smtClean="0">
                <a:solidFill>
                  <a:schemeClr val="tx1"/>
                </a:solidFill>
                <a:latin typeface="Arial" charset="0"/>
                <a:ea typeface="+mn-ea"/>
                <a:cs typeface="+mn-cs"/>
              </a:rPr>
              <a:t> (approximately 1 mm of water </a:t>
            </a:r>
            <a:r>
              <a:rPr lang="en-US" sz="1200" b="0" i="0" u="none" strike="noStrike" kern="1200" dirty="0" err="1" smtClean="0">
                <a:solidFill>
                  <a:schemeClr val="tx1"/>
                </a:solidFill>
                <a:latin typeface="Arial" charset="0"/>
                <a:ea typeface="+mn-ea"/>
                <a:cs typeface="+mn-cs"/>
              </a:rPr>
              <a:t>vapour</a:t>
            </a:r>
            <a:r>
              <a:rPr lang="en-US" sz="1200" b="0" i="0" u="none" strike="noStrike" kern="1200" dirty="0" smtClean="0">
                <a:solidFill>
                  <a:schemeClr val="tx1"/>
                </a:solidFill>
                <a:latin typeface="Arial" charset="0"/>
                <a:ea typeface="+mn-ea"/>
                <a:cs typeface="+mn-cs"/>
              </a:rPr>
              <a:t>). This happens in the atmosphere between 250 and 700 </a:t>
            </a:r>
            <a:r>
              <a:rPr lang="en-US" sz="1200" b="0" i="0" u="none" strike="noStrike" kern="1200" dirty="0" err="1" smtClean="0">
                <a:solidFill>
                  <a:schemeClr val="tx1"/>
                </a:solidFill>
                <a:latin typeface="Arial" charset="0"/>
                <a:ea typeface="+mn-ea"/>
                <a:cs typeface="+mn-cs"/>
              </a:rPr>
              <a:t>mb</a:t>
            </a:r>
            <a:r>
              <a:rPr lang="en-US" sz="1200" b="0" i="0" u="none" strike="noStrike" kern="1200" dirty="0" smtClean="0">
                <a:solidFill>
                  <a:schemeClr val="tx1"/>
                </a:solidFill>
                <a:latin typeface="Arial" charset="0"/>
                <a:ea typeface="+mn-ea"/>
                <a:cs typeface="+mn-cs"/>
              </a:rPr>
              <a:t>.</a:t>
            </a:r>
          </a:p>
          <a:p>
            <a:r>
              <a:rPr lang="en-US" sz="1200" b="0" i="0" u="none" strike="noStrike" kern="1200" dirty="0" smtClean="0">
                <a:solidFill>
                  <a:schemeClr val="tx1"/>
                </a:solidFill>
                <a:latin typeface="Arial" charset="0"/>
                <a:ea typeface="+mn-ea"/>
                <a:cs typeface="+mn-cs"/>
              </a:rPr>
              <a:t>Indicate on the imagery where the lowest 3 areas of water </a:t>
            </a:r>
            <a:r>
              <a:rPr lang="en-US" sz="1200" b="0" i="0" u="none" strike="noStrike" kern="1200" dirty="0" err="1" smtClean="0">
                <a:solidFill>
                  <a:schemeClr val="tx1"/>
                </a:solidFill>
                <a:latin typeface="Arial" charset="0"/>
                <a:ea typeface="+mn-ea"/>
                <a:cs typeface="+mn-cs"/>
              </a:rPr>
              <a:t>vapour</a:t>
            </a:r>
            <a:r>
              <a:rPr lang="en-US" sz="1200" b="0" i="0" u="none" strike="noStrike" kern="1200" dirty="0" smtClean="0">
                <a:solidFill>
                  <a:schemeClr val="tx1"/>
                </a:solidFill>
                <a:latin typeface="Arial" charset="0"/>
                <a:ea typeface="+mn-ea"/>
                <a:cs typeface="+mn-cs"/>
              </a:rPr>
              <a:t> are by dragging the numbers 1 (lowest), 2 (low but not as low as 1), and 3 (low but not as low as 2) onto the image. Also indicate the highest 3 areas of water </a:t>
            </a:r>
            <a:r>
              <a:rPr lang="en-US" sz="1200" b="0" i="0" u="none" strike="noStrike" kern="1200" dirty="0" err="1" smtClean="0">
                <a:solidFill>
                  <a:schemeClr val="tx1"/>
                </a:solidFill>
                <a:latin typeface="Arial" charset="0"/>
                <a:ea typeface="+mn-ea"/>
                <a:cs typeface="+mn-cs"/>
              </a:rPr>
              <a:t>vapour</a:t>
            </a:r>
            <a:r>
              <a:rPr lang="en-US" sz="1200" b="0" i="0" u="none" strike="noStrike" kern="1200" dirty="0" smtClean="0">
                <a:solidFill>
                  <a:schemeClr val="tx1"/>
                </a:solidFill>
                <a:latin typeface="Arial" charset="0"/>
                <a:ea typeface="+mn-ea"/>
                <a:cs typeface="+mn-cs"/>
              </a:rPr>
              <a:t> by dragging the numbers 8 (high but not as high as 9), 9 (high but not as high as 10), and 10 (highest) onto the imagery. </a:t>
            </a:r>
          </a:p>
          <a:p>
            <a:pPr rtl="0"/>
            <a:r>
              <a:rPr lang="en-US" sz="1200" b="0" i="0" u="none" strike="noStrike" kern="1200" dirty="0" smtClean="0">
                <a:solidFill>
                  <a:schemeClr val="tx1"/>
                </a:solidFill>
                <a:latin typeface="Arial" charset="0"/>
                <a:ea typeface="+mn-ea"/>
                <a:cs typeface="+mn-cs"/>
              </a:rPr>
              <a:t>You do not need to be able to do this accurately in a forecast situation. Understand that the brighter colours are colder and thus higher and the darker colours are warmer and thus lower in the atmosphere should be sufficient. </a:t>
            </a:r>
          </a:p>
          <a:p>
            <a:pPr rtl="0"/>
            <a:endParaRPr lang="en-US" sz="1200" b="0" i="0" u="none" strike="noStrike" kern="1200" dirty="0" smtClean="0">
              <a:solidFill>
                <a:schemeClr val="tx1"/>
              </a:solidFill>
              <a:latin typeface="Arial" charset="0"/>
              <a:ea typeface="+mn-ea"/>
              <a:cs typeface="+mn-cs"/>
            </a:endParaRPr>
          </a:p>
          <a:p>
            <a:pPr rtl="0"/>
            <a:r>
              <a:rPr lang="en-US" sz="1200" b="0" i="0" u="none" strike="noStrike" kern="1200" dirty="0" smtClean="0">
                <a:solidFill>
                  <a:schemeClr val="tx1"/>
                </a:solidFill>
                <a:latin typeface="Arial" charset="0"/>
                <a:ea typeface="+mn-ea"/>
                <a:cs typeface="+mn-cs"/>
              </a:rPr>
              <a:t>A conveyor belt can be envisioned as an ensemble of air parcels, originating from a common source region. Conveyor belts are slanted along isentropic surfaces (planes of constant potential temperature) with warm conveyor belts ascending up an isentropic surface and dry conveyor belts descending down isentropic surfaces. Cold conveyor belts are a mishmash of rising and sinking motion but change in height by only a little. Trajectories of each of the conveyor belts are shown below.</a:t>
            </a:r>
            <a:endParaRPr lang="en-US" dirty="0" smtClean="0"/>
          </a:p>
          <a:p>
            <a:r>
              <a:rPr lang="en-US" dirty="0" smtClean="0"/>
              <a:t/>
            </a:r>
            <a:br>
              <a:rPr lang="en-US" dirty="0" smtClean="0"/>
            </a:br>
            <a:endParaRPr lang="en-US" dirty="0" smtClean="0"/>
          </a:p>
          <a:p>
            <a:r>
              <a:rPr lang="en-US" dirty="0" smtClean="0"/>
              <a:t/>
            </a:r>
            <a:br>
              <a:rPr lang="en-US" dirty="0" smtClean="0"/>
            </a:br>
            <a:endParaRPr lang="en-US" sz="1200" b="0" i="0" u="none" strike="noStrike" kern="1200" dirty="0" smtClean="0">
              <a:solidFill>
                <a:schemeClr val="tx1"/>
              </a:solidFill>
              <a:latin typeface="Arial" charset="0"/>
              <a:ea typeface="+mn-ea"/>
              <a:cs typeface="+mn-cs"/>
            </a:endParaRPr>
          </a:p>
          <a:p>
            <a:endParaRPr lang="en-US" sz="1200" b="0" i="0" u="none" strike="noStrike" kern="1200" dirty="0" smtClean="0">
              <a:solidFill>
                <a:schemeClr val="tx1"/>
              </a:solidFill>
              <a:latin typeface="Arial" charset="0"/>
              <a:ea typeface="+mn-ea"/>
              <a:cs typeface="+mn-cs"/>
            </a:endParaRPr>
          </a:p>
          <a:p>
            <a:r>
              <a:rPr lang="en-US" dirty="0" smtClean="0"/>
              <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pPr>
              <a:defRPr/>
            </a:pPr>
            <a:fld id="{8BCAB465-46BA-4093-822C-16B01EEBACFE}"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3D-WV – mention that I typically remove geopolitical</a:t>
            </a:r>
            <a:r>
              <a:rPr lang="en-US" baseline="0" dirty="0" smtClean="0"/>
              <a:t> lines. </a:t>
            </a:r>
            <a:endParaRPr lang="en-US" dirty="0" smtClean="0"/>
          </a:p>
          <a:p>
            <a:r>
              <a:rPr lang="en-US" sz="1200" b="0" i="0" kern="1200" dirty="0" smtClean="0">
                <a:solidFill>
                  <a:schemeClr val="tx1"/>
                </a:solidFill>
                <a:latin typeface="+mn-lt"/>
                <a:ea typeface="+mn-ea"/>
                <a:cs typeface="+mn-cs"/>
              </a:rPr>
              <a:t>In this image, the grayscale colours have been assigned heights relative to the entire brightness temperature scale. So in the image, every pixel of the same colour will have exactly the same height. But we know that even though pixels may have the same colour on this image, they may be at different altitudes due to the atmospheric characteristics in the profile beneath that pixel. Yet, it offers a three-dimensional representation that aids us in interpreting water vapour in 3D and creating our own three-dimensional model. Remember to only compare heights within a given system.</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Vorticity can be cyclonic or anticyclonic. Cyclonic vorticity, in either hemisphere, is considered a maximum (vorticity maximum or </a:t>
            </a:r>
            <a:r>
              <a:rPr lang="en-US" sz="1200" b="0" i="0" kern="1200" dirty="0" err="1" smtClean="0">
                <a:solidFill>
                  <a:schemeClr val="tx1"/>
                </a:solidFill>
                <a:latin typeface="+mn-lt"/>
                <a:ea typeface="+mn-ea"/>
                <a:cs typeface="+mn-cs"/>
              </a:rPr>
              <a:t>vort</a:t>
            </a:r>
            <a:r>
              <a:rPr lang="en-US" sz="1200" b="0" i="0" kern="1200" dirty="0" smtClean="0">
                <a:solidFill>
                  <a:schemeClr val="tx1"/>
                </a:solidFill>
                <a:latin typeface="+mn-lt"/>
                <a:ea typeface="+mn-ea"/>
                <a:cs typeface="+mn-cs"/>
              </a:rPr>
              <a:t> max for short) while anticyclonic vorticity is considered a minimum (vorticity minimum or </a:t>
            </a:r>
            <a:r>
              <a:rPr lang="en-US" sz="1200" b="0" i="0" kern="1200" dirty="0" err="1" smtClean="0">
                <a:solidFill>
                  <a:schemeClr val="tx1"/>
                </a:solidFill>
                <a:latin typeface="+mn-lt"/>
                <a:ea typeface="+mn-ea"/>
                <a:cs typeface="+mn-cs"/>
              </a:rPr>
              <a:t>vort</a:t>
            </a:r>
            <a:r>
              <a:rPr lang="en-US" sz="1200" b="0" i="0" kern="1200" dirty="0" smtClean="0">
                <a:solidFill>
                  <a:schemeClr val="tx1"/>
                </a:solidFill>
                <a:latin typeface="+mn-lt"/>
                <a:ea typeface="+mn-ea"/>
                <a:cs typeface="+mn-cs"/>
              </a:rPr>
              <a:t> min for short). Cyclonic vorticity </a:t>
            </a:r>
            <a:r>
              <a:rPr lang="en-US" sz="1200" b="0" i="0" kern="1200" dirty="0" err="1" smtClean="0">
                <a:solidFill>
                  <a:schemeClr val="tx1"/>
                </a:solidFill>
                <a:latin typeface="+mn-lt"/>
                <a:ea typeface="+mn-ea"/>
                <a:cs typeface="+mn-cs"/>
              </a:rPr>
              <a:t>centres</a:t>
            </a:r>
            <a:r>
              <a:rPr lang="en-US" sz="1200" b="0" i="0" kern="1200" dirty="0" smtClean="0">
                <a:solidFill>
                  <a:schemeClr val="tx1"/>
                </a:solidFill>
                <a:latin typeface="+mn-lt"/>
                <a:ea typeface="+mn-ea"/>
                <a:cs typeface="+mn-cs"/>
              </a:rPr>
              <a:t> are typically easier to find than anticyclonic vorticity </a:t>
            </a:r>
            <a:r>
              <a:rPr lang="en-US" sz="1200" b="0" i="0" kern="1200" dirty="0" err="1" smtClean="0">
                <a:solidFill>
                  <a:schemeClr val="tx1"/>
                </a:solidFill>
                <a:latin typeface="+mn-lt"/>
                <a:ea typeface="+mn-ea"/>
                <a:cs typeface="+mn-cs"/>
              </a:rPr>
              <a:t>centres</a:t>
            </a:r>
            <a:r>
              <a:rPr lang="en-US" sz="1200" b="0" i="0" kern="1200" dirty="0" smtClean="0">
                <a:solidFill>
                  <a:schemeClr val="tx1"/>
                </a:solidFill>
                <a:latin typeface="+mn-lt"/>
                <a:ea typeface="+mn-ea"/>
                <a:cs typeface="+mn-cs"/>
              </a:rPr>
              <a:t> on water vapour imagery.</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Warnings are in effect for somewhere</a:t>
            </a:r>
            <a:r>
              <a:rPr lang="en-US" baseline="0" dirty="0" smtClean="0"/>
              <a:t> and some reason all of the time. </a:t>
            </a:r>
          </a:p>
          <a:p>
            <a:r>
              <a:rPr lang="en-US" baseline="0" dirty="0" smtClean="0"/>
              <a:t>Was I in lightning danger within 10 minutes?</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 50% of the disasters in Canada are weather related. </a:t>
            </a:r>
          </a:p>
          <a:p>
            <a:r>
              <a:rPr lang="en-US" dirty="0" smtClean="0"/>
              <a:t>Weather is not only important… it is one of the main topics of conversation.</a:t>
            </a:r>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plan here is to start with some humour and the maple leaf flag as the brand Canada. The participants can use “stars” through Samba</a:t>
            </a:r>
            <a:r>
              <a:rPr lang="en-US" baseline="0" dirty="0" smtClean="0"/>
              <a:t> to indicate their choice or you could turn it into a “clicker” question. </a:t>
            </a:r>
          </a:p>
          <a:p>
            <a:endParaRPr lang="en-US" baseline="0" dirty="0" smtClean="0"/>
          </a:p>
          <a:p>
            <a:r>
              <a:rPr lang="en-US" sz="1200" b="0" i="0" kern="1200" dirty="0" smtClean="0">
                <a:solidFill>
                  <a:schemeClr val="tx1"/>
                </a:solidFill>
                <a:latin typeface="+mn-lt"/>
                <a:ea typeface="+mn-ea"/>
                <a:cs typeface="+mn-cs"/>
              </a:rPr>
              <a:t>Canada did not have a national flag until February 15, 1965, when its maple leaf flag was adopted by its parliament. Before that, the red ensign, a British maritime flag, was in general use</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 50% of the disasters in Canada are weather related. </a:t>
            </a:r>
          </a:p>
          <a:p>
            <a:r>
              <a:rPr lang="en-US" dirty="0" smtClean="0"/>
              <a:t>Weather is not only important… it is one of the main topics of conversation.</a:t>
            </a:r>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Background to the World Wide Weather Briefing</a:t>
            </a:r>
          </a:p>
          <a:p>
            <a:r>
              <a:rPr lang="en-US" dirty="0" smtClean="0"/>
              <a:t>Show creamer experiment.</a:t>
            </a:r>
          </a:p>
          <a:p>
            <a:r>
              <a:rPr lang="en-US" dirty="0" smtClean="0"/>
              <a:t>Show animation of rotating</a:t>
            </a:r>
            <a:r>
              <a:rPr lang="en-US" baseline="0" dirty="0" smtClean="0"/>
              <a:t> fluid and dye.</a:t>
            </a:r>
          </a:p>
          <a:p>
            <a:endParaRPr lang="en-US" dirty="0" smtClean="0"/>
          </a:p>
          <a:p>
            <a:r>
              <a:rPr lang="en-US" dirty="0" smtClean="0"/>
              <a:t>The effects</a:t>
            </a:r>
            <a:r>
              <a:rPr lang="en-US" baseline="0" dirty="0" smtClean="0"/>
              <a:t> of the Coriolis Force </a:t>
            </a:r>
          </a:p>
          <a:p>
            <a:pPr lvl="1">
              <a:buFont typeface="Arial" pitchFamily="34" charset="0"/>
              <a:buChar char="•"/>
            </a:pPr>
            <a:r>
              <a:rPr lang="en-US" baseline="0" dirty="0" smtClean="0"/>
              <a:t>Minimal mixing of conveyor belts</a:t>
            </a:r>
          </a:p>
          <a:p>
            <a:pPr lvl="1">
              <a:buFont typeface="Arial" pitchFamily="34" charset="0"/>
              <a:buChar char="•"/>
            </a:pPr>
            <a:r>
              <a:rPr lang="en-US" baseline="0" dirty="0" smtClean="0"/>
              <a:t>Long surviving and complex circulations that contain abundant information on the processes that created them in the past</a:t>
            </a:r>
          </a:p>
          <a:p>
            <a:pPr lvl="1">
              <a:buFont typeface="Arial" pitchFamily="34" charset="0"/>
              <a:buChar char="•"/>
            </a:pPr>
            <a:r>
              <a:rPr lang="en-US" baseline="0" dirty="0" smtClean="0"/>
              <a:t>Why I prefer to predict northern latitudes than equatorial regions</a:t>
            </a:r>
          </a:p>
          <a:p>
            <a:r>
              <a:rPr lang="en-US" baseline="0" dirty="0" smtClean="0"/>
              <a:t>Conceptual Models that help to</a:t>
            </a:r>
          </a:p>
          <a:p>
            <a:pPr lvl="1">
              <a:buFont typeface="Arial" pitchFamily="34" charset="0"/>
              <a:buChar char="•"/>
            </a:pPr>
            <a:r>
              <a:rPr lang="en-US" baseline="0" dirty="0" smtClean="0"/>
              <a:t>Interpret the meanings of current pattern</a:t>
            </a:r>
          </a:p>
          <a:p>
            <a:pPr lvl="1">
              <a:buFont typeface="Arial" pitchFamily="34" charset="0"/>
              <a:buChar char="•"/>
            </a:pPr>
            <a:r>
              <a:rPr lang="en-US" baseline="0" dirty="0" smtClean="0"/>
              <a:t>Predict the evolution of the patterns in the future</a:t>
            </a:r>
          </a:p>
          <a:p>
            <a:pPr lvl="0">
              <a:buFont typeface="Arial" pitchFamily="34" charset="0"/>
              <a:buNone/>
            </a:pPr>
            <a:r>
              <a:rPr lang="en-US" baseline="0" dirty="0" smtClean="0"/>
              <a:t>Remember that moisture shapes are generates in the atmospheric frame of reference and that vorticity minima are as important as the more exciting vorticity maxima. </a:t>
            </a:r>
          </a:p>
          <a:p>
            <a:pPr lvl="1">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 50% of the disasters in Canada are weather related. </a:t>
            </a:r>
          </a:p>
          <a:p>
            <a:r>
              <a:rPr lang="en-US" dirty="0" smtClean="0"/>
              <a:t>Weather is not only important… it is one of the main topics of conversation.</a:t>
            </a:r>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base"/>
            <a:r>
              <a:rPr lang="en-US" sz="1200" b="0" i="0" kern="1200" dirty="0" smtClean="0">
                <a:solidFill>
                  <a:schemeClr val="tx1"/>
                </a:solidFill>
                <a:latin typeface="+mn-lt"/>
                <a:ea typeface="+mn-ea"/>
                <a:cs typeface="+mn-cs"/>
              </a:rPr>
              <a:t>Manitoba forecasters now fear the Red River valley area could face one of the worst floods in history because of recent record snowfalls in the U.S.</a:t>
            </a:r>
          </a:p>
          <a:p>
            <a:pPr fontAlgn="base"/>
            <a:r>
              <a:rPr lang="en-US" sz="1200" b="0" i="0" kern="1200" dirty="0" smtClean="0">
                <a:solidFill>
                  <a:schemeClr val="tx1"/>
                </a:solidFill>
                <a:latin typeface="+mn-lt"/>
                <a:ea typeface="+mn-ea"/>
                <a:cs typeface="+mn-cs"/>
              </a:rPr>
              <a:t>“Based on the wetter conditions that we’ve seen in North Dakota, particularly the Fargo area, we are upgrading potential flood risk in the Red River valley,” Emergency Measures Minister Steve Ashton said Thursday. “The current </a:t>
            </a:r>
            <a:r>
              <a:rPr lang="en-US" sz="1200" b="0" i="0" kern="1200" dirty="0" err="1" smtClean="0">
                <a:solidFill>
                  <a:schemeClr val="tx1"/>
                </a:solidFill>
                <a:latin typeface="+mn-lt"/>
                <a:ea typeface="+mn-ea"/>
                <a:cs typeface="+mn-cs"/>
              </a:rPr>
              <a:t>unfavourable</a:t>
            </a:r>
            <a:r>
              <a:rPr lang="en-US" sz="1200" b="0" i="0" kern="1200" dirty="0" smtClean="0">
                <a:solidFill>
                  <a:schemeClr val="tx1"/>
                </a:solidFill>
                <a:latin typeface="+mn-lt"/>
                <a:ea typeface="+mn-ea"/>
                <a:cs typeface="+mn-cs"/>
              </a:rPr>
              <a:t> scenario (in the U.S.) indicates that we could be looking at a level in the Red River Valley up to one foot higher than the level in 2009 (23 feet), but not at 1997 levels.”</a:t>
            </a:r>
          </a:p>
          <a:p>
            <a:pPr fontAlgn="base"/>
            <a:r>
              <a:rPr lang="en-US" sz="1200" b="0" i="0" kern="1200" dirty="0" smtClean="0">
                <a:solidFill>
                  <a:schemeClr val="tx1"/>
                </a:solidFill>
                <a:latin typeface="+mn-lt"/>
                <a:ea typeface="+mn-ea"/>
                <a:cs typeface="+mn-cs"/>
              </a:rPr>
              <a:t>Those were two of the three worst floods ever experienced in Manitoba.</a:t>
            </a:r>
          </a:p>
          <a:p>
            <a:pPr fontAlgn="base"/>
            <a:r>
              <a:rPr lang="en-US" sz="1200" b="0" i="0" kern="1200" dirty="0" smtClean="0">
                <a:solidFill>
                  <a:schemeClr val="tx1"/>
                </a:solidFill>
                <a:latin typeface="+mn-lt"/>
                <a:ea typeface="+mn-ea"/>
                <a:cs typeface="+mn-cs"/>
              </a:rPr>
              <a:t>The level of the Red River between Emerson and Winnipeg will rise a half-foot to one foot higher than 2009, depending on the weather.</a:t>
            </a:r>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 50% of the disasters in Canada are weather related. </a:t>
            </a:r>
          </a:p>
          <a:p>
            <a:r>
              <a:rPr lang="en-US" dirty="0" smtClean="0"/>
              <a:t>Weather is not only important… it is one of the main topics of conversation.</a:t>
            </a:r>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Almost 50% of the disasters in Canada are weather related. </a:t>
            </a:r>
          </a:p>
          <a:p>
            <a:r>
              <a:rPr lang="en-US" dirty="0" smtClean="0"/>
              <a:t>Weather is not only important… it is one of the main topics of conversation.</a:t>
            </a:r>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 Satellite Meteorology …</a:t>
            </a:r>
            <a:br>
              <a:rPr lang="en-US" sz="1200" dirty="0" smtClean="0"/>
            </a:br>
            <a:r>
              <a:rPr lang="en-US" sz="1200" dirty="0" smtClean="0"/>
              <a:t>Creative Satellite Interpretation</a:t>
            </a:r>
            <a:br>
              <a:rPr lang="en-US" sz="1200" dirty="0" smtClean="0"/>
            </a:br>
            <a:r>
              <a:rPr lang="en-US" sz="1200" dirty="0" smtClean="0"/>
              <a:t>…an </a:t>
            </a:r>
            <a:r>
              <a:rPr lang="en-US" sz="2400" dirty="0" smtClean="0">
                <a:solidFill>
                  <a:srgbClr val="FF0000"/>
                </a:solidFill>
                <a:latin typeface="Bradley Hand ITC" pitchFamily="66" charset="0"/>
              </a:rPr>
              <a:t>Art</a:t>
            </a:r>
            <a:r>
              <a:rPr lang="en-US" sz="1200" dirty="0" smtClean="0"/>
              <a:t> and a </a:t>
            </a:r>
            <a:r>
              <a:rPr lang="en-US" sz="1800" dirty="0" smtClean="0">
                <a:solidFill>
                  <a:srgbClr val="FFFF00"/>
                </a:solidFill>
                <a:latin typeface="Book Antiqua" pitchFamily="18" charset="0"/>
              </a:rPr>
              <a:t>Science</a:t>
            </a:r>
            <a:endParaRPr lang="en-CA" dirty="0"/>
          </a:p>
        </p:txBody>
      </p:sp>
      <p:sp>
        <p:nvSpPr>
          <p:cNvPr id="4" name="Slide Number Placeholder 3"/>
          <p:cNvSpPr>
            <a:spLocks noGrp="1"/>
          </p:cNvSpPr>
          <p:nvPr>
            <p:ph type="sldNum" sz="quarter" idx="10"/>
          </p:nvPr>
        </p:nvSpPr>
        <p:spPr/>
        <p:txBody>
          <a:bodyPr/>
          <a:lstStyle/>
          <a:p>
            <a:pPr>
              <a:defRPr/>
            </a:pPr>
            <a:fld id="{8BCAB465-46BA-4093-822C-16B01EEBACFE}"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COMET has been serving</a:t>
            </a:r>
            <a:r>
              <a:rPr lang="en-US" baseline="0" dirty="0" smtClean="0"/>
              <a:t> meteorologists and the atmospheric community since 1989. I have actively been part of COMET since 2000. </a:t>
            </a:r>
          </a:p>
          <a:p>
            <a:r>
              <a:rPr lang="en-US" baseline="0" dirty="0" smtClean="0"/>
              <a:t>I joined MSC in 1976.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clicker question.</a:t>
            </a:r>
          </a:p>
          <a:p>
            <a:r>
              <a:rPr lang="en-US" dirty="0" smtClean="0"/>
              <a:t>Which</a:t>
            </a:r>
            <a:r>
              <a:rPr lang="en-US" baseline="0" dirty="0" smtClean="0"/>
              <a:t> is the largest country in the world? Here is where they can place “stars” again or you can turn it into a clicker question?</a:t>
            </a:r>
            <a:endParaRPr lang="en-US" dirty="0" smtClean="0"/>
          </a:p>
          <a:p>
            <a:r>
              <a:rPr lang="en-US" dirty="0" smtClean="0"/>
              <a:t>Canada is almost 10 million square kilometres is size. Only Russia is larger</a:t>
            </a:r>
            <a:r>
              <a:rPr lang="en-US" baseline="0" dirty="0" smtClean="0"/>
              <a:t> with 17 million square kilometres. The United States is third with 9.6 million square kilometres followed closely by China.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clicker question.</a:t>
            </a:r>
          </a:p>
          <a:p>
            <a:r>
              <a:rPr lang="en-US" sz="1200" b="0" i="0" kern="1200" dirty="0" smtClean="0">
                <a:solidFill>
                  <a:schemeClr val="tx1"/>
                </a:solidFill>
                <a:latin typeface="+mn-lt"/>
                <a:ea typeface="+mn-ea"/>
                <a:cs typeface="+mn-cs"/>
              </a:rPr>
              <a:t>The Canadian motto, </a:t>
            </a:r>
            <a:r>
              <a:rPr lang="en-US" sz="1200" b="0" i="1" kern="1200" dirty="0" smtClean="0">
                <a:solidFill>
                  <a:schemeClr val="tx1"/>
                </a:solidFill>
                <a:latin typeface="+mn-lt"/>
                <a:ea typeface="+mn-ea"/>
                <a:cs typeface="+mn-cs"/>
              </a:rPr>
              <a:t>A Mari </a:t>
            </a:r>
            <a:r>
              <a:rPr lang="en-US" sz="1200" b="0" i="1" kern="1200" dirty="0" err="1" smtClean="0">
                <a:solidFill>
                  <a:schemeClr val="tx1"/>
                </a:solidFill>
                <a:latin typeface="+mn-lt"/>
                <a:ea typeface="+mn-ea"/>
                <a:cs typeface="+mn-cs"/>
              </a:rPr>
              <a:t>Usque</a:t>
            </a:r>
            <a:r>
              <a:rPr lang="en-US" sz="1200" b="0" i="1" kern="1200" dirty="0" smtClean="0">
                <a:solidFill>
                  <a:schemeClr val="tx1"/>
                </a:solidFill>
                <a:latin typeface="+mn-lt"/>
                <a:ea typeface="+mn-ea"/>
                <a:cs typeface="+mn-cs"/>
              </a:rPr>
              <a:t> ad Mare</a:t>
            </a:r>
            <a:r>
              <a:rPr lang="en-US" sz="1200" b="0" i="0" kern="1200" dirty="0" smtClean="0">
                <a:solidFill>
                  <a:schemeClr val="tx1"/>
                </a:solidFill>
                <a:latin typeface="+mn-lt"/>
                <a:ea typeface="+mn-ea"/>
                <a:cs typeface="+mn-cs"/>
              </a:rPr>
              <a:t>, means "From sea to sea.“ It should be “From seas to sea to sea!”</a:t>
            </a:r>
            <a:endParaRPr lang="en-US" dirty="0" smtClean="0"/>
          </a:p>
          <a:p>
            <a:r>
              <a:rPr lang="en-US" dirty="0" smtClean="0"/>
              <a:t>Canada has the world’s longest shoreline at 243,000 km… at 20 km per day it would take you 33 years to go around the Canadian shoreline.</a:t>
            </a:r>
          </a:p>
          <a:p>
            <a:r>
              <a:rPr lang="en-US" dirty="0" smtClean="0"/>
              <a:t>Canada spends 1 billion a year to maintain this shoreline.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1962, Pincher Creek, Alberta experienced the fastest, biggest temperature change ever recorded in Canada as a result of a Chinook (a warm, dry wind that comes off the Rocky Mountains). The temperature rose from -19C to 22C in just one hour!</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clicker question.</a:t>
            </a:r>
            <a:r>
              <a:rPr lang="en-US" sz="1200" b="0" i="0" kern="1200" dirty="0" smtClean="0">
                <a:solidFill>
                  <a:schemeClr val="tx1"/>
                </a:solidFill>
                <a:latin typeface="+mn-lt"/>
                <a:ea typeface="+mn-ea"/>
                <a:cs typeface="+mn-cs"/>
              </a:rPr>
              <a:t> </a:t>
            </a:r>
          </a:p>
          <a:p>
            <a:r>
              <a:rPr lang="en-US" sz="1200" b="0" i="0" kern="1200" dirty="0" smtClean="0">
                <a:solidFill>
                  <a:schemeClr val="tx1"/>
                </a:solidFill>
                <a:latin typeface="+mn-lt"/>
                <a:ea typeface="+mn-ea"/>
                <a:cs typeface="+mn-cs"/>
              </a:rPr>
              <a:t>Canada’s population density is 8.6 people per square mile (3 per square kilometer), making Canada the ninth-most sparsely populated nation in the world. Mongolia has the lowest population density at 5 people</a:t>
            </a:r>
            <a:r>
              <a:rPr lang="en-US" sz="1200" b="0" i="0" kern="1200" baseline="0" dirty="0" smtClean="0">
                <a:solidFill>
                  <a:schemeClr val="tx1"/>
                </a:solidFill>
                <a:latin typeface="+mn-lt"/>
                <a:ea typeface="+mn-ea"/>
                <a:cs typeface="+mn-cs"/>
              </a:rPr>
              <a:t> per square mile. Population densities soar to 1000 people per square mile to as high as 41k in Monaco. Russia has 22 people per square mile  and the United States has 80 people per square mile.</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average life expectancy at birth for a Canadian is 81.16 years, the eighth highest in the world. The United States ranks 46th, at 78.14 years.</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country phone code for Canada</a:t>
            </a:r>
            <a:r>
              <a:rPr lang="en-US" sz="1200" b="0" i="0" kern="1200" baseline="0" dirty="0" smtClean="0">
                <a:solidFill>
                  <a:schemeClr val="tx1"/>
                </a:solidFill>
                <a:latin typeface="+mn-lt"/>
                <a:ea typeface="+mn-ea"/>
                <a:cs typeface="+mn-cs"/>
              </a:rPr>
              <a:t> is “1” because Alexander Graham Bell who patented the first viable telephone was indeed a Canadian. </a:t>
            </a:r>
            <a:endParaRPr lang="en-US" sz="1200" b="0" i="0" kern="1200" dirty="0" smtClean="0">
              <a:solidFill>
                <a:schemeClr val="tx1"/>
              </a:solidFill>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517535DE-99BF-4ADC-97E4-66E83105028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Constraints faced by Northern Latitude meteorologists</a:t>
            </a:r>
          </a:p>
          <a:p>
            <a:r>
              <a:rPr lang="en-US" dirty="0" smtClean="0"/>
              <a:t>Remote</a:t>
            </a:r>
            <a:r>
              <a:rPr lang="en-US" baseline="0" dirty="0" smtClean="0"/>
              <a:t> sensing coverage – satellite and radar are important tools.</a:t>
            </a:r>
          </a:p>
          <a:p>
            <a:r>
              <a:rPr lang="en-US" baseline="0" dirty="0" smtClean="0"/>
              <a:t>Animations</a:t>
            </a:r>
          </a:p>
          <a:p>
            <a:r>
              <a:rPr lang="en-US" baseline="0" dirty="0" smtClean="0"/>
              <a:t>Paucity of surface observations and ground </a:t>
            </a:r>
            <a:r>
              <a:rPr lang="en-US" baseline="0" dirty="0" err="1" smtClean="0"/>
              <a:t>truthing</a:t>
            </a:r>
            <a:r>
              <a:rPr lang="en-US" baseline="0" dirty="0" smtClean="0"/>
              <a:t> of remotely sensed information.</a:t>
            </a:r>
          </a:p>
          <a:p>
            <a:endParaRPr lang="en-US" baseline="0" dirty="0" smtClean="0"/>
          </a:p>
          <a:p>
            <a:r>
              <a:rPr lang="en-US" baseline="0" dirty="0" smtClean="0"/>
              <a:t>Canadian population trend and population density</a:t>
            </a:r>
          </a:p>
          <a:p>
            <a:endParaRPr lang="en-US" baseline="0" dirty="0" smtClean="0"/>
          </a:p>
          <a:p>
            <a:r>
              <a:rPr lang="en-US" baseline="0" dirty="0" smtClean="0"/>
              <a:t>Radar coverage is concentrated over the areas with more than 0.5 people per square kilometer.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REMOTE SENSING is your friend in Canada… partly because everything is remote!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COMET through their</a:t>
            </a:r>
            <a:r>
              <a:rPr lang="en-US" baseline="0" dirty="0" smtClean="0"/>
              <a:t> partnership with MSC </a:t>
            </a:r>
            <a:r>
              <a:rPr lang="en-US" dirty="0" smtClean="0"/>
              <a:t>gave</a:t>
            </a:r>
            <a:r>
              <a:rPr lang="en-US" baseline="0" dirty="0" smtClean="0"/>
              <a:t> me the opportunity to publish the science that the atmosphere taught me during my operational career. There are close to twenty modules as part of the Satellite Palette and these have been translated into French and Spanish and maybe even other languages – I really don’t know. These images are just a sampling of the introduction page graphics. There are about another twenty modules to be published but everything takes time.</a:t>
            </a:r>
          </a:p>
          <a:p>
            <a:r>
              <a:rPr lang="en-US" baseline="0" dirty="0" smtClean="0"/>
              <a:t>Nature and the real atmosphere were the best teachers. The atmosphere was never wrong. You may be surprised by this but my interpretation of the atmosphere was often flawed – which impacted on the prediction. </a:t>
            </a:r>
          </a:p>
          <a:p>
            <a:r>
              <a:rPr lang="en-US" baseline="0" dirty="0" smtClean="0"/>
              <a:t>I saw the patterns and shapes in the remote sensing data. I saw it as an art form with physical and scientific meaning. </a:t>
            </a:r>
          </a:p>
          <a:p>
            <a:endParaRPr lang="en-US" baseline="0" dirty="0" smtClean="0"/>
          </a:p>
          <a:p>
            <a:r>
              <a:rPr lang="en-US" baseline="0" dirty="0" smtClean="0"/>
              <a:t>Some vital lessons.</a:t>
            </a:r>
          </a:p>
          <a:p>
            <a:r>
              <a:rPr lang="en-US" baseline="0" dirty="0" smtClean="0"/>
              <a:t>Moisture patterns are shaped in the atmospheric frame of reference.</a:t>
            </a:r>
          </a:p>
          <a:p>
            <a:r>
              <a:rPr lang="en-US" baseline="0" dirty="0" smtClean="0"/>
              <a:t>Vorticity minima are just as important as vorticity maxima in shaping moisture patterns. </a:t>
            </a:r>
          </a:p>
          <a:p>
            <a:r>
              <a:rPr lang="en-US" baseline="0" dirty="0" smtClean="0"/>
              <a:t>Isentropic flows and conveyor belts are vital to the understanding of any weather situation.</a:t>
            </a:r>
          </a:p>
          <a:p>
            <a:r>
              <a:rPr lang="en-US" baseline="0" dirty="0" smtClean="0"/>
              <a:t>Humans have pattern recognition skills that are far superior to any NWP or computer. </a:t>
            </a:r>
          </a:p>
          <a:p>
            <a:r>
              <a:rPr lang="en-US" baseline="0" dirty="0" smtClean="0"/>
              <a:t>Humans are still the most important piece of the forecast cycle… maybe this idea and thus me are becoming atmospheric dinosaurs. </a:t>
            </a:r>
            <a:endParaRPr lang="en-US" dirty="0"/>
          </a:p>
        </p:txBody>
      </p:sp>
      <p:sp>
        <p:nvSpPr>
          <p:cNvPr id="4" name="Slide Number Placeholder 3"/>
          <p:cNvSpPr>
            <a:spLocks noGrp="1"/>
          </p:cNvSpPr>
          <p:nvPr>
            <p:ph type="sldNum" sz="quarter" idx="10"/>
          </p:nvPr>
        </p:nvSpPr>
        <p:spPr/>
        <p:txBody>
          <a:bodyPr/>
          <a:lstStyle/>
          <a:p>
            <a:fld id="{517535DE-99BF-4ADC-97E4-66E83105028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A0007B-8E70-4729-9960-59FD9C65A341}"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0007B-8E70-4729-9960-59FD9C65A341}"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0007B-8E70-4729-9960-59FD9C65A341}"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A0007B-8E70-4729-9960-59FD9C65A341}"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A0007B-8E70-4729-9960-59FD9C65A341}" type="datetimeFigureOut">
              <a:rPr lang="en-US" smtClean="0"/>
              <a:pPr/>
              <a:t>5/21/2013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A0007B-8E70-4729-9960-59FD9C65A341}" type="datetimeFigureOut">
              <a:rPr lang="en-US" smtClean="0"/>
              <a:pPr/>
              <a:t>5/21/2013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A0007B-8E70-4729-9960-59FD9C65A341}" type="datetimeFigureOut">
              <a:rPr lang="en-US" smtClean="0"/>
              <a:pPr/>
              <a:t>5/21/2013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A0007B-8E70-4729-9960-59FD9C65A341}" type="datetimeFigureOut">
              <a:rPr lang="en-US" smtClean="0"/>
              <a:pPr/>
              <a:t>5/21/2013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A0007B-8E70-4729-9960-59FD9C65A341}" type="datetimeFigureOut">
              <a:rPr lang="en-US" smtClean="0"/>
              <a:pPr/>
              <a:t>5/21/2013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A0007B-8E70-4729-9960-59FD9C65A341}" type="datetimeFigureOut">
              <a:rPr lang="en-US" smtClean="0"/>
              <a:pPr/>
              <a:t>5/21/2013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A0007B-8E70-4729-9960-59FD9C65A341}" type="datetimeFigureOut">
              <a:rPr lang="en-US" smtClean="0"/>
              <a:pPr/>
              <a:t>5/21/2013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6D7922-6960-4A5C-AB50-573CE613F0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A0007B-8E70-4729-9960-59FD9C65A341}" type="datetimeFigureOut">
              <a:rPr lang="en-US" smtClean="0"/>
              <a:pPr/>
              <a:t>5/21/2013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D7922-6960-4A5C-AB50-573CE613F0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11.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www.youtube.com/watch?v=qFIgLbFVo2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gif"/><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9.jpe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gi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hyperlink" Target="//upload.wikimedia.org/wikipedia/commons/9/98/F5_tornado_Elie_Manitoba_2007.jpg"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78.png"/><Relationship Id="rId5" Type="http://schemas.openxmlformats.org/officeDocument/2006/relationships/hyperlink" Target="http://www.google.com/url?sa=t&amp;rct=j&amp;q=&amp;esrc=s&amp;frm=1&amp;source=web&amp;cd=2&amp;cad=rja&amp;ved=0CD8QtwIwAQ&amp;url=http://www.youtube.com/watch?v=32L5OtnIPGk&amp;ei=RvmHUcn3K8TQyAG15YHgDA&amp;usg=AFQjCNFQC2nKN2xqJt84M7SsiWDSdGnODg&amp;sig2=lbaKwxmdYyBVHs5oCAEcBA&amp;bvm=bv.45960087,d.aWc" TargetMode="External"/><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gif"/><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gif"/><Relationship Id="rId3" Type="http://schemas.openxmlformats.org/officeDocument/2006/relationships/image" Target="../media/image10.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9.xml"/><Relationship Id="rId16"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248400" y="145105"/>
            <a:ext cx="2298700" cy="1988495"/>
          </a:xfrm>
          <a:prstGeom prst="rect">
            <a:avLst/>
          </a:prstGeom>
          <a:noFill/>
          <a:ln w="9525">
            <a:noFill/>
            <a:miter lim="800000"/>
            <a:headEnd/>
            <a:tailEnd/>
          </a:ln>
        </p:spPr>
      </p:pic>
      <p:pic>
        <p:nvPicPr>
          <p:cNvPr id="5" name="Picture 4" descr="World_Climate.png"/>
          <p:cNvPicPr>
            <a:picLocks noChangeAspect="1"/>
          </p:cNvPicPr>
          <p:nvPr/>
        </p:nvPicPr>
        <p:blipFill>
          <a:blip r:embed="rId4" cstate="print"/>
          <a:stretch>
            <a:fillRect/>
          </a:stretch>
        </p:blipFill>
        <p:spPr>
          <a:xfrm>
            <a:off x="275029" y="2133600"/>
            <a:ext cx="8564171" cy="4401165"/>
          </a:xfrm>
          <a:prstGeom prst="rect">
            <a:avLst/>
          </a:prstGeom>
        </p:spPr>
      </p:pic>
      <p:pic>
        <p:nvPicPr>
          <p:cNvPr id="4" name="Picture 3" descr="www_logo.jpg"/>
          <p:cNvPicPr>
            <a:picLocks noChangeAspect="1"/>
          </p:cNvPicPr>
          <p:nvPr/>
        </p:nvPicPr>
        <p:blipFill>
          <a:blip r:embed="rId5" cstate="print"/>
          <a:srcRect t="17500" b="17500"/>
          <a:stretch>
            <a:fillRect/>
          </a:stretch>
        </p:blipFill>
        <p:spPr>
          <a:xfrm>
            <a:off x="152400" y="152400"/>
            <a:ext cx="3048000" cy="1981200"/>
          </a:xfrm>
          <a:prstGeom prst="rect">
            <a:avLst/>
          </a:prstGeom>
        </p:spPr>
      </p:pic>
      <p:pic>
        <p:nvPicPr>
          <p:cNvPr id="6" name="Picture 5" descr="Background.png"/>
          <p:cNvPicPr>
            <a:picLocks noChangeAspect="1"/>
          </p:cNvPicPr>
          <p:nvPr/>
        </p:nvPicPr>
        <p:blipFill>
          <a:blip r:embed="rId6" cstate="print"/>
          <a:stretch>
            <a:fillRect/>
          </a:stretch>
        </p:blipFill>
        <p:spPr>
          <a:xfrm>
            <a:off x="3228108" y="685800"/>
            <a:ext cx="2755727" cy="914400"/>
          </a:xfrm>
          <a:prstGeom prst="rect">
            <a:avLst/>
          </a:prstGeom>
          <a:solidFill>
            <a:schemeClr val="accent1"/>
          </a:solidFill>
        </p:spPr>
      </p:pic>
      <p:sp>
        <p:nvSpPr>
          <p:cNvPr id="8" name="Freeform 7"/>
          <p:cNvSpPr/>
          <p:nvPr/>
        </p:nvSpPr>
        <p:spPr>
          <a:xfrm>
            <a:off x="1757220" y="2237508"/>
            <a:ext cx="2161308" cy="996757"/>
          </a:xfrm>
          <a:custGeom>
            <a:avLst/>
            <a:gdLst>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66194 h 1054485"/>
              <a:gd name="connsiteX1" fmla="*/ 461818 w 1874981"/>
              <a:gd name="connsiteY1" fmla="*/ 158558 h 1054485"/>
              <a:gd name="connsiteX2" fmla="*/ 64654 w 1874981"/>
              <a:gd name="connsiteY2" fmla="*/ 574194 h 1054485"/>
              <a:gd name="connsiteX3" fmla="*/ 0 w 1874981"/>
              <a:gd name="connsiteY3" fmla="*/ 878994 h 1054485"/>
              <a:gd name="connsiteX4" fmla="*/ 932872 w 1874981"/>
              <a:gd name="connsiteY4" fmla="*/ 1054485 h 1054485"/>
              <a:gd name="connsiteX5" fmla="*/ 1736436 w 1874981"/>
              <a:gd name="connsiteY5" fmla="*/ 999067 h 1054485"/>
              <a:gd name="connsiteX6" fmla="*/ 1810327 w 1874981"/>
              <a:gd name="connsiteY6" fmla="*/ 685031 h 1054485"/>
              <a:gd name="connsiteX7" fmla="*/ 1874981 w 1874981"/>
              <a:gd name="connsiteY7" fmla="*/ 103140 h 1054485"/>
              <a:gd name="connsiteX8" fmla="*/ 1468581 w 1874981"/>
              <a:gd name="connsiteY8" fmla="*/ 66194 h 1054485"/>
              <a:gd name="connsiteX0" fmla="*/ 1468581 w 1810327"/>
              <a:gd name="connsiteY0" fmla="*/ 0 h 988291"/>
              <a:gd name="connsiteX1" fmla="*/ 461818 w 1810327"/>
              <a:gd name="connsiteY1" fmla="*/ 92364 h 988291"/>
              <a:gd name="connsiteX2" fmla="*/ 64654 w 1810327"/>
              <a:gd name="connsiteY2" fmla="*/ 508000 h 988291"/>
              <a:gd name="connsiteX3" fmla="*/ 0 w 1810327"/>
              <a:gd name="connsiteY3" fmla="*/ 812800 h 988291"/>
              <a:gd name="connsiteX4" fmla="*/ 932872 w 1810327"/>
              <a:gd name="connsiteY4" fmla="*/ 988291 h 988291"/>
              <a:gd name="connsiteX5" fmla="*/ 1736436 w 1810327"/>
              <a:gd name="connsiteY5" fmla="*/ 932873 h 988291"/>
              <a:gd name="connsiteX6" fmla="*/ 1810327 w 1810327"/>
              <a:gd name="connsiteY6" fmla="*/ 618837 h 988291"/>
              <a:gd name="connsiteX7" fmla="*/ 1468581 w 1810327"/>
              <a:gd name="connsiteY7" fmla="*/ 0 h 988291"/>
              <a:gd name="connsiteX0" fmla="*/ 1468581 w 1882678"/>
              <a:gd name="connsiteY0" fmla="*/ 0 h 988291"/>
              <a:gd name="connsiteX1" fmla="*/ 461818 w 1882678"/>
              <a:gd name="connsiteY1" fmla="*/ 92364 h 988291"/>
              <a:gd name="connsiteX2" fmla="*/ 64654 w 1882678"/>
              <a:gd name="connsiteY2" fmla="*/ 508000 h 988291"/>
              <a:gd name="connsiteX3" fmla="*/ 0 w 1882678"/>
              <a:gd name="connsiteY3" fmla="*/ 812800 h 988291"/>
              <a:gd name="connsiteX4" fmla="*/ 932872 w 1882678"/>
              <a:gd name="connsiteY4" fmla="*/ 988291 h 988291"/>
              <a:gd name="connsiteX5" fmla="*/ 1736436 w 1882678"/>
              <a:gd name="connsiteY5" fmla="*/ 932873 h 988291"/>
              <a:gd name="connsiteX6" fmla="*/ 1810327 w 1882678"/>
              <a:gd name="connsiteY6" fmla="*/ 618837 h 988291"/>
              <a:gd name="connsiteX7" fmla="*/ 1468581 w 1882678"/>
              <a:gd name="connsiteY7" fmla="*/ 0 h 988291"/>
              <a:gd name="connsiteX0" fmla="*/ 1468581 w 2009678"/>
              <a:gd name="connsiteY0" fmla="*/ 0 h 988291"/>
              <a:gd name="connsiteX1" fmla="*/ 461818 w 2009678"/>
              <a:gd name="connsiteY1" fmla="*/ 92364 h 988291"/>
              <a:gd name="connsiteX2" fmla="*/ 64654 w 2009678"/>
              <a:gd name="connsiteY2" fmla="*/ 508000 h 988291"/>
              <a:gd name="connsiteX3" fmla="*/ 0 w 2009678"/>
              <a:gd name="connsiteY3" fmla="*/ 812800 h 988291"/>
              <a:gd name="connsiteX4" fmla="*/ 932872 w 2009678"/>
              <a:gd name="connsiteY4" fmla="*/ 988291 h 988291"/>
              <a:gd name="connsiteX5" fmla="*/ 1736436 w 2009678"/>
              <a:gd name="connsiteY5" fmla="*/ 932873 h 988291"/>
              <a:gd name="connsiteX6" fmla="*/ 1965035 w 2009678"/>
              <a:gd name="connsiteY6" fmla="*/ 325582 h 988291"/>
              <a:gd name="connsiteX7" fmla="*/ 1468581 w 2009678"/>
              <a:gd name="connsiteY7" fmla="*/ 0 h 988291"/>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613284 w 2154381"/>
              <a:gd name="connsiteY0" fmla="*/ 0 h 1008303"/>
              <a:gd name="connsiteX1" fmla="*/ 606521 w 2154381"/>
              <a:gd name="connsiteY1" fmla="*/ 92364 h 1008303"/>
              <a:gd name="connsiteX2" fmla="*/ 209357 w 2154381"/>
              <a:gd name="connsiteY2" fmla="*/ 508000 h 1008303"/>
              <a:gd name="connsiteX3" fmla="*/ 144703 w 2154381"/>
              <a:gd name="connsiteY3" fmla="*/ 812800 h 1008303"/>
              <a:gd name="connsiteX4" fmla="*/ 1077575 w 2154381"/>
              <a:gd name="connsiteY4" fmla="*/ 988291 h 1008303"/>
              <a:gd name="connsiteX5" fmla="*/ 1881139 w 2154381"/>
              <a:gd name="connsiteY5" fmla="*/ 932873 h 1008303"/>
              <a:gd name="connsiteX6" fmla="*/ 2109738 w 2154381"/>
              <a:gd name="connsiteY6" fmla="*/ 325582 h 1008303"/>
              <a:gd name="connsiteX7" fmla="*/ 1613284 w 2154381"/>
              <a:gd name="connsiteY7" fmla="*/ 0 h 1008303"/>
              <a:gd name="connsiteX0" fmla="*/ 1614054 w 2155151"/>
              <a:gd name="connsiteY0" fmla="*/ 0 h 1008303"/>
              <a:gd name="connsiteX1" fmla="*/ 607291 w 2155151"/>
              <a:gd name="connsiteY1" fmla="*/ 92364 h 1008303"/>
              <a:gd name="connsiteX2" fmla="*/ 205509 w 2155151"/>
              <a:gd name="connsiteY2" fmla="*/ 401782 h 1008303"/>
              <a:gd name="connsiteX3" fmla="*/ 145473 w 2155151"/>
              <a:gd name="connsiteY3" fmla="*/ 812800 h 1008303"/>
              <a:gd name="connsiteX4" fmla="*/ 1078345 w 2155151"/>
              <a:gd name="connsiteY4" fmla="*/ 988291 h 1008303"/>
              <a:gd name="connsiteX5" fmla="*/ 1881909 w 2155151"/>
              <a:gd name="connsiteY5" fmla="*/ 932873 h 1008303"/>
              <a:gd name="connsiteX6" fmla="*/ 2110508 w 2155151"/>
              <a:gd name="connsiteY6" fmla="*/ 325582 h 1008303"/>
              <a:gd name="connsiteX7" fmla="*/ 1614054 w 2155151"/>
              <a:gd name="connsiteY7" fmla="*/ 0 h 1008303"/>
              <a:gd name="connsiteX0" fmla="*/ 1577109 w 2161308"/>
              <a:gd name="connsiteY0" fmla="*/ 0 h 987521"/>
              <a:gd name="connsiteX1" fmla="*/ 607291 w 2161308"/>
              <a:gd name="connsiteY1" fmla="*/ 71582 h 987521"/>
              <a:gd name="connsiteX2" fmla="*/ 205509 w 2161308"/>
              <a:gd name="connsiteY2" fmla="*/ 381000 h 987521"/>
              <a:gd name="connsiteX3" fmla="*/ 145473 w 2161308"/>
              <a:gd name="connsiteY3" fmla="*/ 792018 h 987521"/>
              <a:gd name="connsiteX4" fmla="*/ 1078345 w 2161308"/>
              <a:gd name="connsiteY4" fmla="*/ 967509 h 987521"/>
              <a:gd name="connsiteX5" fmla="*/ 1881909 w 2161308"/>
              <a:gd name="connsiteY5" fmla="*/ 912091 h 987521"/>
              <a:gd name="connsiteX6" fmla="*/ 2110508 w 2161308"/>
              <a:gd name="connsiteY6" fmla="*/ 304800 h 987521"/>
              <a:gd name="connsiteX7" fmla="*/ 1577109 w 2161308"/>
              <a:gd name="connsiteY7" fmla="*/ 0 h 987521"/>
              <a:gd name="connsiteX0" fmla="*/ 1577109 w 2161308"/>
              <a:gd name="connsiteY0" fmla="*/ 9236 h 996757"/>
              <a:gd name="connsiteX1" fmla="*/ 607291 w 2161308"/>
              <a:gd name="connsiteY1" fmla="*/ 80818 h 996757"/>
              <a:gd name="connsiteX2" fmla="*/ 205509 w 2161308"/>
              <a:gd name="connsiteY2" fmla="*/ 390236 h 996757"/>
              <a:gd name="connsiteX3" fmla="*/ 145473 w 2161308"/>
              <a:gd name="connsiteY3" fmla="*/ 801254 h 996757"/>
              <a:gd name="connsiteX4" fmla="*/ 1078345 w 2161308"/>
              <a:gd name="connsiteY4" fmla="*/ 976745 h 996757"/>
              <a:gd name="connsiteX5" fmla="*/ 1881909 w 2161308"/>
              <a:gd name="connsiteY5" fmla="*/ 921327 h 996757"/>
              <a:gd name="connsiteX6" fmla="*/ 2110508 w 2161308"/>
              <a:gd name="connsiteY6" fmla="*/ 314036 h 996757"/>
              <a:gd name="connsiteX7" fmla="*/ 1577109 w 2161308"/>
              <a:gd name="connsiteY7" fmla="*/ 9236 h 99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308" h="996757">
                <a:moveTo>
                  <a:pt x="1577109" y="9236"/>
                </a:moveTo>
                <a:cubicBezTo>
                  <a:pt x="1341582" y="18472"/>
                  <a:pt x="835891" y="17318"/>
                  <a:pt x="607291" y="80818"/>
                </a:cubicBezTo>
                <a:cubicBezTo>
                  <a:pt x="378691" y="144318"/>
                  <a:pt x="282479" y="270163"/>
                  <a:pt x="205509" y="390236"/>
                </a:cubicBezTo>
                <a:cubicBezTo>
                  <a:pt x="128539" y="510309"/>
                  <a:pt x="0" y="703502"/>
                  <a:pt x="145473" y="801254"/>
                </a:cubicBezTo>
                <a:cubicBezTo>
                  <a:pt x="290946" y="899006"/>
                  <a:pt x="788939" y="956733"/>
                  <a:pt x="1078345" y="976745"/>
                </a:cubicBezTo>
                <a:cubicBezTo>
                  <a:pt x="1367751" y="996757"/>
                  <a:pt x="1735667" y="982903"/>
                  <a:pt x="1881909" y="921327"/>
                </a:cubicBezTo>
                <a:cubicBezTo>
                  <a:pt x="2028151" y="859751"/>
                  <a:pt x="2161308" y="466051"/>
                  <a:pt x="2110508" y="314036"/>
                </a:cubicBezTo>
                <a:cubicBezTo>
                  <a:pt x="2059708" y="162021"/>
                  <a:pt x="1812636" y="0"/>
                  <a:pt x="1577109" y="923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87400" y="2108200"/>
            <a:ext cx="3365500" cy="1803399"/>
          </a:xfrm>
          <a:custGeom>
            <a:avLst/>
            <a:gdLst>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66194 h 1054485"/>
              <a:gd name="connsiteX1" fmla="*/ 461818 w 1874981"/>
              <a:gd name="connsiteY1" fmla="*/ 158558 h 1054485"/>
              <a:gd name="connsiteX2" fmla="*/ 64654 w 1874981"/>
              <a:gd name="connsiteY2" fmla="*/ 574194 h 1054485"/>
              <a:gd name="connsiteX3" fmla="*/ 0 w 1874981"/>
              <a:gd name="connsiteY3" fmla="*/ 878994 h 1054485"/>
              <a:gd name="connsiteX4" fmla="*/ 932872 w 1874981"/>
              <a:gd name="connsiteY4" fmla="*/ 1054485 h 1054485"/>
              <a:gd name="connsiteX5" fmla="*/ 1736436 w 1874981"/>
              <a:gd name="connsiteY5" fmla="*/ 999067 h 1054485"/>
              <a:gd name="connsiteX6" fmla="*/ 1810327 w 1874981"/>
              <a:gd name="connsiteY6" fmla="*/ 685031 h 1054485"/>
              <a:gd name="connsiteX7" fmla="*/ 1874981 w 1874981"/>
              <a:gd name="connsiteY7" fmla="*/ 103140 h 1054485"/>
              <a:gd name="connsiteX8" fmla="*/ 1468581 w 1874981"/>
              <a:gd name="connsiteY8" fmla="*/ 66194 h 1054485"/>
              <a:gd name="connsiteX0" fmla="*/ 1468581 w 1810327"/>
              <a:gd name="connsiteY0" fmla="*/ 0 h 988291"/>
              <a:gd name="connsiteX1" fmla="*/ 461818 w 1810327"/>
              <a:gd name="connsiteY1" fmla="*/ 92364 h 988291"/>
              <a:gd name="connsiteX2" fmla="*/ 64654 w 1810327"/>
              <a:gd name="connsiteY2" fmla="*/ 508000 h 988291"/>
              <a:gd name="connsiteX3" fmla="*/ 0 w 1810327"/>
              <a:gd name="connsiteY3" fmla="*/ 812800 h 988291"/>
              <a:gd name="connsiteX4" fmla="*/ 932872 w 1810327"/>
              <a:gd name="connsiteY4" fmla="*/ 988291 h 988291"/>
              <a:gd name="connsiteX5" fmla="*/ 1736436 w 1810327"/>
              <a:gd name="connsiteY5" fmla="*/ 932873 h 988291"/>
              <a:gd name="connsiteX6" fmla="*/ 1810327 w 1810327"/>
              <a:gd name="connsiteY6" fmla="*/ 618837 h 988291"/>
              <a:gd name="connsiteX7" fmla="*/ 1468581 w 1810327"/>
              <a:gd name="connsiteY7" fmla="*/ 0 h 988291"/>
              <a:gd name="connsiteX0" fmla="*/ 1468581 w 1882678"/>
              <a:gd name="connsiteY0" fmla="*/ 0 h 988291"/>
              <a:gd name="connsiteX1" fmla="*/ 461818 w 1882678"/>
              <a:gd name="connsiteY1" fmla="*/ 92364 h 988291"/>
              <a:gd name="connsiteX2" fmla="*/ 64654 w 1882678"/>
              <a:gd name="connsiteY2" fmla="*/ 508000 h 988291"/>
              <a:gd name="connsiteX3" fmla="*/ 0 w 1882678"/>
              <a:gd name="connsiteY3" fmla="*/ 812800 h 988291"/>
              <a:gd name="connsiteX4" fmla="*/ 932872 w 1882678"/>
              <a:gd name="connsiteY4" fmla="*/ 988291 h 988291"/>
              <a:gd name="connsiteX5" fmla="*/ 1736436 w 1882678"/>
              <a:gd name="connsiteY5" fmla="*/ 932873 h 988291"/>
              <a:gd name="connsiteX6" fmla="*/ 1810327 w 1882678"/>
              <a:gd name="connsiteY6" fmla="*/ 618837 h 988291"/>
              <a:gd name="connsiteX7" fmla="*/ 1468581 w 1882678"/>
              <a:gd name="connsiteY7" fmla="*/ 0 h 988291"/>
              <a:gd name="connsiteX0" fmla="*/ 1468581 w 2009678"/>
              <a:gd name="connsiteY0" fmla="*/ 0 h 988291"/>
              <a:gd name="connsiteX1" fmla="*/ 461818 w 2009678"/>
              <a:gd name="connsiteY1" fmla="*/ 92364 h 988291"/>
              <a:gd name="connsiteX2" fmla="*/ 64654 w 2009678"/>
              <a:gd name="connsiteY2" fmla="*/ 508000 h 988291"/>
              <a:gd name="connsiteX3" fmla="*/ 0 w 2009678"/>
              <a:gd name="connsiteY3" fmla="*/ 812800 h 988291"/>
              <a:gd name="connsiteX4" fmla="*/ 932872 w 2009678"/>
              <a:gd name="connsiteY4" fmla="*/ 988291 h 988291"/>
              <a:gd name="connsiteX5" fmla="*/ 1736436 w 2009678"/>
              <a:gd name="connsiteY5" fmla="*/ 932873 h 988291"/>
              <a:gd name="connsiteX6" fmla="*/ 1965035 w 2009678"/>
              <a:gd name="connsiteY6" fmla="*/ 325582 h 988291"/>
              <a:gd name="connsiteX7" fmla="*/ 1468581 w 2009678"/>
              <a:gd name="connsiteY7" fmla="*/ 0 h 988291"/>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613284 w 2154381"/>
              <a:gd name="connsiteY0" fmla="*/ 0 h 1008303"/>
              <a:gd name="connsiteX1" fmla="*/ 606521 w 2154381"/>
              <a:gd name="connsiteY1" fmla="*/ 92364 h 1008303"/>
              <a:gd name="connsiteX2" fmla="*/ 209357 w 2154381"/>
              <a:gd name="connsiteY2" fmla="*/ 508000 h 1008303"/>
              <a:gd name="connsiteX3" fmla="*/ 144703 w 2154381"/>
              <a:gd name="connsiteY3" fmla="*/ 812800 h 1008303"/>
              <a:gd name="connsiteX4" fmla="*/ 1077575 w 2154381"/>
              <a:gd name="connsiteY4" fmla="*/ 988291 h 1008303"/>
              <a:gd name="connsiteX5" fmla="*/ 1881139 w 2154381"/>
              <a:gd name="connsiteY5" fmla="*/ 932873 h 1008303"/>
              <a:gd name="connsiteX6" fmla="*/ 2109738 w 2154381"/>
              <a:gd name="connsiteY6" fmla="*/ 325582 h 1008303"/>
              <a:gd name="connsiteX7" fmla="*/ 1613284 w 2154381"/>
              <a:gd name="connsiteY7" fmla="*/ 0 h 1008303"/>
              <a:gd name="connsiteX0" fmla="*/ 1614054 w 2155151"/>
              <a:gd name="connsiteY0" fmla="*/ 0 h 1008303"/>
              <a:gd name="connsiteX1" fmla="*/ 607291 w 2155151"/>
              <a:gd name="connsiteY1" fmla="*/ 92364 h 1008303"/>
              <a:gd name="connsiteX2" fmla="*/ 205509 w 2155151"/>
              <a:gd name="connsiteY2" fmla="*/ 401782 h 1008303"/>
              <a:gd name="connsiteX3" fmla="*/ 145473 w 2155151"/>
              <a:gd name="connsiteY3" fmla="*/ 812800 h 1008303"/>
              <a:gd name="connsiteX4" fmla="*/ 1078345 w 2155151"/>
              <a:gd name="connsiteY4" fmla="*/ 988291 h 1008303"/>
              <a:gd name="connsiteX5" fmla="*/ 1881909 w 2155151"/>
              <a:gd name="connsiteY5" fmla="*/ 932873 h 1008303"/>
              <a:gd name="connsiteX6" fmla="*/ 2110508 w 2155151"/>
              <a:gd name="connsiteY6" fmla="*/ 325582 h 1008303"/>
              <a:gd name="connsiteX7" fmla="*/ 1614054 w 2155151"/>
              <a:gd name="connsiteY7" fmla="*/ 0 h 1008303"/>
              <a:gd name="connsiteX0" fmla="*/ 1577109 w 2161308"/>
              <a:gd name="connsiteY0" fmla="*/ 0 h 987521"/>
              <a:gd name="connsiteX1" fmla="*/ 607291 w 2161308"/>
              <a:gd name="connsiteY1" fmla="*/ 71582 h 987521"/>
              <a:gd name="connsiteX2" fmla="*/ 205509 w 2161308"/>
              <a:gd name="connsiteY2" fmla="*/ 381000 h 987521"/>
              <a:gd name="connsiteX3" fmla="*/ 145473 w 2161308"/>
              <a:gd name="connsiteY3" fmla="*/ 792018 h 987521"/>
              <a:gd name="connsiteX4" fmla="*/ 1078345 w 2161308"/>
              <a:gd name="connsiteY4" fmla="*/ 967509 h 987521"/>
              <a:gd name="connsiteX5" fmla="*/ 1881909 w 2161308"/>
              <a:gd name="connsiteY5" fmla="*/ 912091 h 987521"/>
              <a:gd name="connsiteX6" fmla="*/ 2110508 w 2161308"/>
              <a:gd name="connsiteY6" fmla="*/ 304800 h 987521"/>
              <a:gd name="connsiteX7" fmla="*/ 1577109 w 2161308"/>
              <a:gd name="connsiteY7" fmla="*/ 0 h 987521"/>
              <a:gd name="connsiteX0" fmla="*/ 1577109 w 2161308"/>
              <a:gd name="connsiteY0" fmla="*/ 9236 h 996757"/>
              <a:gd name="connsiteX1" fmla="*/ 607291 w 2161308"/>
              <a:gd name="connsiteY1" fmla="*/ 80818 h 996757"/>
              <a:gd name="connsiteX2" fmla="*/ 205509 w 2161308"/>
              <a:gd name="connsiteY2" fmla="*/ 390236 h 996757"/>
              <a:gd name="connsiteX3" fmla="*/ 145473 w 2161308"/>
              <a:gd name="connsiteY3" fmla="*/ 801254 h 996757"/>
              <a:gd name="connsiteX4" fmla="*/ 1078345 w 2161308"/>
              <a:gd name="connsiteY4" fmla="*/ 976745 h 996757"/>
              <a:gd name="connsiteX5" fmla="*/ 1881909 w 2161308"/>
              <a:gd name="connsiteY5" fmla="*/ 921327 h 996757"/>
              <a:gd name="connsiteX6" fmla="*/ 2110508 w 2161308"/>
              <a:gd name="connsiteY6" fmla="*/ 314036 h 996757"/>
              <a:gd name="connsiteX7" fmla="*/ 1577109 w 2161308"/>
              <a:gd name="connsiteY7" fmla="*/ 9236 h 996757"/>
              <a:gd name="connsiteX0" fmla="*/ 1752600 w 2132060"/>
              <a:gd name="connsiteY0" fmla="*/ 9236 h 1262301"/>
              <a:gd name="connsiteX1" fmla="*/ 607291 w 2132060"/>
              <a:gd name="connsiteY1" fmla="*/ 346362 h 1262301"/>
              <a:gd name="connsiteX2" fmla="*/ 205509 w 2132060"/>
              <a:gd name="connsiteY2" fmla="*/ 655780 h 1262301"/>
              <a:gd name="connsiteX3" fmla="*/ 145473 w 2132060"/>
              <a:gd name="connsiteY3" fmla="*/ 1066798 h 1262301"/>
              <a:gd name="connsiteX4" fmla="*/ 1078345 w 2132060"/>
              <a:gd name="connsiteY4" fmla="*/ 1242289 h 1262301"/>
              <a:gd name="connsiteX5" fmla="*/ 1881909 w 2132060"/>
              <a:gd name="connsiteY5" fmla="*/ 1186871 h 1262301"/>
              <a:gd name="connsiteX6" fmla="*/ 2110508 w 2132060"/>
              <a:gd name="connsiteY6" fmla="*/ 579580 h 1262301"/>
              <a:gd name="connsiteX7" fmla="*/ 1752600 w 2132060"/>
              <a:gd name="connsiteY7" fmla="*/ 9236 h 1262301"/>
              <a:gd name="connsiteX0" fmla="*/ 1858048 w 2237508"/>
              <a:gd name="connsiteY0" fmla="*/ 56957 h 1310022"/>
              <a:gd name="connsiteX1" fmla="*/ 257848 w 2237508"/>
              <a:gd name="connsiteY1" fmla="*/ 285557 h 1310022"/>
              <a:gd name="connsiteX2" fmla="*/ 310957 w 2237508"/>
              <a:gd name="connsiteY2" fmla="*/ 703501 h 1310022"/>
              <a:gd name="connsiteX3" fmla="*/ 250921 w 2237508"/>
              <a:gd name="connsiteY3" fmla="*/ 1114519 h 1310022"/>
              <a:gd name="connsiteX4" fmla="*/ 1183793 w 2237508"/>
              <a:gd name="connsiteY4" fmla="*/ 1290010 h 1310022"/>
              <a:gd name="connsiteX5" fmla="*/ 1987357 w 2237508"/>
              <a:gd name="connsiteY5" fmla="*/ 1234592 h 1310022"/>
              <a:gd name="connsiteX6" fmla="*/ 2215956 w 2237508"/>
              <a:gd name="connsiteY6" fmla="*/ 627301 h 1310022"/>
              <a:gd name="connsiteX7" fmla="*/ 1858048 w 2237508"/>
              <a:gd name="connsiteY7" fmla="*/ 56957 h 1310022"/>
              <a:gd name="connsiteX0" fmla="*/ 2591954 w 2971414"/>
              <a:gd name="connsiteY0" fmla="*/ 56957 h 1310022"/>
              <a:gd name="connsiteX1" fmla="*/ 991754 w 2971414"/>
              <a:gd name="connsiteY1" fmla="*/ 285557 h 1310022"/>
              <a:gd name="connsiteX2" fmla="*/ 1154 w 2971414"/>
              <a:gd name="connsiteY2" fmla="*/ 1123757 h 1310022"/>
              <a:gd name="connsiteX3" fmla="*/ 984827 w 2971414"/>
              <a:gd name="connsiteY3" fmla="*/ 1114519 h 1310022"/>
              <a:gd name="connsiteX4" fmla="*/ 1917699 w 2971414"/>
              <a:gd name="connsiteY4" fmla="*/ 1290010 h 1310022"/>
              <a:gd name="connsiteX5" fmla="*/ 2721263 w 2971414"/>
              <a:gd name="connsiteY5" fmla="*/ 1234592 h 1310022"/>
              <a:gd name="connsiteX6" fmla="*/ 2949862 w 2971414"/>
              <a:gd name="connsiteY6" fmla="*/ 627301 h 1310022"/>
              <a:gd name="connsiteX7" fmla="*/ 2591954 w 2971414"/>
              <a:gd name="connsiteY7" fmla="*/ 56957 h 1310022"/>
              <a:gd name="connsiteX0" fmla="*/ 2641600 w 3021060"/>
              <a:gd name="connsiteY0" fmla="*/ 56957 h 1684866"/>
              <a:gd name="connsiteX1" fmla="*/ 1041400 w 3021060"/>
              <a:gd name="connsiteY1" fmla="*/ 285557 h 1684866"/>
              <a:gd name="connsiteX2" fmla="*/ 50800 w 3021060"/>
              <a:gd name="connsiteY2" fmla="*/ 1123757 h 1684866"/>
              <a:gd name="connsiteX3" fmla="*/ 736600 w 3021060"/>
              <a:gd name="connsiteY3" fmla="*/ 1657157 h 1684866"/>
              <a:gd name="connsiteX4" fmla="*/ 1967345 w 3021060"/>
              <a:gd name="connsiteY4" fmla="*/ 1290010 h 1684866"/>
              <a:gd name="connsiteX5" fmla="*/ 2770909 w 3021060"/>
              <a:gd name="connsiteY5" fmla="*/ 1234592 h 1684866"/>
              <a:gd name="connsiteX6" fmla="*/ 2999508 w 3021060"/>
              <a:gd name="connsiteY6" fmla="*/ 627301 h 1684866"/>
              <a:gd name="connsiteX7" fmla="*/ 2641600 w 3021060"/>
              <a:gd name="connsiteY7" fmla="*/ 56957 h 1684866"/>
              <a:gd name="connsiteX0" fmla="*/ 2641600 w 3021060"/>
              <a:gd name="connsiteY0" fmla="*/ 56957 h 1803784"/>
              <a:gd name="connsiteX1" fmla="*/ 1041400 w 3021060"/>
              <a:gd name="connsiteY1" fmla="*/ 285557 h 1803784"/>
              <a:gd name="connsiteX2" fmla="*/ 50800 w 3021060"/>
              <a:gd name="connsiteY2" fmla="*/ 1123757 h 1803784"/>
              <a:gd name="connsiteX3" fmla="*/ 736600 w 3021060"/>
              <a:gd name="connsiteY3" fmla="*/ 1657157 h 1803784"/>
              <a:gd name="connsiteX4" fmla="*/ 2184400 w 3021060"/>
              <a:gd name="connsiteY4" fmla="*/ 1733357 h 1803784"/>
              <a:gd name="connsiteX5" fmla="*/ 2770909 w 3021060"/>
              <a:gd name="connsiteY5" fmla="*/ 1234592 h 1803784"/>
              <a:gd name="connsiteX6" fmla="*/ 2999508 w 3021060"/>
              <a:gd name="connsiteY6" fmla="*/ 627301 h 1803784"/>
              <a:gd name="connsiteX7" fmla="*/ 2641600 w 3021060"/>
              <a:gd name="connsiteY7" fmla="*/ 56957 h 1803784"/>
              <a:gd name="connsiteX0" fmla="*/ 2641600 w 3272752"/>
              <a:gd name="connsiteY0" fmla="*/ 25400 h 1772227"/>
              <a:gd name="connsiteX1" fmla="*/ 1041400 w 3272752"/>
              <a:gd name="connsiteY1" fmla="*/ 254000 h 1772227"/>
              <a:gd name="connsiteX2" fmla="*/ 50800 w 3272752"/>
              <a:gd name="connsiteY2" fmla="*/ 1092200 h 1772227"/>
              <a:gd name="connsiteX3" fmla="*/ 736600 w 3272752"/>
              <a:gd name="connsiteY3" fmla="*/ 1625600 h 1772227"/>
              <a:gd name="connsiteX4" fmla="*/ 2184400 w 3272752"/>
              <a:gd name="connsiteY4" fmla="*/ 1701800 h 1772227"/>
              <a:gd name="connsiteX5" fmla="*/ 2770909 w 3272752"/>
              <a:gd name="connsiteY5" fmla="*/ 1203035 h 1772227"/>
              <a:gd name="connsiteX6" fmla="*/ 3251200 w 3272752"/>
              <a:gd name="connsiteY6" fmla="*/ 406400 h 1772227"/>
              <a:gd name="connsiteX7" fmla="*/ 2641600 w 3272752"/>
              <a:gd name="connsiteY7" fmla="*/ 25400 h 1772227"/>
              <a:gd name="connsiteX0" fmla="*/ 2641600 w 3272752"/>
              <a:gd name="connsiteY0" fmla="*/ 25400 h 1772227"/>
              <a:gd name="connsiteX1" fmla="*/ 1041400 w 3272752"/>
              <a:gd name="connsiteY1" fmla="*/ 254000 h 1772227"/>
              <a:gd name="connsiteX2" fmla="*/ 50800 w 3272752"/>
              <a:gd name="connsiteY2" fmla="*/ 1092200 h 1772227"/>
              <a:gd name="connsiteX3" fmla="*/ 736600 w 3272752"/>
              <a:gd name="connsiteY3" fmla="*/ 1625600 h 1772227"/>
              <a:gd name="connsiteX4" fmla="*/ 2641600 w 3272752"/>
              <a:gd name="connsiteY4" fmla="*/ 1701800 h 1772227"/>
              <a:gd name="connsiteX5" fmla="*/ 2770909 w 3272752"/>
              <a:gd name="connsiteY5" fmla="*/ 1203035 h 1772227"/>
              <a:gd name="connsiteX6" fmla="*/ 3251200 w 3272752"/>
              <a:gd name="connsiteY6" fmla="*/ 406400 h 1772227"/>
              <a:gd name="connsiteX7" fmla="*/ 2641600 w 3272752"/>
              <a:gd name="connsiteY7" fmla="*/ 25400 h 1772227"/>
              <a:gd name="connsiteX0" fmla="*/ 2641600 w 3352800"/>
              <a:gd name="connsiteY0" fmla="*/ 25400 h 1803400"/>
              <a:gd name="connsiteX1" fmla="*/ 1041400 w 3352800"/>
              <a:gd name="connsiteY1" fmla="*/ 254000 h 1803400"/>
              <a:gd name="connsiteX2" fmla="*/ 50800 w 3352800"/>
              <a:gd name="connsiteY2" fmla="*/ 1092200 h 1803400"/>
              <a:gd name="connsiteX3" fmla="*/ 736600 w 3352800"/>
              <a:gd name="connsiteY3" fmla="*/ 1625600 h 1803400"/>
              <a:gd name="connsiteX4" fmla="*/ 2641600 w 3352800"/>
              <a:gd name="connsiteY4" fmla="*/ 1701800 h 1803400"/>
              <a:gd name="connsiteX5" fmla="*/ 3251200 w 3352800"/>
              <a:gd name="connsiteY5" fmla="*/ 1016000 h 1803400"/>
              <a:gd name="connsiteX6" fmla="*/ 3251200 w 3352800"/>
              <a:gd name="connsiteY6" fmla="*/ 406400 h 1803400"/>
              <a:gd name="connsiteX7" fmla="*/ 2641600 w 3352800"/>
              <a:gd name="connsiteY7" fmla="*/ 25400 h 1803400"/>
              <a:gd name="connsiteX0" fmla="*/ 2641600 w 3365500"/>
              <a:gd name="connsiteY0" fmla="*/ 25400 h 1803399"/>
              <a:gd name="connsiteX1" fmla="*/ 1041400 w 3365500"/>
              <a:gd name="connsiteY1" fmla="*/ 254000 h 1803399"/>
              <a:gd name="connsiteX2" fmla="*/ 50800 w 3365500"/>
              <a:gd name="connsiteY2" fmla="*/ 1092200 h 1803399"/>
              <a:gd name="connsiteX3" fmla="*/ 736600 w 3365500"/>
              <a:gd name="connsiteY3" fmla="*/ 1625600 h 1803399"/>
              <a:gd name="connsiteX4" fmla="*/ 2565400 w 3365500"/>
              <a:gd name="connsiteY4" fmla="*/ 1701799 h 1803399"/>
              <a:gd name="connsiteX5" fmla="*/ 3251200 w 3365500"/>
              <a:gd name="connsiteY5" fmla="*/ 1016000 h 1803399"/>
              <a:gd name="connsiteX6" fmla="*/ 3251200 w 3365500"/>
              <a:gd name="connsiteY6" fmla="*/ 406400 h 1803399"/>
              <a:gd name="connsiteX7" fmla="*/ 2641600 w 3365500"/>
              <a:gd name="connsiteY7" fmla="*/ 25400 h 1803399"/>
              <a:gd name="connsiteX0" fmla="*/ 2641600 w 3365500"/>
              <a:gd name="connsiteY0" fmla="*/ 25400 h 1803399"/>
              <a:gd name="connsiteX1" fmla="*/ 1041400 w 3365500"/>
              <a:gd name="connsiteY1" fmla="*/ 254000 h 1803399"/>
              <a:gd name="connsiteX2" fmla="*/ 50800 w 3365500"/>
              <a:gd name="connsiteY2" fmla="*/ 1092200 h 1803399"/>
              <a:gd name="connsiteX3" fmla="*/ 736600 w 3365500"/>
              <a:gd name="connsiteY3" fmla="*/ 1625600 h 1803399"/>
              <a:gd name="connsiteX4" fmla="*/ 2565400 w 3365500"/>
              <a:gd name="connsiteY4" fmla="*/ 1701799 h 1803399"/>
              <a:gd name="connsiteX5" fmla="*/ 3251200 w 3365500"/>
              <a:gd name="connsiteY5" fmla="*/ 1016000 h 1803399"/>
              <a:gd name="connsiteX6" fmla="*/ 3251200 w 3365500"/>
              <a:gd name="connsiteY6" fmla="*/ 406400 h 1803399"/>
              <a:gd name="connsiteX7" fmla="*/ 2641600 w 3365500"/>
              <a:gd name="connsiteY7" fmla="*/ 25400 h 180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5500" h="1803399">
                <a:moveTo>
                  <a:pt x="2641600" y="25400"/>
                </a:moveTo>
                <a:cubicBezTo>
                  <a:pt x="2273300" y="0"/>
                  <a:pt x="1473200" y="76200"/>
                  <a:pt x="1041400" y="254000"/>
                </a:cubicBezTo>
                <a:cubicBezTo>
                  <a:pt x="609600" y="431800"/>
                  <a:pt x="101600" y="863600"/>
                  <a:pt x="50800" y="1092200"/>
                </a:cubicBezTo>
                <a:cubicBezTo>
                  <a:pt x="0" y="1320800"/>
                  <a:pt x="317500" y="1524000"/>
                  <a:pt x="736600" y="1625600"/>
                </a:cubicBezTo>
                <a:cubicBezTo>
                  <a:pt x="1155700" y="1727200"/>
                  <a:pt x="2146300" y="1803399"/>
                  <a:pt x="2565400" y="1701799"/>
                </a:cubicBezTo>
                <a:cubicBezTo>
                  <a:pt x="2984500" y="1600199"/>
                  <a:pt x="3136900" y="1231900"/>
                  <a:pt x="3251200" y="1016000"/>
                </a:cubicBezTo>
                <a:cubicBezTo>
                  <a:pt x="3365500" y="800100"/>
                  <a:pt x="3352800" y="571500"/>
                  <a:pt x="3251200" y="406400"/>
                </a:cubicBezTo>
                <a:cubicBezTo>
                  <a:pt x="3149600" y="241300"/>
                  <a:pt x="3009900" y="50800"/>
                  <a:pt x="2641600" y="25400"/>
                </a:cubicBez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40634" y="5877580"/>
            <a:ext cx="8223726" cy="523220"/>
          </a:xfrm>
          <a:prstGeom prst="rect">
            <a:avLst/>
          </a:prstGeom>
          <a:solidFill>
            <a:schemeClr val="bg1">
              <a:alpha val="44000"/>
            </a:schemeClr>
          </a:solidFill>
        </p:spPr>
        <p:txBody>
          <a:bodyPr wrap="none" rtlCol="0">
            <a:spAutoFit/>
          </a:bodyPr>
          <a:lstStyle/>
          <a:p>
            <a:r>
              <a:rPr lang="en-US" sz="2800" b="1" dirty="0" smtClean="0"/>
              <a:t>Session 6, 14 UTC Wednesday May 22</a:t>
            </a:r>
            <a:r>
              <a:rPr lang="en-US" sz="2800" b="1" baseline="30000" dirty="0" smtClean="0"/>
              <a:t>nd</a:t>
            </a:r>
            <a:r>
              <a:rPr lang="en-US" sz="2800" b="1" dirty="0" smtClean="0"/>
              <a:t>, 2013, Canada</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D:\0879.jpg"/>
          <p:cNvPicPr>
            <a:picLocks noChangeAspect="1" noChangeArrowheads="1"/>
          </p:cNvPicPr>
          <p:nvPr/>
        </p:nvPicPr>
        <p:blipFill>
          <a:blip r:embed="rId3" cstate="print"/>
          <a:srcRect/>
          <a:stretch>
            <a:fillRect/>
          </a:stretch>
        </p:blipFill>
        <p:spPr bwMode="auto">
          <a:xfrm>
            <a:off x="2438400" y="4609137"/>
            <a:ext cx="2895601" cy="2267523"/>
          </a:xfrm>
          <a:prstGeom prst="rect">
            <a:avLst/>
          </a:prstGeom>
          <a:noFill/>
        </p:spPr>
      </p:pic>
      <p:pic>
        <p:nvPicPr>
          <p:cNvPr id="1026" name="Picture 2" descr="D:\Canoescapes\slides\0523.jpg"/>
          <p:cNvPicPr>
            <a:picLocks noChangeAspect="1" noChangeArrowheads="1"/>
          </p:cNvPicPr>
          <p:nvPr/>
        </p:nvPicPr>
        <p:blipFill>
          <a:blip r:embed="rId4" cstate="print"/>
          <a:srcRect/>
          <a:stretch>
            <a:fillRect/>
          </a:stretch>
        </p:blipFill>
        <p:spPr bwMode="auto">
          <a:xfrm>
            <a:off x="5334000" y="4002795"/>
            <a:ext cx="3810001" cy="2855205"/>
          </a:xfrm>
          <a:prstGeom prst="rect">
            <a:avLst/>
          </a:prstGeom>
          <a:noFill/>
        </p:spPr>
      </p:pic>
      <p:pic>
        <p:nvPicPr>
          <p:cNvPr id="1028" name="Picture 4" descr="D:\0828.jpg"/>
          <p:cNvPicPr>
            <a:picLocks noChangeAspect="1" noChangeArrowheads="1"/>
          </p:cNvPicPr>
          <p:nvPr/>
        </p:nvPicPr>
        <p:blipFill>
          <a:blip r:embed="rId5" cstate="print"/>
          <a:srcRect/>
          <a:stretch>
            <a:fillRect/>
          </a:stretch>
        </p:blipFill>
        <p:spPr bwMode="auto">
          <a:xfrm>
            <a:off x="0" y="0"/>
            <a:ext cx="4038600" cy="3163570"/>
          </a:xfrm>
          <a:prstGeom prst="rect">
            <a:avLst/>
          </a:prstGeom>
          <a:noFill/>
        </p:spPr>
      </p:pic>
      <p:pic>
        <p:nvPicPr>
          <p:cNvPr id="1030" name="Picture 6" descr="D:\0717.jpg"/>
          <p:cNvPicPr>
            <a:picLocks noChangeAspect="1" noChangeArrowheads="1"/>
          </p:cNvPicPr>
          <p:nvPr/>
        </p:nvPicPr>
        <p:blipFill>
          <a:blip r:embed="rId6" cstate="print"/>
          <a:srcRect/>
          <a:stretch>
            <a:fillRect/>
          </a:stretch>
        </p:blipFill>
        <p:spPr bwMode="auto">
          <a:xfrm>
            <a:off x="2438400" y="1523999"/>
            <a:ext cx="4267200" cy="3214625"/>
          </a:xfrm>
          <a:prstGeom prst="rect">
            <a:avLst/>
          </a:prstGeom>
          <a:noFill/>
        </p:spPr>
      </p:pic>
      <p:pic>
        <p:nvPicPr>
          <p:cNvPr id="1036" name="Picture 12" descr="D:\0896.jpg"/>
          <p:cNvPicPr>
            <a:picLocks noChangeAspect="1" noChangeArrowheads="1"/>
          </p:cNvPicPr>
          <p:nvPr/>
        </p:nvPicPr>
        <p:blipFill>
          <a:blip r:embed="rId7" cstate="print"/>
          <a:srcRect/>
          <a:stretch>
            <a:fillRect/>
          </a:stretch>
        </p:blipFill>
        <p:spPr bwMode="auto">
          <a:xfrm>
            <a:off x="3886200" y="0"/>
            <a:ext cx="2449259" cy="1981200"/>
          </a:xfrm>
          <a:prstGeom prst="rect">
            <a:avLst/>
          </a:prstGeom>
          <a:noFill/>
        </p:spPr>
      </p:pic>
      <p:pic>
        <p:nvPicPr>
          <p:cNvPr id="1032" name="Picture 8" descr="D:\0738.jpg"/>
          <p:cNvPicPr>
            <a:picLocks noChangeAspect="1" noChangeArrowheads="1"/>
          </p:cNvPicPr>
          <p:nvPr/>
        </p:nvPicPr>
        <p:blipFill>
          <a:blip r:embed="rId8" cstate="print"/>
          <a:srcRect/>
          <a:stretch>
            <a:fillRect/>
          </a:stretch>
        </p:blipFill>
        <p:spPr bwMode="auto">
          <a:xfrm>
            <a:off x="0" y="3056764"/>
            <a:ext cx="2514600" cy="3801236"/>
          </a:xfrm>
          <a:prstGeom prst="rect">
            <a:avLst/>
          </a:prstGeom>
          <a:noFill/>
        </p:spPr>
      </p:pic>
      <p:pic>
        <p:nvPicPr>
          <p:cNvPr id="1040" name="Picture 16" descr="D:\0666.jpg"/>
          <p:cNvPicPr>
            <a:picLocks noChangeAspect="1" noChangeArrowheads="1"/>
          </p:cNvPicPr>
          <p:nvPr/>
        </p:nvPicPr>
        <p:blipFill>
          <a:blip r:embed="rId9" cstate="print"/>
          <a:srcRect/>
          <a:stretch>
            <a:fillRect/>
          </a:stretch>
        </p:blipFill>
        <p:spPr bwMode="auto">
          <a:xfrm>
            <a:off x="6553200" y="2114804"/>
            <a:ext cx="2590800" cy="2038097"/>
          </a:xfrm>
          <a:prstGeom prst="rect">
            <a:avLst/>
          </a:prstGeom>
          <a:noFill/>
        </p:spPr>
      </p:pic>
      <p:pic>
        <p:nvPicPr>
          <p:cNvPr id="1034" name="Picture 10" descr="D:\0839.jpg"/>
          <p:cNvPicPr>
            <a:picLocks noChangeAspect="1" noChangeArrowheads="1"/>
          </p:cNvPicPr>
          <p:nvPr/>
        </p:nvPicPr>
        <p:blipFill>
          <a:blip r:embed="rId10" cstate="print"/>
          <a:srcRect/>
          <a:stretch>
            <a:fillRect/>
          </a:stretch>
        </p:blipFill>
        <p:spPr bwMode="auto">
          <a:xfrm>
            <a:off x="6172200" y="0"/>
            <a:ext cx="2971800" cy="2351437"/>
          </a:xfrm>
          <a:prstGeom prst="rect">
            <a:avLst/>
          </a:prstGeom>
          <a:noFill/>
        </p:spPr>
      </p:pic>
      <p:sp>
        <p:nvSpPr>
          <p:cNvPr id="10" name="TextBox 9"/>
          <p:cNvSpPr txBox="1"/>
          <p:nvPr/>
        </p:nvSpPr>
        <p:spPr>
          <a:xfrm>
            <a:off x="457200" y="0"/>
            <a:ext cx="6971332" cy="1446550"/>
          </a:xfrm>
          <a:prstGeom prst="rect">
            <a:avLst/>
          </a:prstGeom>
          <a:noFill/>
        </p:spPr>
        <p:txBody>
          <a:bodyPr wrap="none" rtlCol="0">
            <a:spAutoFit/>
          </a:bodyPr>
          <a:lstStyle/>
          <a:p>
            <a:r>
              <a:rPr lang="en-US" sz="4400" b="1" i="1" dirty="0" smtClean="0">
                <a:solidFill>
                  <a:schemeClr val="bg1"/>
                </a:solidFill>
              </a:rPr>
              <a:t>The Art of Phil the Forecaster</a:t>
            </a:r>
          </a:p>
          <a:p>
            <a:r>
              <a:rPr lang="en-US" sz="4400" b="1" i="1" dirty="0" smtClean="0">
                <a:solidFill>
                  <a:schemeClr val="bg1"/>
                </a:solidFill>
              </a:rPr>
              <a:t>The Painting Palette</a:t>
            </a:r>
            <a:endParaRPr lang="en-US" sz="4400" b="1" i="1" dirty="0">
              <a:solidFill>
                <a:schemeClr val="bg1"/>
              </a:solidFill>
            </a:endParaRPr>
          </a:p>
        </p:txBody>
      </p:sp>
      <p:sp>
        <p:nvSpPr>
          <p:cNvPr id="11" name="TextBox 10"/>
          <p:cNvSpPr txBox="1"/>
          <p:nvPr/>
        </p:nvSpPr>
        <p:spPr>
          <a:xfrm>
            <a:off x="3658652" y="6334780"/>
            <a:ext cx="5485348" cy="523220"/>
          </a:xfrm>
          <a:prstGeom prst="rect">
            <a:avLst/>
          </a:prstGeom>
          <a:noFill/>
        </p:spPr>
        <p:txBody>
          <a:bodyPr wrap="none" rtlCol="0">
            <a:spAutoFit/>
          </a:bodyPr>
          <a:lstStyle/>
          <a:p>
            <a:r>
              <a:rPr lang="en-US" sz="2800" dirty="0" smtClean="0">
                <a:solidFill>
                  <a:schemeClr val="bg1"/>
                </a:solidFill>
              </a:rPr>
              <a:t>Place a star on your favourite image.</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211831" y="285750"/>
            <a:ext cx="7147560" cy="5962650"/>
          </a:xfrm>
          <a:custGeom>
            <a:avLst/>
            <a:gdLst>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34490 w 6960870"/>
              <a:gd name="connsiteY12" fmla="*/ 130302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69770 w 6960870"/>
              <a:gd name="connsiteY11" fmla="*/ 232791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69770 w 6960870"/>
              <a:gd name="connsiteY11" fmla="*/ 2327910 h 5692140"/>
              <a:gd name="connsiteX12" fmla="*/ 1664970 w 6960870"/>
              <a:gd name="connsiteY12" fmla="*/ 1337310 h 5692140"/>
              <a:gd name="connsiteX13" fmla="*/ 2023110 w 6960870"/>
              <a:gd name="connsiteY13" fmla="*/ 502920 h 5692140"/>
              <a:gd name="connsiteX0" fmla="*/ 2023110 w 6960870"/>
              <a:gd name="connsiteY0" fmla="*/ 502920 h 5770245"/>
              <a:gd name="connsiteX1" fmla="*/ 4720590 w 6960870"/>
              <a:gd name="connsiteY1" fmla="*/ 0 h 5770245"/>
              <a:gd name="connsiteX2" fmla="*/ 6526530 w 6960870"/>
              <a:gd name="connsiteY2" fmla="*/ 594360 h 5770245"/>
              <a:gd name="connsiteX3" fmla="*/ 6960870 w 6960870"/>
              <a:gd name="connsiteY3" fmla="*/ 4194810 h 5770245"/>
              <a:gd name="connsiteX4" fmla="*/ 6320790 w 6960870"/>
              <a:gd name="connsiteY4" fmla="*/ 5623560 h 5770245"/>
              <a:gd name="connsiteX5" fmla="*/ 2651760 w 6960870"/>
              <a:gd name="connsiteY5" fmla="*/ 5692140 h 5770245"/>
              <a:gd name="connsiteX6" fmla="*/ 2000250 w 6960870"/>
              <a:gd name="connsiteY6" fmla="*/ 5600700 h 5770245"/>
              <a:gd name="connsiteX7" fmla="*/ 11430 w 6960870"/>
              <a:gd name="connsiteY7" fmla="*/ 5600700 h 5770245"/>
              <a:gd name="connsiteX8" fmla="*/ 0 w 6960870"/>
              <a:gd name="connsiteY8" fmla="*/ 4583430 h 5770245"/>
              <a:gd name="connsiteX9" fmla="*/ 1417320 w 6960870"/>
              <a:gd name="connsiteY9" fmla="*/ 4434840 h 5770245"/>
              <a:gd name="connsiteX10" fmla="*/ 1920240 w 6960870"/>
              <a:gd name="connsiteY10" fmla="*/ 3726180 h 5770245"/>
              <a:gd name="connsiteX11" fmla="*/ 1969770 w 6960870"/>
              <a:gd name="connsiteY11" fmla="*/ 2327910 h 5770245"/>
              <a:gd name="connsiteX12" fmla="*/ 1664970 w 6960870"/>
              <a:gd name="connsiteY12" fmla="*/ 1337310 h 5770245"/>
              <a:gd name="connsiteX13" fmla="*/ 2023110 w 6960870"/>
              <a:gd name="connsiteY13" fmla="*/ 502920 h 5770245"/>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69770 w 6960870"/>
              <a:gd name="connsiteY11" fmla="*/ 2327910 h 5692140"/>
              <a:gd name="connsiteX12" fmla="*/ 1664970 w 6960870"/>
              <a:gd name="connsiteY12" fmla="*/ 1337310 h 5692140"/>
              <a:gd name="connsiteX13" fmla="*/ 2023110 w 6960870"/>
              <a:gd name="connsiteY13" fmla="*/ 502920 h 5692140"/>
              <a:gd name="connsiteX0" fmla="*/ 2023110 w 6960870"/>
              <a:gd name="connsiteY0" fmla="*/ 502920 h 5873115"/>
              <a:gd name="connsiteX1" fmla="*/ 4720590 w 6960870"/>
              <a:gd name="connsiteY1" fmla="*/ 0 h 5873115"/>
              <a:gd name="connsiteX2" fmla="*/ 6526530 w 6960870"/>
              <a:gd name="connsiteY2" fmla="*/ 594360 h 5873115"/>
              <a:gd name="connsiteX3" fmla="*/ 6960870 w 6960870"/>
              <a:gd name="connsiteY3" fmla="*/ 4194810 h 5873115"/>
              <a:gd name="connsiteX4" fmla="*/ 6320790 w 6960870"/>
              <a:gd name="connsiteY4" fmla="*/ 5623560 h 5873115"/>
              <a:gd name="connsiteX5" fmla="*/ 2651760 w 6960870"/>
              <a:gd name="connsiteY5" fmla="*/ 5692140 h 5873115"/>
              <a:gd name="connsiteX6" fmla="*/ 2000250 w 6960870"/>
              <a:gd name="connsiteY6" fmla="*/ 5600700 h 5873115"/>
              <a:gd name="connsiteX7" fmla="*/ 11430 w 6960870"/>
              <a:gd name="connsiteY7" fmla="*/ 5600700 h 5873115"/>
              <a:gd name="connsiteX8" fmla="*/ 0 w 6960870"/>
              <a:gd name="connsiteY8" fmla="*/ 4583430 h 5873115"/>
              <a:gd name="connsiteX9" fmla="*/ 1417320 w 6960870"/>
              <a:gd name="connsiteY9" fmla="*/ 4434840 h 5873115"/>
              <a:gd name="connsiteX10" fmla="*/ 1920240 w 6960870"/>
              <a:gd name="connsiteY10" fmla="*/ 3726180 h 5873115"/>
              <a:gd name="connsiteX11" fmla="*/ 1969770 w 6960870"/>
              <a:gd name="connsiteY11" fmla="*/ 2327910 h 5873115"/>
              <a:gd name="connsiteX12" fmla="*/ 1664970 w 6960870"/>
              <a:gd name="connsiteY12" fmla="*/ 1337310 h 5873115"/>
              <a:gd name="connsiteX13" fmla="*/ 2023110 w 6960870"/>
              <a:gd name="connsiteY13" fmla="*/ 502920 h 5873115"/>
              <a:gd name="connsiteX0" fmla="*/ 2023110 w 6960870"/>
              <a:gd name="connsiteY0" fmla="*/ 502920 h 5873115"/>
              <a:gd name="connsiteX1" fmla="*/ 4720590 w 6960870"/>
              <a:gd name="connsiteY1" fmla="*/ 0 h 5873115"/>
              <a:gd name="connsiteX2" fmla="*/ 6526530 w 6960870"/>
              <a:gd name="connsiteY2" fmla="*/ 594360 h 5873115"/>
              <a:gd name="connsiteX3" fmla="*/ 6960870 w 6960870"/>
              <a:gd name="connsiteY3" fmla="*/ 4194810 h 5873115"/>
              <a:gd name="connsiteX4" fmla="*/ 6320790 w 6960870"/>
              <a:gd name="connsiteY4" fmla="*/ 5623560 h 5873115"/>
              <a:gd name="connsiteX5" fmla="*/ 2651760 w 6960870"/>
              <a:gd name="connsiteY5" fmla="*/ 5692140 h 5873115"/>
              <a:gd name="connsiteX6" fmla="*/ 2000250 w 6960870"/>
              <a:gd name="connsiteY6" fmla="*/ 5600700 h 5873115"/>
              <a:gd name="connsiteX7" fmla="*/ 11430 w 6960870"/>
              <a:gd name="connsiteY7" fmla="*/ 5600700 h 5873115"/>
              <a:gd name="connsiteX8" fmla="*/ 0 w 6960870"/>
              <a:gd name="connsiteY8" fmla="*/ 4583430 h 5873115"/>
              <a:gd name="connsiteX9" fmla="*/ 1417320 w 6960870"/>
              <a:gd name="connsiteY9" fmla="*/ 4434840 h 5873115"/>
              <a:gd name="connsiteX10" fmla="*/ 1920240 w 6960870"/>
              <a:gd name="connsiteY10" fmla="*/ 3726180 h 5873115"/>
              <a:gd name="connsiteX11" fmla="*/ 1969770 w 6960870"/>
              <a:gd name="connsiteY11" fmla="*/ 2327910 h 5873115"/>
              <a:gd name="connsiteX12" fmla="*/ 1664970 w 6960870"/>
              <a:gd name="connsiteY12" fmla="*/ 1337310 h 5873115"/>
              <a:gd name="connsiteX13" fmla="*/ 2023110 w 6960870"/>
              <a:gd name="connsiteY13" fmla="*/ 502920 h 5873115"/>
              <a:gd name="connsiteX0" fmla="*/ 2023110 w 7038975"/>
              <a:gd name="connsiteY0" fmla="*/ 502920 h 5873115"/>
              <a:gd name="connsiteX1" fmla="*/ 4720590 w 7038975"/>
              <a:gd name="connsiteY1" fmla="*/ 0 h 5873115"/>
              <a:gd name="connsiteX2" fmla="*/ 6526530 w 7038975"/>
              <a:gd name="connsiteY2" fmla="*/ 594360 h 5873115"/>
              <a:gd name="connsiteX3" fmla="*/ 6960870 w 7038975"/>
              <a:gd name="connsiteY3" fmla="*/ 4194810 h 5873115"/>
              <a:gd name="connsiteX4" fmla="*/ 6320790 w 7038975"/>
              <a:gd name="connsiteY4" fmla="*/ 5623560 h 5873115"/>
              <a:gd name="connsiteX5" fmla="*/ 2651760 w 7038975"/>
              <a:gd name="connsiteY5" fmla="*/ 5692140 h 5873115"/>
              <a:gd name="connsiteX6" fmla="*/ 2000250 w 7038975"/>
              <a:gd name="connsiteY6" fmla="*/ 5600700 h 5873115"/>
              <a:gd name="connsiteX7" fmla="*/ 11430 w 7038975"/>
              <a:gd name="connsiteY7" fmla="*/ 5600700 h 5873115"/>
              <a:gd name="connsiteX8" fmla="*/ 0 w 7038975"/>
              <a:gd name="connsiteY8" fmla="*/ 4583430 h 5873115"/>
              <a:gd name="connsiteX9" fmla="*/ 1417320 w 7038975"/>
              <a:gd name="connsiteY9" fmla="*/ 4434840 h 5873115"/>
              <a:gd name="connsiteX10" fmla="*/ 1920240 w 7038975"/>
              <a:gd name="connsiteY10" fmla="*/ 3726180 h 5873115"/>
              <a:gd name="connsiteX11" fmla="*/ 1969770 w 7038975"/>
              <a:gd name="connsiteY11" fmla="*/ 2327910 h 5873115"/>
              <a:gd name="connsiteX12" fmla="*/ 1664970 w 7038975"/>
              <a:gd name="connsiteY12" fmla="*/ 1337310 h 5873115"/>
              <a:gd name="connsiteX13" fmla="*/ 2023110 w 7038975"/>
              <a:gd name="connsiteY13" fmla="*/ 502920 h 5873115"/>
              <a:gd name="connsiteX0" fmla="*/ 2023110 w 7038975"/>
              <a:gd name="connsiteY0" fmla="*/ 502920 h 5873115"/>
              <a:gd name="connsiteX1" fmla="*/ 4720590 w 7038975"/>
              <a:gd name="connsiteY1" fmla="*/ 0 h 5873115"/>
              <a:gd name="connsiteX2" fmla="*/ 6526530 w 7038975"/>
              <a:gd name="connsiteY2" fmla="*/ 594360 h 5873115"/>
              <a:gd name="connsiteX3" fmla="*/ 6960870 w 7038975"/>
              <a:gd name="connsiteY3" fmla="*/ 4194810 h 5873115"/>
              <a:gd name="connsiteX4" fmla="*/ 6320790 w 7038975"/>
              <a:gd name="connsiteY4" fmla="*/ 5623560 h 5873115"/>
              <a:gd name="connsiteX5" fmla="*/ 2651760 w 7038975"/>
              <a:gd name="connsiteY5" fmla="*/ 5692140 h 5873115"/>
              <a:gd name="connsiteX6" fmla="*/ 2000250 w 7038975"/>
              <a:gd name="connsiteY6" fmla="*/ 5600700 h 5873115"/>
              <a:gd name="connsiteX7" fmla="*/ 11430 w 7038975"/>
              <a:gd name="connsiteY7" fmla="*/ 5600700 h 5873115"/>
              <a:gd name="connsiteX8" fmla="*/ 0 w 7038975"/>
              <a:gd name="connsiteY8" fmla="*/ 4583430 h 5873115"/>
              <a:gd name="connsiteX9" fmla="*/ 1417320 w 7038975"/>
              <a:gd name="connsiteY9" fmla="*/ 4434840 h 5873115"/>
              <a:gd name="connsiteX10" fmla="*/ 1920240 w 7038975"/>
              <a:gd name="connsiteY10" fmla="*/ 3726180 h 5873115"/>
              <a:gd name="connsiteX11" fmla="*/ 1969770 w 7038975"/>
              <a:gd name="connsiteY11" fmla="*/ 2327910 h 5873115"/>
              <a:gd name="connsiteX12" fmla="*/ 1664970 w 7038975"/>
              <a:gd name="connsiteY12" fmla="*/ 1337310 h 5873115"/>
              <a:gd name="connsiteX13" fmla="*/ 2023110 w 7038975"/>
              <a:gd name="connsiteY13" fmla="*/ 502920 h 5873115"/>
              <a:gd name="connsiteX0" fmla="*/ 2023110 w 7038975"/>
              <a:gd name="connsiteY0" fmla="*/ 607695 h 5977890"/>
              <a:gd name="connsiteX1" fmla="*/ 4720590 w 7038975"/>
              <a:gd name="connsiteY1" fmla="*/ 104775 h 5977890"/>
              <a:gd name="connsiteX2" fmla="*/ 6526530 w 7038975"/>
              <a:gd name="connsiteY2" fmla="*/ 699135 h 5977890"/>
              <a:gd name="connsiteX3" fmla="*/ 6960870 w 7038975"/>
              <a:gd name="connsiteY3" fmla="*/ 4299585 h 5977890"/>
              <a:gd name="connsiteX4" fmla="*/ 6320790 w 7038975"/>
              <a:gd name="connsiteY4" fmla="*/ 5728335 h 5977890"/>
              <a:gd name="connsiteX5" fmla="*/ 2651760 w 7038975"/>
              <a:gd name="connsiteY5" fmla="*/ 5796915 h 5977890"/>
              <a:gd name="connsiteX6" fmla="*/ 2000250 w 7038975"/>
              <a:gd name="connsiteY6" fmla="*/ 5705475 h 5977890"/>
              <a:gd name="connsiteX7" fmla="*/ 11430 w 7038975"/>
              <a:gd name="connsiteY7" fmla="*/ 5705475 h 5977890"/>
              <a:gd name="connsiteX8" fmla="*/ 0 w 7038975"/>
              <a:gd name="connsiteY8" fmla="*/ 4688205 h 5977890"/>
              <a:gd name="connsiteX9" fmla="*/ 1417320 w 7038975"/>
              <a:gd name="connsiteY9" fmla="*/ 4539615 h 5977890"/>
              <a:gd name="connsiteX10" fmla="*/ 1920240 w 7038975"/>
              <a:gd name="connsiteY10" fmla="*/ 3830955 h 5977890"/>
              <a:gd name="connsiteX11" fmla="*/ 1969770 w 7038975"/>
              <a:gd name="connsiteY11" fmla="*/ 2432685 h 5977890"/>
              <a:gd name="connsiteX12" fmla="*/ 1664970 w 7038975"/>
              <a:gd name="connsiteY12" fmla="*/ 1442085 h 5977890"/>
              <a:gd name="connsiteX13" fmla="*/ 2023110 w 7038975"/>
              <a:gd name="connsiteY13" fmla="*/ 607695 h 5977890"/>
              <a:gd name="connsiteX0" fmla="*/ 2023110 w 7038975"/>
              <a:gd name="connsiteY0" fmla="*/ 607695 h 5977890"/>
              <a:gd name="connsiteX1" fmla="*/ 4720590 w 7038975"/>
              <a:gd name="connsiteY1" fmla="*/ 104775 h 5977890"/>
              <a:gd name="connsiteX2" fmla="*/ 6526530 w 7038975"/>
              <a:gd name="connsiteY2" fmla="*/ 699135 h 5977890"/>
              <a:gd name="connsiteX3" fmla="*/ 6960870 w 7038975"/>
              <a:gd name="connsiteY3" fmla="*/ 4299585 h 5977890"/>
              <a:gd name="connsiteX4" fmla="*/ 6320790 w 7038975"/>
              <a:gd name="connsiteY4" fmla="*/ 5728335 h 5977890"/>
              <a:gd name="connsiteX5" fmla="*/ 2651760 w 7038975"/>
              <a:gd name="connsiteY5" fmla="*/ 5796915 h 5977890"/>
              <a:gd name="connsiteX6" fmla="*/ 2000250 w 7038975"/>
              <a:gd name="connsiteY6" fmla="*/ 5705475 h 5977890"/>
              <a:gd name="connsiteX7" fmla="*/ 11430 w 7038975"/>
              <a:gd name="connsiteY7" fmla="*/ 5705475 h 5977890"/>
              <a:gd name="connsiteX8" fmla="*/ 0 w 7038975"/>
              <a:gd name="connsiteY8" fmla="*/ 4688205 h 5977890"/>
              <a:gd name="connsiteX9" fmla="*/ 1417320 w 7038975"/>
              <a:gd name="connsiteY9" fmla="*/ 4539615 h 5977890"/>
              <a:gd name="connsiteX10" fmla="*/ 1920240 w 7038975"/>
              <a:gd name="connsiteY10" fmla="*/ 3830955 h 5977890"/>
              <a:gd name="connsiteX11" fmla="*/ 1969770 w 7038975"/>
              <a:gd name="connsiteY11" fmla="*/ 2432685 h 5977890"/>
              <a:gd name="connsiteX12" fmla="*/ 1664970 w 7038975"/>
              <a:gd name="connsiteY12" fmla="*/ 1442085 h 5977890"/>
              <a:gd name="connsiteX13" fmla="*/ 2023110 w 7038975"/>
              <a:gd name="connsiteY13" fmla="*/ 607695 h 5977890"/>
              <a:gd name="connsiteX0" fmla="*/ 2023110 w 7038975"/>
              <a:gd name="connsiteY0" fmla="*/ 607695 h 5977890"/>
              <a:gd name="connsiteX1" fmla="*/ 4720590 w 7038975"/>
              <a:gd name="connsiteY1" fmla="*/ 104775 h 5977890"/>
              <a:gd name="connsiteX2" fmla="*/ 6526530 w 7038975"/>
              <a:gd name="connsiteY2" fmla="*/ 699135 h 5977890"/>
              <a:gd name="connsiteX3" fmla="*/ 6960870 w 7038975"/>
              <a:gd name="connsiteY3" fmla="*/ 4299585 h 5977890"/>
              <a:gd name="connsiteX4" fmla="*/ 6320790 w 7038975"/>
              <a:gd name="connsiteY4" fmla="*/ 5728335 h 5977890"/>
              <a:gd name="connsiteX5" fmla="*/ 2651760 w 7038975"/>
              <a:gd name="connsiteY5" fmla="*/ 5796915 h 5977890"/>
              <a:gd name="connsiteX6" fmla="*/ 2000250 w 7038975"/>
              <a:gd name="connsiteY6" fmla="*/ 5705475 h 5977890"/>
              <a:gd name="connsiteX7" fmla="*/ 11430 w 7038975"/>
              <a:gd name="connsiteY7" fmla="*/ 5705475 h 5977890"/>
              <a:gd name="connsiteX8" fmla="*/ 0 w 7038975"/>
              <a:gd name="connsiteY8" fmla="*/ 4688205 h 5977890"/>
              <a:gd name="connsiteX9" fmla="*/ 1417320 w 7038975"/>
              <a:gd name="connsiteY9" fmla="*/ 4539615 h 5977890"/>
              <a:gd name="connsiteX10" fmla="*/ 1920240 w 7038975"/>
              <a:gd name="connsiteY10" fmla="*/ 3830955 h 5977890"/>
              <a:gd name="connsiteX11" fmla="*/ 1969770 w 7038975"/>
              <a:gd name="connsiteY11" fmla="*/ 2432685 h 5977890"/>
              <a:gd name="connsiteX12" fmla="*/ 1664970 w 7038975"/>
              <a:gd name="connsiteY12" fmla="*/ 1442085 h 5977890"/>
              <a:gd name="connsiteX13" fmla="*/ 2023110 w 7038975"/>
              <a:gd name="connsiteY13" fmla="*/ 607695 h 5977890"/>
              <a:gd name="connsiteX0" fmla="*/ 2023110 w 7147560"/>
              <a:gd name="connsiteY0" fmla="*/ 607695 h 5962650"/>
              <a:gd name="connsiteX1" fmla="*/ 4720590 w 7147560"/>
              <a:gd name="connsiteY1" fmla="*/ 104775 h 5962650"/>
              <a:gd name="connsiteX2" fmla="*/ 6526530 w 7147560"/>
              <a:gd name="connsiteY2" fmla="*/ 699135 h 5962650"/>
              <a:gd name="connsiteX3" fmla="*/ 6960870 w 7147560"/>
              <a:gd name="connsiteY3" fmla="*/ 4299585 h 5962650"/>
              <a:gd name="connsiteX4" fmla="*/ 6320790 w 7147560"/>
              <a:gd name="connsiteY4" fmla="*/ 5728335 h 5962650"/>
              <a:gd name="connsiteX5" fmla="*/ 2000250 w 7147560"/>
              <a:gd name="connsiteY5" fmla="*/ 5705475 h 5962650"/>
              <a:gd name="connsiteX6" fmla="*/ 11430 w 7147560"/>
              <a:gd name="connsiteY6" fmla="*/ 5705475 h 5962650"/>
              <a:gd name="connsiteX7" fmla="*/ 0 w 7147560"/>
              <a:gd name="connsiteY7" fmla="*/ 4688205 h 5962650"/>
              <a:gd name="connsiteX8" fmla="*/ 1417320 w 7147560"/>
              <a:gd name="connsiteY8" fmla="*/ 4539615 h 5962650"/>
              <a:gd name="connsiteX9" fmla="*/ 1920240 w 7147560"/>
              <a:gd name="connsiteY9" fmla="*/ 3830955 h 5962650"/>
              <a:gd name="connsiteX10" fmla="*/ 1969770 w 7147560"/>
              <a:gd name="connsiteY10" fmla="*/ 2432685 h 5962650"/>
              <a:gd name="connsiteX11" fmla="*/ 1664970 w 7147560"/>
              <a:gd name="connsiteY11" fmla="*/ 1442085 h 5962650"/>
              <a:gd name="connsiteX12" fmla="*/ 2023110 w 7147560"/>
              <a:gd name="connsiteY12" fmla="*/ 607695 h 5962650"/>
              <a:gd name="connsiteX0" fmla="*/ 2023110 w 7147560"/>
              <a:gd name="connsiteY0" fmla="*/ 607695 h 5962650"/>
              <a:gd name="connsiteX1" fmla="*/ 4720590 w 7147560"/>
              <a:gd name="connsiteY1" fmla="*/ 104775 h 5962650"/>
              <a:gd name="connsiteX2" fmla="*/ 6526530 w 7147560"/>
              <a:gd name="connsiteY2" fmla="*/ 699135 h 5962650"/>
              <a:gd name="connsiteX3" fmla="*/ 6960870 w 7147560"/>
              <a:gd name="connsiteY3" fmla="*/ 4299585 h 5962650"/>
              <a:gd name="connsiteX4" fmla="*/ 6320790 w 7147560"/>
              <a:gd name="connsiteY4" fmla="*/ 5728335 h 5962650"/>
              <a:gd name="connsiteX5" fmla="*/ 2000250 w 7147560"/>
              <a:gd name="connsiteY5" fmla="*/ 5705475 h 5962650"/>
              <a:gd name="connsiteX6" fmla="*/ 11430 w 7147560"/>
              <a:gd name="connsiteY6" fmla="*/ 5705475 h 5962650"/>
              <a:gd name="connsiteX7" fmla="*/ 0 w 7147560"/>
              <a:gd name="connsiteY7" fmla="*/ 4688205 h 5962650"/>
              <a:gd name="connsiteX8" fmla="*/ 1417320 w 7147560"/>
              <a:gd name="connsiteY8" fmla="*/ 4539615 h 5962650"/>
              <a:gd name="connsiteX9" fmla="*/ 1920240 w 7147560"/>
              <a:gd name="connsiteY9" fmla="*/ 3830955 h 5962650"/>
              <a:gd name="connsiteX10" fmla="*/ 1969770 w 7147560"/>
              <a:gd name="connsiteY10" fmla="*/ 2432685 h 5962650"/>
              <a:gd name="connsiteX11" fmla="*/ 1664970 w 7147560"/>
              <a:gd name="connsiteY11" fmla="*/ 1442085 h 5962650"/>
              <a:gd name="connsiteX12" fmla="*/ 2023110 w 7147560"/>
              <a:gd name="connsiteY12" fmla="*/ 607695 h 596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47560" h="5962650">
                <a:moveTo>
                  <a:pt x="2023110" y="607695"/>
                </a:moveTo>
                <a:cubicBezTo>
                  <a:pt x="3286760" y="571500"/>
                  <a:pt x="3970020" y="89535"/>
                  <a:pt x="4720590" y="104775"/>
                </a:cubicBezTo>
                <a:cubicBezTo>
                  <a:pt x="5471160" y="120015"/>
                  <a:pt x="6153150" y="0"/>
                  <a:pt x="6526530" y="699135"/>
                </a:cubicBezTo>
                <a:cubicBezTo>
                  <a:pt x="6899910" y="1398270"/>
                  <a:pt x="6995160" y="3461385"/>
                  <a:pt x="6960870" y="4299585"/>
                </a:cubicBezTo>
                <a:cubicBezTo>
                  <a:pt x="6926580" y="5137785"/>
                  <a:pt x="7147560" y="5494020"/>
                  <a:pt x="6320790" y="5728335"/>
                </a:cubicBezTo>
                <a:cubicBezTo>
                  <a:pt x="5494020" y="5962650"/>
                  <a:pt x="2895600" y="5899785"/>
                  <a:pt x="2000250" y="5705475"/>
                </a:cubicBezTo>
                <a:cubicBezTo>
                  <a:pt x="1560195" y="5690235"/>
                  <a:pt x="992505" y="5707380"/>
                  <a:pt x="11430" y="5705475"/>
                </a:cubicBezTo>
                <a:lnTo>
                  <a:pt x="0" y="4688205"/>
                </a:lnTo>
                <a:lnTo>
                  <a:pt x="1417320" y="4539615"/>
                </a:lnTo>
                <a:cubicBezTo>
                  <a:pt x="1737360" y="4396740"/>
                  <a:pt x="1834515" y="4282440"/>
                  <a:pt x="1920240" y="3830955"/>
                </a:cubicBezTo>
                <a:cubicBezTo>
                  <a:pt x="2005965" y="3379470"/>
                  <a:pt x="2012315" y="2830830"/>
                  <a:pt x="1969770" y="2432685"/>
                </a:cubicBezTo>
                <a:cubicBezTo>
                  <a:pt x="1927225" y="2034540"/>
                  <a:pt x="1656080" y="1746250"/>
                  <a:pt x="1664970" y="1442085"/>
                </a:cubicBezTo>
                <a:cubicBezTo>
                  <a:pt x="1673860" y="1137920"/>
                  <a:pt x="1513840" y="830580"/>
                  <a:pt x="2023110" y="6076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cstate="print"/>
          <a:srcRect/>
          <a:stretch>
            <a:fillRect/>
          </a:stretch>
        </p:blipFill>
        <p:spPr bwMode="auto">
          <a:xfrm rot="19733065">
            <a:off x="4734554" y="1375206"/>
            <a:ext cx="4562702" cy="3804636"/>
          </a:xfrm>
          <a:prstGeom prst="rect">
            <a:avLst/>
          </a:prstGeom>
          <a:noFill/>
          <a:ln w="9525">
            <a:noFill/>
            <a:miter lim="800000"/>
            <a:headEnd/>
            <a:tailEnd/>
          </a:ln>
        </p:spPr>
      </p:pic>
      <p:pic>
        <p:nvPicPr>
          <p:cNvPr id="4" name="Picture 2" descr="A work by Yasuyo Tanaka demonstrating suminagashi."/>
          <p:cNvPicPr>
            <a:picLocks noChangeAspect="1" noChangeArrowheads="1"/>
          </p:cNvPicPr>
          <p:nvPr/>
        </p:nvPicPr>
        <p:blipFill>
          <a:blip r:embed="rId4" cstate="print"/>
          <a:srcRect l="37168" t="11504" r="4425" b="9440"/>
          <a:stretch>
            <a:fillRect/>
          </a:stretch>
        </p:blipFill>
        <p:spPr bwMode="auto">
          <a:xfrm>
            <a:off x="228600" y="889635"/>
            <a:ext cx="5029200" cy="5105400"/>
          </a:xfrm>
          <a:prstGeom prst="rect">
            <a:avLst/>
          </a:prstGeom>
          <a:noFill/>
        </p:spPr>
      </p:pic>
      <p:sp>
        <p:nvSpPr>
          <p:cNvPr id="5" name="Rectangle 4"/>
          <p:cNvSpPr/>
          <p:nvPr/>
        </p:nvSpPr>
        <p:spPr>
          <a:xfrm>
            <a:off x="3200400" y="4979372"/>
            <a:ext cx="5293437" cy="1015663"/>
          </a:xfrm>
          <a:prstGeom prst="rect">
            <a:avLst/>
          </a:prstGeom>
          <a:solidFill>
            <a:schemeClr val="tx1"/>
          </a:solidFill>
        </p:spPr>
        <p:txBody>
          <a:bodyPr wrap="none">
            <a:spAutoFit/>
          </a:bodyPr>
          <a:lstStyle/>
          <a:p>
            <a:r>
              <a:rPr lang="en-US" sz="3600" dirty="0" smtClean="0">
                <a:solidFill>
                  <a:schemeClr val="bg1"/>
                </a:solidFill>
              </a:rPr>
              <a:t>an</a:t>
            </a:r>
            <a:r>
              <a:rPr lang="en-US" sz="3600" dirty="0" smtClean="0"/>
              <a:t> </a:t>
            </a:r>
            <a:r>
              <a:rPr lang="en-US" sz="6000" b="1" dirty="0" smtClean="0">
                <a:solidFill>
                  <a:srgbClr val="FF0000"/>
                </a:solidFill>
                <a:latin typeface="Bradley Hand ITC" pitchFamily="66" charset="0"/>
              </a:rPr>
              <a:t>Art</a:t>
            </a:r>
            <a:r>
              <a:rPr lang="en-US" sz="3600" dirty="0" smtClean="0"/>
              <a:t>   </a:t>
            </a:r>
            <a:r>
              <a:rPr lang="en-US" sz="3600" dirty="0" smtClean="0">
                <a:solidFill>
                  <a:schemeClr val="bg1"/>
                </a:solidFill>
              </a:rPr>
              <a:t>and</a:t>
            </a:r>
            <a:r>
              <a:rPr lang="en-US" sz="3600" dirty="0" smtClean="0"/>
              <a:t> a </a:t>
            </a:r>
            <a:r>
              <a:rPr lang="en-US" sz="4800" dirty="0" smtClean="0">
                <a:solidFill>
                  <a:srgbClr val="FFFF00"/>
                </a:solidFill>
                <a:latin typeface="Book Antiqua" pitchFamily="18" charset="0"/>
              </a:rPr>
              <a:t>Science</a:t>
            </a:r>
            <a:endParaRPr lang="en-CA" sz="3600" dirty="0"/>
          </a:p>
        </p:txBody>
      </p:sp>
      <p:sp>
        <p:nvSpPr>
          <p:cNvPr id="7" name="Rectangle 6"/>
          <p:cNvSpPr/>
          <p:nvPr/>
        </p:nvSpPr>
        <p:spPr>
          <a:xfrm>
            <a:off x="152400" y="6080774"/>
            <a:ext cx="8534400" cy="369332"/>
          </a:xfrm>
          <a:prstGeom prst="rect">
            <a:avLst/>
          </a:prstGeom>
        </p:spPr>
        <p:txBody>
          <a:bodyPr wrap="square">
            <a:spAutoFit/>
          </a:bodyPr>
          <a:lstStyle/>
          <a:p>
            <a:r>
              <a:rPr lang="en-US" dirty="0" smtClean="0"/>
              <a:t>A work by </a:t>
            </a:r>
            <a:r>
              <a:rPr lang="en-US" dirty="0" err="1" smtClean="0"/>
              <a:t>Yasuyo</a:t>
            </a:r>
            <a:r>
              <a:rPr lang="en-US" dirty="0" smtClean="0"/>
              <a:t> Tanaka demonstrating </a:t>
            </a:r>
            <a:r>
              <a:rPr lang="en-US" i="1" dirty="0" err="1" smtClean="0"/>
              <a:t>suminagashi</a:t>
            </a:r>
            <a:r>
              <a:rPr lang="en-US" i="1" dirty="0" smtClean="0"/>
              <a:t> – oil and water mixes</a:t>
            </a:r>
            <a:r>
              <a:rPr lang="en-US" dirty="0" smtClean="0"/>
              <a:t>.</a:t>
            </a:r>
            <a:endParaRPr lang="en-US" dirty="0"/>
          </a:p>
        </p:txBody>
      </p:sp>
      <p:sp>
        <p:nvSpPr>
          <p:cNvPr id="8" name="TextBox 7"/>
          <p:cNvSpPr txBox="1"/>
          <p:nvPr/>
        </p:nvSpPr>
        <p:spPr>
          <a:xfrm>
            <a:off x="685800" y="76895"/>
            <a:ext cx="4309257" cy="1015663"/>
          </a:xfrm>
          <a:prstGeom prst="rect">
            <a:avLst/>
          </a:prstGeom>
          <a:noFill/>
        </p:spPr>
        <p:txBody>
          <a:bodyPr wrap="none" rtlCol="0">
            <a:spAutoFit/>
          </a:bodyPr>
          <a:lstStyle/>
          <a:p>
            <a:r>
              <a:rPr lang="en-US" sz="6000" b="1" dirty="0" smtClean="0"/>
              <a:t>Meteorology</a:t>
            </a:r>
            <a:endParaRPr lang="en-US" sz="6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pdated-ec-logo.jpg"/>
          <p:cNvPicPr>
            <a:picLocks noChangeAspect="1"/>
          </p:cNvPicPr>
          <p:nvPr/>
        </p:nvPicPr>
        <p:blipFill>
          <a:blip r:embed="rId3" cstate="print"/>
          <a:stretch>
            <a:fillRect/>
          </a:stretch>
        </p:blipFill>
        <p:spPr>
          <a:xfrm>
            <a:off x="2590800" y="0"/>
            <a:ext cx="6457950" cy="1552575"/>
          </a:xfrm>
          <a:prstGeom prst="rect">
            <a:avLst/>
          </a:prstGeom>
        </p:spPr>
      </p:pic>
      <p:pic>
        <p:nvPicPr>
          <p:cNvPr id="4" name="Picture 3" descr="msc-canada-web-intro-page.jpg"/>
          <p:cNvPicPr>
            <a:picLocks noChangeAspect="1"/>
          </p:cNvPicPr>
          <p:nvPr/>
        </p:nvPicPr>
        <p:blipFill>
          <a:blip r:embed="rId4" cstate="print"/>
          <a:stretch>
            <a:fillRect/>
          </a:stretch>
        </p:blipFill>
        <p:spPr>
          <a:xfrm>
            <a:off x="3124200" y="1552575"/>
            <a:ext cx="5070049" cy="5122863"/>
          </a:xfrm>
          <a:prstGeom prst="rect">
            <a:avLst/>
          </a:prstGeom>
        </p:spPr>
      </p:pic>
      <p:grpSp>
        <p:nvGrpSpPr>
          <p:cNvPr id="8" name="Group 7"/>
          <p:cNvGrpSpPr/>
          <p:nvPr/>
        </p:nvGrpSpPr>
        <p:grpSpPr>
          <a:xfrm>
            <a:off x="76200" y="1685182"/>
            <a:ext cx="3200400" cy="2057400"/>
            <a:chOff x="275029" y="2133600"/>
            <a:chExt cx="8564171" cy="4401165"/>
          </a:xfrm>
        </p:grpSpPr>
        <p:pic>
          <p:nvPicPr>
            <p:cNvPr id="6" name="Picture 5" descr="World_Climate.png"/>
            <p:cNvPicPr>
              <a:picLocks noChangeAspect="1"/>
            </p:cNvPicPr>
            <p:nvPr/>
          </p:nvPicPr>
          <p:blipFill>
            <a:blip r:embed="rId5" cstate="print"/>
            <a:stretch>
              <a:fillRect/>
            </a:stretch>
          </p:blipFill>
          <p:spPr>
            <a:xfrm>
              <a:off x="275029" y="2133600"/>
              <a:ext cx="8564171" cy="4401165"/>
            </a:xfrm>
            <a:prstGeom prst="rect">
              <a:avLst/>
            </a:prstGeom>
          </p:spPr>
        </p:pic>
        <p:sp>
          <p:nvSpPr>
            <p:cNvPr id="7" name="Freeform 6"/>
            <p:cNvSpPr/>
            <p:nvPr/>
          </p:nvSpPr>
          <p:spPr>
            <a:xfrm>
              <a:off x="1757220" y="2237508"/>
              <a:ext cx="2161308" cy="996757"/>
            </a:xfrm>
            <a:custGeom>
              <a:avLst/>
              <a:gdLst>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66194 h 1054485"/>
                <a:gd name="connsiteX1" fmla="*/ 461818 w 1874981"/>
                <a:gd name="connsiteY1" fmla="*/ 158558 h 1054485"/>
                <a:gd name="connsiteX2" fmla="*/ 64654 w 1874981"/>
                <a:gd name="connsiteY2" fmla="*/ 574194 h 1054485"/>
                <a:gd name="connsiteX3" fmla="*/ 0 w 1874981"/>
                <a:gd name="connsiteY3" fmla="*/ 878994 h 1054485"/>
                <a:gd name="connsiteX4" fmla="*/ 932872 w 1874981"/>
                <a:gd name="connsiteY4" fmla="*/ 1054485 h 1054485"/>
                <a:gd name="connsiteX5" fmla="*/ 1736436 w 1874981"/>
                <a:gd name="connsiteY5" fmla="*/ 999067 h 1054485"/>
                <a:gd name="connsiteX6" fmla="*/ 1810327 w 1874981"/>
                <a:gd name="connsiteY6" fmla="*/ 685031 h 1054485"/>
                <a:gd name="connsiteX7" fmla="*/ 1874981 w 1874981"/>
                <a:gd name="connsiteY7" fmla="*/ 103140 h 1054485"/>
                <a:gd name="connsiteX8" fmla="*/ 1468581 w 1874981"/>
                <a:gd name="connsiteY8" fmla="*/ 66194 h 1054485"/>
                <a:gd name="connsiteX0" fmla="*/ 1468581 w 1810327"/>
                <a:gd name="connsiteY0" fmla="*/ 0 h 988291"/>
                <a:gd name="connsiteX1" fmla="*/ 461818 w 1810327"/>
                <a:gd name="connsiteY1" fmla="*/ 92364 h 988291"/>
                <a:gd name="connsiteX2" fmla="*/ 64654 w 1810327"/>
                <a:gd name="connsiteY2" fmla="*/ 508000 h 988291"/>
                <a:gd name="connsiteX3" fmla="*/ 0 w 1810327"/>
                <a:gd name="connsiteY3" fmla="*/ 812800 h 988291"/>
                <a:gd name="connsiteX4" fmla="*/ 932872 w 1810327"/>
                <a:gd name="connsiteY4" fmla="*/ 988291 h 988291"/>
                <a:gd name="connsiteX5" fmla="*/ 1736436 w 1810327"/>
                <a:gd name="connsiteY5" fmla="*/ 932873 h 988291"/>
                <a:gd name="connsiteX6" fmla="*/ 1810327 w 1810327"/>
                <a:gd name="connsiteY6" fmla="*/ 618837 h 988291"/>
                <a:gd name="connsiteX7" fmla="*/ 1468581 w 1810327"/>
                <a:gd name="connsiteY7" fmla="*/ 0 h 988291"/>
                <a:gd name="connsiteX0" fmla="*/ 1468581 w 1882678"/>
                <a:gd name="connsiteY0" fmla="*/ 0 h 988291"/>
                <a:gd name="connsiteX1" fmla="*/ 461818 w 1882678"/>
                <a:gd name="connsiteY1" fmla="*/ 92364 h 988291"/>
                <a:gd name="connsiteX2" fmla="*/ 64654 w 1882678"/>
                <a:gd name="connsiteY2" fmla="*/ 508000 h 988291"/>
                <a:gd name="connsiteX3" fmla="*/ 0 w 1882678"/>
                <a:gd name="connsiteY3" fmla="*/ 812800 h 988291"/>
                <a:gd name="connsiteX4" fmla="*/ 932872 w 1882678"/>
                <a:gd name="connsiteY4" fmla="*/ 988291 h 988291"/>
                <a:gd name="connsiteX5" fmla="*/ 1736436 w 1882678"/>
                <a:gd name="connsiteY5" fmla="*/ 932873 h 988291"/>
                <a:gd name="connsiteX6" fmla="*/ 1810327 w 1882678"/>
                <a:gd name="connsiteY6" fmla="*/ 618837 h 988291"/>
                <a:gd name="connsiteX7" fmla="*/ 1468581 w 1882678"/>
                <a:gd name="connsiteY7" fmla="*/ 0 h 988291"/>
                <a:gd name="connsiteX0" fmla="*/ 1468581 w 2009678"/>
                <a:gd name="connsiteY0" fmla="*/ 0 h 988291"/>
                <a:gd name="connsiteX1" fmla="*/ 461818 w 2009678"/>
                <a:gd name="connsiteY1" fmla="*/ 92364 h 988291"/>
                <a:gd name="connsiteX2" fmla="*/ 64654 w 2009678"/>
                <a:gd name="connsiteY2" fmla="*/ 508000 h 988291"/>
                <a:gd name="connsiteX3" fmla="*/ 0 w 2009678"/>
                <a:gd name="connsiteY3" fmla="*/ 812800 h 988291"/>
                <a:gd name="connsiteX4" fmla="*/ 932872 w 2009678"/>
                <a:gd name="connsiteY4" fmla="*/ 988291 h 988291"/>
                <a:gd name="connsiteX5" fmla="*/ 1736436 w 2009678"/>
                <a:gd name="connsiteY5" fmla="*/ 932873 h 988291"/>
                <a:gd name="connsiteX6" fmla="*/ 1965035 w 2009678"/>
                <a:gd name="connsiteY6" fmla="*/ 325582 h 988291"/>
                <a:gd name="connsiteX7" fmla="*/ 1468581 w 2009678"/>
                <a:gd name="connsiteY7" fmla="*/ 0 h 988291"/>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613284 w 2154381"/>
                <a:gd name="connsiteY0" fmla="*/ 0 h 1008303"/>
                <a:gd name="connsiteX1" fmla="*/ 606521 w 2154381"/>
                <a:gd name="connsiteY1" fmla="*/ 92364 h 1008303"/>
                <a:gd name="connsiteX2" fmla="*/ 209357 w 2154381"/>
                <a:gd name="connsiteY2" fmla="*/ 508000 h 1008303"/>
                <a:gd name="connsiteX3" fmla="*/ 144703 w 2154381"/>
                <a:gd name="connsiteY3" fmla="*/ 812800 h 1008303"/>
                <a:gd name="connsiteX4" fmla="*/ 1077575 w 2154381"/>
                <a:gd name="connsiteY4" fmla="*/ 988291 h 1008303"/>
                <a:gd name="connsiteX5" fmla="*/ 1881139 w 2154381"/>
                <a:gd name="connsiteY5" fmla="*/ 932873 h 1008303"/>
                <a:gd name="connsiteX6" fmla="*/ 2109738 w 2154381"/>
                <a:gd name="connsiteY6" fmla="*/ 325582 h 1008303"/>
                <a:gd name="connsiteX7" fmla="*/ 1613284 w 2154381"/>
                <a:gd name="connsiteY7" fmla="*/ 0 h 1008303"/>
                <a:gd name="connsiteX0" fmla="*/ 1614054 w 2155151"/>
                <a:gd name="connsiteY0" fmla="*/ 0 h 1008303"/>
                <a:gd name="connsiteX1" fmla="*/ 607291 w 2155151"/>
                <a:gd name="connsiteY1" fmla="*/ 92364 h 1008303"/>
                <a:gd name="connsiteX2" fmla="*/ 205509 w 2155151"/>
                <a:gd name="connsiteY2" fmla="*/ 401782 h 1008303"/>
                <a:gd name="connsiteX3" fmla="*/ 145473 w 2155151"/>
                <a:gd name="connsiteY3" fmla="*/ 812800 h 1008303"/>
                <a:gd name="connsiteX4" fmla="*/ 1078345 w 2155151"/>
                <a:gd name="connsiteY4" fmla="*/ 988291 h 1008303"/>
                <a:gd name="connsiteX5" fmla="*/ 1881909 w 2155151"/>
                <a:gd name="connsiteY5" fmla="*/ 932873 h 1008303"/>
                <a:gd name="connsiteX6" fmla="*/ 2110508 w 2155151"/>
                <a:gd name="connsiteY6" fmla="*/ 325582 h 1008303"/>
                <a:gd name="connsiteX7" fmla="*/ 1614054 w 2155151"/>
                <a:gd name="connsiteY7" fmla="*/ 0 h 1008303"/>
                <a:gd name="connsiteX0" fmla="*/ 1577109 w 2161308"/>
                <a:gd name="connsiteY0" fmla="*/ 0 h 987521"/>
                <a:gd name="connsiteX1" fmla="*/ 607291 w 2161308"/>
                <a:gd name="connsiteY1" fmla="*/ 71582 h 987521"/>
                <a:gd name="connsiteX2" fmla="*/ 205509 w 2161308"/>
                <a:gd name="connsiteY2" fmla="*/ 381000 h 987521"/>
                <a:gd name="connsiteX3" fmla="*/ 145473 w 2161308"/>
                <a:gd name="connsiteY3" fmla="*/ 792018 h 987521"/>
                <a:gd name="connsiteX4" fmla="*/ 1078345 w 2161308"/>
                <a:gd name="connsiteY4" fmla="*/ 967509 h 987521"/>
                <a:gd name="connsiteX5" fmla="*/ 1881909 w 2161308"/>
                <a:gd name="connsiteY5" fmla="*/ 912091 h 987521"/>
                <a:gd name="connsiteX6" fmla="*/ 2110508 w 2161308"/>
                <a:gd name="connsiteY6" fmla="*/ 304800 h 987521"/>
                <a:gd name="connsiteX7" fmla="*/ 1577109 w 2161308"/>
                <a:gd name="connsiteY7" fmla="*/ 0 h 987521"/>
                <a:gd name="connsiteX0" fmla="*/ 1577109 w 2161308"/>
                <a:gd name="connsiteY0" fmla="*/ 9236 h 996757"/>
                <a:gd name="connsiteX1" fmla="*/ 607291 w 2161308"/>
                <a:gd name="connsiteY1" fmla="*/ 80818 h 996757"/>
                <a:gd name="connsiteX2" fmla="*/ 205509 w 2161308"/>
                <a:gd name="connsiteY2" fmla="*/ 390236 h 996757"/>
                <a:gd name="connsiteX3" fmla="*/ 145473 w 2161308"/>
                <a:gd name="connsiteY3" fmla="*/ 801254 h 996757"/>
                <a:gd name="connsiteX4" fmla="*/ 1078345 w 2161308"/>
                <a:gd name="connsiteY4" fmla="*/ 976745 h 996757"/>
                <a:gd name="connsiteX5" fmla="*/ 1881909 w 2161308"/>
                <a:gd name="connsiteY5" fmla="*/ 921327 h 996757"/>
                <a:gd name="connsiteX6" fmla="*/ 2110508 w 2161308"/>
                <a:gd name="connsiteY6" fmla="*/ 314036 h 996757"/>
                <a:gd name="connsiteX7" fmla="*/ 1577109 w 2161308"/>
                <a:gd name="connsiteY7" fmla="*/ 9236 h 996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1308" h="996757">
                  <a:moveTo>
                    <a:pt x="1577109" y="9236"/>
                  </a:moveTo>
                  <a:cubicBezTo>
                    <a:pt x="1341582" y="18472"/>
                    <a:pt x="835891" y="17318"/>
                    <a:pt x="607291" y="80818"/>
                  </a:cubicBezTo>
                  <a:cubicBezTo>
                    <a:pt x="378691" y="144318"/>
                    <a:pt x="282479" y="270163"/>
                    <a:pt x="205509" y="390236"/>
                  </a:cubicBezTo>
                  <a:cubicBezTo>
                    <a:pt x="128539" y="510309"/>
                    <a:pt x="0" y="703502"/>
                    <a:pt x="145473" y="801254"/>
                  </a:cubicBezTo>
                  <a:cubicBezTo>
                    <a:pt x="290946" y="899006"/>
                    <a:pt x="788939" y="956733"/>
                    <a:pt x="1078345" y="976745"/>
                  </a:cubicBezTo>
                  <a:cubicBezTo>
                    <a:pt x="1367751" y="996757"/>
                    <a:pt x="1735667" y="982903"/>
                    <a:pt x="1881909" y="921327"/>
                  </a:cubicBezTo>
                  <a:cubicBezTo>
                    <a:pt x="2028151" y="859751"/>
                    <a:pt x="2161308" y="466051"/>
                    <a:pt x="2110508" y="314036"/>
                  </a:cubicBezTo>
                  <a:cubicBezTo>
                    <a:pt x="2059708" y="162021"/>
                    <a:pt x="1812636" y="0"/>
                    <a:pt x="1577109" y="923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Freeform 8"/>
          <p:cNvSpPr/>
          <p:nvPr/>
        </p:nvSpPr>
        <p:spPr>
          <a:xfrm>
            <a:off x="3535134" y="3076475"/>
            <a:ext cx="5498227" cy="3733900"/>
          </a:xfrm>
          <a:custGeom>
            <a:avLst/>
            <a:gdLst>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0 h 988291"/>
              <a:gd name="connsiteX1" fmla="*/ 461818 w 1874981"/>
              <a:gd name="connsiteY1" fmla="*/ 92364 h 988291"/>
              <a:gd name="connsiteX2" fmla="*/ 64654 w 1874981"/>
              <a:gd name="connsiteY2" fmla="*/ 508000 h 988291"/>
              <a:gd name="connsiteX3" fmla="*/ 0 w 1874981"/>
              <a:gd name="connsiteY3" fmla="*/ 812800 h 988291"/>
              <a:gd name="connsiteX4" fmla="*/ 932872 w 1874981"/>
              <a:gd name="connsiteY4" fmla="*/ 988291 h 988291"/>
              <a:gd name="connsiteX5" fmla="*/ 1736436 w 1874981"/>
              <a:gd name="connsiteY5" fmla="*/ 932873 h 988291"/>
              <a:gd name="connsiteX6" fmla="*/ 1810327 w 1874981"/>
              <a:gd name="connsiteY6" fmla="*/ 618837 h 988291"/>
              <a:gd name="connsiteX7" fmla="*/ 1874981 w 1874981"/>
              <a:gd name="connsiteY7" fmla="*/ 36946 h 988291"/>
              <a:gd name="connsiteX8" fmla="*/ 1468581 w 1874981"/>
              <a:gd name="connsiteY8" fmla="*/ 0 h 988291"/>
              <a:gd name="connsiteX0" fmla="*/ 1468581 w 1874981"/>
              <a:gd name="connsiteY0" fmla="*/ 66194 h 1054485"/>
              <a:gd name="connsiteX1" fmla="*/ 461818 w 1874981"/>
              <a:gd name="connsiteY1" fmla="*/ 158558 h 1054485"/>
              <a:gd name="connsiteX2" fmla="*/ 64654 w 1874981"/>
              <a:gd name="connsiteY2" fmla="*/ 574194 h 1054485"/>
              <a:gd name="connsiteX3" fmla="*/ 0 w 1874981"/>
              <a:gd name="connsiteY3" fmla="*/ 878994 h 1054485"/>
              <a:gd name="connsiteX4" fmla="*/ 932872 w 1874981"/>
              <a:gd name="connsiteY4" fmla="*/ 1054485 h 1054485"/>
              <a:gd name="connsiteX5" fmla="*/ 1736436 w 1874981"/>
              <a:gd name="connsiteY5" fmla="*/ 999067 h 1054485"/>
              <a:gd name="connsiteX6" fmla="*/ 1810327 w 1874981"/>
              <a:gd name="connsiteY6" fmla="*/ 685031 h 1054485"/>
              <a:gd name="connsiteX7" fmla="*/ 1874981 w 1874981"/>
              <a:gd name="connsiteY7" fmla="*/ 103140 h 1054485"/>
              <a:gd name="connsiteX8" fmla="*/ 1468581 w 1874981"/>
              <a:gd name="connsiteY8" fmla="*/ 66194 h 1054485"/>
              <a:gd name="connsiteX0" fmla="*/ 1468581 w 1810327"/>
              <a:gd name="connsiteY0" fmla="*/ 0 h 988291"/>
              <a:gd name="connsiteX1" fmla="*/ 461818 w 1810327"/>
              <a:gd name="connsiteY1" fmla="*/ 92364 h 988291"/>
              <a:gd name="connsiteX2" fmla="*/ 64654 w 1810327"/>
              <a:gd name="connsiteY2" fmla="*/ 508000 h 988291"/>
              <a:gd name="connsiteX3" fmla="*/ 0 w 1810327"/>
              <a:gd name="connsiteY3" fmla="*/ 812800 h 988291"/>
              <a:gd name="connsiteX4" fmla="*/ 932872 w 1810327"/>
              <a:gd name="connsiteY4" fmla="*/ 988291 h 988291"/>
              <a:gd name="connsiteX5" fmla="*/ 1736436 w 1810327"/>
              <a:gd name="connsiteY5" fmla="*/ 932873 h 988291"/>
              <a:gd name="connsiteX6" fmla="*/ 1810327 w 1810327"/>
              <a:gd name="connsiteY6" fmla="*/ 618837 h 988291"/>
              <a:gd name="connsiteX7" fmla="*/ 1468581 w 1810327"/>
              <a:gd name="connsiteY7" fmla="*/ 0 h 988291"/>
              <a:gd name="connsiteX0" fmla="*/ 1468581 w 1882678"/>
              <a:gd name="connsiteY0" fmla="*/ 0 h 988291"/>
              <a:gd name="connsiteX1" fmla="*/ 461818 w 1882678"/>
              <a:gd name="connsiteY1" fmla="*/ 92364 h 988291"/>
              <a:gd name="connsiteX2" fmla="*/ 64654 w 1882678"/>
              <a:gd name="connsiteY2" fmla="*/ 508000 h 988291"/>
              <a:gd name="connsiteX3" fmla="*/ 0 w 1882678"/>
              <a:gd name="connsiteY3" fmla="*/ 812800 h 988291"/>
              <a:gd name="connsiteX4" fmla="*/ 932872 w 1882678"/>
              <a:gd name="connsiteY4" fmla="*/ 988291 h 988291"/>
              <a:gd name="connsiteX5" fmla="*/ 1736436 w 1882678"/>
              <a:gd name="connsiteY5" fmla="*/ 932873 h 988291"/>
              <a:gd name="connsiteX6" fmla="*/ 1810327 w 1882678"/>
              <a:gd name="connsiteY6" fmla="*/ 618837 h 988291"/>
              <a:gd name="connsiteX7" fmla="*/ 1468581 w 1882678"/>
              <a:gd name="connsiteY7" fmla="*/ 0 h 988291"/>
              <a:gd name="connsiteX0" fmla="*/ 1468581 w 2009678"/>
              <a:gd name="connsiteY0" fmla="*/ 0 h 988291"/>
              <a:gd name="connsiteX1" fmla="*/ 461818 w 2009678"/>
              <a:gd name="connsiteY1" fmla="*/ 92364 h 988291"/>
              <a:gd name="connsiteX2" fmla="*/ 64654 w 2009678"/>
              <a:gd name="connsiteY2" fmla="*/ 508000 h 988291"/>
              <a:gd name="connsiteX3" fmla="*/ 0 w 2009678"/>
              <a:gd name="connsiteY3" fmla="*/ 812800 h 988291"/>
              <a:gd name="connsiteX4" fmla="*/ 932872 w 2009678"/>
              <a:gd name="connsiteY4" fmla="*/ 988291 h 988291"/>
              <a:gd name="connsiteX5" fmla="*/ 1736436 w 2009678"/>
              <a:gd name="connsiteY5" fmla="*/ 932873 h 988291"/>
              <a:gd name="connsiteX6" fmla="*/ 1965035 w 2009678"/>
              <a:gd name="connsiteY6" fmla="*/ 325582 h 988291"/>
              <a:gd name="connsiteX7" fmla="*/ 1468581 w 2009678"/>
              <a:gd name="connsiteY7" fmla="*/ 0 h 988291"/>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468581 w 2009678"/>
              <a:gd name="connsiteY0" fmla="*/ 0 h 1008303"/>
              <a:gd name="connsiteX1" fmla="*/ 461818 w 2009678"/>
              <a:gd name="connsiteY1" fmla="*/ 92364 h 1008303"/>
              <a:gd name="connsiteX2" fmla="*/ 64654 w 2009678"/>
              <a:gd name="connsiteY2" fmla="*/ 508000 h 1008303"/>
              <a:gd name="connsiteX3" fmla="*/ 0 w 2009678"/>
              <a:gd name="connsiteY3" fmla="*/ 812800 h 1008303"/>
              <a:gd name="connsiteX4" fmla="*/ 932872 w 2009678"/>
              <a:gd name="connsiteY4" fmla="*/ 988291 h 1008303"/>
              <a:gd name="connsiteX5" fmla="*/ 1736436 w 2009678"/>
              <a:gd name="connsiteY5" fmla="*/ 932873 h 1008303"/>
              <a:gd name="connsiteX6" fmla="*/ 1965035 w 2009678"/>
              <a:gd name="connsiteY6" fmla="*/ 325582 h 1008303"/>
              <a:gd name="connsiteX7" fmla="*/ 1468581 w 2009678"/>
              <a:gd name="connsiteY7" fmla="*/ 0 h 1008303"/>
              <a:gd name="connsiteX0" fmla="*/ 1613284 w 2154381"/>
              <a:gd name="connsiteY0" fmla="*/ 0 h 1008303"/>
              <a:gd name="connsiteX1" fmla="*/ 606521 w 2154381"/>
              <a:gd name="connsiteY1" fmla="*/ 92364 h 1008303"/>
              <a:gd name="connsiteX2" fmla="*/ 209357 w 2154381"/>
              <a:gd name="connsiteY2" fmla="*/ 508000 h 1008303"/>
              <a:gd name="connsiteX3" fmla="*/ 144703 w 2154381"/>
              <a:gd name="connsiteY3" fmla="*/ 812800 h 1008303"/>
              <a:gd name="connsiteX4" fmla="*/ 1077575 w 2154381"/>
              <a:gd name="connsiteY4" fmla="*/ 988291 h 1008303"/>
              <a:gd name="connsiteX5" fmla="*/ 1881139 w 2154381"/>
              <a:gd name="connsiteY5" fmla="*/ 932873 h 1008303"/>
              <a:gd name="connsiteX6" fmla="*/ 2109738 w 2154381"/>
              <a:gd name="connsiteY6" fmla="*/ 325582 h 1008303"/>
              <a:gd name="connsiteX7" fmla="*/ 1613284 w 2154381"/>
              <a:gd name="connsiteY7" fmla="*/ 0 h 1008303"/>
              <a:gd name="connsiteX0" fmla="*/ 1614054 w 2155151"/>
              <a:gd name="connsiteY0" fmla="*/ 0 h 1008303"/>
              <a:gd name="connsiteX1" fmla="*/ 607291 w 2155151"/>
              <a:gd name="connsiteY1" fmla="*/ 92364 h 1008303"/>
              <a:gd name="connsiteX2" fmla="*/ 205509 w 2155151"/>
              <a:gd name="connsiteY2" fmla="*/ 401782 h 1008303"/>
              <a:gd name="connsiteX3" fmla="*/ 145473 w 2155151"/>
              <a:gd name="connsiteY3" fmla="*/ 812800 h 1008303"/>
              <a:gd name="connsiteX4" fmla="*/ 1078345 w 2155151"/>
              <a:gd name="connsiteY4" fmla="*/ 988291 h 1008303"/>
              <a:gd name="connsiteX5" fmla="*/ 1881909 w 2155151"/>
              <a:gd name="connsiteY5" fmla="*/ 932873 h 1008303"/>
              <a:gd name="connsiteX6" fmla="*/ 2110508 w 2155151"/>
              <a:gd name="connsiteY6" fmla="*/ 325582 h 1008303"/>
              <a:gd name="connsiteX7" fmla="*/ 1614054 w 2155151"/>
              <a:gd name="connsiteY7" fmla="*/ 0 h 1008303"/>
              <a:gd name="connsiteX0" fmla="*/ 1577109 w 2161308"/>
              <a:gd name="connsiteY0" fmla="*/ 0 h 987521"/>
              <a:gd name="connsiteX1" fmla="*/ 607291 w 2161308"/>
              <a:gd name="connsiteY1" fmla="*/ 71582 h 987521"/>
              <a:gd name="connsiteX2" fmla="*/ 205509 w 2161308"/>
              <a:gd name="connsiteY2" fmla="*/ 381000 h 987521"/>
              <a:gd name="connsiteX3" fmla="*/ 145473 w 2161308"/>
              <a:gd name="connsiteY3" fmla="*/ 792018 h 987521"/>
              <a:gd name="connsiteX4" fmla="*/ 1078345 w 2161308"/>
              <a:gd name="connsiteY4" fmla="*/ 967509 h 987521"/>
              <a:gd name="connsiteX5" fmla="*/ 1881909 w 2161308"/>
              <a:gd name="connsiteY5" fmla="*/ 912091 h 987521"/>
              <a:gd name="connsiteX6" fmla="*/ 2110508 w 2161308"/>
              <a:gd name="connsiteY6" fmla="*/ 304800 h 987521"/>
              <a:gd name="connsiteX7" fmla="*/ 1577109 w 2161308"/>
              <a:gd name="connsiteY7" fmla="*/ 0 h 987521"/>
              <a:gd name="connsiteX0" fmla="*/ 1577109 w 2161308"/>
              <a:gd name="connsiteY0" fmla="*/ 9236 h 996757"/>
              <a:gd name="connsiteX1" fmla="*/ 607291 w 2161308"/>
              <a:gd name="connsiteY1" fmla="*/ 80818 h 996757"/>
              <a:gd name="connsiteX2" fmla="*/ 205509 w 2161308"/>
              <a:gd name="connsiteY2" fmla="*/ 390236 h 996757"/>
              <a:gd name="connsiteX3" fmla="*/ 145473 w 2161308"/>
              <a:gd name="connsiteY3" fmla="*/ 801254 h 996757"/>
              <a:gd name="connsiteX4" fmla="*/ 1078345 w 2161308"/>
              <a:gd name="connsiteY4" fmla="*/ 976745 h 996757"/>
              <a:gd name="connsiteX5" fmla="*/ 1881909 w 2161308"/>
              <a:gd name="connsiteY5" fmla="*/ 921327 h 996757"/>
              <a:gd name="connsiteX6" fmla="*/ 2110508 w 2161308"/>
              <a:gd name="connsiteY6" fmla="*/ 314036 h 996757"/>
              <a:gd name="connsiteX7" fmla="*/ 1577109 w 2161308"/>
              <a:gd name="connsiteY7" fmla="*/ 9236 h 996757"/>
              <a:gd name="connsiteX0" fmla="*/ 1577109 w 2161308"/>
              <a:gd name="connsiteY0" fmla="*/ 31174 h 1018695"/>
              <a:gd name="connsiteX1" fmla="*/ 738662 w 2161308"/>
              <a:gd name="connsiteY1" fmla="*/ 148929 h 1018695"/>
              <a:gd name="connsiteX2" fmla="*/ 205509 w 2161308"/>
              <a:gd name="connsiteY2" fmla="*/ 412174 h 1018695"/>
              <a:gd name="connsiteX3" fmla="*/ 145473 w 2161308"/>
              <a:gd name="connsiteY3" fmla="*/ 823192 h 1018695"/>
              <a:gd name="connsiteX4" fmla="*/ 1078345 w 2161308"/>
              <a:gd name="connsiteY4" fmla="*/ 998683 h 1018695"/>
              <a:gd name="connsiteX5" fmla="*/ 1881909 w 2161308"/>
              <a:gd name="connsiteY5" fmla="*/ 943265 h 1018695"/>
              <a:gd name="connsiteX6" fmla="*/ 2110508 w 2161308"/>
              <a:gd name="connsiteY6" fmla="*/ 335974 h 1018695"/>
              <a:gd name="connsiteX7" fmla="*/ 1577109 w 2161308"/>
              <a:gd name="connsiteY7" fmla="*/ 31174 h 1018695"/>
              <a:gd name="connsiteX0" fmla="*/ 1549152 w 2165967"/>
              <a:gd name="connsiteY0" fmla="*/ 31174 h 939277"/>
              <a:gd name="connsiteX1" fmla="*/ 738662 w 2165967"/>
              <a:gd name="connsiteY1" fmla="*/ 69511 h 939277"/>
              <a:gd name="connsiteX2" fmla="*/ 205509 w 2165967"/>
              <a:gd name="connsiteY2" fmla="*/ 332756 h 939277"/>
              <a:gd name="connsiteX3" fmla="*/ 145473 w 2165967"/>
              <a:gd name="connsiteY3" fmla="*/ 743774 h 939277"/>
              <a:gd name="connsiteX4" fmla="*/ 1078345 w 2165967"/>
              <a:gd name="connsiteY4" fmla="*/ 919265 h 939277"/>
              <a:gd name="connsiteX5" fmla="*/ 1881909 w 2165967"/>
              <a:gd name="connsiteY5" fmla="*/ 863847 h 939277"/>
              <a:gd name="connsiteX6" fmla="*/ 2110508 w 2165967"/>
              <a:gd name="connsiteY6" fmla="*/ 256556 h 939277"/>
              <a:gd name="connsiteX7" fmla="*/ 1549152 w 2165967"/>
              <a:gd name="connsiteY7" fmla="*/ 31174 h 93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5967" h="939277">
                <a:moveTo>
                  <a:pt x="1549152" y="31174"/>
                </a:moveTo>
                <a:cubicBezTo>
                  <a:pt x="1320511" y="0"/>
                  <a:pt x="962602" y="19247"/>
                  <a:pt x="738662" y="69511"/>
                </a:cubicBezTo>
                <a:cubicBezTo>
                  <a:pt x="514722" y="119775"/>
                  <a:pt x="304374" y="220379"/>
                  <a:pt x="205509" y="332756"/>
                </a:cubicBezTo>
                <a:cubicBezTo>
                  <a:pt x="106644" y="445133"/>
                  <a:pt x="0" y="646022"/>
                  <a:pt x="145473" y="743774"/>
                </a:cubicBezTo>
                <a:cubicBezTo>
                  <a:pt x="290946" y="841526"/>
                  <a:pt x="788939" y="899253"/>
                  <a:pt x="1078345" y="919265"/>
                </a:cubicBezTo>
                <a:cubicBezTo>
                  <a:pt x="1367751" y="939277"/>
                  <a:pt x="1735667" y="925423"/>
                  <a:pt x="1881909" y="863847"/>
                </a:cubicBezTo>
                <a:cubicBezTo>
                  <a:pt x="2028151" y="802271"/>
                  <a:pt x="2165967" y="395335"/>
                  <a:pt x="2110508" y="256556"/>
                </a:cubicBezTo>
                <a:cubicBezTo>
                  <a:pt x="2055049" y="117777"/>
                  <a:pt x="1777793" y="62348"/>
                  <a:pt x="1549152" y="31174"/>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582726">
            <a:off x="1185350" y="2582143"/>
            <a:ext cx="3669593" cy="609600"/>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sc-canada-map.jpg"/>
          <p:cNvPicPr>
            <a:picLocks noChangeAspect="1"/>
          </p:cNvPicPr>
          <p:nvPr/>
        </p:nvPicPr>
        <p:blipFill>
          <a:blip r:embed="rId3" cstate="print"/>
          <a:stretch>
            <a:fillRect/>
          </a:stretch>
        </p:blipFill>
        <p:spPr>
          <a:xfrm>
            <a:off x="990600" y="96252"/>
            <a:ext cx="7315200" cy="6761748"/>
          </a:xfrm>
          <a:prstGeom prst="rect">
            <a:avLst/>
          </a:prstGeom>
        </p:spPr>
      </p:pic>
      <p:sp>
        <p:nvSpPr>
          <p:cNvPr id="5" name="TextBox 4"/>
          <p:cNvSpPr txBox="1"/>
          <p:nvPr/>
        </p:nvSpPr>
        <p:spPr>
          <a:xfrm>
            <a:off x="3715032" y="112974"/>
            <a:ext cx="5254131" cy="369332"/>
          </a:xfrm>
          <a:prstGeom prst="rect">
            <a:avLst/>
          </a:prstGeom>
          <a:noFill/>
        </p:spPr>
        <p:txBody>
          <a:bodyPr wrap="none" rtlCol="0">
            <a:spAutoFit/>
          </a:bodyPr>
          <a:lstStyle/>
          <a:p>
            <a:r>
              <a:rPr lang="en-US" b="1" dirty="0" smtClean="0"/>
              <a:t>Phil and Family MSC Postings – Travels across Canada</a:t>
            </a:r>
            <a:endParaRPr lang="en-US" b="1" dirty="0"/>
          </a:p>
        </p:txBody>
      </p:sp>
      <p:sp>
        <p:nvSpPr>
          <p:cNvPr id="6" name="Oval 5"/>
          <p:cNvSpPr/>
          <p:nvPr/>
        </p:nvSpPr>
        <p:spPr>
          <a:xfrm>
            <a:off x="5943600" y="5943600"/>
            <a:ext cx="228600" cy="228600"/>
          </a:xfrm>
          <a:prstGeom prst="ellipse">
            <a:avLst/>
          </a:prstGeom>
          <a:solidFill>
            <a:srgbClr val="FF00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5715000" y="6096000"/>
            <a:ext cx="228600" cy="76200"/>
          </a:xfrm>
          <a:prstGeom prst="straightConnector1">
            <a:avLst/>
          </a:prstGeom>
          <a:ln w="25400">
            <a:solidFill>
              <a:srgbClr val="FF0000"/>
            </a:solidFill>
            <a:tailEnd type="stealth" w="lg" len="med"/>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595258" y="6074228"/>
            <a:ext cx="228600" cy="228600"/>
          </a:xfrm>
          <a:prstGeom prst="ellipse">
            <a:avLst/>
          </a:prstGeom>
          <a:solidFill>
            <a:srgbClr val="FF00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638799" y="5486401"/>
            <a:ext cx="1600201" cy="685799"/>
          </a:xfrm>
          <a:custGeom>
            <a:avLst/>
            <a:gdLst>
              <a:gd name="connsiteX0" fmla="*/ 0 w 1338262"/>
              <a:gd name="connsiteY0" fmla="*/ 373062 h 373062"/>
              <a:gd name="connsiteX1" fmla="*/ 671512 w 1338262"/>
              <a:gd name="connsiteY1" fmla="*/ 39687 h 373062"/>
              <a:gd name="connsiteX2" fmla="*/ 1338262 w 1338262"/>
              <a:gd name="connsiteY2" fmla="*/ 134937 h 373062"/>
              <a:gd name="connsiteX0" fmla="*/ 0 w 1571625"/>
              <a:gd name="connsiteY0" fmla="*/ 884237 h 884237"/>
              <a:gd name="connsiteX1" fmla="*/ 904875 w 1571625"/>
              <a:gd name="connsiteY1" fmla="*/ 112712 h 884237"/>
              <a:gd name="connsiteX2" fmla="*/ 1571625 w 1571625"/>
              <a:gd name="connsiteY2" fmla="*/ 207962 h 884237"/>
              <a:gd name="connsiteX0" fmla="*/ 0 w 1571625"/>
              <a:gd name="connsiteY0" fmla="*/ 743744 h 743744"/>
              <a:gd name="connsiteX1" fmla="*/ 457201 w 1571625"/>
              <a:gd name="connsiteY1" fmla="*/ 210345 h 743744"/>
              <a:gd name="connsiteX2" fmla="*/ 1571625 w 1571625"/>
              <a:gd name="connsiteY2" fmla="*/ 67469 h 743744"/>
              <a:gd name="connsiteX0" fmla="*/ 0 w 1571625"/>
              <a:gd name="connsiteY0" fmla="*/ 743744 h 743744"/>
              <a:gd name="connsiteX1" fmla="*/ 457201 w 1571625"/>
              <a:gd name="connsiteY1" fmla="*/ 210345 h 743744"/>
              <a:gd name="connsiteX2" fmla="*/ 1571625 w 1571625"/>
              <a:gd name="connsiteY2" fmla="*/ 67469 h 743744"/>
              <a:gd name="connsiteX0" fmla="*/ 0 w 1524001"/>
              <a:gd name="connsiteY0" fmla="*/ 753269 h 753269"/>
              <a:gd name="connsiteX1" fmla="*/ 457201 w 1524001"/>
              <a:gd name="connsiteY1" fmla="*/ 219870 h 753269"/>
              <a:gd name="connsiteX2" fmla="*/ 1524001 w 1524001"/>
              <a:gd name="connsiteY2" fmla="*/ 67469 h 753269"/>
              <a:gd name="connsiteX0" fmla="*/ 0 w 1600201"/>
              <a:gd name="connsiteY0" fmla="*/ 753268 h 753268"/>
              <a:gd name="connsiteX1" fmla="*/ 457201 w 1600201"/>
              <a:gd name="connsiteY1" fmla="*/ 219869 h 753268"/>
              <a:gd name="connsiteX2" fmla="*/ 1600201 w 1600201"/>
              <a:gd name="connsiteY2" fmla="*/ 67469 h 753268"/>
              <a:gd name="connsiteX0" fmla="*/ 0 w 1600201"/>
              <a:gd name="connsiteY0" fmla="*/ 753268 h 753268"/>
              <a:gd name="connsiteX1" fmla="*/ 609601 w 1600201"/>
              <a:gd name="connsiteY1" fmla="*/ 296068 h 753268"/>
              <a:gd name="connsiteX2" fmla="*/ 1600201 w 1600201"/>
              <a:gd name="connsiteY2" fmla="*/ 67469 h 753268"/>
              <a:gd name="connsiteX0" fmla="*/ 0 w 1600201"/>
              <a:gd name="connsiteY0" fmla="*/ 685799 h 685799"/>
              <a:gd name="connsiteX1" fmla="*/ 609601 w 1600201"/>
              <a:gd name="connsiteY1" fmla="*/ 228599 h 685799"/>
              <a:gd name="connsiteX2" fmla="*/ 1600201 w 1600201"/>
              <a:gd name="connsiteY2" fmla="*/ 0 h 685799"/>
            </a:gdLst>
            <a:ahLst/>
            <a:cxnLst>
              <a:cxn ang="0">
                <a:pos x="connsiteX0" y="connsiteY0"/>
              </a:cxn>
              <a:cxn ang="0">
                <a:pos x="connsiteX1" y="connsiteY1"/>
              </a:cxn>
              <a:cxn ang="0">
                <a:pos x="connsiteX2" y="connsiteY2"/>
              </a:cxn>
            </a:cxnLst>
            <a:rect l="l" t="t" r="r" b="b"/>
            <a:pathLst>
              <a:path w="1600201" h="685799">
                <a:moveTo>
                  <a:pt x="0" y="685799"/>
                </a:moveTo>
                <a:cubicBezTo>
                  <a:pt x="50403" y="474661"/>
                  <a:pt x="342901" y="342899"/>
                  <a:pt x="609601" y="228599"/>
                </a:cubicBezTo>
                <a:cubicBezTo>
                  <a:pt x="876301" y="114299"/>
                  <a:pt x="1316436" y="23019"/>
                  <a:pt x="1600201" y="0"/>
                </a:cubicBezTo>
              </a:path>
            </a:pathLst>
          </a:cu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Oval 11"/>
          <p:cNvSpPr/>
          <p:nvPr/>
        </p:nvSpPr>
        <p:spPr>
          <a:xfrm>
            <a:off x="7077076" y="5422105"/>
            <a:ext cx="228600" cy="228600"/>
          </a:xfrm>
          <a:prstGeom prst="ellipse">
            <a:avLst/>
          </a:prstGeom>
          <a:solidFill>
            <a:srgbClr val="FF00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rot="13444701" flipV="1">
            <a:off x="3050601" y="3665887"/>
            <a:ext cx="3815178" cy="2803802"/>
          </a:xfrm>
          <a:custGeom>
            <a:avLst/>
            <a:gdLst>
              <a:gd name="connsiteX0" fmla="*/ 0 w 1338262"/>
              <a:gd name="connsiteY0" fmla="*/ 373062 h 373062"/>
              <a:gd name="connsiteX1" fmla="*/ 671512 w 1338262"/>
              <a:gd name="connsiteY1" fmla="*/ 39687 h 373062"/>
              <a:gd name="connsiteX2" fmla="*/ 1338262 w 1338262"/>
              <a:gd name="connsiteY2" fmla="*/ 134937 h 373062"/>
              <a:gd name="connsiteX0" fmla="*/ 0 w 1571625"/>
              <a:gd name="connsiteY0" fmla="*/ 884237 h 884237"/>
              <a:gd name="connsiteX1" fmla="*/ 904875 w 1571625"/>
              <a:gd name="connsiteY1" fmla="*/ 112712 h 884237"/>
              <a:gd name="connsiteX2" fmla="*/ 1571625 w 1571625"/>
              <a:gd name="connsiteY2" fmla="*/ 207962 h 884237"/>
              <a:gd name="connsiteX0" fmla="*/ 0 w 1571625"/>
              <a:gd name="connsiteY0" fmla="*/ 743744 h 743744"/>
              <a:gd name="connsiteX1" fmla="*/ 457201 w 1571625"/>
              <a:gd name="connsiteY1" fmla="*/ 210345 h 743744"/>
              <a:gd name="connsiteX2" fmla="*/ 1571625 w 1571625"/>
              <a:gd name="connsiteY2" fmla="*/ 67469 h 743744"/>
              <a:gd name="connsiteX0" fmla="*/ 0 w 1571625"/>
              <a:gd name="connsiteY0" fmla="*/ 743744 h 743744"/>
              <a:gd name="connsiteX1" fmla="*/ 457201 w 1571625"/>
              <a:gd name="connsiteY1" fmla="*/ 210345 h 743744"/>
              <a:gd name="connsiteX2" fmla="*/ 1571625 w 1571625"/>
              <a:gd name="connsiteY2" fmla="*/ 67469 h 743744"/>
              <a:gd name="connsiteX0" fmla="*/ 0 w 1524001"/>
              <a:gd name="connsiteY0" fmla="*/ 753269 h 753269"/>
              <a:gd name="connsiteX1" fmla="*/ 457201 w 1524001"/>
              <a:gd name="connsiteY1" fmla="*/ 219870 h 753269"/>
              <a:gd name="connsiteX2" fmla="*/ 1524001 w 1524001"/>
              <a:gd name="connsiteY2" fmla="*/ 67469 h 753269"/>
              <a:gd name="connsiteX0" fmla="*/ 0 w 1600201"/>
              <a:gd name="connsiteY0" fmla="*/ 753268 h 753268"/>
              <a:gd name="connsiteX1" fmla="*/ 457201 w 1600201"/>
              <a:gd name="connsiteY1" fmla="*/ 219869 h 753268"/>
              <a:gd name="connsiteX2" fmla="*/ 1600201 w 1600201"/>
              <a:gd name="connsiteY2" fmla="*/ 67469 h 753268"/>
              <a:gd name="connsiteX0" fmla="*/ 0 w 1600201"/>
              <a:gd name="connsiteY0" fmla="*/ 753268 h 753268"/>
              <a:gd name="connsiteX1" fmla="*/ 609601 w 1600201"/>
              <a:gd name="connsiteY1" fmla="*/ 296068 h 753268"/>
              <a:gd name="connsiteX2" fmla="*/ 1600201 w 1600201"/>
              <a:gd name="connsiteY2" fmla="*/ 67469 h 753268"/>
              <a:gd name="connsiteX0" fmla="*/ 0 w 1600201"/>
              <a:gd name="connsiteY0" fmla="*/ 685799 h 685799"/>
              <a:gd name="connsiteX1" fmla="*/ 609601 w 1600201"/>
              <a:gd name="connsiteY1" fmla="*/ 228599 h 685799"/>
              <a:gd name="connsiteX2" fmla="*/ 1600201 w 1600201"/>
              <a:gd name="connsiteY2" fmla="*/ 0 h 685799"/>
              <a:gd name="connsiteX0" fmla="*/ 13636 w 3753058"/>
              <a:gd name="connsiteY0" fmla="*/ 932555 h 3807705"/>
              <a:gd name="connsiteX1" fmla="*/ 623237 w 3753058"/>
              <a:gd name="connsiteY1" fmla="*/ 475355 h 3807705"/>
              <a:gd name="connsiteX2" fmla="*/ 3753058 w 3753058"/>
              <a:gd name="connsiteY2" fmla="*/ 3784686 h 3807705"/>
              <a:gd name="connsiteX0" fmla="*/ 13636 w 3828814"/>
              <a:gd name="connsiteY0" fmla="*/ 932555 h 3784686"/>
              <a:gd name="connsiteX1" fmla="*/ 623237 w 3828814"/>
              <a:gd name="connsiteY1" fmla="*/ 475355 h 3784686"/>
              <a:gd name="connsiteX2" fmla="*/ 3753058 w 3828814"/>
              <a:gd name="connsiteY2" fmla="*/ 3784686 h 3784686"/>
              <a:gd name="connsiteX0" fmla="*/ 0 w 3815178"/>
              <a:gd name="connsiteY0" fmla="*/ 211138 h 3063269"/>
              <a:gd name="connsiteX1" fmla="*/ 1984235 w 3815178"/>
              <a:gd name="connsiteY1" fmla="*/ 974604 h 3063269"/>
              <a:gd name="connsiteX2" fmla="*/ 3739422 w 3815178"/>
              <a:gd name="connsiteY2" fmla="*/ 3063269 h 3063269"/>
            </a:gdLst>
            <a:ahLst/>
            <a:cxnLst>
              <a:cxn ang="0">
                <a:pos x="connsiteX0" y="connsiteY0"/>
              </a:cxn>
              <a:cxn ang="0">
                <a:pos x="connsiteX1" y="connsiteY1"/>
              </a:cxn>
              <a:cxn ang="0">
                <a:pos x="connsiteX2" y="connsiteY2"/>
              </a:cxn>
            </a:cxnLst>
            <a:rect l="l" t="t" r="r" b="b"/>
            <a:pathLst>
              <a:path w="3815178" h="3063269">
                <a:moveTo>
                  <a:pt x="0" y="211138"/>
                </a:moveTo>
                <a:cubicBezTo>
                  <a:pt x="50403" y="0"/>
                  <a:pt x="1360998" y="499249"/>
                  <a:pt x="1984235" y="974604"/>
                </a:cubicBezTo>
                <a:cubicBezTo>
                  <a:pt x="2607472" y="1449959"/>
                  <a:pt x="3815178" y="2407107"/>
                  <a:pt x="3739422" y="3063269"/>
                </a:cubicBezTo>
              </a:path>
            </a:pathLst>
          </a:cu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Oval 13"/>
          <p:cNvSpPr/>
          <p:nvPr/>
        </p:nvSpPr>
        <p:spPr>
          <a:xfrm>
            <a:off x="2579914" y="4702628"/>
            <a:ext cx="228600" cy="228600"/>
          </a:xfrm>
          <a:prstGeom prst="ellipse">
            <a:avLst/>
          </a:prstGeom>
          <a:solidFill>
            <a:srgbClr val="FF00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1714500" y="2362200"/>
            <a:ext cx="985157" cy="2438400"/>
          </a:xfrm>
          <a:custGeom>
            <a:avLst/>
            <a:gdLst>
              <a:gd name="connsiteX0" fmla="*/ 985157 w 985157"/>
              <a:gd name="connsiteY0" fmla="*/ 2438400 h 2438400"/>
              <a:gd name="connsiteX1" fmla="*/ 647700 w 985157"/>
              <a:gd name="connsiteY1" fmla="*/ 1545771 h 2438400"/>
              <a:gd name="connsiteX2" fmla="*/ 103414 w 985157"/>
              <a:gd name="connsiteY2" fmla="*/ 1077686 h 2438400"/>
              <a:gd name="connsiteX3" fmla="*/ 27214 w 985157"/>
              <a:gd name="connsiteY3" fmla="*/ 881743 h 2438400"/>
              <a:gd name="connsiteX4" fmla="*/ 255814 w 985157"/>
              <a:gd name="connsiteY4" fmla="*/ 522514 h 2438400"/>
              <a:gd name="connsiteX5" fmla="*/ 789214 w 985157"/>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5157" h="2438400">
                <a:moveTo>
                  <a:pt x="985157" y="2438400"/>
                </a:moveTo>
                <a:cubicBezTo>
                  <a:pt x="889907" y="2105478"/>
                  <a:pt x="794657" y="1772557"/>
                  <a:pt x="647700" y="1545771"/>
                </a:cubicBezTo>
                <a:cubicBezTo>
                  <a:pt x="500743" y="1318985"/>
                  <a:pt x="206828" y="1188357"/>
                  <a:pt x="103414" y="1077686"/>
                </a:cubicBezTo>
                <a:cubicBezTo>
                  <a:pt x="0" y="967015"/>
                  <a:pt x="1814" y="974272"/>
                  <a:pt x="27214" y="881743"/>
                </a:cubicBezTo>
                <a:cubicBezTo>
                  <a:pt x="52614" y="789214"/>
                  <a:pt x="128814" y="669471"/>
                  <a:pt x="255814" y="522514"/>
                </a:cubicBezTo>
                <a:cubicBezTo>
                  <a:pt x="382814" y="375557"/>
                  <a:pt x="586014" y="187778"/>
                  <a:pt x="789214" y="0"/>
                </a:cubicBezTo>
              </a:path>
            </a:pathLst>
          </a:custGeom>
          <a:ln w="25400">
            <a:solidFill>
              <a:srgbClr val="FF0000"/>
            </a:solidFill>
            <a:prstDash val="dash"/>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rot="11690075">
            <a:off x="2196338" y="2515830"/>
            <a:ext cx="913030" cy="2367266"/>
          </a:xfrm>
          <a:custGeom>
            <a:avLst/>
            <a:gdLst>
              <a:gd name="connsiteX0" fmla="*/ 985157 w 985157"/>
              <a:gd name="connsiteY0" fmla="*/ 2438400 h 2438400"/>
              <a:gd name="connsiteX1" fmla="*/ 647700 w 985157"/>
              <a:gd name="connsiteY1" fmla="*/ 1545771 h 2438400"/>
              <a:gd name="connsiteX2" fmla="*/ 103414 w 985157"/>
              <a:gd name="connsiteY2" fmla="*/ 1077686 h 2438400"/>
              <a:gd name="connsiteX3" fmla="*/ 27214 w 985157"/>
              <a:gd name="connsiteY3" fmla="*/ 881743 h 2438400"/>
              <a:gd name="connsiteX4" fmla="*/ 255814 w 985157"/>
              <a:gd name="connsiteY4" fmla="*/ 522514 h 2438400"/>
              <a:gd name="connsiteX5" fmla="*/ 789214 w 985157"/>
              <a:gd name="connsiteY5" fmla="*/ 0 h 2438400"/>
              <a:gd name="connsiteX0" fmla="*/ 1478880 w 1478880"/>
              <a:gd name="connsiteY0" fmla="*/ 2367266 h 2367266"/>
              <a:gd name="connsiteX1" fmla="*/ 647700 w 1478880"/>
              <a:gd name="connsiteY1" fmla="*/ 1545771 h 2367266"/>
              <a:gd name="connsiteX2" fmla="*/ 103414 w 1478880"/>
              <a:gd name="connsiteY2" fmla="*/ 1077686 h 2367266"/>
              <a:gd name="connsiteX3" fmla="*/ 27214 w 1478880"/>
              <a:gd name="connsiteY3" fmla="*/ 881743 h 2367266"/>
              <a:gd name="connsiteX4" fmla="*/ 255814 w 1478880"/>
              <a:gd name="connsiteY4" fmla="*/ 522514 h 2367266"/>
              <a:gd name="connsiteX5" fmla="*/ 789214 w 1478880"/>
              <a:gd name="connsiteY5" fmla="*/ 0 h 2367266"/>
              <a:gd name="connsiteX0" fmla="*/ 1478880 w 1478880"/>
              <a:gd name="connsiteY0" fmla="*/ 2367266 h 2367266"/>
              <a:gd name="connsiteX1" fmla="*/ 647700 w 1478880"/>
              <a:gd name="connsiteY1" fmla="*/ 1545771 h 2367266"/>
              <a:gd name="connsiteX2" fmla="*/ 103414 w 1478880"/>
              <a:gd name="connsiteY2" fmla="*/ 1077686 h 2367266"/>
              <a:gd name="connsiteX3" fmla="*/ 27214 w 1478880"/>
              <a:gd name="connsiteY3" fmla="*/ 881743 h 2367266"/>
              <a:gd name="connsiteX4" fmla="*/ 255814 w 1478880"/>
              <a:gd name="connsiteY4" fmla="*/ 522514 h 2367266"/>
              <a:gd name="connsiteX5" fmla="*/ 789214 w 1478880"/>
              <a:gd name="connsiteY5" fmla="*/ 0 h 2367266"/>
              <a:gd name="connsiteX0" fmla="*/ 1494977 w 1494977"/>
              <a:gd name="connsiteY0" fmla="*/ 2367266 h 2367266"/>
              <a:gd name="connsiteX1" fmla="*/ 760375 w 1494977"/>
              <a:gd name="connsiteY1" fmla="*/ 1379420 h 2367266"/>
              <a:gd name="connsiteX2" fmla="*/ 119511 w 1494977"/>
              <a:gd name="connsiteY2" fmla="*/ 1077686 h 2367266"/>
              <a:gd name="connsiteX3" fmla="*/ 43311 w 1494977"/>
              <a:gd name="connsiteY3" fmla="*/ 881743 h 2367266"/>
              <a:gd name="connsiteX4" fmla="*/ 271911 w 1494977"/>
              <a:gd name="connsiteY4" fmla="*/ 522514 h 2367266"/>
              <a:gd name="connsiteX5" fmla="*/ 805311 w 1494977"/>
              <a:gd name="connsiteY5" fmla="*/ 0 h 2367266"/>
              <a:gd name="connsiteX0" fmla="*/ 1522592 w 1522592"/>
              <a:gd name="connsiteY0" fmla="*/ 2367266 h 2367266"/>
              <a:gd name="connsiteX1" fmla="*/ 787990 w 1522592"/>
              <a:gd name="connsiteY1" fmla="*/ 1379420 h 2367266"/>
              <a:gd name="connsiteX2" fmla="*/ 725083 w 1522592"/>
              <a:gd name="connsiteY2" fmla="*/ 844290 h 2367266"/>
              <a:gd name="connsiteX3" fmla="*/ 70926 w 1522592"/>
              <a:gd name="connsiteY3" fmla="*/ 881743 h 2367266"/>
              <a:gd name="connsiteX4" fmla="*/ 299526 w 1522592"/>
              <a:gd name="connsiteY4" fmla="*/ 522514 h 2367266"/>
              <a:gd name="connsiteX5" fmla="*/ 832926 w 1522592"/>
              <a:gd name="connsiteY5" fmla="*/ 0 h 2367266"/>
              <a:gd name="connsiteX0" fmla="*/ 1241040 w 1241040"/>
              <a:gd name="connsiteY0" fmla="*/ 2367266 h 2367266"/>
              <a:gd name="connsiteX1" fmla="*/ 506438 w 1241040"/>
              <a:gd name="connsiteY1" fmla="*/ 1379420 h 2367266"/>
              <a:gd name="connsiteX2" fmla="*/ 443531 w 1241040"/>
              <a:gd name="connsiteY2" fmla="*/ 844290 h 2367266"/>
              <a:gd name="connsiteX3" fmla="*/ 17974 w 1241040"/>
              <a:gd name="connsiteY3" fmla="*/ 522514 h 2367266"/>
              <a:gd name="connsiteX4" fmla="*/ 551374 w 1241040"/>
              <a:gd name="connsiteY4" fmla="*/ 0 h 2367266"/>
              <a:gd name="connsiteX0" fmla="*/ 913030 w 913030"/>
              <a:gd name="connsiteY0" fmla="*/ 2367266 h 2367266"/>
              <a:gd name="connsiteX1" fmla="*/ 178428 w 913030"/>
              <a:gd name="connsiteY1" fmla="*/ 1379420 h 2367266"/>
              <a:gd name="connsiteX2" fmla="*/ 115521 w 913030"/>
              <a:gd name="connsiteY2" fmla="*/ 844290 h 2367266"/>
              <a:gd name="connsiteX3" fmla="*/ 17974 w 913030"/>
              <a:gd name="connsiteY3" fmla="*/ 475989 h 2367266"/>
              <a:gd name="connsiteX4" fmla="*/ 223364 w 913030"/>
              <a:gd name="connsiteY4" fmla="*/ 0 h 2367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030" h="2367266">
                <a:moveTo>
                  <a:pt x="913030" y="2367266"/>
                </a:moveTo>
                <a:cubicBezTo>
                  <a:pt x="471150" y="2171196"/>
                  <a:pt x="311346" y="1633249"/>
                  <a:pt x="178428" y="1379420"/>
                </a:cubicBezTo>
                <a:cubicBezTo>
                  <a:pt x="45510" y="1125591"/>
                  <a:pt x="142263" y="994862"/>
                  <a:pt x="115521" y="844290"/>
                </a:cubicBezTo>
                <a:cubicBezTo>
                  <a:pt x="88779" y="693718"/>
                  <a:pt x="0" y="616704"/>
                  <a:pt x="17974" y="475989"/>
                </a:cubicBezTo>
                <a:cubicBezTo>
                  <a:pt x="144974" y="329032"/>
                  <a:pt x="20164" y="187778"/>
                  <a:pt x="223364" y="0"/>
                </a:cubicBezTo>
              </a:path>
            </a:pathLst>
          </a:custGeom>
          <a:ln w="25400">
            <a:solidFill>
              <a:srgbClr val="FF0000"/>
            </a:solidFill>
            <a:prstDash val="dash"/>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rot="13444701">
            <a:off x="2775829" y="4531770"/>
            <a:ext cx="2822278" cy="1455405"/>
          </a:xfrm>
          <a:custGeom>
            <a:avLst/>
            <a:gdLst>
              <a:gd name="connsiteX0" fmla="*/ 0 w 1338262"/>
              <a:gd name="connsiteY0" fmla="*/ 373062 h 373062"/>
              <a:gd name="connsiteX1" fmla="*/ 671512 w 1338262"/>
              <a:gd name="connsiteY1" fmla="*/ 39687 h 373062"/>
              <a:gd name="connsiteX2" fmla="*/ 1338262 w 1338262"/>
              <a:gd name="connsiteY2" fmla="*/ 134937 h 373062"/>
              <a:gd name="connsiteX0" fmla="*/ 0 w 1571625"/>
              <a:gd name="connsiteY0" fmla="*/ 884237 h 884237"/>
              <a:gd name="connsiteX1" fmla="*/ 904875 w 1571625"/>
              <a:gd name="connsiteY1" fmla="*/ 112712 h 884237"/>
              <a:gd name="connsiteX2" fmla="*/ 1571625 w 1571625"/>
              <a:gd name="connsiteY2" fmla="*/ 207962 h 884237"/>
              <a:gd name="connsiteX0" fmla="*/ 0 w 1571625"/>
              <a:gd name="connsiteY0" fmla="*/ 743744 h 743744"/>
              <a:gd name="connsiteX1" fmla="*/ 457201 w 1571625"/>
              <a:gd name="connsiteY1" fmla="*/ 210345 h 743744"/>
              <a:gd name="connsiteX2" fmla="*/ 1571625 w 1571625"/>
              <a:gd name="connsiteY2" fmla="*/ 67469 h 743744"/>
              <a:gd name="connsiteX0" fmla="*/ 0 w 1571625"/>
              <a:gd name="connsiteY0" fmla="*/ 743744 h 743744"/>
              <a:gd name="connsiteX1" fmla="*/ 457201 w 1571625"/>
              <a:gd name="connsiteY1" fmla="*/ 210345 h 743744"/>
              <a:gd name="connsiteX2" fmla="*/ 1571625 w 1571625"/>
              <a:gd name="connsiteY2" fmla="*/ 67469 h 743744"/>
              <a:gd name="connsiteX0" fmla="*/ 0 w 1524001"/>
              <a:gd name="connsiteY0" fmla="*/ 753269 h 753269"/>
              <a:gd name="connsiteX1" fmla="*/ 457201 w 1524001"/>
              <a:gd name="connsiteY1" fmla="*/ 219870 h 753269"/>
              <a:gd name="connsiteX2" fmla="*/ 1524001 w 1524001"/>
              <a:gd name="connsiteY2" fmla="*/ 67469 h 753269"/>
              <a:gd name="connsiteX0" fmla="*/ 0 w 1600201"/>
              <a:gd name="connsiteY0" fmla="*/ 753268 h 753268"/>
              <a:gd name="connsiteX1" fmla="*/ 457201 w 1600201"/>
              <a:gd name="connsiteY1" fmla="*/ 219869 h 753268"/>
              <a:gd name="connsiteX2" fmla="*/ 1600201 w 1600201"/>
              <a:gd name="connsiteY2" fmla="*/ 67469 h 753268"/>
              <a:gd name="connsiteX0" fmla="*/ 0 w 1600201"/>
              <a:gd name="connsiteY0" fmla="*/ 753268 h 753268"/>
              <a:gd name="connsiteX1" fmla="*/ 609601 w 1600201"/>
              <a:gd name="connsiteY1" fmla="*/ 296068 h 753268"/>
              <a:gd name="connsiteX2" fmla="*/ 1600201 w 1600201"/>
              <a:gd name="connsiteY2" fmla="*/ 67469 h 753268"/>
              <a:gd name="connsiteX0" fmla="*/ 0 w 1600201"/>
              <a:gd name="connsiteY0" fmla="*/ 685799 h 685799"/>
              <a:gd name="connsiteX1" fmla="*/ 609601 w 1600201"/>
              <a:gd name="connsiteY1" fmla="*/ 228599 h 685799"/>
              <a:gd name="connsiteX2" fmla="*/ 1600201 w 1600201"/>
              <a:gd name="connsiteY2" fmla="*/ 0 h 685799"/>
              <a:gd name="connsiteX0" fmla="*/ 13636 w 3753058"/>
              <a:gd name="connsiteY0" fmla="*/ 932555 h 3807705"/>
              <a:gd name="connsiteX1" fmla="*/ 623237 w 3753058"/>
              <a:gd name="connsiteY1" fmla="*/ 475355 h 3807705"/>
              <a:gd name="connsiteX2" fmla="*/ 3753058 w 3753058"/>
              <a:gd name="connsiteY2" fmla="*/ 3784686 h 3807705"/>
              <a:gd name="connsiteX0" fmla="*/ 13636 w 3828814"/>
              <a:gd name="connsiteY0" fmla="*/ 932555 h 3784686"/>
              <a:gd name="connsiteX1" fmla="*/ 623237 w 3828814"/>
              <a:gd name="connsiteY1" fmla="*/ 475355 h 3784686"/>
              <a:gd name="connsiteX2" fmla="*/ 3753058 w 3828814"/>
              <a:gd name="connsiteY2" fmla="*/ 3784686 h 3784686"/>
              <a:gd name="connsiteX0" fmla="*/ 0 w 3815178"/>
              <a:gd name="connsiteY0" fmla="*/ 211138 h 3063269"/>
              <a:gd name="connsiteX1" fmla="*/ 1984235 w 3815178"/>
              <a:gd name="connsiteY1" fmla="*/ 974604 h 3063269"/>
              <a:gd name="connsiteX2" fmla="*/ 3739422 w 3815178"/>
              <a:gd name="connsiteY2" fmla="*/ 3063269 h 3063269"/>
              <a:gd name="connsiteX0" fmla="*/ 9504791 w 13073159"/>
              <a:gd name="connsiteY0" fmla="*/ 211138 h 2035751"/>
              <a:gd name="connsiteX1" fmla="*/ 11489026 w 13073159"/>
              <a:gd name="connsiteY1" fmla="*/ 974604 h 2035751"/>
              <a:gd name="connsiteX2" fmla="*/ 1 w 13073159"/>
              <a:gd name="connsiteY2" fmla="*/ 2035751 h 2035751"/>
              <a:gd name="connsiteX0" fmla="*/ 9504791 w 13073159"/>
              <a:gd name="connsiteY0" fmla="*/ 211138 h 2304409"/>
              <a:gd name="connsiteX1" fmla="*/ 11489026 w 13073159"/>
              <a:gd name="connsiteY1" fmla="*/ 974604 h 2304409"/>
              <a:gd name="connsiteX2" fmla="*/ 1 w 13073159"/>
              <a:gd name="connsiteY2" fmla="*/ 2035751 h 2304409"/>
              <a:gd name="connsiteX0" fmla="*/ 9504791 w 9555195"/>
              <a:gd name="connsiteY0" fmla="*/ 211138 h 2304409"/>
              <a:gd name="connsiteX1" fmla="*/ 6077429 w 9555195"/>
              <a:gd name="connsiteY1" fmla="*/ 1915670 h 2304409"/>
              <a:gd name="connsiteX2" fmla="*/ 1 w 9555195"/>
              <a:gd name="connsiteY2" fmla="*/ 2035751 h 2304409"/>
              <a:gd name="connsiteX0" fmla="*/ 9504791 w 9504791"/>
              <a:gd name="connsiteY0" fmla="*/ 129804 h 2223075"/>
              <a:gd name="connsiteX1" fmla="*/ 8810692 w 9504791"/>
              <a:gd name="connsiteY1" fmla="*/ 284089 h 2223075"/>
              <a:gd name="connsiteX2" fmla="*/ 6077429 w 9504791"/>
              <a:gd name="connsiteY2" fmla="*/ 1834336 h 2223075"/>
              <a:gd name="connsiteX3" fmla="*/ 1 w 9504791"/>
              <a:gd name="connsiteY3" fmla="*/ 1954417 h 2223075"/>
              <a:gd name="connsiteX0" fmla="*/ 9504791 w 9504791"/>
              <a:gd name="connsiteY0" fmla="*/ 0 h 2093271"/>
              <a:gd name="connsiteX1" fmla="*/ 6077429 w 9504791"/>
              <a:gd name="connsiteY1" fmla="*/ 1704532 h 2093271"/>
              <a:gd name="connsiteX2" fmla="*/ 1 w 9504791"/>
              <a:gd name="connsiteY2" fmla="*/ 1824613 h 2093271"/>
              <a:gd name="connsiteX0" fmla="*/ 9536500 w 9536500"/>
              <a:gd name="connsiteY0" fmla="*/ 0 h 2264233"/>
              <a:gd name="connsiteX1" fmla="*/ 6077429 w 9536500"/>
              <a:gd name="connsiteY1" fmla="*/ 1875494 h 2264233"/>
              <a:gd name="connsiteX2" fmla="*/ 1 w 9536500"/>
              <a:gd name="connsiteY2" fmla="*/ 1995575 h 2264233"/>
              <a:gd name="connsiteX0" fmla="*/ 9536500 w 9536500"/>
              <a:gd name="connsiteY0" fmla="*/ 2 h 2264235"/>
              <a:gd name="connsiteX1" fmla="*/ 9536501 w 9536500"/>
              <a:gd name="connsiteY1" fmla="*/ 1 h 2264235"/>
              <a:gd name="connsiteX2" fmla="*/ 6077429 w 9536500"/>
              <a:gd name="connsiteY2" fmla="*/ 1875496 h 2264235"/>
              <a:gd name="connsiteX3" fmla="*/ 1 w 9536500"/>
              <a:gd name="connsiteY3" fmla="*/ 1995577 h 2264235"/>
              <a:gd name="connsiteX0" fmla="*/ 9536500 w 9536503"/>
              <a:gd name="connsiteY0" fmla="*/ 2 h 2264235"/>
              <a:gd name="connsiteX1" fmla="*/ 9536504 w 9536503"/>
              <a:gd name="connsiteY1" fmla="*/ 0 h 2264235"/>
              <a:gd name="connsiteX2" fmla="*/ 6077429 w 9536503"/>
              <a:gd name="connsiteY2" fmla="*/ 1875496 h 2264235"/>
              <a:gd name="connsiteX3" fmla="*/ 1 w 9536503"/>
              <a:gd name="connsiteY3" fmla="*/ 1995577 h 2264235"/>
              <a:gd name="connsiteX0" fmla="*/ 9536500 w 9536503"/>
              <a:gd name="connsiteY0" fmla="*/ 2 h 2264235"/>
              <a:gd name="connsiteX1" fmla="*/ 9536504 w 9536503"/>
              <a:gd name="connsiteY1" fmla="*/ 0 h 2264235"/>
              <a:gd name="connsiteX2" fmla="*/ 6077429 w 9536503"/>
              <a:gd name="connsiteY2" fmla="*/ 1875496 h 2264235"/>
              <a:gd name="connsiteX3" fmla="*/ 1 w 9536503"/>
              <a:gd name="connsiteY3" fmla="*/ 1995577 h 2264235"/>
              <a:gd name="connsiteX0" fmla="*/ 9536500 w 9536503"/>
              <a:gd name="connsiteY0" fmla="*/ 2 h 2264235"/>
              <a:gd name="connsiteX1" fmla="*/ 9536504 w 9536503"/>
              <a:gd name="connsiteY1" fmla="*/ 0 h 2264235"/>
              <a:gd name="connsiteX2" fmla="*/ 5538819 w 9536503"/>
              <a:gd name="connsiteY2" fmla="*/ 1954147 h 2264235"/>
              <a:gd name="connsiteX3" fmla="*/ 1 w 9536503"/>
              <a:gd name="connsiteY3" fmla="*/ 1995577 h 2264235"/>
              <a:gd name="connsiteX0" fmla="*/ 9536497 w 9536500"/>
              <a:gd name="connsiteY0" fmla="*/ 2 h 2264233"/>
              <a:gd name="connsiteX1" fmla="*/ 9536501 w 9536500"/>
              <a:gd name="connsiteY1" fmla="*/ 0 h 2264233"/>
              <a:gd name="connsiteX2" fmla="*/ 5538816 w 9536500"/>
              <a:gd name="connsiteY2" fmla="*/ 1954147 h 2264233"/>
              <a:gd name="connsiteX3" fmla="*/ 1 w 9536500"/>
              <a:gd name="connsiteY3" fmla="*/ 1995576 h 2264233"/>
              <a:gd name="connsiteX0" fmla="*/ 9355046 w 9355049"/>
              <a:gd name="connsiteY0" fmla="*/ 2 h 2232535"/>
              <a:gd name="connsiteX1" fmla="*/ 9355050 w 9355049"/>
              <a:gd name="connsiteY1" fmla="*/ 0 h 2232535"/>
              <a:gd name="connsiteX2" fmla="*/ 5357365 w 9355049"/>
              <a:gd name="connsiteY2" fmla="*/ 1954147 h 2232535"/>
              <a:gd name="connsiteX3" fmla="*/ 0 w 9355049"/>
              <a:gd name="connsiteY3" fmla="*/ 1914263 h 2232535"/>
            </a:gdLst>
            <a:ahLst/>
            <a:cxnLst>
              <a:cxn ang="0">
                <a:pos x="connsiteX0" y="connsiteY0"/>
              </a:cxn>
              <a:cxn ang="0">
                <a:pos x="connsiteX1" y="connsiteY1"/>
              </a:cxn>
              <a:cxn ang="0">
                <a:pos x="connsiteX2" y="connsiteY2"/>
              </a:cxn>
              <a:cxn ang="0">
                <a:pos x="connsiteX3" y="connsiteY3"/>
              </a:cxn>
            </a:cxnLst>
            <a:rect l="l" t="t" r="r" b="b"/>
            <a:pathLst>
              <a:path w="9355049" h="2232535">
                <a:moveTo>
                  <a:pt x="9355046" y="2"/>
                </a:moveTo>
                <a:cubicBezTo>
                  <a:pt x="9355047" y="1"/>
                  <a:pt x="9355049" y="1"/>
                  <a:pt x="9355050" y="0"/>
                </a:cubicBezTo>
                <a:cubicBezTo>
                  <a:pt x="8753550" y="710210"/>
                  <a:pt x="6946781" y="1621551"/>
                  <a:pt x="5357365" y="1954147"/>
                </a:cubicBezTo>
                <a:cubicBezTo>
                  <a:pt x="3888917" y="2232535"/>
                  <a:pt x="2161589" y="2182921"/>
                  <a:pt x="0" y="1914263"/>
                </a:cubicBezTo>
              </a:path>
            </a:pathLst>
          </a:cu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Oval 18"/>
          <p:cNvSpPr/>
          <p:nvPr/>
        </p:nvSpPr>
        <p:spPr>
          <a:xfrm>
            <a:off x="5410200" y="5715000"/>
            <a:ext cx="228600" cy="228600"/>
          </a:xfrm>
          <a:prstGeom prst="ellipse">
            <a:avLst/>
          </a:prstGeom>
          <a:solidFill>
            <a:srgbClr val="FF0000">
              <a:alpha val="33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rot="13444701">
            <a:off x="5877877" y="5042436"/>
            <a:ext cx="964673" cy="1311253"/>
          </a:xfrm>
          <a:custGeom>
            <a:avLst/>
            <a:gdLst>
              <a:gd name="connsiteX0" fmla="*/ 0 w 1338262"/>
              <a:gd name="connsiteY0" fmla="*/ 373062 h 373062"/>
              <a:gd name="connsiteX1" fmla="*/ 671512 w 1338262"/>
              <a:gd name="connsiteY1" fmla="*/ 39687 h 373062"/>
              <a:gd name="connsiteX2" fmla="*/ 1338262 w 1338262"/>
              <a:gd name="connsiteY2" fmla="*/ 134937 h 373062"/>
              <a:gd name="connsiteX0" fmla="*/ 0 w 1571625"/>
              <a:gd name="connsiteY0" fmla="*/ 884237 h 884237"/>
              <a:gd name="connsiteX1" fmla="*/ 904875 w 1571625"/>
              <a:gd name="connsiteY1" fmla="*/ 112712 h 884237"/>
              <a:gd name="connsiteX2" fmla="*/ 1571625 w 1571625"/>
              <a:gd name="connsiteY2" fmla="*/ 207962 h 884237"/>
              <a:gd name="connsiteX0" fmla="*/ 0 w 1571625"/>
              <a:gd name="connsiteY0" fmla="*/ 743744 h 743744"/>
              <a:gd name="connsiteX1" fmla="*/ 457201 w 1571625"/>
              <a:gd name="connsiteY1" fmla="*/ 210345 h 743744"/>
              <a:gd name="connsiteX2" fmla="*/ 1571625 w 1571625"/>
              <a:gd name="connsiteY2" fmla="*/ 67469 h 743744"/>
              <a:gd name="connsiteX0" fmla="*/ 0 w 1571625"/>
              <a:gd name="connsiteY0" fmla="*/ 743744 h 743744"/>
              <a:gd name="connsiteX1" fmla="*/ 457201 w 1571625"/>
              <a:gd name="connsiteY1" fmla="*/ 210345 h 743744"/>
              <a:gd name="connsiteX2" fmla="*/ 1571625 w 1571625"/>
              <a:gd name="connsiteY2" fmla="*/ 67469 h 743744"/>
              <a:gd name="connsiteX0" fmla="*/ 0 w 1524001"/>
              <a:gd name="connsiteY0" fmla="*/ 753269 h 753269"/>
              <a:gd name="connsiteX1" fmla="*/ 457201 w 1524001"/>
              <a:gd name="connsiteY1" fmla="*/ 219870 h 753269"/>
              <a:gd name="connsiteX2" fmla="*/ 1524001 w 1524001"/>
              <a:gd name="connsiteY2" fmla="*/ 67469 h 753269"/>
              <a:gd name="connsiteX0" fmla="*/ 0 w 1600201"/>
              <a:gd name="connsiteY0" fmla="*/ 753268 h 753268"/>
              <a:gd name="connsiteX1" fmla="*/ 457201 w 1600201"/>
              <a:gd name="connsiteY1" fmla="*/ 219869 h 753268"/>
              <a:gd name="connsiteX2" fmla="*/ 1600201 w 1600201"/>
              <a:gd name="connsiteY2" fmla="*/ 67469 h 753268"/>
              <a:gd name="connsiteX0" fmla="*/ 0 w 1600201"/>
              <a:gd name="connsiteY0" fmla="*/ 753268 h 753268"/>
              <a:gd name="connsiteX1" fmla="*/ 609601 w 1600201"/>
              <a:gd name="connsiteY1" fmla="*/ 296068 h 753268"/>
              <a:gd name="connsiteX2" fmla="*/ 1600201 w 1600201"/>
              <a:gd name="connsiteY2" fmla="*/ 67469 h 753268"/>
              <a:gd name="connsiteX0" fmla="*/ 0 w 1600201"/>
              <a:gd name="connsiteY0" fmla="*/ 685799 h 685799"/>
              <a:gd name="connsiteX1" fmla="*/ 609601 w 1600201"/>
              <a:gd name="connsiteY1" fmla="*/ 228599 h 685799"/>
              <a:gd name="connsiteX2" fmla="*/ 1600201 w 1600201"/>
              <a:gd name="connsiteY2" fmla="*/ 0 h 685799"/>
              <a:gd name="connsiteX0" fmla="*/ 13636 w 3753058"/>
              <a:gd name="connsiteY0" fmla="*/ 932555 h 3807705"/>
              <a:gd name="connsiteX1" fmla="*/ 623237 w 3753058"/>
              <a:gd name="connsiteY1" fmla="*/ 475355 h 3807705"/>
              <a:gd name="connsiteX2" fmla="*/ 3753058 w 3753058"/>
              <a:gd name="connsiteY2" fmla="*/ 3784686 h 3807705"/>
              <a:gd name="connsiteX0" fmla="*/ 13636 w 3828814"/>
              <a:gd name="connsiteY0" fmla="*/ 932555 h 3784686"/>
              <a:gd name="connsiteX1" fmla="*/ 623237 w 3828814"/>
              <a:gd name="connsiteY1" fmla="*/ 475355 h 3784686"/>
              <a:gd name="connsiteX2" fmla="*/ 3753058 w 3828814"/>
              <a:gd name="connsiteY2" fmla="*/ 3784686 h 3784686"/>
              <a:gd name="connsiteX0" fmla="*/ 0 w 3815178"/>
              <a:gd name="connsiteY0" fmla="*/ 211138 h 3063269"/>
              <a:gd name="connsiteX1" fmla="*/ 1984235 w 3815178"/>
              <a:gd name="connsiteY1" fmla="*/ 974604 h 3063269"/>
              <a:gd name="connsiteX2" fmla="*/ 3739422 w 3815178"/>
              <a:gd name="connsiteY2" fmla="*/ 3063269 h 3063269"/>
              <a:gd name="connsiteX0" fmla="*/ 9504791 w 13073159"/>
              <a:gd name="connsiteY0" fmla="*/ 211138 h 2035751"/>
              <a:gd name="connsiteX1" fmla="*/ 11489026 w 13073159"/>
              <a:gd name="connsiteY1" fmla="*/ 974604 h 2035751"/>
              <a:gd name="connsiteX2" fmla="*/ 1 w 13073159"/>
              <a:gd name="connsiteY2" fmla="*/ 2035751 h 2035751"/>
              <a:gd name="connsiteX0" fmla="*/ 9504791 w 13073159"/>
              <a:gd name="connsiteY0" fmla="*/ 211138 h 2304409"/>
              <a:gd name="connsiteX1" fmla="*/ 11489026 w 13073159"/>
              <a:gd name="connsiteY1" fmla="*/ 974604 h 2304409"/>
              <a:gd name="connsiteX2" fmla="*/ 1 w 13073159"/>
              <a:gd name="connsiteY2" fmla="*/ 2035751 h 2304409"/>
              <a:gd name="connsiteX0" fmla="*/ 9504791 w 9555195"/>
              <a:gd name="connsiteY0" fmla="*/ 211138 h 2304409"/>
              <a:gd name="connsiteX1" fmla="*/ 6077429 w 9555195"/>
              <a:gd name="connsiteY1" fmla="*/ 1915670 h 2304409"/>
              <a:gd name="connsiteX2" fmla="*/ 1 w 9555195"/>
              <a:gd name="connsiteY2" fmla="*/ 2035751 h 2304409"/>
              <a:gd name="connsiteX0" fmla="*/ 9504791 w 9504791"/>
              <a:gd name="connsiteY0" fmla="*/ 129804 h 2223075"/>
              <a:gd name="connsiteX1" fmla="*/ 8810692 w 9504791"/>
              <a:gd name="connsiteY1" fmla="*/ 284089 h 2223075"/>
              <a:gd name="connsiteX2" fmla="*/ 6077429 w 9504791"/>
              <a:gd name="connsiteY2" fmla="*/ 1834336 h 2223075"/>
              <a:gd name="connsiteX3" fmla="*/ 1 w 9504791"/>
              <a:gd name="connsiteY3" fmla="*/ 1954417 h 2223075"/>
              <a:gd name="connsiteX0" fmla="*/ 9504791 w 9504791"/>
              <a:gd name="connsiteY0" fmla="*/ 0 h 2093271"/>
              <a:gd name="connsiteX1" fmla="*/ 6077429 w 9504791"/>
              <a:gd name="connsiteY1" fmla="*/ 1704532 h 2093271"/>
              <a:gd name="connsiteX2" fmla="*/ 1 w 9504791"/>
              <a:gd name="connsiteY2" fmla="*/ 1824613 h 2093271"/>
              <a:gd name="connsiteX0" fmla="*/ 9536500 w 9536500"/>
              <a:gd name="connsiteY0" fmla="*/ 0 h 2264233"/>
              <a:gd name="connsiteX1" fmla="*/ 6077429 w 9536500"/>
              <a:gd name="connsiteY1" fmla="*/ 1875494 h 2264233"/>
              <a:gd name="connsiteX2" fmla="*/ 1 w 9536500"/>
              <a:gd name="connsiteY2" fmla="*/ 1995575 h 2264233"/>
              <a:gd name="connsiteX0" fmla="*/ 9536500 w 9536500"/>
              <a:gd name="connsiteY0" fmla="*/ 2 h 2264235"/>
              <a:gd name="connsiteX1" fmla="*/ 9536501 w 9536500"/>
              <a:gd name="connsiteY1" fmla="*/ 1 h 2264235"/>
              <a:gd name="connsiteX2" fmla="*/ 6077429 w 9536500"/>
              <a:gd name="connsiteY2" fmla="*/ 1875496 h 2264235"/>
              <a:gd name="connsiteX3" fmla="*/ 1 w 9536500"/>
              <a:gd name="connsiteY3" fmla="*/ 1995577 h 2264235"/>
              <a:gd name="connsiteX0" fmla="*/ 9536500 w 9536503"/>
              <a:gd name="connsiteY0" fmla="*/ 2 h 2264235"/>
              <a:gd name="connsiteX1" fmla="*/ 9536504 w 9536503"/>
              <a:gd name="connsiteY1" fmla="*/ 0 h 2264235"/>
              <a:gd name="connsiteX2" fmla="*/ 6077429 w 9536503"/>
              <a:gd name="connsiteY2" fmla="*/ 1875496 h 2264235"/>
              <a:gd name="connsiteX3" fmla="*/ 1 w 9536503"/>
              <a:gd name="connsiteY3" fmla="*/ 1995577 h 2264235"/>
              <a:gd name="connsiteX0" fmla="*/ 9536500 w 9536503"/>
              <a:gd name="connsiteY0" fmla="*/ 2 h 2264235"/>
              <a:gd name="connsiteX1" fmla="*/ 9536504 w 9536503"/>
              <a:gd name="connsiteY1" fmla="*/ 0 h 2264235"/>
              <a:gd name="connsiteX2" fmla="*/ 6077429 w 9536503"/>
              <a:gd name="connsiteY2" fmla="*/ 1875496 h 2264235"/>
              <a:gd name="connsiteX3" fmla="*/ 1 w 9536503"/>
              <a:gd name="connsiteY3" fmla="*/ 1995577 h 2264235"/>
              <a:gd name="connsiteX0" fmla="*/ 9536500 w 9536503"/>
              <a:gd name="connsiteY0" fmla="*/ 2 h 2264235"/>
              <a:gd name="connsiteX1" fmla="*/ 9536504 w 9536503"/>
              <a:gd name="connsiteY1" fmla="*/ 0 h 2264235"/>
              <a:gd name="connsiteX2" fmla="*/ 5538819 w 9536503"/>
              <a:gd name="connsiteY2" fmla="*/ 1954147 h 2264235"/>
              <a:gd name="connsiteX3" fmla="*/ 1 w 9536503"/>
              <a:gd name="connsiteY3" fmla="*/ 1995577 h 2264235"/>
              <a:gd name="connsiteX0" fmla="*/ 9536497 w 9536500"/>
              <a:gd name="connsiteY0" fmla="*/ 2 h 2264233"/>
              <a:gd name="connsiteX1" fmla="*/ 9536501 w 9536500"/>
              <a:gd name="connsiteY1" fmla="*/ 0 h 2264233"/>
              <a:gd name="connsiteX2" fmla="*/ 5538816 w 9536500"/>
              <a:gd name="connsiteY2" fmla="*/ 1954147 h 2264233"/>
              <a:gd name="connsiteX3" fmla="*/ 1 w 9536500"/>
              <a:gd name="connsiteY3" fmla="*/ 1995576 h 2264233"/>
              <a:gd name="connsiteX0" fmla="*/ 9355046 w 9355049"/>
              <a:gd name="connsiteY0" fmla="*/ 2 h 2232535"/>
              <a:gd name="connsiteX1" fmla="*/ 9355050 w 9355049"/>
              <a:gd name="connsiteY1" fmla="*/ 0 h 2232535"/>
              <a:gd name="connsiteX2" fmla="*/ 5357365 w 9355049"/>
              <a:gd name="connsiteY2" fmla="*/ 1954147 h 2232535"/>
              <a:gd name="connsiteX3" fmla="*/ 0 w 9355049"/>
              <a:gd name="connsiteY3" fmla="*/ 1914263 h 2232535"/>
              <a:gd name="connsiteX0" fmla="*/ 9355046 w 9610030"/>
              <a:gd name="connsiteY0" fmla="*/ 2 h 2182921"/>
              <a:gd name="connsiteX1" fmla="*/ 9355050 w 9610030"/>
              <a:gd name="connsiteY1" fmla="*/ 0 h 2182921"/>
              <a:gd name="connsiteX2" fmla="*/ 8020613 w 9610030"/>
              <a:gd name="connsiteY2" fmla="*/ 1528856 h 2182921"/>
              <a:gd name="connsiteX3" fmla="*/ 0 w 9610030"/>
              <a:gd name="connsiteY3" fmla="*/ 1914263 h 2182921"/>
              <a:gd name="connsiteX0" fmla="*/ 3137462 w 3392446"/>
              <a:gd name="connsiteY0" fmla="*/ 2 h 2280070"/>
              <a:gd name="connsiteX1" fmla="*/ 3137466 w 3392446"/>
              <a:gd name="connsiteY1" fmla="*/ 0 h 2280070"/>
              <a:gd name="connsiteX2" fmla="*/ 1803029 w 3392446"/>
              <a:gd name="connsiteY2" fmla="*/ 1528856 h 2280070"/>
              <a:gd name="connsiteX3" fmla="*/ -1 w 3392446"/>
              <a:gd name="connsiteY3" fmla="*/ 2011412 h 2280070"/>
              <a:gd name="connsiteX0" fmla="*/ 3137462 w 3392446"/>
              <a:gd name="connsiteY0" fmla="*/ 2 h 2011412"/>
              <a:gd name="connsiteX1" fmla="*/ 3137466 w 3392446"/>
              <a:gd name="connsiteY1" fmla="*/ 0 h 2011412"/>
              <a:gd name="connsiteX2" fmla="*/ 1803029 w 3392446"/>
              <a:gd name="connsiteY2" fmla="*/ 1528856 h 2011412"/>
              <a:gd name="connsiteX3" fmla="*/ -1 w 3392446"/>
              <a:gd name="connsiteY3" fmla="*/ 2011412 h 2011412"/>
              <a:gd name="connsiteX0" fmla="*/ 3137462 w 3271475"/>
              <a:gd name="connsiteY0" fmla="*/ 2 h 2011412"/>
              <a:gd name="connsiteX1" fmla="*/ 3137466 w 3271475"/>
              <a:gd name="connsiteY1" fmla="*/ 0 h 2011412"/>
              <a:gd name="connsiteX2" fmla="*/ 1803029 w 3271475"/>
              <a:gd name="connsiteY2" fmla="*/ 1528856 h 2011412"/>
              <a:gd name="connsiteX3" fmla="*/ -1 w 3271475"/>
              <a:gd name="connsiteY3" fmla="*/ 2011412 h 2011412"/>
              <a:gd name="connsiteX0" fmla="*/ 3137462 w 3810083"/>
              <a:gd name="connsiteY0" fmla="*/ 2 h 2011412"/>
              <a:gd name="connsiteX1" fmla="*/ 3137466 w 3810083"/>
              <a:gd name="connsiteY1" fmla="*/ 0 h 2011412"/>
              <a:gd name="connsiteX2" fmla="*/ 2341636 w 3810083"/>
              <a:gd name="connsiteY2" fmla="*/ 1450204 h 2011412"/>
              <a:gd name="connsiteX3" fmla="*/ -1 w 3810083"/>
              <a:gd name="connsiteY3" fmla="*/ 2011412 h 2011412"/>
              <a:gd name="connsiteX0" fmla="*/ 3137462 w 3137468"/>
              <a:gd name="connsiteY0" fmla="*/ 2 h 2011412"/>
              <a:gd name="connsiteX1" fmla="*/ 3137466 w 3137468"/>
              <a:gd name="connsiteY1" fmla="*/ 0 h 2011412"/>
              <a:gd name="connsiteX2" fmla="*/ 2341636 w 3137468"/>
              <a:gd name="connsiteY2" fmla="*/ 1450204 h 2011412"/>
              <a:gd name="connsiteX3" fmla="*/ -1 w 3137468"/>
              <a:gd name="connsiteY3" fmla="*/ 2011412 h 2011412"/>
              <a:gd name="connsiteX0" fmla="*/ 3137462 w 3851597"/>
              <a:gd name="connsiteY0" fmla="*/ 2 h 2011412"/>
              <a:gd name="connsiteX1" fmla="*/ 3137466 w 3851597"/>
              <a:gd name="connsiteY1" fmla="*/ 0 h 2011412"/>
              <a:gd name="connsiteX2" fmla="*/ 3061696 w 3851597"/>
              <a:gd name="connsiteY2" fmla="*/ 1290240 h 2011412"/>
              <a:gd name="connsiteX3" fmla="*/ -1 w 3851597"/>
              <a:gd name="connsiteY3" fmla="*/ 2011412 h 2011412"/>
              <a:gd name="connsiteX0" fmla="*/ 3137462 w 3851597"/>
              <a:gd name="connsiteY0" fmla="*/ 2 h 2011412"/>
              <a:gd name="connsiteX1" fmla="*/ 3137466 w 3851597"/>
              <a:gd name="connsiteY1" fmla="*/ 0 h 2011412"/>
              <a:gd name="connsiteX2" fmla="*/ 3061696 w 3851597"/>
              <a:gd name="connsiteY2" fmla="*/ 1290240 h 2011412"/>
              <a:gd name="connsiteX3" fmla="*/ -1 w 3851597"/>
              <a:gd name="connsiteY3" fmla="*/ 2011412 h 2011412"/>
              <a:gd name="connsiteX0" fmla="*/ 3137462 w 3851597"/>
              <a:gd name="connsiteY0" fmla="*/ 2 h 2011412"/>
              <a:gd name="connsiteX1" fmla="*/ 3137466 w 3851597"/>
              <a:gd name="connsiteY1" fmla="*/ 0 h 2011412"/>
              <a:gd name="connsiteX2" fmla="*/ 3061696 w 3851597"/>
              <a:gd name="connsiteY2" fmla="*/ 1290240 h 2011412"/>
              <a:gd name="connsiteX3" fmla="*/ -1 w 3851597"/>
              <a:gd name="connsiteY3" fmla="*/ 2011412 h 2011412"/>
              <a:gd name="connsiteX0" fmla="*/ 3137462 w 3197617"/>
              <a:gd name="connsiteY0" fmla="*/ 2 h 2011412"/>
              <a:gd name="connsiteX1" fmla="*/ 3137466 w 3197617"/>
              <a:gd name="connsiteY1" fmla="*/ 0 h 2011412"/>
              <a:gd name="connsiteX2" fmla="*/ 2165929 w 3197617"/>
              <a:gd name="connsiteY2" fmla="*/ 1366234 h 2011412"/>
              <a:gd name="connsiteX3" fmla="*/ -1 w 3197617"/>
              <a:gd name="connsiteY3" fmla="*/ 2011412 h 2011412"/>
              <a:gd name="connsiteX0" fmla="*/ 3137462 w 3197617"/>
              <a:gd name="connsiteY0" fmla="*/ 2 h 2011412"/>
              <a:gd name="connsiteX1" fmla="*/ 3137466 w 3197617"/>
              <a:gd name="connsiteY1" fmla="*/ 0 h 2011412"/>
              <a:gd name="connsiteX2" fmla="*/ 2165929 w 3197617"/>
              <a:gd name="connsiteY2" fmla="*/ 1366234 h 2011412"/>
              <a:gd name="connsiteX3" fmla="*/ -1 w 3197617"/>
              <a:gd name="connsiteY3" fmla="*/ 2011412 h 2011412"/>
              <a:gd name="connsiteX0" fmla="*/ 3137462 w 3197617"/>
              <a:gd name="connsiteY0" fmla="*/ 2 h 2011412"/>
              <a:gd name="connsiteX1" fmla="*/ 3137466 w 3197617"/>
              <a:gd name="connsiteY1" fmla="*/ 0 h 2011412"/>
              <a:gd name="connsiteX2" fmla="*/ 2165929 w 3197617"/>
              <a:gd name="connsiteY2" fmla="*/ 1366234 h 2011412"/>
              <a:gd name="connsiteX3" fmla="*/ -1 w 3197617"/>
              <a:gd name="connsiteY3" fmla="*/ 2011412 h 2011412"/>
              <a:gd name="connsiteX0" fmla="*/ 3137462 w 3197617"/>
              <a:gd name="connsiteY0" fmla="*/ 2 h 2011412"/>
              <a:gd name="connsiteX1" fmla="*/ 3137466 w 3197617"/>
              <a:gd name="connsiteY1" fmla="*/ 0 h 2011412"/>
              <a:gd name="connsiteX2" fmla="*/ 2165929 w 3197617"/>
              <a:gd name="connsiteY2" fmla="*/ 1366234 h 2011412"/>
              <a:gd name="connsiteX3" fmla="*/ -1 w 3197617"/>
              <a:gd name="connsiteY3" fmla="*/ 2011412 h 2011412"/>
            </a:gdLst>
            <a:ahLst/>
            <a:cxnLst>
              <a:cxn ang="0">
                <a:pos x="connsiteX0" y="connsiteY0"/>
              </a:cxn>
              <a:cxn ang="0">
                <a:pos x="connsiteX1" y="connsiteY1"/>
              </a:cxn>
              <a:cxn ang="0">
                <a:pos x="connsiteX2" y="connsiteY2"/>
              </a:cxn>
              <a:cxn ang="0">
                <a:pos x="connsiteX3" y="connsiteY3"/>
              </a:cxn>
            </a:cxnLst>
            <a:rect l="l" t="t" r="r" b="b"/>
            <a:pathLst>
              <a:path w="3197617" h="2011412">
                <a:moveTo>
                  <a:pt x="3137462" y="2"/>
                </a:moveTo>
                <a:cubicBezTo>
                  <a:pt x="3137463" y="1"/>
                  <a:pt x="3137465" y="1"/>
                  <a:pt x="3137466" y="0"/>
                </a:cubicBezTo>
                <a:cubicBezTo>
                  <a:pt x="3197617" y="762373"/>
                  <a:pt x="2745174" y="974945"/>
                  <a:pt x="2165929" y="1366234"/>
                </a:cubicBezTo>
                <a:cubicBezTo>
                  <a:pt x="1951230" y="1547674"/>
                  <a:pt x="925902" y="1857556"/>
                  <a:pt x="-1" y="2011412"/>
                </a:cubicBezTo>
              </a:path>
            </a:pathLst>
          </a:custGeom>
          <a:ln w="254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5638800" y="5495132"/>
            <a:ext cx="1524000" cy="668335"/>
          </a:xfrm>
          <a:custGeom>
            <a:avLst/>
            <a:gdLst>
              <a:gd name="connsiteX0" fmla="*/ 0 w 1338262"/>
              <a:gd name="connsiteY0" fmla="*/ 373062 h 373062"/>
              <a:gd name="connsiteX1" fmla="*/ 671512 w 1338262"/>
              <a:gd name="connsiteY1" fmla="*/ 39687 h 373062"/>
              <a:gd name="connsiteX2" fmla="*/ 1338262 w 1338262"/>
              <a:gd name="connsiteY2" fmla="*/ 134937 h 373062"/>
              <a:gd name="connsiteX0" fmla="*/ 0 w 1571625"/>
              <a:gd name="connsiteY0" fmla="*/ 884237 h 884237"/>
              <a:gd name="connsiteX1" fmla="*/ 904875 w 1571625"/>
              <a:gd name="connsiteY1" fmla="*/ 112712 h 884237"/>
              <a:gd name="connsiteX2" fmla="*/ 1571625 w 1571625"/>
              <a:gd name="connsiteY2" fmla="*/ 207962 h 884237"/>
              <a:gd name="connsiteX0" fmla="*/ 0 w 1571625"/>
              <a:gd name="connsiteY0" fmla="*/ 743744 h 743744"/>
              <a:gd name="connsiteX1" fmla="*/ 457201 w 1571625"/>
              <a:gd name="connsiteY1" fmla="*/ 210345 h 743744"/>
              <a:gd name="connsiteX2" fmla="*/ 1571625 w 1571625"/>
              <a:gd name="connsiteY2" fmla="*/ 67469 h 743744"/>
              <a:gd name="connsiteX0" fmla="*/ 0 w 1571625"/>
              <a:gd name="connsiteY0" fmla="*/ 743744 h 743744"/>
              <a:gd name="connsiteX1" fmla="*/ 457201 w 1571625"/>
              <a:gd name="connsiteY1" fmla="*/ 210345 h 743744"/>
              <a:gd name="connsiteX2" fmla="*/ 1571625 w 1571625"/>
              <a:gd name="connsiteY2" fmla="*/ 67469 h 743744"/>
              <a:gd name="connsiteX0" fmla="*/ 0 w 1524001"/>
              <a:gd name="connsiteY0" fmla="*/ 753269 h 753269"/>
              <a:gd name="connsiteX1" fmla="*/ 457201 w 1524001"/>
              <a:gd name="connsiteY1" fmla="*/ 219870 h 753269"/>
              <a:gd name="connsiteX2" fmla="*/ 1524001 w 1524001"/>
              <a:gd name="connsiteY2" fmla="*/ 67469 h 753269"/>
              <a:gd name="connsiteX0" fmla="*/ 0 w 1600201"/>
              <a:gd name="connsiteY0" fmla="*/ 753268 h 753268"/>
              <a:gd name="connsiteX1" fmla="*/ 457201 w 1600201"/>
              <a:gd name="connsiteY1" fmla="*/ 219869 h 753268"/>
              <a:gd name="connsiteX2" fmla="*/ 1600201 w 1600201"/>
              <a:gd name="connsiteY2" fmla="*/ 67469 h 753268"/>
              <a:gd name="connsiteX0" fmla="*/ 0 w 1600201"/>
              <a:gd name="connsiteY0" fmla="*/ 753268 h 753268"/>
              <a:gd name="connsiteX1" fmla="*/ 609601 w 1600201"/>
              <a:gd name="connsiteY1" fmla="*/ 296068 h 753268"/>
              <a:gd name="connsiteX2" fmla="*/ 1600201 w 1600201"/>
              <a:gd name="connsiteY2" fmla="*/ 67469 h 753268"/>
              <a:gd name="connsiteX0" fmla="*/ 0 w 1600201"/>
              <a:gd name="connsiteY0" fmla="*/ 685799 h 685799"/>
              <a:gd name="connsiteX1" fmla="*/ 609601 w 1600201"/>
              <a:gd name="connsiteY1" fmla="*/ 228599 h 685799"/>
              <a:gd name="connsiteX2" fmla="*/ 1600201 w 1600201"/>
              <a:gd name="connsiteY2" fmla="*/ 0 h 685799"/>
              <a:gd name="connsiteX0" fmla="*/ 0 w 1600200"/>
              <a:gd name="connsiteY0" fmla="*/ 546100 h 546100"/>
              <a:gd name="connsiteX1" fmla="*/ 609601 w 1600200"/>
              <a:gd name="connsiteY1" fmla="*/ 88900 h 546100"/>
              <a:gd name="connsiteX2" fmla="*/ 1600200 w 1600200"/>
              <a:gd name="connsiteY2" fmla="*/ 12701 h 546100"/>
              <a:gd name="connsiteX0" fmla="*/ 0 w 1600200"/>
              <a:gd name="connsiteY0" fmla="*/ 600867 h 600867"/>
              <a:gd name="connsiteX1" fmla="*/ 609601 w 1600200"/>
              <a:gd name="connsiteY1" fmla="*/ 143667 h 600867"/>
              <a:gd name="connsiteX2" fmla="*/ 1600200 w 1600200"/>
              <a:gd name="connsiteY2" fmla="*/ 67468 h 600867"/>
              <a:gd name="connsiteX0" fmla="*/ 0 w 1600200"/>
              <a:gd name="connsiteY0" fmla="*/ 600867 h 600867"/>
              <a:gd name="connsiteX1" fmla="*/ 228600 w 1600200"/>
              <a:gd name="connsiteY1" fmla="*/ 296068 h 600867"/>
              <a:gd name="connsiteX2" fmla="*/ 609601 w 1600200"/>
              <a:gd name="connsiteY2" fmla="*/ 143667 h 600867"/>
              <a:gd name="connsiteX3" fmla="*/ 1600200 w 1600200"/>
              <a:gd name="connsiteY3" fmla="*/ 67468 h 600867"/>
              <a:gd name="connsiteX0" fmla="*/ 0 w 1600200"/>
              <a:gd name="connsiteY0" fmla="*/ 600867 h 600867"/>
              <a:gd name="connsiteX1" fmla="*/ 228600 w 1600200"/>
              <a:gd name="connsiteY1" fmla="*/ 296068 h 600867"/>
              <a:gd name="connsiteX2" fmla="*/ 609600 w 1600200"/>
              <a:gd name="connsiteY2" fmla="*/ 76200 h 600867"/>
              <a:gd name="connsiteX3" fmla="*/ 1600200 w 1600200"/>
              <a:gd name="connsiteY3" fmla="*/ 67468 h 600867"/>
              <a:gd name="connsiteX0" fmla="*/ 0 w 1524000"/>
              <a:gd name="connsiteY0" fmla="*/ 668335 h 668335"/>
              <a:gd name="connsiteX1" fmla="*/ 228600 w 1524000"/>
              <a:gd name="connsiteY1" fmla="*/ 363536 h 668335"/>
              <a:gd name="connsiteX2" fmla="*/ 609600 w 1524000"/>
              <a:gd name="connsiteY2" fmla="*/ 143668 h 668335"/>
              <a:gd name="connsiteX3" fmla="*/ 1524000 w 1524000"/>
              <a:gd name="connsiteY3" fmla="*/ 67468 h 668335"/>
              <a:gd name="connsiteX0" fmla="*/ 0 w 1524000"/>
              <a:gd name="connsiteY0" fmla="*/ 668335 h 668335"/>
              <a:gd name="connsiteX1" fmla="*/ 228600 w 1524000"/>
              <a:gd name="connsiteY1" fmla="*/ 363536 h 668335"/>
              <a:gd name="connsiteX2" fmla="*/ 609600 w 1524000"/>
              <a:gd name="connsiteY2" fmla="*/ 67468 h 668335"/>
              <a:gd name="connsiteX3" fmla="*/ 1524000 w 1524000"/>
              <a:gd name="connsiteY3" fmla="*/ 67468 h 668335"/>
              <a:gd name="connsiteX0" fmla="*/ 0 w 1524000"/>
              <a:gd name="connsiteY0" fmla="*/ 668335 h 668335"/>
              <a:gd name="connsiteX1" fmla="*/ 609600 w 1524000"/>
              <a:gd name="connsiteY1" fmla="*/ 67468 h 668335"/>
              <a:gd name="connsiteX2" fmla="*/ 1524000 w 1524000"/>
              <a:gd name="connsiteY2" fmla="*/ 67468 h 668335"/>
              <a:gd name="connsiteX0" fmla="*/ 0 w 1524000"/>
              <a:gd name="connsiteY0" fmla="*/ 668335 h 668335"/>
              <a:gd name="connsiteX1" fmla="*/ 609600 w 1524000"/>
              <a:gd name="connsiteY1" fmla="*/ 67468 h 668335"/>
              <a:gd name="connsiteX2" fmla="*/ 1524000 w 1524000"/>
              <a:gd name="connsiteY2" fmla="*/ 67468 h 668335"/>
              <a:gd name="connsiteX0" fmla="*/ 0 w 1524000"/>
              <a:gd name="connsiteY0" fmla="*/ 668335 h 668335"/>
              <a:gd name="connsiteX1" fmla="*/ 609600 w 1524000"/>
              <a:gd name="connsiteY1" fmla="*/ 67468 h 668335"/>
              <a:gd name="connsiteX2" fmla="*/ 1524000 w 1524000"/>
              <a:gd name="connsiteY2" fmla="*/ 67468 h 668335"/>
              <a:gd name="connsiteX0" fmla="*/ 0 w 1524000"/>
              <a:gd name="connsiteY0" fmla="*/ 668335 h 668335"/>
              <a:gd name="connsiteX1" fmla="*/ 609600 w 1524000"/>
              <a:gd name="connsiteY1" fmla="*/ 67468 h 668335"/>
              <a:gd name="connsiteX2" fmla="*/ 1524000 w 1524000"/>
              <a:gd name="connsiteY2" fmla="*/ 67468 h 668335"/>
              <a:gd name="connsiteX0" fmla="*/ 0 w 1524000"/>
              <a:gd name="connsiteY0" fmla="*/ 668335 h 668335"/>
              <a:gd name="connsiteX1" fmla="*/ 609600 w 1524000"/>
              <a:gd name="connsiteY1" fmla="*/ 67468 h 668335"/>
              <a:gd name="connsiteX2" fmla="*/ 1524000 w 1524000"/>
              <a:gd name="connsiteY2" fmla="*/ 67468 h 668335"/>
            </a:gdLst>
            <a:ahLst/>
            <a:cxnLst>
              <a:cxn ang="0">
                <a:pos x="connsiteX0" y="connsiteY0"/>
              </a:cxn>
              <a:cxn ang="0">
                <a:pos x="connsiteX1" y="connsiteY1"/>
              </a:cxn>
              <a:cxn ang="0">
                <a:pos x="connsiteX2" y="connsiteY2"/>
              </a:cxn>
            </a:cxnLst>
            <a:rect l="l" t="t" r="r" b="b"/>
            <a:pathLst>
              <a:path w="1524000" h="668335">
                <a:moveTo>
                  <a:pt x="0" y="668335"/>
                </a:moveTo>
                <a:cubicBezTo>
                  <a:pt x="107950" y="435999"/>
                  <a:pt x="393700" y="116813"/>
                  <a:pt x="609600" y="67468"/>
                </a:cubicBezTo>
                <a:cubicBezTo>
                  <a:pt x="825500" y="18123"/>
                  <a:pt x="1247379" y="0"/>
                  <a:pt x="1524000" y="67468"/>
                </a:cubicBezTo>
              </a:path>
            </a:pathLst>
          </a:custGeom>
          <a:ln w="25400">
            <a:solidFill>
              <a:srgbClr val="FF0000"/>
            </a:solidFill>
            <a:headEnd type="stealth" w="lg" len="med"/>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a:off x="5774533" y="6172200"/>
            <a:ext cx="228600" cy="76200"/>
          </a:xfrm>
          <a:prstGeom prst="straightConnector1">
            <a:avLst/>
          </a:prstGeom>
          <a:ln w="25400">
            <a:solidFill>
              <a:srgbClr val="FF0000"/>
            </a:solidFill>
            <a:headEnd type="stealth" w="lg" len="med"/>
            <a:tailEnd type="none" w="lg"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67200" y="1295400"/>
            <a:ext cx="5334000" cy="369332"/>
          </a:xfrm>
          <a:prstGeom prst="rect">
            <a:avLst/>
          </a:prstGeom>
        </p:spPr>
        <p:txBody>
          <a:bodyPr wrap="square">
            <a:spAutoFit/>
          </a:bodyPr>
          <a:lstStyle/>
          <a:p>
            <a:r>
              <a:rPr lang="en-US" dirty="0" smtClean="0"/>
              <a:t>Mechanically Induced Vortices in a Rotating Tank</a:t>
            </a:r>
            <a:endParaRPr lang="en-US" dirty="0"/>
          </a:p>
        </p:txBody>
      </p:sp>
      <p:sp>
        <p:nvSpPr>
          <p:cNvPr id="4" name="TextBox 3"/>
          <p:cNvSpPr txBox="1"/>
          <p:nvPr/>
        </p:nvSpPr>
        <p:spPr>
          <a:xfrm>
            <a:off x="1346602" y="152400"/>
            <a:ext cx="6425798" cy="523220"/>
          </a:xfrm>
          <a:prstGeom prst="rect">
            <a:avLst/>
          </a:prstGeom>
          <a:noFill/>
        </p:spPr>
        <p:txBody>
          <a:bodyPr wrap="none" rtlCol="0">
            <a:spAutoFit/>
          </a:bodyPr>
          <a:lstStyle/>
          <a:p>
            <a:r>
              <a:rPr lang="en-US" sz="2800" dirty="0" smtClean="0"/>
              <a:t>Why remote sensing in northern latitudes?</a:t>
            </a:r>
            <a:endParaRPr lang="en-US" sz="2800" dirty="0"/>
          </a:p>
        </p:txBody>
      </p:sp>
      <p:pic>
        <p:nvPicPr>
          <p:cNvPr id="62467" name="Picture 3"/>
          <p:cNvPicPr>
            <a:picLocks noChangeAspect="1" noChangeArrowheads="1"/>
          </p:cNvPicPr>
          <p:nvPr/>
        </p:nvPicPr>
        <p:blipFill>
          <a:blip r:embed="rId3" cstate="print"/>
          <a:srcRect/>
          <a:stretch>
            <a:fillRect/>
          </a:stretch>
        </p:blipFill>
        <p:spPr bwMode="auto">
          <a:xfrm>
            <a:off x="4016289" y="1676400"/>
            <a:ext cx="5051511" cy="4572000"/>
          </a:xfrm>
          <a:prstGeom prst="rect">
            <a:avLst/>
          </a:prstGeom>
          <a:noFill/>
          <a:ln w="9525">
            <a:noFill/>
            <a:miter lim="800000"/>
            <a:headEnd/>
            <a:tailEnd/>
          </a:ln>
        </p:spPr>
      </p:pic>
      <p:sp>
        <p:nvSpPr>
          <p:cNvPr id="7" name="TextBox 6"/>
          <p:cNvSpPr txBox="1"/>
          <p:nvPr/>
        </p:nvSpPr>
        <p:spPr>
          <a:xfrm>
            <a:off x="457200" y="914400"/>
            <a:ext cx="3429000" cy="646331"/>
          </a:xfrm>
          <a:prstGeom prst="rect">
            <a:avLst/>
          </a:prstGeom>
          <a:noFill/>
        </p:spPr>
        <p:txBody>
          <a:bodyPr wrap="square" rtlCol="0">
            <a:spAutoFit/>
          </a:bodyPr>
          <a:lstStyle/>
          <a:p>
            <a:r>
              <a:rPr lang="en-US" dirty="0" smtClean="0"/>
              <a:t>Large areas with few surface observations</a:t>
            </a:r>
            <a:endParaRPr lang="en-US" dirty="0"/>
          </a:p>
        </p:txBody>
      </p:sp>
      <p:sp>
        <p:nvSpPr>
          <p:cNvPr id="8" name="TextBox 7"/>
          <p:cNvSpPr txBox="1"/>
          <p:nvPr/>
        </p:nvSpPr>
        <p:spPr>
          <a:xfrm>
            <a:off x="457200" y="2743200"/>
            <a:ext cx="3429000" cy="646331"/>
          </a:xfrm>
          <a:prstGeom prst="rect">
            <a:avLst/>
          </a:prstGeom>
          <a:noFill/>
        </p:spPr>
        <p:txBody>
          <a:bodyPr wrap="square" rtlCol="0">
            <a:spAutoFit/>
          </a:bodyPr>
          <a:lstStyle/>
          <a:p>
            <a:r>
              <a:rPr lang="en-US" dirty="0" smtClean="0"/>
              <a:t>Long lived and well defined patterns. Why?</a:t>
            </a:r>
            <a:endParaRPr lang="en-US" dirty="0"/>
          </a:p>
        </p:txBody>
      </p:sp>
      <p:sp>
        <p:nvSpPr>
          <p:cNvPr id="9" name="TextBox 8"/>
          <p:cNvSpPr txBox="1"/>
          <p:nvPr/>
        </p:nvSpPr>
        <p:spPr>
          <a:xfrm>
            <a:off x="457200" y="4419600"/>
            <a:ext cx="3429000" cy="646331"/>
          </a:xfrm>
          <a:prstGeom prst="rect">
            <a:avLst/>
          </a:prstGeom>
          <a:noFill/>
        </p:spPr>
        <p:txBody>
          <a:bodyPr wrap="square" rtlCol="0">
            <a:spAutoFit/>
          </a:bodyPr>
          <a:lstStyle/>
          <a:p>
            <a:r>
              <a:rPr lang="en-US" dirty="0" smtClean="0"/>
              <a:t>Severe weather conditions best viewed safely from a distance… </a:t>
            </a:r>
            <a:endParaRPr lang="en-US" dirty="0"/>
          </a:p>
        </p:txBody>
      </p:sp>
      <p:sp>
        <p:nvSpPr>
          <p:cNvPr id="10" name="TextBox 9"/>
          <p:cNvSpPr txBox="1"/>
          <p:nvPr/>
        </p:nvSpPr>
        <p:spPr>
          <a:xfrm>
            <a:off x="457200" y="1600200"/>
            <a:ext cx="3429000" cy="923330"/>
          </a:xfrm>
          <a:prstGeom prst="rect">
            <a:avLst/>
          </a:prstGeom>
          <a:noFill/>
        </p:spPr>
        <p:txBody>
          <a:bodyPr wrap="square" rtlCol="0">
            <a:spAutoFit/>
          </a:bodyPr>
          <a:lstStyle/>
          <a:p>
            <a:r>
              <a:rPr lang="en-US" dirty="0" smtClean="0"/>
              <a:t>Requirement to view, analyze and diagnose the entire pattern in order to predict a part of it</a:t>
            </a:r>
            <a:endParaRPr lang="en-US" dirty="0"/>
          </a:p>
        </p:txBody>
      </p:sp>
      <p:sp>
        <p:nvSpPr>
          <p:cNvPr id="11" name="TextBox 10"/>
          <p:cNvSpPr txBox="1"/>
          <p:nvPr/>
        </p:nvSpPr>
        <p:spPr>
          <a:xfrm>
            <a:off x="457200" y="5802868"/>
            <a:ext cx="3429000" cy="369332"/>
          </a:xfrm>
          <a:prstGeom prst="rect">
            <a:avLst/>
          </a:prstGeom>
          <a:noFill/>
        </p:spPr>
        <p:txBody>
          <a:bodyPr wrap="square" rtlCol="0">
            <a:spAutoFit/>
          </a:bodyPr>
          <a:lstStyle/>
          <a:p>
            <a:r>
              <a:rPr lang="en-US" dirty="0" smtClean="0"/>
              <a:t>All of the above</a:t>
            </a:r>
            <a:endParaRPr lang="en-US" dirty="0"/>
          </a:p>
        </p:txBody>
      </p:sp>
      <p:sp>
        <p:nvSpPr>
          <p:cNvPr id="12" name="Rectangle 11"/>
          <p:cNvSpPr/>
          <p:nvPr/>
        </p:nvSpPr>
        <p:spPr>
          <a:xfrm>
            <a:off x="1524000" y="6248400"/>
            <a:ext cx="9144000" cy="369332"/>
          </a:xfrm>
          <a:prstGeom prst="rect">
            <a:avLst/>
          </a:prstGeom>
        </p:spPr>
        <p:txBody>
          <a:bodyPr wrap="square">
            <a:spAutoFit/>
          </a:bodyPr>
          <a:lstStyle/>
          <a:p>
            <a:r>
              <a:rPr lang="en-US" dirty="0" smtClean="0"/>
              <a:t>Vortices in a rotating tank: </a:t>
            </a:r>
            <a:r>
              <a:rPr lang="en-US" dirty="0" smtClean="0">
                <a:latin typeface="Arial" charset="0"/>
                <a:hlinkClick r:id="rId4"/>
              </a:rPr>
              <a:t>http://www.youtube.com/watch?v=qFIgLbFVo28</a:t>
            </a:r>
            <a:endParaRPr lang="en-US" dirty="0"/>
          </a:p>
        </p:txBody>
      </p:sp>
      <p:sp>
        <p:nvSpPr>
          <p:cNvPr id="13" name="TextBox 12"/>
          <p:cNvSpPr txBox="1"/>
          <p:nvPr/>
        </p:nvSpPr>
        <p:spPr>
          <a:xfrm>
            <a:off x="457200" y="5105400"/>
            <a:ext cx="3429000" cy="646331"/>
          </a:xfrm>
          <a:prstGeom prst="rect">
            <a:avLst/>
          </a:prstGeom>
          <a:noFill/>
        </p:spPr>
        <p:txBody>
          <a:bodyPr wrap="square" rtlCol="0">
            <a:spAutoFit/>
          </a:bodyPr>
          <a:lstStyle/>
          <a:p>
            <a:r>
              <a:rPr lang="en-US" dirty="0" smtClean="0"/>
              <a:t>Numerical weather prediction models face huge challenges…</a:t>
            </a:r>
            <a:endParaRPr lang="en-US" dirty="0"/>
          </a:p>
        </p:txBody>
      </p:sp>
      <p:sp>
        <p:nvSpPr>
          <p:cNvPr id="14" name="TextBox 13"/>
          <p:cNvSpPr txBox="1"/>
          <p:nvPr/>
        </p:nvSpPr>
        <p:spPr>
          <a:xfrm>
            <a:off x="457200" y="3429000"/>
            <a:ext cx="3429000" cy="923330"/>
          </a:xfrm>
          <a:prstGeom prst="rect">
            <a:avLst/>
          </a:prstGeom>
          <a:noFill/>
        </p:spPr>
        <p:txBody>
          <a:bodyPr wrap="square" rtlCol="0">
            <a:spAutoFit/>
          </a:bodyPr>
          <a:lstStyle/>
          <a:p>
            <a:r>
              <a:rPr lang="en-US" dirty="0" smtClean="0"/>
              <a:t>Two dimensional top-down patterns yield 3-D information. How</a:t>
            </a:r>
            <a:r>
              <a:rPr lang="en-US" i="1" dirty="0" smtClean="0"/>
              <a:t>?</a:t>
            </a:r>
            <a:endParaRPr lang="en-US"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a:stretch>
            <a:fillRect/>
          </a:stretch>
        </p:blipFill>
        <p:spPr bwMode="auto">
          <a:xfrm>
            <a:off x="0" y="2133600"/>
            <a:ext cx="8609508" cy="4724400"/>
          </a:xfrm>
          <a:prstGeom prst="rect">
            <a:avLst/>
          </a:prstGeom>
          <a:noFill/>
          <a:ln w="9525">
            <a:noFill/>
            <a:miter lim="800000"/>
            <a:headEnd/>
            <a:tailEnd/>
          </a:ln>
        </p:spPr>
      </p:pic>
      <p:pic>
        <p:nvPicPr>
          <p:cNvPr id="3" name="Picture 2"/>
          <p:cNvPicPr>
            <a:picLocks noChangeAspect="1" noChangeArrowheads="1"/>
          </p:cNvPicPr>
          <p:nvPr/>
        </p:nvPicPr>
        <p:blipFill>
          <a:blip r:embed="rId4" cstate="print"/>
          <a:srcRect/>
          <a:stretch>
            <a:fillRect/>
          </a:stretch>
        </p:blipFill>
        <p:spPr bwMode="auto">
          <a:xfrm>
            <a:off x="4381500" y="0"/>
            <a:ext cx="4762500" cy="3333750"/>
          </a:xfrm>
          <a:prstGeom prst="rect">
            <a:avLst/>
          </a:prstGeom>
          <a:noFill/>
          <a:ln w="9525">
            <a:noFill/>
            <a:miter lim="800000"/>
            <a:headEnd/>
            <a:tailEnd/>
          </a:ln>
        </p:spPr>
      </p:pic>
      <p:sp>
        <p:nvSpPr>
          <p:cNvPr id="4" name="TextBox 3"/>
          <p:cNvSpPr txBox="1"/>
          <p:nvPr/>
        </p:nvSpPr>
        <p:spPr>
          <a:xfrm>
            <a:off x="304800" y="118408"/>
            <a:ext cx="3962400" cy="1938992"/>
          </a:xfrm>
          <a:prstGeom prst="rect">
            <a:avLst/>
          </a:prstGeom>
          <a:noFill/>
        </p:spPr>
        <p:txBody>
          <a:bodyPr wrap="square" rtlCol="0">
            <a:spAutoFit/>
          </a:bodyPr>
          <a:lstStyle/>
          <a:p>
            <a:r>
              <a:rPr lang="en-US" sz="2400" dirty="0" smtClean="0"/>
              <a:t>Human Skills of Pattern Recognition combined with conceptual models result in situational awareness and atmospheric understanding. </a:t>
            </a:r>
            <a:endParaRPr lang="en-US" sz="2400" dirty="0"/>
          </a:p>
        </p:txBody>
      </p:sp>
      <p:sp>
        <p:nvSpPr>
          <p:cNvPr id="5" name="TextBox 4"/>
          <p:cNvSpPr txBox="1"/>
          <p:nvPr/>
        </p:nvSpPr>
        <p:spPr>
          <a:xfrm>
            <a:off x="152400" y="2209800"/>
            <a:ext cx="2819400" cy="1938992"/>
          </a:xfrm>
          <a:prstGeom prst="rect">
            <a:avLst/>
          </a:prstGeom>
          <a:solidFill>
            <a:schemeClr val="tx1"/>
          </a:solidFill>
        </p:spPr>
        <p:txBody>
          <a:bodyPr wrap="square" rtlCol="0">
            <a:spAutoFit/>
          </a:bodyPr>
          <a:lstStyle/>
          <a:p>
            <a:r>
              <a:rPr lang="en-US" sz="2000" dirty="0" smtClean="0">
                <a:solidFill>
                  <a:schemeClr val="bg1"/>
                </a:solidFill>
              </a:rPr>
              <a:t>The </a:t>
            </a:r>
            <a:r>
              <a:rPr lang="en-US" sz="2000" b="1" i="1" dirty="0" smtClean="0">
                <a:solidFill>
                  <a:schemeClr val="bg1"/>
                </a:solidFill>
              </a:rPr>
              <a:t>Satellite and Radar Palettes</a:t>
            </a:r>
            <a:r>
              <a:rPr lang="en-US" sz="2000" dirty="0" smtClean="0">
                <a:solidFill>
                  <a:schemeClr val="bg1"/>
                </a:solidFill>
              </a:rPr>
              <a:t> are growing libraries of operationally relevant conceptual models. Visit COMET for more details.</a:t>
            </a:r>
            <a:endParaRPr lang="en-US" sz="20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76200"/>
            <a:ext cx="5089598" cy="369332"/>
          </a:xfrm>
          <a:prstGeom prst="rect">
            <a:avLst/>
          </a:prstGeom>
          <a:noFill/>
        </p:spPr>
        <p:txBody>
          <a:bodyPr wrap="none" rtlCol="0">
            <a:spAutoFit/>
          </a:bodyPr>
          <a:lstStyle/>
          <a:p>
            <a:r>
              <a:rPr lang="en-US" dirty="0" smtClean="0"/>
              <a:t>Higher latitude conveyor belts really hang together…</a:t>
            </a:r>
            <a:endParaRPr lang="en-US" dirty="0"/>
          </a:p>
        </p:txBody>
      </p:sp>
      <p:sp>
        <p:nvSpPr>
          <p:cNvPr id="5" name="TextBox 4"/>
          <p:cNvSpPr txBox="1"/>
          <p:nvPr/>
        </p:nvSpPr>
        <p:spPr>
          <a:xfrm>
            <a:off x="1143000" y="457200"/>
            <a:ext cx="8382000" cy="369332"/>
          </a:xfrm>
          <a:prstGeom prst="rect">
            <a:avLst/>
          </a:prstGeom>
          <a:noFill/>
        </p:spPr>
        <p:txBody>
          <a:bodyPr wrap="square" rtlCol="0">
            <a:spAutoFit/>
          </a:bodyPr>
          <a:lstStyle/>
          <a:p>
            <a:r>
              <a:rPr lang="en-US" dirty="0" smtClean="0"/>
              <a:t>Lower latitude circulations </a:t>
            </a:r>
            <a:r>
              <a:rPr lang="en-US" dirty="0" smtClean="0"/>
              <a:t>tend to mix </a:t>
            </a:r>
            <a:r>
              <a:rPr lang="en-US" dirty="0" smtClean="0"/>
              <a:t>into oblivion… more challenging to forecast</a:t>
            </a:r>
            <a:endParaRPr lang="en-US" dirty="0"/>
          </a:p>
        </p:txBody>
      </p:sp>
      <p:pic>
        <p:nvPicPr>
          <p:cNvPr id="81922" name="Picture 2" descr="https://lh3.googleusercontent.com/1mescToPr_33Or0BZdL8sMPPwS6BNQYcKe6P8AV3PI58b9cE_6V35SejjRGxnziDNXMyLGLYCi87yu9qsW1hoKv_qjPuT1ONxBc-qbx7_E7yU05KV7dWZYvE"/>
          <p:cNvPicPr>
            <a:picLocks noChangeAspect="1" noChangeArrowheads="1"/>
          </p:cNvPicPr>
          <p:nvPr/>
        </p:nvPicPr>
        <p:blipFill>
          <a:blip r:embed="rId3" cstate="print"/>
          <a:srcRect/>
          <a:stretch>
            <a:fillRect/>
          </a:stretch>
        </p:blipFill>
        <p:spPr bwMode="auto">
          <a:xfrm>
            <a:off x="4038600" y="1132609"/>
            <a:ext cx="4724400" cy="4717018"/>
          </a:xfrm>
          <a:prstGeom prst="rect">
            <a:avLst/>
          </a:prstGeom>
          <a:noFill/>
        </p:spPr>
      </p:pic>
      <p:sp>
        <p:nvSpPr>
          <p:cNvPr id="6" name="TextBox 5"/>
          <p:cNvSpPr txBox="1"/>
          <p:nvPr/>
        </p:nvSpPr>
        <p:spPr>
          <a:xfrm>
            <a:off x="457200" y="838200"/>
            <a:ext cx="3429000" cy="369332"/>
          </a:xfrm>
          <a:prstGeom prst="rect">
            <a:avLst/>
          </a:prstGeom>
          <a:noFill/>
        </p:spPr>
        <p:txBody>
          <a:bodyPr wrap="square" rtlCol="0">
            <a:spAutoFit/>
          </a:bodyPr>
          <a:lstStyle/>
          <a:p>
            <a:r>
              <a:rPr lang="en-US" dirty="0" smtClean="0"/>
              <a:t>Can you find… ?</a:t>
            </a:r>
          </a:p>
        </p:txBody>
      </p:sp>
      <p:sp>
        <p:nvSpPr>
          <p:cNvPr id="7" name="TextBox 6"/>
          <p:cNvSpPr txBox="1"/>
          <p:nvPr/>
        </p:nvSpPr>
        <p:spPr>
          <a:xfrm>
            <a:off x="5410200" y="5867400"/>
            <a:ext cx="3429000" cy="646331"/>
          </a:xfrm>
          <a:prstGeom prst="rect">
            <a:avLst/>
          </a:prstGeom>
          <a:noFill/>
        </p:spPr>
        <p:txBody>
          <a:bodyPr wrap="square" rtlCol="0">
            <a:spAutoFit/>
          </a:bodyPr>
          <a:lstStyle/>
          <a:p>
            <a:r>
              <a:rPr lang="en-US" dirty="0" smtClean="0"/>
              <a:t>These 3D conceptual models apply at all time and space scales</a:t>
            </a:r>
            <a:endParaRPr lang="en-US" dirty="0"/>
          </a:p>
        </p:txBody>
      </p:sp>
      <p:sp>
        <p:nvSpPr>
          <p:cNvPr id="8" name="TextBox 7"/>
          <p:cNvSpPr txBox="1"/>
          <p:nvPr/>
        </p:nvSpPr>
        <p:spPr>
          <a:xfrm>
            <a:off x="3124200" y="5867400"/>
            <a:ext cx="2362200" cy="646331"/>
          </a:xfrm>
          <a:prstGeom prst="rect">
            <a:avLst/>
          </a:prstGeom>
          <a:noFill/>
        </p:spPr>
        <p:txBody>
          <a:bodyPr wrap="square" rtlCol="0">
            <a:spAutoFit/>
          </a:bodyPr>
          <a:lstStyle/>
          <a:p>
            <a:r>
              <a:rPr lang="en-US" dirty="0" smtClean="0"/>
              <a:t>High time and space resolution</a:t>
            </a:r>
            <a:endParaRPr lang="en-US" dirty="0"/>
          </a:p>
        </p:txBody>
      </p:sp>
      <p:sp>
        <p:nvSpPr>
          <p:cNvPr id="9" name="TextBox 8"/>
          <p:cNvSpPr txBox="1"/>
          <p:nvPr/>
        </p:nvSpPr>
        <p:spPr>
          <a:xfrm>
            <a:off x="457200" y="1600200"/>
            <a:ext cx="3429000" cy="369332"/>
          </a:xfrm>
          <a:prstGeom prst="rect">
            <a:avLst/>
          </a:prstGeom>
          <a:noFill/>
        </p:spPr>
        <p:txBody>
          <a:bodyPr wrap="square" rtlCol="0">
            <a:spAutoFit/>
          </a:bodyPr>
          <a:lstStyle/>
          <a:p>
            <a:r>
              <a:rPr lang="en-US" dirty="0" smtClean="0"/>
              <a:t>A cyclone… low pressure area</a:t>
            </a:r>
          </a:p>
        </p:txBody>
      </p:sp>
      <p:sp>
        <p:nvSpPr>
          <p:cNvPr id="10" name="TextBox 9"/>
          <p:cNvSpPr txBox="1"/>
          <p:nvPr/>
        </p:nvSpPr>
        <p:spPr>
          <a:xfrm>
            <a:off x="457200" y="1992868"/>
            <a:ext cx="3886200" cy="369332"/>
          </a:xfrm>
          <a:prstGeom prst="rect">
            <a:avLst/>
          </a:prstGeom>
          <a:noFill/>
        </p:spPr>
        <p:txBody>
          <a:bodyPr wrap="square" rtlCol="0">
            <a:spAutoFit/>
          </a:bodyPr>
          <a:lstStyle/>
          <a:p>
            <a:r>
              <a:rPr lang="en-US" dirty="0" smtClean="0"/>
              <a:t>An anticyclone… high pressure area</a:t>
            </a:r>
          </a:p>
        </p:txBody>
      </p:sp>
      <p:sp>
        <p:nvSpPr>
          <p:cNvPr id="11" name="TextBox 10"/>
          <p:cNvSpPr txBox="1"/>
          <p:nvPr/>
        </p:nvSpPr>
        <p:spPr>
          <a:xfrm>
            <a:off x="457200" y="2831068"/>
            <a:ext cx="3429000" cy="369332"/>
          </a:xfrm>
          <a:prstGeom prst="rect">
            <a:avLst/>
          </a:prstGeom>
          <a:noFill/>
        </p:spPr>
        <p:txBody>
          <a:bodyPr wrap="square" rtlCol="0">
            <a:spAutoFit/>
          </a:bodyPr>
          <a:lstStyle/>
          <a:p>
            <a:r>
              <a:rPr lang="en-US" dirty="0" smtClean="0"/>
              <a:t>A warm conveyor belt</a:t>
            </a:r>
          </a:p>
        </p:txBody>
      </p:sp>
      <p:sp>
        <p:nvSpPr>
          <p:cNvPr id="12" name="TextBox 11"/>
          <p:cNvSpPr txBox="1"/>
          <p:nvPr/>
        </p:nvSpPr>
        <p:spPr>
          <a:xfrm>
            <a:off x="457200" y="3248799"/>
            <a:ext cx="3429000" cy="369332"/>
          </a:xfrm>
          <a:prstGeom prst="rect">
            <a:avLst/>
          </a:prstGeom>
          <a:noFill/>
        </p:spPr>
        <p:txBody>
          <a:bodyPr wrap="square" rtlCol="0">
            <a:spAutoFit/>
          </a:bodyPr>
          <a:lstStyle/>
          <a:p>
            <a:r>
              <a:rPr lang="en-US" dirty="0" smtClean="0"/>
              <a:t>A jet stream</a:t>
            </a:r>
          </a:p>
        </p:txBody>
      </p:sp>
      <p:sp>
        <p:nvSpPr>
          <p:cNvPr id="13" name="TextBox 12"/>
          <p:cNvSpPr txBox="1"/>
          <p:nvPr/>
        </p:nvSpPr>
        <p:spPr>
          <a:xfrm>
            <a:off x="457200" y="3641467"/>
            <a:ext cx="3429000" cy="369332"/>
          </a:xfrm>
          <a:prstGeom prst="rect">
            <a:avLst/>
          </a:prstGeom>
          <a:noFill/>
        </p:spPr>
        <p:txBody>
          <a:bodyPr wrap="square" rtlCol="0">
            <a:spAutoFit/>
          </a:bodyPr>
          <a:lstStyle/>
          <a:p>
            <a:r>
              <a:rPr lang="en-US" dirty="0" smtClean="0"/>
              <a:t>A deformation zone</a:t>
            </a:r>
          </a:p>
        </p:txBody>
      </p:sp>
      <p:sp>
        <p:nvSpPr>
          <p:cNvPr id="14" name="TextBox 13"/>
          <p:cNvSpPr txBox="1"/>
          <p:nvPr/>
        </p:nvSpPr>
        <p:spPr>
          <a:xfrm>
            <a:off x="457200" y="4086999"/>
            <a:ext cx="3429000" cy="646331"/>
          </a:xfrm>
          <a:prstGeom prst="rect">
            <a:avLst/>
          </a:prstGeom>
          <a:noFill/>
        </p:spPr>
        <p:txBody>
          <a:bodyPr wrap="square" rtlCol="0">
            <a:spAutoFit/>
          </a:bodyPr>
          <a:lstStyle/>
          <a:p>
            <a:r>
              <a:rPr lang="en-US" dirty="0" smtClean="0"/>
              <a:t>High and cold moist area – precipitation processes?</a:t>
            </a:r>
          </a:p>
        </p:txBody>
      </p:sp>
      <p:sp>
        <p:nvSpPr>
          <p:cNvPr id="15" name="TextBox 14"/>
          <p:cNvSpPr txBox="1"/>
          <p:nvPr/>
        </p:nvSpPr>
        <p:spPr>
          <a:xfrm>
            <a:off x="457200" y="4772799"/>
            <a:ext cx="3429000" cy="646331"/>
          </a:xfrm>
          <a:prstGeom prst="rect">
            <a:avLst/>
          </a:prstGeom>
          <a:noFill/>
        </p:spPr>
        <p:txBody>
          <a:bodyPr wrap="square" rtlCol="0">
            <a:spAutoFit/>
          </a:bodyPr>
          <a:lstStyle/>
          <a:p>
            <a:r>
              <a:rPr lang="en-US" dirty="0" smtClean="0"/>
              <a:t>Low and dry area – no precipitation processes?</a:t>
            </a:r>
          </a:p>
        </p:txBody>
      </p:sp>
      <p:sp>
        <p:nvSpPr>
          <p:cNvPr id="16" name="TextBox 15"/>
          <p:cNvSpPr txBox="1"/>
          <p:nvPr/>
        </p:nvSpPr>
        <p:spPr>
          <a:xfrm>
            <a:off x="457200" y="1230868"/>
            <a:ext cx="3429000" cy="369332"/>
          </a:xfrm>
          <a:prstGeom prst="rect">
            <a:avLst/>
          </a:prstGeom>
          <a:noFill/>
        </p:spPr>
        <p:txBody>
          <a:bodyPr wrap="square" rtlCol="0">
            <a:spAutoFit/>
          </a:bodyPr>
          <a:lstStyle/>
          <a:p>
            <a:r>
              <a:rPr lang="en-US" dirty="0" smtClean="0"/>
              <a:t>The North Pole? Santa?</a:t>
            </a:r>
          </a:p>
        </p:txBody>
      </p:sp>
      <p:sp>
        <p:nvSpPr>
          <p:cNvPr id="17" name="TextBox 16"/>
          <p:cNvSpPr txBox="1"/>
          <p:nvPr/>
        </p:nvSpPr>
        <p:spPr>
          <a:xfrm>
            <a:off x="457200" y="5498068"/>
            <a:ext cx="3429000" cy="369332"/>
          </a:xfrm>
          <a:prstGeom prst="rect">
            <a:avLst/>
          </a:prstGeom>
          <a:noFill/>
        </p:spPr>
        <p:txBody>
          <a:bodyPr wrap="square" rtlCol="0">
            <a:spAutoFit/>
          </a:bodyPr>
          <a:lstStyle/>
          <a:p>
            <a:r>
              <a:rPr lang="en-US" dirty="0" smtClean="0"/>
              <a:t>Something interesting?</a:t>
            </a:r>
          </a:p>
        </p:txBody>
      </p:sp>
      <p:sp>
        <p:nvSpPr>
          <p:cNvPr id="18" name="TextBox 17"/>
          <p:cNvSpPr txBox="1"/>
          <p:nvPr/>
        </p:nvSpPr>
        <p:spPr>
          <a:xfrm>
            <a:off x="457200" y="2450068"/>
            <a:ext cx="3429000" cy="369332"/>
          </a:xfrm>
          <a:prstGeom prst="rect">
            <a:avLst/>
          </a:prstGeom>
          <a:noFill/>
        </p:spPr>
        <p:txBody>
          <a:bodyPr wrap="square" rtlCol="0">
            <a:spAutoFit/>
          </a:bodyPr>
          <a:lstStyle/>
          <a:p>
            <a:r>
              <a:rPr lang="en-US" dirty="0" smtClean="0"/>
              <a:t>Vorticity tubes?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200400" y="3638550"/>
            <a:ext cx="5943600" cy="321945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609600" y="-685800"/>
            <a:ext cx="6115050" cy="4562475"/>
          </a:xfrm>
          <a:prstGeom prst="rect">
            <a:avLst/>
          </a:prstGeom>
          <a:noFill/>
          <a:ln w="9525">
            <a:noFill/>
            <a:miter lim="800000"/>
            <a:headEnd/>
            <a:tailEnd/>
          </a:ln>
        </p:spPr>
      </p:pic>
      <p:sp>
        <p:nvSpPr>
          <p:cNvPr id="4" name="TextBox 3"/>
          <p:cNvSpPr txBox="1"/>
          <p:nvPr/>
        </p:nvSpPr>
        <p:spPr>
          <a:xfrm>
            <a:off x="5638800" y="914400"/>
            <a:ext cx="3505200" cy="1200329"/>
          </a:xfrm>
          <a:prstGeom prst="rect">
            <a:avLst/>
          </a:prstGeom>
          <a:noFill/>
        </p:spPr>
        <p:txBody>
          <a:bodyPr wrap="square" rtlCol="0">
            <a:spAutoFit/>
          </a:bodyPr>
          <a:lstStyle/>
          <a:p>
            <a:r>
              <a:rPr lang="en-US" dirty="0" smtClean="0"/>
              <a:t>Weather does not recognize geopolitical boundaries. Canadian weather is the same as Russian weather…</a:t>
            </a:r>
          </a:p>
        </p:txBody>
      </p:sp>
      <p:sp>
        <p:nvSpPr>
          <p:cNvPr id="5" name="TextBox 4"/>
          <p:cNvSpPr txBox="1"/>
          <p:nvPr/>
        </p:nvSpPr>
        <p:spPr>
          <a:xfrm>
            <a:off x="5715000" y="381000"/>
            <a:ext cx="3148234" cy="584775"/>
          </a:xfrm>
          <a:prstGeom prst="rect">
            <a:avLst/>
          </a:prstGeom>
          <a:noFill/>
        </p:spPr>
        <p:txBody>
          <a:bodyPr wrap="none" rtlCol="0">
            <a:spAutoFit/>
          </a:bodyPr>
          <a:lstStyle/>
          <a:p>
            <a:r>
              <a:rPr lang="en-US" sz="3200" dirty="0" smtClean="0"/>
              <a:t>3D Water Vapour </a:t>
            </a:r>
            <a:endParaRPr lang="en-US" sz="3200" dirty="0"/>
          </a:p>
        </p:txBody>
      </p:sp>
      <p:sp>
        <p:nvSpPr>
          <p:cNvPr id="6" name="TextBox 5"/>
          <p:cNvSpPr txBox="1"/>
          <p:nvPr/>
        </p:nvSpPr>
        <p:spPr>
          <a:xfrm>
            <a:off x="5638800" y="2228671"/>
            <a:ext cx="3505200" cy="1200329"/>
          </a:xfrm>
          <a:prstGeom prst="rect">
            <a:avLst/>
          </a:prstGeom>
          <a:noFill/>
        </p:spPr>
        <p:txBody>
          <a:bodyPr wrap="square" rtlCol="0">
            <a:spAutoFit/>
          </a:bodyPr>
          <a:lstStyle/>
          <a:p>
            <a:r>
              <a:rPr lang="en-US" dirty="0" smtClean="0"/>
              <a:t>Create your </a:t>
            </a:r>
            <a:r>
              <a:rPr lang="en-US" dirty="0" smtClean="0"/>
              <a:t> own 3D </a:t>
            </a:r>
            <a:r>
              <a:rPr lang="en-US" dirty="0" smtClean="0"/>
              <a:t>conceptual </a:t>
            </a:r>
            <a:r>
              <a:rPr lang="en-US" dirty="0" smtClean="0"/>
              <a:t>model </a:t>
            </a:r>
            <a:r>
              <a:rPr lang="en-US" dirty="0" smtClean="0"/>
              <a:t>of the real atmosphere … new COMET Module coming very soon.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4617336" y="3276600"/>
            <a:ext cx="4526664" cy="33528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0" y="76200"/>
            <a:ext cx="5334000" cy="4576472"/>
          </a:xfrm>
          <a:prstGeom prst="rect">
            <a:avLst/>
          </a:prstGeom>
          <a:noFill/>
          <a:ln w="9525">
            <a:noFill/>
            <a:miter lim="800000"/>
            <a:headEnd/>
            <a:tailEnd/>
          </a:ln>
        </p:spPr>
      </p:pic>
      <p:sp>
        <p:nvSpPr>
          <p:cNvPr id="4" name="TextBox 3"/>
          <p:cNvSpPr txBox="1"/>
          <p:nvPr/>
        </p:nvSpPr>
        <p:spPr>
          <a:xfrm>
            <a:off x="3886200" y="990600"/>
            <a:ext cx="4579780" cy="523220"/>
          </a:xfrm>
          <a:prstGeom prst="rect">
            <a:avLst/>
          </a:prstGeom>
          <a:noFill/>
        </p:spPr>
        <p:txBody>
          <a:bodyPr wrap="none" rtlCol="0">
            <a:spAutoFit/>
          </a:bodyPr>
          <a:lstStyle/>
          <a:p>
            <a:r>
              <a:rPr lang="en-US" sz="2800" dirty="0" smtClean="0"/>
              <a:t>Warnings from May 21</a:t>
            </a:r>
            <a:r>
              <a:rPr lang="en-US" sz="2800" baseline="30000" dirty="0" smtClean="0"/>
              <a:t>st</a:t>
            </a:r>
            <a:r>
              <a:rPr lang="en-US" sz="2800" dirty="0" smtClean="0"/>
              <a:t>, 2013</a:t>
            </a:r>
            <a:endParaRPr lang="en-US" sz="2800" dirty="0"/>
          </a:p>
        </p:txBody>
      </p:sp>
      <p:cxnSp>
        <p:nvCxnSpPr>
          <p:cNvPr id="6" name="Straight Arrow Connector 5"/>
          <p:cNvCxnSpPr/>
          <p:nvPr/>
        </p:nvCxnSpPr>
        <p:spPr>
          <a:xfrm flipH="1">
            <a:off x="1143000" y="1934528"/>
            <a:ext cx="1143000" cy="427672"/>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63521" y="1788952"/>
            <a:ext cx="1311385" cy="369332"/>
          </a:xfrm>
          <a:prstGeom prst="rect">
            <a:avLst/>
          </a:prstGeom>
          <a:solidFill>
            <a:schemeClr val="bg1"/>
          </a:solidFill>
        </p:spPr>
        <p:txBody>
          <a:bodyPr wrap="none" rtlCol="0">
            <a:spAutoFit/>
          </a:bodyPr>
          <a:lstStyle/>
          <a:p>
            <a:r>
              <a:rPr lang="en-US" dirty="0" smtClean="0"/>
              <a:t>Heavy snow</a:t>
            </a:r>
            <a:endParaRPr lang="en-US" dirty="0"/>
          </a:p>
        </p:txBody>
      </p:sp>
      <p:cxnSp>
        <p:nvCxnSpPr>
          <p:cNvPr id="8" name="Straight Arrow Connector 7"/>
          <p:cNvCxnSpPr/>
          <p:nvPr/>
        </p:nvCxnSpPr>
        <p:spPr>
          <a:xfrm flipH="1">
            <a:off x="838200" y="2467928"/>
            <a:ext cx="1520894" cy="351472"/>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36615" y="2322352"/>
            <a:ext cx="1311385" cy="369332"/>
          </a:xfrm>
          <a:prstGeom prst="rect">
            <a:avLst/>
          </a:prstGeom>
          <a:solidFill>
            <a:schemeClr val="bg1"/>
          </a:solidFill>
        </p:spPr>
        <p:txBody>
          <a:bodyPr wrap="square" rtlCol="0">
            <a:spAutoFit/>
          </a:bodyPr>
          <a:lstStyle/>
          <a:p>
            <a:r>
              <a:rPr lang="en-US" dirty="0" smtClean="0"/>
              <a:t>Heavy rain</a:t>
            </a:r>
            <a:endParaRPr lang="en-US" dirty="0"/>
          </a:p>
        </p:txBody>
      </p:sp>
      <p:cxnSp>
        <p:nvCxnSpPr>
          <p:cNvPr id="11" name="Straight Arrow Connector 10"/>
          <p:cNvCxnSpPr/>
          <p:nvPr/>
        </p:nvCxnSpPr>
        <p:spPr>
          <a:xfrm flipH="1" flipV="1">
            <a:off x="762000" y="3505200"/>
            <a:ext cx="838200" cy="762000"/>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2438400" y="4343400"/>
            <a:ext cx="762000" cy="29528"/>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1000" y="4050268"/>
            <a:ext cx="2261388" cy="369332"/>
          </a:xfrm>
          <a:prstGeom prst="rect">
            <a:avLst/>
          </a:prstGeom>
          <a:solidFill>
            <a:schemeClr val="bg1"/>
          </a:solidFill>
        </p:spPr>
        <p:txBody>
          <a:bodyPr wrap="none" rtlCol="0">
            <a:spAutoFit/>
          </a:bodyPr>
          <a:lstStyle/>
          <a:p>
            <a:r>
              <a:rPr lang="en-US" dirty="0" smtClean="0"/>
              <a:t>Severe thunderstorms</a:t>
            </a:r>
            <a:endParaRPr lang="en-US" dirty="0"/>
          </a:p>
        </p:txBody>
      </p:sp>
      <p:cxnSp>
        <p:nvCxnSpPr>
          <p:cNvPr id="17" name="Straight Arrow Connector 16"/>
          <p:cNvCxnSpPr/>
          <p:nvPr/>
        </p:nvCxnSpPr>
        <p:spPr>
          <a:xfrm flipH="1">
            <a:off x="4873694" y="3077528"/>
            <a:ext cx="1143000" cy="427672"/>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94215" y="2931952"/>
            <a:ext cx="652871" cy="369332"/>
          </a:xfrm>
          <a:prstGeom prst="rect">
            <a:avLst/>
          </a:prstGeom>
          <a:solidFill>
            <a:schemeClr val="bg1"/>
          </a:solidFill>
        </p:spPr>
        <p:txBody>
          <a:bodyPr wrap="none" rtlCol="0">
            <a:spAutoFit/>
          </a:bodyPr>
          <a:lstStyle/>
          <a:p>
            <a:r>
              <a:rPr lang="en-US" dirty="0" smtClean="0"/>
              <a:t>Frost</a:t>
            </a:r>
            <a:endParaRPr lang="en-US" dirty="0"/>
          </a:p>
        </p:txBody>
      </p:sp>
      <p:sp>
        <p:nvSpPr>
          <p:cNvPr id="19" name="TextBox 18"/>
          <p:cNvSpPr txBox="1"/>
          <p:nvPr/>
        </p:nvSpPr>
        <p:spPr>
          <a:xfrm>
            <a:off x="533400" y="381000"/>
            <a:ext cx="1064715" cy="523220"/>
          </a:xfrm>
          <a:prstGeom prst="rect">
            <a:avLst/>
          </a:prstGeom>
          <a:noFill/>
        </p:spPr>
        <p:txBody>
          <a:bodyPr wrap="none" rtlCol="0">
            <a:spAutoFit/>
          </a:bodyPr>
          <a:lstStyle/>
          <a:p>
            <a:r>
              <a:rPr lang="en-US" sz="2800" dirty="0" smtClean="0"/>
              <a:t>Public</a:t>
            </a:r>
            <a:endParaRPr lang="en-US" sz="2800" dirty="0"/>
          </a:p>
        </p:txBody>
      </p:sp>
      <p:sp>
        <p:nvSpPr>
          <p:cNvPr id="20" name="TextBox 19"/>
          <p:cNvSpPr txBox="1"/>
          <p:nvPr/>
        </p:nvSpPr>
        <p:spPr>
          <a:xfrm>
            <a:off x="7317285" y="3657600"/>
            <a:ext cx="1237839" cy="523220"/>
          </a:xfrm>
          <a:prstGeom prst="rect">
            <a:avLst/>
          </a:prstGeom>
          <a:noFill/>
        </p:spPr>
        <p:txBody>
          <a:bodyPr wrap="none" rtlCol="0">
            <a:spAutoFit/>
          </a:bodyPr>
          <a:lstStyle/>
          <a:p>
            <a:r>
              <a:rPr lang="en-US" sz="2800" dirty="0" smtClean="0"/>
              <a:t>Marine</a:t>
            </a:r>
            <a:endParaRPr lang="en-US" sz="2800" dirty="0"/>
          </a:p>
        </p:txBody>
      </p:sp>
      <p:pic>
        <p:nvPicPr>
          <p:cNvPr id="1029" name="Picture 5" descr="Ontario Lightning Map"/>
          <p:cNvPicPr>
            <a:picLocks noChangeAspect="1" noChangeArrowheads="1"/>
          </p:cNvPicPr>
          <p:nvPr/>
        </p:nvPicPr>
        <p:blipFill>
          <a:blip r:embed="rId5" cstate="print"/>
          <a:srcRect l="25131" t="57143" b="14286"/>
          <a:stretch>
            <a:fillRect/>
          </a:stretch>
        </p:blipFill>
        <p:spPr bwMode="auto">
          <a:xfrm>
            <a:off x="381000" y="4572000"/>
            <a:ext cx="3886200" cy="1358811"/>
          </a:xfrm>
          <a:prstGeom prst="rect">
            <a:avLst/>
          </a:prstGeom>
          <a:noFill/>
        </p:spPr>
      </p:pic>
      <p:sp>
        <p:nvSpPr>
          <p:cNvPr id="22" name="TextBox 21"/>
          <p:cNvSpPr txBox="1"/>
          <p:nvPr/>
        </p:nvSpPr>
        <p:spPr>
          <a:xfrm>
            <a:off x="304800" y="5877580"/>
            <a:ext cx="5301195" cy="707886"/>
          </a:xfrm>
          <a:prstGeom prst="rect">
            <a:avLst/>
          </a:prstGeom>
          <a:noFill/>
        </p:spPr>
        <p:txBody>
          <a:bodyPr wrap="none" rtlCol="0">
            <a:spAutoFit/>
          </a:bodyPr>
          <a:lstStyle/>
          <a:p>
            <a:r>
              <a:rPr lang="en-US" sz="2000" dirty="0" smtClean="0"/>
              <a:t>Lightning Danger within 10 </a:t>
            </a:r>
            <a:r>
              <a:rPr lang="en-US" sz="2000" dirty="0" smtClean="0"/>
              <a:t>minutes</a:t>
            </a:r>
          </a:p>
          <a:p>
            <a:r>
              <a:rPr lang="en-US" sz="2000" dirty="0" smtClean="0"/>
              <a:t>Did Phil shut his computer down?    Yes             No</a:t>
            </a:r>
            <a:endParaRPr lang="en-US" sz="20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Current Weather Related Concerns Spring 2013</a:t>
            </a:r>
            <a:endParaRPr lang="en-US" sz="2400" dirty="0"/>
          </a:p>
        </p:txBody>
      </p:sp>
      <p:sp>
        <p:nvSpPr>
          <p:cNvPr id="4" name="Text Placeholder 3"/>
          <p:cNvSpPr>
            <a:spLocks noGrp="1"/>
          </p:cNvSpPr>
          <p:nvPr>
            <p:ph type="body" sz="half" idx="2"/>
          </p:nvPr>
        </p:nvSpPr>
        <p:spPr/>
        <p:txBody>
          <a:bodyPr>
            <a:noAutofit/>
          </a:bodyPr>
          <a:lstStyle/>
          <a:p>
            <a:r>
              <a:rPr lang="en-US" sz="2800" b="1" dirty="0" smtClean="0"/>
              <a:t>Freezing Rain and Ice storms</a:t>
            </a:r>
          </a:p>
          <a:p>
            <a:r>
              <a:rPr lang="en-US" sz="2800" dirty="0" smtClean="0"/>
              <a:t>Heavy Snow</a:t>
            </a:r>
          </a:p>
          <a:p>
            <a:r>
              <a:rPr lang="en-US" sz="2800" dirty="0" smtClean="0"/>
              <a:t>Heavy Rain</a:t>
            </a:r>
          </a:p>
          <a:p>
            <a:r>
              <a:rPr lang="en-US" sz="2800" dirty="0" smtClean="0"/>
              <a:t>Flooding</a:t>
            </a:r>
          </a:p>
          <a:p>
            <a:r>
              <a:rPr lang="en-US" sz="2800" dirty="0" smtClean="0"/>
              <a:t>Wild fires </a:t>
            </a:r>
          </a:p>
          <a:p>
            <a:r>
              <a:rPr lang="en-US" sz="2800" dirty="0" smtClean="0"/>
              <a:t>Spring Convection</a:t>
            </a:r>
          </a:p>
          <a:p>
            <a:r>
              <a:rPr lang="en-US" sz="2800" dirty="0" smtClean="0"/>
              <a:t>Frost</a:t>
            </a:r>
            <a:endParaRPr lang="en-US" sz="2800" dirty="0"/>
          </a:p>
        </p:txBody>
      </p:sp>
      <p:pic>
        <p:nvPicPr>
          <p:cNvPr id="5" name="Picture 2" descr="C:\Users\Phil\Desktop\Image-Dest\ZR-2013-04-12-10.jpg"/>
          <p:cNvPicPr>
            <a:picLocks noGrp="1" noChangeAspect="1" noChangeArrowheads="1"/>
          </p:cNvPicPr>
          <p:nvPr>
            <p:ph idx="1"/>
          </p:nvPr>
        </p:nvPicPr>
        <p:blipFill>
          <a:blip r:embed="rId3" cstate="print"/>
          <a:srcRect/>
          <a:stretch>
            <a:fillRect/>
          </a:stretch>
        </p:blipFill>
        <p:spPr bwMode="auto">
          <a:xfrm>
            <a:off x="3657600" y="609600"/>
            <a:ext cx="5111750" cy="3833812"/>
          </a:xfrm>
          <a:prstGeom prst="rect">
            <a:avLst/>
          </a:prstGeom>
          <a:noFill/>
        </p:spPr>
      </p:pic>
      <p:sp>
        <p:nvSpPr>
          <p:cNvPr id="6" name="TextBox 5"/>
          <p:cNvSpPr txBox="1"/>
          <p:nvPr/>
        </p:nvSpPr>
        <p:spPr>
          <a:xfrm>
            <a:off x="4038600" y="4495800"/>
            <a:ext cx="4321696" cy="369332"/>
          </a:xfrm>
          <a:prstGeom prst="rect">
            <a:avLst/>
          </a:prstGeom>
          <a:noFill/>
        </p:spPr>
        <p:txBody>
          <a:bodyPr wrap="none" rtlCol="0">
            <a:spAutoFit/>
          </a:bodyPr>
          <a:lstStyle/>
          <a:p>
            <a:r>
              <a:rPr lang="en-US" dirty="0" smtClean="0"/>
              <a:t>Ice storm from late April 2013 – at my home</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0.tqn.com/d/gocanada/1/0/P/1/-/-/CanadaMapsProvincesColourCoded.jpg"/>
          <p:cNvPicPr>
            <a:picLocks noChangeAspect="1" noChangeArrowheads="1"/>
          </p:cNvPicPr>
          <p:nvPr/>
        </p:nvPicPr>
        <p:blipFill>
          <a:blip r:embed="rId3" cstate="print"/>
          <a:srcRect/>
          <a:stretch>
            <a:fillRect/>
          </a:stretch>
        </p:blipFill>
        <p:spPr bwMode="auto">
          <a:xfrm>
            <a:off x="5334000" y="3550807"/>
            <a:ext cx="3581400" cy="3154793"/>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611746" y="228600"/>
            <a:ext cx="7834313" cy="35179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09600" y="3771363"/>
            <a:ext cx="4308598" cy="2858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hil\Desktop\Image-Dest\ZR-2013-04-12-4.jpg"/>
          <p:cNvPicPr>
            <a:picLocks noChangeAspect="1" noChangeArrowheads="1"/>
          </p:cNvPicPr>
          <p:nvPr/>
        </p:nvPicPr>
        <p:blipFill>
          <a:blip r:embed="rId3" cstate="print"/>
          <a:srcRect/>
          <a:stretch>
            <a:fillRect/>
          </a:stretch>
        </p:blipFill>
        <p:spPr bwMode="auto">
          <a:xfrm>
            <a:off x="762000" y="571500"/>
            <a:ext cx="7620000" cy="5715000"/>
          </a:xfrm>
          <a:prstGeom prst="rect">
            <a:avLst/>
          </a:prstGeom>
          <a:noFill/>
        </p:spPr>
      </p:pic>
      <p:pic>
        <p:nvPicPr>
          <p:cNvPr id="23553" name="Picture 1"/>
          <p:cNvPicPr>
            <a:picLocks noChangeAspect="1" noChangeArrowheads="1"/>
          </p:cNvPicPr>
          <p:nvPr/>
        </p:nvPicPr>
        <p:blipFill>
          <a:blip r:embed="rId4" cstate="print"/>
          <a:srcRect/>
          <a:stretch>
            <a:fillRect/>
          </a:stretch>
        </p:blipFill>
        <p:spPr bwMode="auto">
          <a:xfrm>
            <a:off x="0" y="0"/>
            <a:ext cx="3057525" cy="2375722"/>
          </a:xfrm>
          <a:prstGeom prst="rect">
            <a:avLst/>
          </a:prstGeom>
          <a:noFill/>
          <a:ln w="9525">
            <a:noFill/>
            <a:miter lim="800000"/>
            <a:headEnd/>
            <a:tailEnd/>
          </a:ln>
        </p:spPr>
      </p:pic>
      <p:pic>
        <p:nvPicPr>
          <p:cNvPr id="23554" name="Picture 2"/>
          <p:cNvPicPr>
            <a:picLocks noChangeAspect="1" noChangeArrowheads="1"/>
          </p:cNvPicPr>
          <p:nvPr/>
        </p:nvPicPr>
        <p:blipFill>
          <a:blip r:embed="rId5" cstate="print"/>
          <a:srcRect/>
          <a:stretch>
            <a:fillRect/>
          </a:stretch>
        </p:blipFill>
        <p:spPr bwMode="auto">
          <a:xfrm>
            <a:off x="5486400" y="0"/>
            <a:ext cx="3657600" cy="2743200"/>
          </a:xfrm>
          <a:prstGeom prst="rect">
            <a:avLst/>
          </a:prstGeom>
          <a:noFill/>
          <a:ln w="9525">
            <a:noFill/>
            <a:miter lim="800000"/>
            <a:headEnd/>
            <a:tailEnd/>
          </a:ln>
        </p:spPr>
      </p:pic>
      <p:pic>
        <p:nvPicPr>
          <p:cNvPr id="23555" name="Picture 3"/>
          <p:cNvPicPr>
            <a:picLocks noChangeAspect="1" noChangeArrowheads="1"/>
          </p:cNvPicPr>
          <p:nvPr/>
        </p:nvPicPr>
        <p:blipFill>
          <a:blip r:embed="rId6" cstate="print"/>
          <a:srcRect/>
          <a:stretch>
            <a:fillRect/>
          </a:stretch>
        </p:blipFill>
        <p:spPr bwMode="auto">
          <a:xfrm>
            <a:off x="0" y="4457700"/>
            <a:ext cx="3200400" cy="2400300"/>
          </a:xfrm>
          <a:prstGeom prst="rect">
            <a:avLst/>
          </a:prstGeom>
          <a:noFill/>
          <a:ln w="9525">
            <a:noFill/>
            <a:miter lim="800000"/>
            <a:headEnd/>
            <a:tailEnd/>
          </a:ln>
        </p:spPr>
      </p:pic>
      <p:pic>
        <p:nvPicPr>
          <p:cNvPr id="23556" name="Picture 4"/>
          <p:cNvPicPr>
            <a:picLocks noChangeAspect="1" noChangeArrowheads="1"/>
          </p:cNvPicPr>
          <p:nvPr/>
        </p:nvPicPr>
        <p:blipFill>
          <a:blip r:embed="rId7" cstate="print"/>
          <a:srcRect/>
          <a:stretch>
            <a:fillRect/>
          </a:stretch>
        </p:blipFill>
        <p:spPr bwMode="auto">
          <a:xfrm>
            <a:off x="5791200" y="4343400"/>
            <a:ext cx="3352800" cy="2514600"/>
          </a:xfrm>
          <a:prstGeom prst="rect">
            <a:avLst/>
          </a:prstGeom>
          <a:noFill/>
          <a:ln w="9525">
            <a:noFill/>
            <a:miter lim="800000"/>
            <a:headEnd/>
            <a:tailEnd/>
          </a:ln>
        </p:spPr>
      </p:pic>
      <p:sp>
        <p:nvSpPr>
          <p:cNvPr id="7" name="TextBox 6"/>
          <p:cNvSpPr txBox="1"/>
          <p:nvPr/>
        </p:nvSpPr>
        <p:spPr>
          <a:xfrm>
            <a:off x="3200400" y="209490"/>
            <a:ext cx="2667000" cy="707886"/>
          </a:xfrm>
          <a:prstGeom prst="rect">
            <a:avLst/>
          </a:prstGeom>
          <a:noFill/>
        </p:spPr>
        <p:txBody>
          <a:bodyPr wrap="square" rtlCol="0">
            <a:spAutoFit/>
          </a:bodyPr>
          <a:lstStyle/>
          <a:p>
            <a:r>
              <a:rPr lang="en-US" sz="2000" b="1" dirty="0" smtClean="0"/>
              <a:t>Place a star on your favourite image.</a:t>
            </a:r>
            <a:endParaRPr lang="en-US" sz="2000"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4560888" y="3422650"/>
            <a:ext cx="22225" cy="12700"/>
          </a:xfrm>
          <a:prstGeom prst="rect">
            <a:avLst/>
          </a:prstGeom>
          <a:noFill/>
          <a:ln w="9525">
            <a:noFill/>
            <a:miter lim="800000"/>
            <a:headEnd/>
            <a:tailEnd/>
          </a:ln>
        </p:spPr>
      </p:pic>
      <p:pic>
        <p:nvPicPr>
          <p:cNvPr id="78851" name="Picture 3"/>
          <p:cNvPicPr>
            <a:picLocks noChangeAspect="1" noChangeArrowheads="1"/>
          </p:cNvPicPr>
          <p:nvPr/>
        </p:nvPicPr>
        <p:blipFill>
          <a:blip r:embed="rId2" cstate="print"/>
          <a:srcRect/>
          <a:stretch>
            <a:fillRect/>
          </a:stretch>
        </p:blipFill>
        <p:spPr bwMode="auto">
          <a:xfrm>
            <a:off x="4560888" y="3422650"/>
            <a:ext cx="22225" cy="12700"/>
          </a:xfrm>
          <a:prstGeom prst="rect">
            <a:avLst/>
          </a:prstGeom>
          <a:noFill/>
          <a:ln w="9525">
            <a:noFill/>
            <a:miter lim="800000"/>
            <a:headEnd/>
            <a:tailEnd/>
          </a:ln>
        </p:spPr>
      </p:pic>
      <p:pic>
        <p:nvPicPr>
          <p:cNvPr id="78852" name="Picture 4"/>
          <p:cNvPicPr>
            <a:picLocks noChangeAspect="1" noChangeArrowheads="1"/>
          </p:cNvPicPr>
          <p:nvPr/>
        </p:nvPicPr>
        <p:blipFill>
          <a:blip r:embed="rId3" cstate="print"/>
          <a:srcRect/>
          <a:stretch>
            <a:fillRect/>
          </a:stretch>
        </p:blipFill>
        <p:spPr bwMode="auto">
          <a:xfrm>
            <a:off x="4560888" y="3422650"/>
            <a:ext cx="22225" cy="12700"/>
          </a:xfrm>
          <a:prstGeom prst="rect">
            <a:avLst/>
          </a:prstGeom>
          <a:noFill/>
          <a:ln w="9525">
            <a:noFill/>
            <a:miter lim="800000"/>
            <a:headEnd/>
            <a:tailEnd/>
          </a:ln>
        </p:spPr>
      </p:pic>
      <p:pic>
        <p:nvPicPr>
          <p:cNvPr id="78853" name="Picture 5"/>
          <p:cNvPicPr>
            <a:picLocks noChangeAspect="1" noChangeArrowheads="1"/>
          </p:cNvPicPr>
          <p:nvPr/>
        </p:nvPicPr>
        <p:blipFill>
          <a:blip r:embed="rId4" cstate="print"/>
          <a:srcRect/>
          <a:stretch>
            <a:fillRect/>
          </a:stretch>
        </p:blipFill>
        <p:spPr bwMode="auto">
          <a:xfrm>
            <a:off x="-4553" y="0"/>
            <a:ext cx="9148554" cy="5562600"/>
          </a:xfrm>
          <a:prstGeom prst="rect">
            <a:avLst/>
          </a:prstGeom>
          <a:noFill/>
          <a:ln w="9525">
            <a:noFill/>
            <a:miter lim="800000"/>
            <a:headEnd/>
            <a:tailEnd/>
          </a:ln>
        </p:spPr>
      </p:pic>
      <p:sp>
        <p:nvSpPr>
          <p:cNvPr id="6" name="TextBox 5"/>
          <p:cNvSpPr txBox="1"/>
          <p:nvPr/>
        </p:nvSpPr>
        <p:spPr>
          <a:xfrm>
            <a:off x="2590800" y="5562600"/>
            <a:ext cx="4686604" cy="646331"/>
          </a:xfrm>
          <a:prstGeom prst="rect">
            <a:avLst/>
          </a:prstGeom>
          <a:noFill/>
        </p:spPr>
        <p:txBody>
          <a:bodyPr wrap="none" rtlCol="0">
            <a:spAutoFit/>
          </a:bodyPr>
          <a:lstStyle/>
          <a:p>
            <a:r>
              <a:rPr lang="en-US" dirty="0" smtClean="0"/>
              <a:t>My hand analysis for Ice Storm </a:t>
            </a:r>
            <a:r>
              <a:rPr lang="en-US" dirty="0" smtClean="0"/>
              <a:t>1998</a:t>
            </a:r>
          </a:p>
          <a:p>
            <a:r>
              <a:rPr lang="en-US" dirty="0" smtClean="0"/>
              <a:t>Do you do hand analysis of maps? Place a star… </a:t>
            </a:r>
            <a:endParaRPr lang="en-US" dirty="0"/>
          </a:p>
        </p:txBody>
      </p:sp>
      <p:sp>
        <p:nvSpPr>
          <p:cNvPr id="7" name="TextBox 6"/>
          <p:cNvSpPr txBox="1"/>
          <p:nvPr/>
        </p:nvSpPr>
        <p:spPr>
          <a:xfrm>
            <a:off x="1219200" y="6324600"/>
            <a:ext cx="485518" cy="369332"/>
          </a:xfrm>
          <a:prstGeom prst="rect">
            <a:avLst/>
          </a:prstGeom>
          <a:noFill/>
        </p:spPr>
        <p:txBody>
          <a:bodyPr wrap="none" rtlCol="0">
            <a:spAutoFit/>
          </a:bodyPr>
          <a:lstStyle/>
          <a:p>
            <a:r>
              <a:rPr lang="en-US" dirty="0" smtClean="0"/>
              <a:t>Yes</a:t>
            </a:r>
            <a:endParaRPr lang="en-US" dirty="0"/>
          </a:p>
        </p:txBody>
      </p:sp>
      <p:sp>
        <p:nvSpPr>
          <p:cNvPr id="8" name="TextBox 7"/>
          <p:cNvSpPr txBox="1"/>
          <p:nvPr/>
        </p:nvSpPr>
        <p:spPr>
          <a:xfrm>
            <a:off x="3581400" y="6324600"/>
            <a:ext cx="1230209" cy="369332"/>
          </a:xfrm>
          <a:prstGeom prst="rect">
            <a:avLst/>
          </a:prstGeom>
          <a:noFill/>
        </p:spPr>
        <p:txBody>
          <a:bodyPr wrap="none" rtlCol="0">
            <a:spAutoFit/>
          </a:bodyPr>
          <a:lstStyle/>
          <a:p>
            <a:r>
              <a:rPr lang="en-US" dirty="0" smtClean="0"/>
              <a:t>Sometimes</a:t>
            </a:r>
            <a:endParaRPr lang="en-US" dirty="0"/>
          </a:p>
        </p:txBody>
      </p:sp>
      <p:sp>
        <p:nvSpPr>
          <p:cNvPr id="9" name="TextBox 8"/>
          <p:cNvSpPr txBox="1"/>
          <p:nvPr/>
        </p:nvSpPr>
        <p:spPr>
          <a:xfrm>
            <a:off x="6402426" y="6324600"/>
            <a:ext cx="455574" cy="369332"/>
          </a:xfrm>
          <a:prstGeom prst="rect">
            <a:avLst/>
          </a:prstGeom>
          <a:noFill/>
        </p:spPr>
        <p:txBody>
          <a:bodyPr wrap="none" rtlCol="0">
            <a:spAutoFit/>
          </a:bodyPr>
          <a:lstStyle/>
          <a:p>
            <a:r>
              <a:rPr lang="en-US" dirty="0" smtClean="0"/>
              <a:t>No</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E:\Work\Severe\Severe1998\CaseStudies\1998-01-04IceStorm\ICESTORM\restricted\events\icestorm98\rapport_cmos\01\hydro1.gif"/>
          <p:cNvPicPr>
            <a:picLocks noChangeAspect="1" noChangeArrowheads="1"/>
          </p:cNvPicPr>
          <p:nvPr/>
        </p:nvPicPr>
        <p:blipFill>
          <a:blip r:embed="rId2" cstate="print"/>
          <a:srcRect/>
          <a:stretch>
            <a:fillRect/>
          </a:stretch>
        </p:blipFill>
        <p:spPr bwMode="auto">
          <a:xfrm>
            <a:off x="2743201" y="12342"/>
            <a:ext cx="2362200" cy="2831459"/>
          </a:xfrm>
          <a:prstGeom prst="rect">
            <a:avLst/>
          </a:prstGeom>
          <a:noFill/>
        </p:spPr>
      </p:pic>
      <p:pic>
        <p:nvPicPr>
          <p:cNvPr id="77830" name="Picture 6" descr="E:\Work\Severe\Severe1998\CaseStudies\1998-01-04IceStorm\ICESTORM\restricted\events\icestorm98\rapport_cmos\01\stormcl2.jpg"/>
          <p:cNvPicPr>
            <a:picLocks noChangeAspect="1" noChangeArrowheads="1"/>
          </p:cNvPicPr>
          <p:nvPr/>
        </p:nvPicPr>
        <p:blipFill>
          <a:blip r:embed="rId3" cstate="print"/>
          <a:srcRect l="1732" t="4382" r="2165" b="11155"/>
          <a:stretch>
            <a:fillRect/>
          </a:stretch>
        </p:blipFill>
        <p:spPr bwMode="auto">
          <a:xfrm>
            <a:off x="685800" y="2819400"/>
            <a:ext cx="8458200" cy="4038600"/>
          </a:xfrm>
          <a:prstGeom prst="rect">
            <a:avLst/>
          </a:prstGeom>
          <a:noFill/>
        </p:spPr>
      </p:pic>
      <p:pic>
        <p:nvPicPr>
          <p:cNvPr id="77826" name="Picture 2" descr="E:\Work\Severe\Severe1998\CaseStudies\1998-01-04IceStorm\ICESTORM\restricted\events\icestorm98\rapport_cmos\01\allsopp1.jpg"/>
          <p:cNvPicPr>
            <a:picLocks noChangeAspect="1" noChangeArrowheads="1"/>
          </p:cNvPicPr>
          <p:nvPr/>
        </p:nvPicPr>
        <p:blipFill>
          <a:blip r:embed="rId4" cstate="print"/>
          <a:srcRect/>
          <a:stretch>
            <a:fillRect/>
          </a:stretch>
        </p:blipFill>
        <p:spPr bwMode="auto">
          <a:xfrm>
            <a:off x="0" y="0"/>
            <a:ext cx="2771775" cy="4229101"/>
          </a:xfrm>
          <a:prstGeom prst="rect">
            <a:avLst/>
          </a:prstGeom>
          <a:noFill/>
        </p:spPr>
      </p:pic>
      <p:sp>
        <p:nvSpPr>
          <p:cNvPr id="5" name="TextBox 4"/>
          <p:cNvSpPr txBox="1"/>
          <p:nvPr/>
        </p:nvSpPr>
        <p:spPr>
          <a:xfrm>
            <a:off x="5334000" y="1371600"/>
            <a:ext cx="3563091" cy="646331"/>
          </a:xfrm>
          <a:prstGeom prst="rect">
            <a:avLst/>
          </a:prstGeom>
          <a:noFill/>
        </p:spPr>
        <p:txBody>
          <a:bodyPr wrap="none" rtlCol="0">
            <a:spAutoFit/>
          </a:bodyPr>
          <a:lstStyle/>
          <a:p>
            <a:r>
              <a:rPr lang="en-US" dirty="0" smtClean="0"/>
              <a:t>2 inches of ice accretion on surfaces</a:t>
            </a:r>
          </a:p>
          <a:p>
            <a:r>
              <a:rPr lang="en-US" dirty="0" smtClean="0"/>
              <a:t>Happens once or twice a century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Current Weather Related Concerns Spring 2013</a:t>
            </a:r>
            <a:endParaRPr lang="en-US" sz="2400" dirty="0"/>
          </a:p>
        </p:txBody>
      </p:sp>
      <p:sp>
        <p:nvSpPr>
          <p:cNvPr id="4" name="Text Placeholder 3"/>
          <p:cNvSpPr>
            <a:spLocks noGrp="1"/>
          </p:cNvSpPr>
          <p:nvPr>
            <p:ph type="body" sz="half" idx="2"/>
          </p:nvPr>
        </p:nvSpPr>
        <p:spPr/>
        <p:txBody>
          <a:bodyPr>
            <a:noAutofit/>
          </a:bodyPr>
          <a:lstStyle/>
          <a:p>
            <a:r>
              <a:rPr lang="en-US" sz="2800" dirty="0" smtClean="0"/>
              <a:t>Freezing Rain and Ice storms</a:t>
            </a:r>
          </a:p>
          <a:p>
            <a:r>
              <a:rPr lang="en-US" sz="2800" b="1" dirty="0" smtClean="0"/>
              <a:t>Heavy Snow</a:t>
            </a:r>
          </a:p>
          <a:p>
            <a:r>
              <a:rPr lang="en-US" sz="2800" dirty="0" smtClean="0"/>
              <a:t>Heavy Rain</a:t>
            </a:r>
          </a:p>
          <a:p>
            <a:r>
              <a:rPr lang="en-US" sz="2800" dirty="0" smtClean="0"/>
              <a:t>Flooding</a:t>
            </a:r>
          </a:p>
          <a:p>
            <a:r>
              <a:rPr lang="en-US" sz="2800" dirty="0" smtClean="0"/>
              <a:t>Wild fires </a:t>
            </a:r>
          </a:p>
          <a:p>
            <a:r>
              <a:rPr lang="en-US" sz="2800" dirty="0" smtClean="0"/>
              <a:t>Spring Convection</a:t>
            </a:r>
          </a:p>
          <a:p>
            <a:r>
              <a:rPr lang="en-US" sz="2800" dirty="0" smtClean="0"/>
              <a:t>Frost</a:t>
            </a:r>
            <a:endParaRPr lang="en-US" sz="2800" dirty="0"/>
          </a:p>
        </p:txBody>
      </p:sp>
      <p:pic>
        <p:nvPicPr>
          <p:cNvPr id="20481" name="Picture 1"/>
          <p:cNvPicPr>
            <a:picLocks noGrp="1" noChangeAspect="1" noChangeArrowheads="1"/>
          </p:cNvPicPr>
          <p:nvPr>
            <p:ph idx="1"/>
          </p:nvPr>
        </p:nvPicPr>
        <p:blipFill>
          <a:blip r:embed="rId3" cstate="print"/>
          <a:srcRect/>
          <a:stretch>
            <a:fillRect/>
          </a:stretch>
        </p:blipFill>
        <p:spPr bwMode="auto">
          <a:xfrm>
            <a:off x="3657600" y="228600"/>
            <a:ext cx="5111750" cy="4070468"/>
          </a:xfrm>
          <a:prstGeom prst="rect">
            <a:avLst/>
          </a:prstGeom>
          <a:noFill/>
          <a:ln w="9525">
            <a:noFill/>
            <a:miter lim="800000"/>
            <a:headEnd/>
            <a:tailEnd/>
          </a:ln>
        </p:spPr>
      </p:pic>
      <p:pic>
        <p:nvPicPr>
          <p:cNvPr id="20482" name="Picture 2"/>
          <p:cNvPicPr>
            <a:picLocks noChangeAspect="1" noChangeArrowheads="1"/>
          </p:cNvPicPr>
          <p:nvPr/>
        </p:nvPicPr>
        <p:blipFill>
          <a:blip r:embed="rId4" cstate="print"/>
          <a:srcRect/>
          <a:stretch>
            <a:fillRect/>
          </a:stretch>
        </p:blipFill>
        <p:spPr bwMode="auto">
          <a:xfrm>
            <a:off x="4876800" y="3657600"/>
            <a:ext cx="4267200" cy="3200400"/>
          </a:xfrm>
          <a:prstGeom prst="rect">
            <a:avLst/>
          </a:prstGeom>
          <a:noFill/>
          <a:ln w="9525">
            <a:noFill/>
            <a:miter lim="800000"/>
            <a:headEnd/>
            <a:tailEnd/>
          </a:ln>
        </p:spPr>
      </p:pic>
      <p:pic>
        <p:nvPicPr>
          <p:cNvPr id="20483" name="Picture 3"/>
          <p:cNvPicPr>
            <a:picLocks noChangeAspect="1" noChangeArrowheads="1"/>
          </p:cNvPicPr>
          <p:nvPr/>
        </p:nvPicPr>
        <p:blipFill>
          <a:blip r:embed="rId5" cstate="print"/>
          <a:srcRect/>
          <a:stretch>
            <a:fillRect/>
          </a:stretch>
        </p:blipFill>
        <p:spPr bwMode="auto">
          <a:xfrm>
            <a:off x="2819400" y="3657600"/>
            <a:ext cx="2347123" cy="3048000"/>
          </a:xfrm>
          <a:prstGeom prst="rect">
            <a:avLst/>
          </a:prstGeom>
          <a:noFill/>
          <a:ln w="9525">
            <a:noFill/>
            <a:miter lim="800000"/>
            <a:headEnd/>
            <a:tailEnd/>
          </a:ln>
        </p:spPr>
      </p:pic>
      <p:sp>
        <p:nvSpPr>
          <p:cNvPr id="7" name="TextBox 6"/>
          <p:cNvSpPr txBox="1"/>
          <p:nvPr/>
        </p:nvSpPr>
        <p:spPr>
          <a:xfrm>
            <a:off x="4165242" y="209490"/>
            <a:ext cx="4065408" cy="400110"/>
          </a:xfrm>
          <a:prstGeom prst="rect">
            <a:avLst/>
          </a:prstGeom>
          <a:noFill/>
        </p:spPr>
        <p:txBody>
          <a:bodyPr wrap="none" rtlCol="0">
            <a:spAutoFit/>
          </a:bodyPr>
          <a:lstStyle/>
          <a:p>
            <a:r>
              <a:rPr lang="en-US" sz="2000" b="1" dirty="0" smtClean="0"/>
              <a:t>Place a star on your favourite image.</a:t>
            </a:r>
            <a:endParaRPr lang="en-US" sz="20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43600" y="4953000"/>
            <a:ext cx="2865849" cy="646331"/>
          </a:xfrm>
          <a:prstGeom prst="rect">
            <a:avLst/>
          </a:prstGeom>
          <a:noFill/>
        </p:spPr>
        <p:txBody>
          <a:bodyPr wrap="none" rtlCol="0">
            <a:spAutoFit/>
          </a:bodyPr>
          <a:lstStyle/>
          <a:p>
            <a:r>
              <a:rPr lang="en-US" dirty="0" smtClean="0"/>
              <a:t>Record Values of </a:t>
            </a:r>
          </a:p>
          <a:p>
            <a:r>
              <a:rPr lang="en-US" dirty="0" smtClean="0"/>
              <a:t>Snow on Ground, May 2013</a:t>
            </a:r>
            <a:endParaRPr lang="en-US" dirty="0"/>
          </a:p>
        </p:txBody>
      </p:sp>
      <p:pic>
        <p:nvPicPr>
          <p:cNvPr id="16386" name="Picture 2" descr="Snow is piled high at the City of Regina snow dump. "/>
          <p:cNvPicPr>
            <a:picLocks noChangeAspect="1" noChangeArrowheads="1"/>
          </p:cNvPicPr>
          <p:nvPr/>
        </p:nvPicPr>
        <p:blipFill>
          <a:blip r:embed="rId3" cstate="print"/>
          <a:srcRect/>
          <a:stretch>
            <a:fillRect/>
          </a:stretch>
        </p:blipFill>
        <p:spPr bwMode="auto">
          <a:xfrm>
            <a:off x="368121" y="228600"/>
            <a:ext cx="8458200" cy="4764789"/>
          </a:xfrm>
          <a:prstGeom prst="rect">
            <a:avLst/>
          </a:prstGeom>
          <a:noFill/>
        </p:spPr>
      </p:pic>
      <p:sp>
        <p:nvSpPr>
          <p:cNvPr id="4" name="Rectangle 3"/>
          <p:cNvSpPr/>
          <p:nvPr/>
        </p:nvSpPr>
        <p:spPr>
          <a:xfrm>
            <a:off x="381000" y="5029200"/>
            <a:ext cx="4572000" cy="646331"/>
          </a:xfrm>
          <a:prstGeom prst="rect">
            <a:avLst/>
          </a:prstGeom>
        </p:spPr>
        <p:txBody>
          <a:bodyPr>
            <a:spAutoFit/>
          </a:bodyPr>
          <a:lstStyle/>
          <a:p>
            <a:r>
              <a:rPr lang="en-US" b="1" dirty="0" smtClean="0"/>
              <a:t>Regina's 196 cm (over 6 feet) of snow - a new </a:t>
            </a:r>
            <a:r>
              <a:rPr lang="en-US" b="1" dirty="0" smtClean="0"/>
              <a:t>record for 2013</a:t>
            </a:r>
            <a:endParaRPr lang="en-US" dirty="0"/>
          </a:p>
        </p:txBody>
      </p:sp>
      <p:sp>
        <p:nvSpPr>
          <p:cNvPr id="7" name="TextBox 6"/>
          <p:cNvSpPr txBox="1"/>
          <p:nvPr/>
        </p:nvSpPr>
        <p:spPr>
          <a:xfrm>
            <a:off x="2362200" y="5791200"/>
            <a:ext cx="4181145" cy="461665"/>
          </a:xfrm>
          <a:prstGeom prst="rect">
            <a:avLst/>
          </a:prstGeom>
          <a:noFill/>
        </p:spPr>
        <p:txBody>
          <a:bodyPr wrap="none" rtlCol="0">
            <a:spAutoFit/>
          </a:bodyPr>
          <a:lstStyle/>
          <a:p>
            <a:r>
              <a:rPr lang="en-US" sz="2400" dirty="0" smtClean="0"/>
              <a:t>Which leads to spring flooding…</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Workers pile sandbags onto a dyke along the south side of Wascana Creek in Regina. Residents of 340 homes there have been told to be ready to leave. "/>
          <p:cNvPicPr>
            <a:picLocks noChangeAspect="1" noChangeArrowheads="1"/>
          </p:cNvPicPr>
          <p:nvPr/>
        </p:nvPicPr>
        <p:blipFill>
          <a:blip r:embed="rId2" cstate="print"/>
          <a:srcRect/>
          <a:stretch>
            <a:fillRect/>
          </a:stretch>
        </p:blipFill>
        <p:spPr bwMode="auto">
          <a:xfrm>
            <a:off x="304801" y="282441"/>
            <a:ext cx="8555714" cy="4810080"/>
          </a:xfrm>
          <a:prstGeom prst="rect">
            <a:avLst/>
          </a:prstGeom>
          <a:noFill/>
        </p:spPr>
      </p:pic>
      <p:sp>
        <p:nvSpPr>
          <p:cNvPr id="3" name="TextBox 2"/>
          <p:cNvSpPr txBox="1"/>
          <p:nvPr/>
        </p:nvSpPr>
        <p:spPr>
          <a:xfrm>
            <a:off x="2590800" y="5105400"/>
            <a:ext cx="3557512" cy="369332"/>
          </a:xfrm>
          <a:prstGeom prst="rect">
            <a:avLst/>
          </a:prstGeom>
          <a:noFill/>
        </p:spPr>
        <p:txBody>
          <a:bodyPr wrap="none" rtlCol="0">
            <a:spAutoFit/>
          </a:bodyPr>
          <a:lstStyle/>
          <a:p>
            <a:r>
              <a:rPr lang="en-US" dirty="0" smtClean="0"/>
              <a:t>Preparing for Spring </a:t>
            </a:r>
            <a:r>
              <a:rPr lang="en-US" dirty="0" smtClean="0"/>
              <a:t>in Canada 2013</a:t>
            </a:r>
            <a:endParaRPr lang="en-US" dirty="0"/>
          </a:p>
        </p:txBody>
      </p:sp>
      <p:sp>
        <p:nvSpPr>
          <p:cNvPr id="4" name="TextBox 3"/>
          <p:cNvSpPr txBox="1"/>
          <p:nvPr/>
        </p:nvSpPr>
        <p:spPr>
          <a:xfrm>
            <a:off x="914400" y="5562600"/>
            <a:ext cx="7457747" cy="369332"/>
          </a:xfrm>
          <a:prstGeom prst="rect">
            <a:avLst/>
          </a:prstGeom>
          <a:noFill/>
        </p:spPr>
        <p:txBody>
          <a:bodyPr wrap="none" rtlCol="0">
            <a:spAutoFit/>
          </a:bodyPr>
          <a:lstStyle/>
          <a:p>
            <a:r>
              <a:rPr lang="en-US" dirty="0" smtClean="0"/>
              <a:t>Not all Canadians were blaze orange toques… just a majority. I have 4 of them.</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Current Weather Related Concerns Spring 2013</a:t>
            </a:r>
            <a:endParaRPr lang="en-US" sz="2400" dirty="0"/>
          </a:p>
        </p:txBody>
      </p:sp>
      <p:sp>
        <p:nvSpPr>
          <p:cNvPr id="3" name="Content Placeholder 2"/>
          <p:cNvSpPr>
            <a:spLocks noGrp="1"/>
          </p:cNvSpPr>
          <p:nvPr>
            <p:ph idx="1"/>
          </p:nvPr>
        </p:nvSpPr>
        <p:spPr/>
        <p:txBody>
          <a:bodyPr/>
          <a:lstStyle/>
          <a:p>
            <a:endParaRPr lang="en-US" dirty="0"/>
          </a:p>
        </p:txBody>
      </p:sp>
      <p:sp>
        <p:nvSpPr>
          <p:cNvPr id="4" name="Text Placeholder 3"/>
          <p:cNvSpPr>
            <a:spLocks noGrp="1"/>
          </p:cNvSpPr>
          <p:nvPr>
            <p:ph type="body" sz="half" idx="2"/>
          </p:nvPr>
        </p:nvSpPr>
        <p:spPr/>
        <p:txBody>
          <a:bodyPr>
            <a:noAutofit/>
          </a:bodyPr>
          <a:lstStyle/>
          <a:p>
            <a:r>
              <a:rPr lang="en-US" sz="2800" dirty="0" smtClean="0"/>
              <a:t>Freezing Rain and Ice storms</a:t>
            </a:r>
          </a:p>
          <a:p>
            <a:r>
              <a:rPr lang="en-US" sz="2800" dirty="0" smtClean="0"/>
              <a:t>Heavy Snow</a:t>
            </a:r>
          </a:p>
          <a:p>
            <a:r>
              <a:rPr lang="en-US" sz="2800" dirty="0" smtClean="0"/>
              <a:t>Heavy Rain</a:t>
            </a:r>
          </a:p>
          <a:p>
            <a:r>
              <a:rPr lang="en-US" sz="2800" b="1" dirty="0" smtClean="0"/>
              <a:t>Flooding</a:t>
            </a:r>
          </a:p>
          <a:p>
            <a:r>
              <a:rPr lang="en-US" sz="2800" dirty="0" smtClean="0"/>
              <a:t>Wild fires </a:t>
            </a:r>
          </a:p>
          <a:p>
            <a:r>
              <a:rPr lang="en-US" sz="2800" dirty="0" smtClean="0"/>
              <a:t>Spring Convection</a:t>
            </a:r>
          </a:p>
          <a:p>
            <a:r>
              <a:rPr lang="en-US" sz="2800" dirty="0" smtClean="0"/>
              <a:t>Frost</a:t>
            </a:r>
            <a:endParaRPr lang="en-US" sz="2800" dirty="0"/>
          </a:p>
        </p:txBody>
      </p:sp>
      <p:pic>
        <p:nvPicPr>
          <p:cNvPr id="5" name="Picture 8" descr="The Cottage Waterfront Cafe's patio in Huntsville, Ont., was underwater Monday after heavy rains battered the Muskoka region over the weekend."/>
          <p:cNvPicPr>
            <a:picLocks noChangeAspect="1" noChangeArrowheads="1"/>
          </p:cNvPicPr>
          <p:nvPr/>
        </p:nvPicPr>
        <p:blipFill>
          <a:blip r:embed="rId3" cstate="print"/>
          <a:srcRect/>
          <a:stretch>
            <a:fillRect/>
          </a:stretch>
        </p:blipFill>
        <p:spPr bwMode="auto">
          <a:xfrm>
            <a:off x="3948651" y="3733800"/>
            <a:ext cx="5004849" cy="2819400"/>
          </a:xfrm>
          <a:prstGeom prst="rect">
            <a:avLst/>
          </a:prstGeom>
          <a:noFill/>
        </p:spPr>
      </p:pic>
      <p:pic>
        <p:nvPicPr>
          <p:cNvPr id="6" name="Picture 9"/>
          <p:cNvPicPr>
            <a:picLocks noChangeAspect="1" noChangeArrowheads="1"/>
          </p:cNvPicPr>
          <p:nvPr/>
        </p:nvPicPr>
        <p:blipFill>
          <a:blip r:embed="rId4" cstate="print"/>
          <a:srcRect/>
          <a:stretch>
            <a:fillRect/>
          </a:stretch>
        </p:blipFill>
        <p:spPr bwMode="auto">
          <a:xfrm>
            <a:off x="3200400" y="152400"/>
            <a:ext cx="5772150" cy="3633884"/>
          </a:xfrm>
          <a:prstGeom prst="rect">
            <a:avLst/>
          </a:prstGeom>
          <a:noFill/>
          <a:ln w="9525">
            <a:noFill/>
            <a:miter lim="800000"/>
            <a:headEnd/>
            <a:tailEnd/>
          </a:ln>
        </p:spPr>
      </p:pic>
      <p:pic>
        <p:nvPicPr>
          <p:cNvPr id="7" name="Picture 4" descr="The floods displaced 100,000 people."/>
          <p:cNvPicPr>
            <a:picLocks noChangeAspect="1" noChangeArrowheads="1"/>
          </p:cNvPicPr>
          <p:nvPr/>
        </p:nvPicPr>
        <p:blipFill>
          <a:blip r:embed="rId5" cstate="print"/>
          <a:srcRect/>
          <a:stretch>
            <a:fillRect/>
          </a:stretch>
        </p:blipFill>
        <p:spPr bwMode="auto">
          <a:xfrm>
            <a:off x="1447800" y="4876800"/>
            <a:ext cx="2590800" cy="1932306"/>
          </a:xfrm>
          <a:prstGeom prst="rect">
            <a:avLst/>
          </a:prstGeom>
          <a:noFill/>
        </p:spPr>
      </p:pic>
      <p:sp>
        <p:nvSpPr>
          <p:cNvPr id="8" name="Rectangle 7"/>
          <p:cNvSpPr/>
          <p:nvPr/>
        </p:nvSpPr>
        <p:spPr>
          <a:xfrm>
            <a:off x="3124200" y="24825"/>
            <a:ext cx="6019800" cy="584775"/>
          </a:xfrm>
          <a:prstGeom prst="rect">
            <a:avLst/>
          </a:prstGeom>
          <a:solidFill>
            <a:schemeClr val="bg1"/>
          </a:solidFill>
        </p:spPr>
        <p:txBody>
          <a:bodyPr wrap="square">
            <a:spAutoFit/>
          </a:bodyPr>
          <a:lstStyle/>
          <a:p>
            <a:r>
              <a:rPr lang="en-US" sz="1600" dirty="0" smtClean="0"/>
              <a:t>Hudson’s Bay is the world’s 2</a:t>
            </a:r>
            <a:r>
              <a:rPr lang="en-US" sz="1600" baseline="30000" dirty="0" smtClean="0"/>
              <a:t>nd</a:t>
            </a:r>
            <a:r>
              <a:rPr lang="en-US" sz="1600" dirty="0" smtClean="0"/>
              <a:t> largest bay and drains 4 million square kilometres – northward following rivers prone to spring floods.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www.cbc.ca/gfx/images/news/topstories/2013/04/27/li-flood-indian-head.jpg"/>
          <p:cNvPicPr>
            <a:picLocks noChangeAspect="1" noChangeArrowheads="1"/>
          </p:cNvPicPr>
          <p:nvPr/>
        </p:nvPicPr>
        <p:blipFill>
          <a:blip r:embed="rId3" cstate="print"/>
          <a:srcRect/>
          <a:stretch>
            <a:fillRect/>
          </a:stretch>
        </p:blipFill>
        <p:spPr bwMode="auto">
          <a:xfrm>
            <a:off x="4541434" y="4267200"/>
            <a:ext cx="4602566" cy="2590800"/>
          </a:xfrm>
          <a:prstGeom prst="rect">
            <a:avLst/>
          </a:prstGeom>
          <a:noFill/>
        </p:spPr>
      </p:pic>
      <p:pic>
        <p:nvPicPr>
          <p:cNvPr id="2050" name="Picture 2" descr="http://images.scribblelive.com/2013/4/30/2bd3bd2f-4bea-4b5c-a05b-14fc9769fb46_300.jpg"/>
          <p:cNvPicPr>
            <a:picLocks noChangeAspect="1" noChangeArrowheads="1"/>
          </p:cNvPicPr>
          <p:nvPr/>
        </p:nvPicPr>
        <p:blipFill>
          <a:blip r:embed="rId4" cstate="print"/>
          <a:srcRect/>
          <a:stretch>
            <a:fillRect/>
          </a:stretch>
        </p:blipFill>
        <p:spPr bwMode="auto">
          <a:xfrm>
            <a:off x="0" y="0"/>
            <a:ext cx="5638800" cy="4229100"/>
          </a:xfrm>
          <a:prstGeom prst="rect">
            <a:avLst/>
          </a:prstGeom>
          <a:noFill/>
        </p:spPr>
      </p:pic>
      <p:pic>
        <p:nvPicPr>
          <p:cNvPr id="13314" name="Picture 2" descr="http://postmediacanadadotcom.files.wordpress.com/2013/04/flood-e1366923350608.jpg?w=549&amp;h=330&amp;crop=1"/>
          <p:cNvPicPr>
            <a:picLocks noChangeAspect="1" noChangeArrowheads="1"/>
          </p:cNvPicPr>
          <p:nvPr/>
        </p:nvPicPr>
        <p:blipFill>
          <a:blip r:embed="rId5" cstate="print"/>
          <a:srcRect l="6740"/>
          <a:stretch>
            <a:fillRect/>
          </a:stretch>
        </p:blipFill>
        <p:spPr bwMode="auto">
          <a:xfrm>
            <a:off x="5562600" y="0"/>
            <a:ext cx="3581400" cy="2308324"/>
          </a:xfrm>
          <a:prstGeom prst="rect">
            <a:avLst/>
          </a:prstGeom>
          <a:noFill/>
        </p:spPr>
      </p:pic>
      <p:pic>
        <p:nvPicPr>
          <p:cNvPr id="13316" name="Picture 4" descr="http://metronewsca.files.wordpress.com/2013/04/mindenflood01097261_high.jpg?w=618&amp;h=408&amp;crop=1"/>
          <p:cNvPicPr>
            <a:picLocks noChangeAspect="1" noChangeArrowheads="1"/>
          </p:cNvPicPr>
          <p:nvPr/>
        </p:nvPicPr>
        <p:blipFill>
          <a:blip r:embed="rId6" cstate="print"/>
          <a:srcRect/>
          <a:stretch>
            <a:fillRect/>
          </a:stretch>
        </p:blipFill>
        <p:spPr bwMode="auto">
          <a:xfrm>
            <a:off x="0" y="3827015"/>
            <a:ext cx="4591050" cy="3030985"/>
          </a:xfrm>
          <a:prstGeom prst="rect">
            <a:avLst/>
          </a:prstGeom>
          <a:noFill/>
        </p:spPr>
      </p:pic>
      <p:pic>
        <p:nvPicPr>
          <p:cNvPr id="13320" name="Picture 8" descr="http://www.cbc.ca/gfx/images/news/photos/2013/04/21/huntsville-danmctrivish.jpg"/>
          <p:cNvPicPr>
            <a:picLocks noChangeAspect="1" noChangeArrowheads="1"/>
          </p:cNvPicPr>
          <p:nvPr/>
        </p:nvPicPr>
        <p:blipFill>
          <a:blip r:embed="rId7" cstate="print"/>
          <a:srcRect/>
          <a:stretch>
            <a:fillRect/>
          </a:stretch>
        </p:blipFill>
        <p:spPr bwMode="auto">
          <a:xfrm>
            <a:off x="4027306" y="2133600"/>
            <a:ext cx="5421494" cy="3048000"/>
          </a:xfrm>
          <a:prstGeom prst="rect">
            <a:avLst/>
          </a:prstGeom>
          <a:noFill/>
        </p:spPr>
      </p:pic>
      <p:sp>
        <p:nvSpPr>
          <p:cNvPr id="8" name="TextBox 7"/>
          <p:cNvSpPr txBox="1"/>
          <p:nvPr/>
        </p:nvSpPr>
        <p:spPr>
          <a:xfrm>
            <a:off x="125592" y="666690"/>
            <a:ext cx="4065408" cy="400110"/>
          </a:xfrm>
          <a:prstGeom prst="rect">
            <a:avLst/>
          </a:prstGeom>
          <a:noFill/>
        </p:spPr>
        <p:txBody>
          <a:bodyPr wrap="none" rtlCol="0">
            <a:spAutoFit/>
          </a:bodyPr>
          <a:lstStyle/>
          <a:p>
            <a:r>
              <a:rPr lang="en-US" sz="2000" b="1" dirty="0" smtClean="0">
                <a:solidFill>
                  <a:schemeClr val="bg1"/>
                </a:solidFill>
              </a:rPr>
              <a:t>Place a star on your favourite image.</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Current Weather Related Concerns Spring 2013</a:t>
            </a:r>
            <a:endParaRPr lang="en-US" sz="2400" dirty="0"/>
          </a:p>
        </p:txBody>
      </p:sp>
      <p:sp>
        <p:nvSpPr>
          <p:cNvPr id="4" name="Text Placeholder 3"/>
          <p:cNvSpPr>
            <a:spLocks noGrp="1"/>
          </p:cNvSpPr>
          <p:nvPr>
            <p:ph type="body" sz="half" idx="2"/>
          </p:nvPr>
        </p:nvSpPr>
        <p:spPr/>
        <p:txBody>
          <a:bodyPr>
            <a:noAutofit/>
          </a:bodyPr>
          <a:lstStyle/>
          <a:p>
            <a:r>
              <a:rPr lang="en-US" sz="2800" dirty="0" smtClean="0"/>
              <a:t>Freezing Rain and Ice storms</a:t>
            </a:r>
          </a:p>
          <a:p>
            <a:r>
              <a:rPr lang="en-US" sz="2800" dirty="0" smtClean="0"/>
              <a:t>Heavy Snow</a:t>
            </a:r>
          </a:p>
          <a:p>
            <a:r>
              <a:rPr lang="en-US" sz="2800" dirty="0" smtClean="0"/>
              <a:t>Heavy Rain</a:t>
            </a:r>
          </a:p>
          <a:p>
            <a:r>
              <a:rPr lang="en-US" sz="2800" dirty="0" smtClean="0"/>
              <a:t>Flooding</a:t>
            </a:r>
          </a:p>
          <a:p>
            <a:r>
              <a:rPr lang="en-US" sz="2800" b="1" dirty="0" smtClean="0"/>
              <a:t>Wild fires </a:t>
            </a:r>
          </a:p>
          <a:p>
            <a:r>
              <a:rPr lang="en-US" sz="2800" dirty="0" smtClean="0"/>
              <a:t>Spring Convection</a:t>
            </a:r>
          </a:p>
          <a:p>
            <a:r>
              <a:rPr lang="en-US" sz="2800" dirty="0" smtClean="0"/>
              <a:t>Frost</a:t>
            </a:r>
            <a:endParaRPr lang="en-US" sz="2800" dirty="0"/>
          </a:p>
        </p:txBody>
      </p:sp>
      <p:pic>
        <p:nvPicPr>
          <p:cNvPr id="10241" name="Picture 1"/>
          <p:cNvPicPr>
            <a:picLocks noGrp="1" noChangeAspect="1" noChangeArrowheads="1"/>
          </p:cNvPicPr>
          <p:nvPr>
            <p:ph idx="1"/>
          </p:nvPr>
        </p:nvPicPr>
        <p:blipFill>
          <a:blip r:embed="rId3" cstate="print"/>
          <a:srcRect/>
          <a:stretch>
            <a:fillRect/>
          </a:stretch>
        </p:blipFill>
        <p:spPr bwMode="auto">
          <a:xfrm>
            <a:off x="3581400" y="228600"/>
            <a:ext cx="5111750" cy="3166791"/>
          </a:xfrm>
          <a:prstGeom prst="rect">
            <a:avLst/>
          </a:prstGeom>
          <a:noFill/>
          <a:ln w="9525">
            <a:noFill/>
            <a:miter lim="800000"/>
            <a:headEnd/>
            <a:tailEnd/>
          </a:ln>
        </p:spPr>
      </p:pic>
      <p:pic>
        <p:nvPicPr>
          <p:cNvPr id="10242" name="Picture 2"/>
          <p:cNvPicPr>
            <a:picLocks noChangeAspect="1" noChangeArrowheads="1"/>
          </p:cNvPicPr>
          <p:nvPr/>
        </p:nvPicPr>
        <p:blipFill>
          <a:blip r:embed="rId4" cstate="print"/>
          <a:srcRect/>
          <a:stretch>
            <a:fillRect/>
          </a:stretch>
        </p:blipFill>
        <p:spPr bwMode="auto">
          <a:xfrm>
            <a:off x="3276600" y="3429000"/>
            <a:ext cx="5853680" cy="3086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53435" y="3859306"/>
            <a:ext cx="838200" cy="205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2400" dirty="0" smtClean="0"/>
              <a:t>Current Weather Related Concerns Spring 2013</a:t>
            </a:r>
            <a:endParaRPr lang="en-US" sz="2400" dirty="0"/>
          </a:p>
        </p:txBody>
      </p:sp>
      <p:sp>
        <p:nvSpPr>
          <p:cNvPr id="4" name="Text Placeholder 3"/>
          <p:cNvSpPr>
            <a:spLocks noGrp="1"/>
          </p:cNvSpPr>
          <p:nvPr>
            <p:ph type="body" sz="half" idx="2"/>
          </p:nvPr>
        </p:nvSpPr>
        <p:spPr/>
        <p:txBody>
          <a:bodyPr>
            <a:noAutofit/>
          </a:bodyPr>
          <a:lstStyle/>
          <a:p>
            <a:r>
              <a:rPr lang="en-US" sz="2800" dirty="0" smtClean="0"/>
              <a:t>Freezing Rain and Ice storms</a:t>
            </a:r>
          </a:p>
          <a:p>
            <a:r>
              <a:rPr lang="en-US" sz="2800" dirty="0" smtClean="0"/>
              <a:t>Heavy Snow</a:t>
            </a:r>
          </a:p>
          <a:p>
            <a:r>
              <a:rPr lang="en-US" sz="2800" dirty="0" smtClean="0"/>
              <a:t>Heavy Rain</a:t>
            </a:r>
          </a:p>
          <a:p>
            <a:r>
              <a:rPr lang="en-US" sz="2800" dirty="0" smtClean="0"/>
              <a:t>Flooding</a:t>
            </a:r>
          </a:p>
          <a:p>
            <a:r>
              <a:rPr lang="en-US" sz="2800" dirty="0" smtClean="0"/>
              <a:t>Wild fires </a:t>
            </a:r>
          </a:p>
          <a:p>
            <a:r>
              <a:rPr lang="en-US" sz="2800" b="1" dirty="0" smtClean="0"/>
              <a:t>Spring Convection</a:t>
            </a:r>
          </a:p>
          <a:p>
            <a:r>
              <a:rPr lang="en-US" sz="2800" dirty="0" smtClean="0"/>
              <a:t>Frost</a:t>
            </a:r>
            <a:endParaRPr lang="en-US" sz="2800" dirty="0"/>
          </a:p>
        </p:txBody>
      </p:sp>
      <p:pic>
        <p:nvPicPr>
          <p:cNvPr id="5" name="Picture 2" descr="File:F5 tornado Elie Manitoba 2007.jpg">
            <a:hlinkClick r:id="rId3"/>
          </p:cNvPr>
          <p:cNvPicPr>
            <a:picLocks noGrp="1" noChangeAspect="1" noChangeArrowheads="1"/>
          </p:cNvPicPr>
          <p:nvPr>
            <p:ph idx="1"/>
          </p:nvPr>
        </p:nvPicPr>
        <p:blipFill>
          <a:blip r:embed="rId4" cstate="print"/>
          <a:srcRect/>
          <a:stretch>
            <a:fillRect/>
          </a:stretch>
        </p:blipFill>
        <p:spPr bwMode="auto">
          <a:xfrm>
            <a:off x="3956050" y="76200"/>
            <a:ext cx="5111750" cy="3833813"/>
          </a:xfrm>
          <a:prstGeom prst="rect">
            <a:avLst/>
          </a:prstGeom>
          <a:noFill/>
        </p:spPr>
      </p:pic>
      <p:sp>
        <p:nvSpPr>
          <p:cNvPr id="6" name="Rectangle 5"/>
          <p:cNvSpPr/>
          <p:nvPr/>
        </p:nvSpPr>
        <p:spPr>
          <a:xfrm>
            <a:off x="3505200" y="5867400"/>
            <a:ext cx="7467600" cy="923330"/>
          </a:xfrm>
          <a:prstGeom prst="rect">
            <a:avLst/>
          </a:prstGeom>
        </p:spPr>
        <p:txBody>
          <a:bodyPr wrap="square">
            <a:spAutoFit/>
          </a:bodyPr>
          <a:lstStyle/>
          <a:p>
            <a:r>
              <a:rPr lang="en-US" i="1" dirty="0" smtClean="0">
                <a:hlinkClick r:id="rId5"/>
              </a:rPr>
              <a:t>F5 </a:t>
            </a:r>
            <a:r>
              <a:rPr lang="en-US" i="1" dirty="0" smtClean="0">
                <a:hlinkClick r:id="rId5"/>
              </a:rPr>
              <a:t>Tornado</a:t>
            </a:r>
            <a:r>
              <a:rPr lang="en-US" dirty="0" smtClean="0">
                <a:hlinkClick r:id="rId5"/>
              </a:rPr>
              <a:t> in </a:t>
            </a:r>
            <a:r>
              <a:rPr lang="en-US" i="1" dirty="0" err="1" smtClean="0">
                <a:hlinkClick r:id="rId5"/>
              </a:rPr>
              <a:t>Elie</a:t>
            </a:r>
            <a:r>
              <a:rPr lang="en-US" dirty="0" smtClean="0">
                <a:hlinkClick r:id="rId5"/>
              </a:rPr>
              <a:t>, </a:t>
            </a:r>
            <a:r>
              <a:rPr lang="en-US" i="1" dirty="0" smtClean="0">
                <a:hlinkClick r:id="rId5"/>
              </a:rPr>
              <a:t>Manitoba</a:t>
            </a:r>
            <a:r>
              <a:rPr lang="en-US" dirty="0" smtClean="0">
                <a:hlinkClick r:id="rId5"/>
              </a:rPr>
              <a:t> on June 22nd, 2007 </a:t>
            </a:r>
            <a:endParaRPr lang="en-US" dirty="0" smtClean="0"/>
          </a:p>
          <a:p>
            <a:r>
              <a:rPr lang="en-US" i="1" dirty="0" smtClean="0"/>
              <a:t>Vortices of a different </a:t>
            </a:r>
            <a:r>
              <a:rPr lang="en-US" i="1" dirty="0" smtClean="0"/>
              <a:t>scale</a:t>
            </a:r>
          </a:p>
          <a:p>
            <a:r>
              <a:rPr lang="en-US" i="1" dirty="0" smtClean="0"/>
              <a:t>Remote sensing is the best way to view severe convection.</a:t>
            </a:r>
            <a:endParaRPr lang="en-US" dirty="0"/>
          </a:p>
        </p:txBody>
      </p:sp>
      <p:pic>
        <p:nvPicPr>
          <p:cNvPr id="8193" name="Picture 1"/>
          <p:cNvPicPr>
            <a:picLocks noChangeAspect="1" noChangeArrowheads="1"/>
          </p:cNvPicPr>
          <p:nvPr/>
        </p:nvPicPr>
        <p:blipFill>
          <a:blip r:embed="rId6" cstate="print"/>
          <a:srcRect/>
          <a:stretch>
            <a:fillRect/>
          </a:stretch>
        </p:blipFill>
        <p:spPr bwMode="auto">
          <a:xfrm>
            <a:off x="4724400" y="3200400"/>
            <a:ext cx="4143375" cy="2714625"/>
          </a:xfrm>
          <a:prstGeom prst="rect">
            <a:avLst/>
          </a:prstGeom>
          <a:noFill/>
          <a:ln w="9525">
            <a:noFill/>
            <a:miter lim="800000"/>
            <a:headEnd/>
            <a:tailEnd/>
          </a:ln>
        </p:spPr>
      </p:pic>
      <p:sp>
        <p:nvSpPr>
          <p:cNvPr id="8" name="TextBox 7"/>
          <p:cNvSpPr txBox="1"/>
          <p:nvPr/>
        </p:nvSpPr>
        <p:spPr>
          <a:xfrm>
            <a:off x="5181600" y="76200"/>
            <a:ext cx="2924455" cy="369332"/>
          </a:xfrm>
          <a:prstGeom prst="rect">
            <a:avLst/>
          </a:prstGeom>
          <a:noFill/>
        </p:spPr>
        <p:txBody>
          <a:bodyPr wrap="none" rtlCol="0">
            <a:spAutoFit/>
          </a:bodyPr>
          <a:lstStyle/>
          <a:p>
            <a:r>
              <a:rPr lang="en-US" b="1" dirty="0" smtClean="0">
                <a:solidFill>
                  <a:schemeClr val="bg1"/>
                </a:solidFill>
              </a:rPr>
              <a:t>Where would you rather be?</a:t>
            </a:r>
            <a:endParaRPr lang="en-US" b="1" dirty="0">
              <a:solidFill>
                <a:schemeClr val="bg1"/>
              </a:solidFill>
            </a:endParaRPr>
          </a:p>
        </p:txBody>
      </p:sp>
      <p:sp>
        <p:nvSpPr>
          <p:cNvPr id="9" name="TextBox 8"/>
          <p:cNvSpPr txBox="1"/>
          <p:nvPr/>
        </p:nvSpPr>
        <p:spPr>
          <a:xfrm>
            <a:off x="4038600" y="1002268"/>
            <a:ext cx="2527743" cy="369332"/>
          </a:xfrm>
          <a:prstGeom prst="rect">
            <a:avLst/>
          </a:prstGeom>
          <a:noFill/>
        </p:spPr>
        <p:txBody>
          <a:bodyPr wrap="none" rtlCol="0">
            <a:spAutoFit/>
          </a:bodyPr>
          <a:lstStyle/>
          <a:p>
            <a:r>
              <a:rPr lang="en-US" b="1" dirty="0" smtClean="0">
                <a:solidFill>
                  <a:schemeClr val="bg1"/>
                </a:solidFill>
              </a:rPr>
              <a:t>In the path of the storm.</a:t>
            </a:r>
            <a:endParaRPr lang="en-US" b="1" dirty="0">
              <a:solidFill>
                <a:schemeClr val="bg1"/>
              </a:solidFill>
            </a:endParaRPr>
          </a:p>
        </p:txBody>
      </p:sp>
      <p:sp>
        <p:nvSpPr>
          <p:cNvPr id="10" name="TextBox 9"/>
          <p:cNvSpPr txBox="1"/>
          <p:nvPr/>
        </p:nvSpPr>
        <p:spPr>
          <a:xfrm>
            <a:off x="4038600" y="3974068"/>
            <a:ext cx="2882328" cy="369332"/>
          </a:xfrm>
          <a:prstGeom prst="rect">
            <a:avLst/>
          </a:prstGeom>
          <a:noFill/>
        </p:spPr>
        <p:txBody>
          <a:bodyPr wrap="none" rtlCol="0">
            <a:spAutoFit/>
          </a:bodyPr>
          <a:lstStyle/>
          <a:p>
            <a:r>
              <a:rPr lang="en-US" b="1" dirty="0" smtClean="0">
                <a:solidFill>
                  <a:schemeClr val="bg1"/>
                </a:solidFill>
              </a:rPr>
              <a:t>In the remote sensing room.</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pdated-msc-logo.jpg"/>
          <p:cNvPicPr>
            <a:picLocks noChangeAspect="1"/>
          </p:cNvPicPr>
          <p:nvPr/>
        </p:nvPicPr>
        <p:blipFill>
          <a:blip r:embed="rId3" cstate="print"/>
          <a:stretch>
            <a:fillRect/>
          </a:stretch>
        </p:blipFill>
        <p:spPr>
          <a:xfrm>
            <a:off x="762000" y="3429000"/>
            <a:ext cx="1428750" cy="857250"/>
          </a:xfrm>
          <a:prstGeom prst="rect">
            <a:avLst/>
          </a:prstGeom>
        </p:spPr>
      </p:pic>
      <p:sp>
        <p:nvSpPr>
          <p:cNvPr id="2" name="Title 1"/>
          <p:cNvSpPr>
            <a:spLocks noGrp="1"/>
          </p:cNvSpPr>
          <p:nvPr>
            <p:ph type="ctrTitle"/>
          </p:nvPr>
        </p:nvSpPr>
        <p:spPr>
          <a:xfrm>
            <a:off x="76200" y="762000"/>
            <a:ext cx="3200400" cy="3355975"/>
          </a:xfrm>
        </p:spPr>
        <p:txBody>
          <a:bodyPr>
            <a:normAutofit/>
          </a:bodyPr>
          <a:lstStyle/>
          <a:p>
            <a:r>
              <a:rPr lang="en-US" sz="2400" dirty="0" smtClean="0"/>
              <a:t>Phil the Forecaster Chadwick</a:t>
            </a:r>
            <a:endParaRPr lang="en-US" sz="2400" dirty="0"/>
          </a:p>
        </p:txBody>
      </p:sp>
      <p:sp>
        <p:nvSpPr>
          <p:cNvPr id="3" name="Subtitle 2"/>
          <p:cNvSpPr>
            <a:spLocks noGrp="1"/>
          </p:cNvSpPr>
          <p:nvPr>
            <p:ph type="subTitle" idx="1"/>
          </p:nvPr>
        </p:nvSpPr>
        <p:spPr>
          <a:xfrm>
            <a:off x="228600" y="381000"/>
            <a:ext cx="2895600" cy="2514600"/>
          </a:xfrm>
          <a:ln cmpd="sng">
            <a:solidFill>
              <a:schemeClr val="tx1"/>
            </a:solidFill>
            <a:prstDash val="solid"/>
          </a:ln>
        </p:spPr>
        <p:txBody>
          <a:bodyPr/>
          <a:lstStyle/>
          <a:p>
            <a:endParaRPr lang="en-US" dirty="0">
              <a:ln>
                <a:noFill/>
                <a:prstDash val="solid"/>
              </a:ln>
            </a:endParaRPr>
          </a:p>
        </p:txBody>
      </p:sp>
      <p:pic>
        <p:nvPicPr>
          <p:cNvPr id="1026" name="Picture 2" descr="E:\ART\Bio\P1030878.JPG"/>
          <p:cNvPicPr>
            <a:picLocks noChangeAspect="1" noChangeArrowheads="1"/>
          </p:cNvPicPr>
          <p:nvPr/>
        </p:nvPicPr>
        <p:blipFill>
          <a:blip r:embed="rId4" cstate="print"/>
          <a:srcRect/>
          <a:stretch>
            <a:fillRect/>
          </a:stretch>
        </p:blipFill>
        <p:spPr bwMode="auto">
          <a:xfrm>
            <a:off x="3962400" y="76200"/>
            <a:ext cx="4972050" cy="6629400"/>
          </a:xfrm>
          <a:prstGeom prst="rect">
            <a:avLst/>
          </a:prstGeom>
          <a:noFill/>
        </p:spPr>
      </p:pic>
      <p:sp>
        <p:nvSpPr>
          <p:cNvPr id="5" name="TextBox 4"/>
          <p:cNvSpPr txBox="1"/>
          <p:nvPr/>
        </p:nvSpPr>
        <p:spPr>
          <a:xfrm>
            <a:off x="685800" y="4258270"/>
            <a:ext cx="3124200" cy="1200329"/>
          </a:xfrm>
          <a:prstGeom prst="rect">
            <a:avLst/>
          </a:prstGeom>
          <a:noFill/>
        </p:spPr>
        <p:txBody>
          <a:bodyPr wrap="square" rtlCol="0">
            <a:spAutoFit/>
          </a:bodyPr>
          <a:lstStyle/>
          <a:p>
            <a:r>
              <a:rPr lang="en-US" dirty="0" smtClean="0"/>
              <a:t>Retired COMET </a:t>
            </a:r>
            <a:r>
              <a:rPr lang="en-US" dirty="0" smtClean="0"/>
              <a:t> Liaison Meteorologist </a:t>
            </a:r>
            <a:r>
              <a:rPr lang="en-US" dirty="0" smtClean="0"/>
              <a:t>from the Meteorological Service of Canada</a:t>
            </a:r>
            <a:endParaRPr lang="en-US" dirty="0"/>
          </a:p>
        </p:txBody>
      </p:sp>
      <p:sp>
        <p:nvSpPr>
          <p:cNvPr id="6" name="TextBox 5"/>
          <p:cNvSpPr txBox="1"/>
          <p:nvPr/>
        </p:nvSpPr>
        <p:spPr>
          <a:xfrm>
            <a:off x="685800" y="5537537"/>
            <a:ext cx="3124200" cy="646331"/>
          </a:xfrm>
          <a:prstGeom prst="rect">
            <a:avLst/>
          </a:prstGeom>
          <a:noFill/>
        </p:spPr>
        <p:txBody>
          <a:bodyPr wrap="square" rtlCol="0">
            <a:spAutoFit/>
          </a:bodyPr>
          <a:lstStyle/>
          <a:p>
            <a:r>
              <a:rPr lang="en-US" dirty="0" smtClean="0"/>
              <a:t>Artist </a:t>
            </a:r>
          </a:p>
          <a:p>
            <a:r>
              <a:rPr lang="en-US" dirty="0" smtClean="0"/>
              <a:t>Philtheforecaster.blogspot.ca</a:t>
            </a:r>
            <a:endParaRPr lang="en-US" dirty="0"/>
          </a:p>
        </p:txBody>
      </p:sp>
      <p:sp>
        <p:nvSpPr>
          <p:cNvPr id="7" name="TextBox 6"/>
          <p:cNvSpPr txBox="1"/>
          <p:nvPr/>
        </p:nvSpPr>
        <p:spPr>
          <a:xfrm>
            <a:off x="685800" y="6299824"/>
            <a:ext cx="3124200" cy="369332"/>
          </a:xfrm>
          <a:prstGeom prst="rect">
            <a:avLst/>
          </a:prstGeom>
          <a:noFill/>
        </p:spPr>
        <p:txBody>
          <a:bodyPr wrap="square" rtlCol="0">
            <a:spAutoFit/>
          </a:bodyPr>
          <a:lstStyle/>
          <a:p>
            <a:r>
              <a:rPr lang="en-US" dirty="0" smtClean="0"/>
              <a:t>Environmentalist</a:t>
            </a:r>
            <a:endParaRPr lang="en-US" dirty="0"/>
          </a:p>
        </p:txBody>
      </p:sp>
      <p:pic>
        <p:nvPicPr>
          <p:cNvPr id="8" name="Picture 7" descr="www_logo.jpg"/>
          <p:cNvPicPr>
            <a:picLocks noChangeAspect="1"/>
          </p:cNvPicPr>
          <p:nvPr/>
        </p:nvPicPr>
        <p:blipFill>
          <a:blip r:embed="rId5" cstate="print"/>
          <a:srcRect t="17500" b="17500"/>
          <a:stretch>
            <a:fillRect/>
          </a:stretch>
        </p:blipFill>
        <p:spPr>
          <a:xfrm>
            <a:off x="152400" y="152400"/>
            <a:ext cx="3048000" cy="1981200"/>
          </a:xfrm>
          <a:prstGeom prst="rect">
            <a:avLst/>
          </a:prstGeom>
        </p:spPr>
      </p:pic>
      <p:pic>
        <p:nvPicPr>
          <p:cNvPr id="9" name="Picture 8" descr="comet_logo_header.png"/>
          <p:cNvPicPr>
            <a:picLocks noChangeAspect="1"/>
          </p:cNvPicPr>
          <p:nvPr/>
        </p:nvPicPr>
        <p:blipFill>
          <a:blip r:embed="rId6" cstate="print"/>
          <a:stretch>
            <a:fillRect/>
          </a:stretch>
        </p:blipFill>
        <p:spPr>
          <a:xfrm>
            <a:off x="1981200" y="3048000"/>
            <a:ext cx="1752599" cy="687294"/>
          </a:xfrm>
          <a:prstGeom prst="rect">
            <a:avLst/>
          </a:prstGeom>
        </p:spPr>
      </p:pic>
      <p:pic>
        <p:nvPicPr>
          <p:cNvPr id="11" name="Picture 2" descr="D:\Canoescapes\slides\0523.jpg"/>
          <p:cNvPicPr>
            <a:picLocks noChangeAspect="1" noChangeArrowheads="1"/>
          </p:cNvPicPr>
          <p:nvPr/>
        </p:nvPicPr>
        <p:blipFill>
          <a:blip r:embed="rId7" cstate="print"/>
          <a:srcRect/>
          <a:stretch>
            <a:fillRect/>
          </a:stretch>
        </p:blipFill>
        <p:spPr bwMode="auto">
          <a:xfrm>
            <a:off x="2732314" y="5126594"/>
            <a:ext cx="1004105" cy="752474"/>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066800"/>
            <a:ext cx="4267200" cy="1676400"/>
          </a:xfrm>
        </p:spPr>
        <p:txBody>
          <a:bodyPr>
            <a:normAutofit fontScale="90000"/>
          </a:bodyPr>
          <a:lstStyle/>
          <a:p>
            <a:r>
              <a:rPr lang="en-US" dirty="0" smtClean="0"/>
              <a:t>Weather is important to everyone</a:t>
            </a:r>
            <a:br>
              <a:rPr lang="en-US" dirty="0" smtClean="0"/>
            </a:br>
            <a:r>
              <a:rPr lang="en-US" dirty="0" smtClean="0"/>
              <a:t/>
            </a:r>
            <a:br>
              <a:rPr lang="en-US" dirty="0" smtClean="0"/>
            </a:br>
            <a:r>
              <a:rPr lang="en-US" dirty="0" smtClean="0"/>
              <a:t>Meteorologists are the most important part of the forecast cycle</a:t>
            </a:r>
            <a:br>
              <a:rPr lang="en-US" dirty="0" smtClean="0"/>
            </a:br>
            <a:r>
              <a:rPr lang="en-US" dirty="0" smtClean="0"/>
              <a:t/>
            </a:r>
            <a:br>
              <a:rPr lang="en-US" dirty="0" smtClean="0"/>
            </a:br>
            <a:r>
              <a:rPr lang="en-US" dirty="0" smtClean="0"/>
              <a:t>I love my profession and going to work!</a:t>
            </a:r>
            <a:br>
              <a:rPr lang="en-US" dirty="0" smtClean="0"/>
            </a:br>
            <a:endParaRPr lang="en-US" dirty="0"/>
          </a:p>
        </p:txBody>
      </p:sp>
      <p:pic>
        <p:nvPicPr>
          <p:cNvPr id="78850" name="Picture 2"/>
          <p:cNvPicPr>
            <a:picLocks noGrp="1" noChangeAspect="1" noChangeArrowheads="1"/>
          </p:cNvPicPr>
          <p:nvPr>
            <p:ph idx="1"/>
          </p:nvPr>
        </p:nvPicPr>
        <p:blipFill>
          <a:blip r:embed="rId2" cstate="print"/>
          <a:srcRect/>
          <a:stretch>
            <a:fillRect/>
          </a:stretch>
        </p:blipFill>
        <p:spPr bwMode="auto">
          <a:xfrm>
            <a:off x="4191000" y="0"/>
            <a:ext cx="4875926" cy="3792991"/>
          </a:xfrm>
          <a:prstGeom prst="rect">
            <a:avLst/>
          </a:prstGeom>
          <a:noFill/>
          <a:ln w="9525">
            <a:noFill/>
            <a:miter lim="800000"/>
            <a:headEnd/>
            <a:tailEnd/>
          </a:ln>
        </p:spPr>
      </p:pic>
      <p:pic>
        <p:nvPicPr>
          <p:cNvPr id="78851" name="Picture 3"/>
          <p:cNvPicPr>
            <a:picLocks noChangeAspect="1" noChangeArrowheads="1"/>
          </p:cNvPicPr>
          <p:nvPr/>
        </p:nvPicPr>
        <p:blipFill>
          <a:blip r:embed="rId3" cstate="print"/>
          <a:srcRect/>
          <a:stretch>
            <a:fillRect/>
          </a:stretch>
        </p:blipFill>
        <p:spPr bwMode="auto">
          <a:xfrm>
            <a:off x="0" y="2800350"/>
            <a:ext cx="5476875" cy="4057650"/>
          </a:xfrm>
          <a:prstGeom prst="rect">
            <a:avLst/>
          </a:prstGeom>
          <a:noFill/>
          <a:ln w="9525">
            <a:noFill/>
            <a:miter lim="800000"/>
            <a:headEnd/>
            <a:tailEnd/>
          </a:ln>
        </p:spPr>
      </p:pic>
      <p:sp>
        <p:nvSpPr>
          <p:cNvPr id="7" name="Rectangle 6"/>
          <p:cNvSpPr/>
          <p:nvPr/>
        </p:nvSpPr>
        <p:spPr>
          <a:xfrm>
            <a:off x="5410200" y="3794879"/>
            <a:ext cx="3733800" cy="3139321"/>
          </a:xfrm>
          <a:prstGeom prst="rect">
            <a:avLst/>
          </a:prstGeom>
        </p:spPr>
        <p:txBody>
          <a:bodyPr wrap="square">
            <a:spAutoFit/>
          </a:bodyPr>
          <a:lstStyle/>
          <a:p>
            <a:r>
              <a:rPr lang="en-US" b="1" dirty="0" smtClean="0"/>
              <a:t>Humans have a skill set not duplicated by </a:t>
            </a:r>
            <a:r>
              <a:rPr lang="en-US" b="1" dirty="0" smtClean="0"/>
              <a:t>any computer</a:t>
            </a:r>
          </a:p>
          <a:p>
            <a:r>
              <a:rPr lang="en-US" b="1" dirty="0" smtClean="0"/>
              <a:t/>
            </a:r>
            <a:br>
              <a:rPr lang="en-US" b="1" dirty="0" smtClean="0"/>
            </a:br>
            <a:r>
              <a:rPr lang="en-US" b="1" dirty="0" smtClean="0"/>
              <a:t>Pattern Recognition and conceptual </a:t>
            </a:r>
            <a:r>
              <a:rPr lang="en-US" b="1" dirty="0" smtClean="0"/>
              <a:t>models are great tools that I use</a:t>
            </a:r>
          </a:p>
          <a:p>
            <a:endParaRPr lang="en-US" b="1" dirty="0" smtClean="0"/>
          </a:p>
          <a:p>
            <a:r>
              <a:rPr lang="en-US" b="1" dirty="0" smtClean="0"/>
              <a:t>Remotely sensed data has terrific time and space resolution… and is getting even better!</a:t>
            </a:r>
          </a:p>
          <a:p>
            <a:endParaRPr lang="en-US" b="1" dirty="0" smtClean="0"/>
          </a:p>
          <a:p>
            <a:r>
              <a:rPr lang="en-US" b="1" dirty="0" smtClean="0"/>
              <a:t>I just look at NWP…</a:t>
            </a:r>
            <a:endParaRPr lang="en-US" b="1" dirty="0"/>
          </a:p>
        </p:txBody>
      </p:sp>
      <p:sp>
        <p:nvSpPr>
          <p:cNvPr id="8" name="TextBox 7"/>
          <p:cNvSpPr txBox="1"/>
          <p:nvPr/>
        </p:nvSpPr>
        <p:spPr>
          <a:xfrm>
            <a:off x="0" y="39469"/>
            <a:ext cx="3797963" cy="646331"/>
          </a:xfrm>
          <a:prstGeom prst="rect">
            <a:avLst/>
          </a:prstGeom>
          <a:noFill/>
        </p:spPr>
        <p:txBody>
          <a:bodyPr wrap="none" rtlCol="0">
            <a:spAutoFit/>
          </a:bodyPr>
          <a:lstStyle/>
          <a:p>
            <a:r>
              <a:rPr lang="en-US" dirty="0" smtClean="0"/>
              <a:t>My personal views only…</a:t>
            </a:r>
          </a:p>
          <a:p>
            <a:r>
              <a:rPr lang="en-US" dirty="0" smtClean="0"/>
              <a:t>Place a star on those you agree with… </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211831" y="615315"/>
            <a:ext cx="7147560" cy="5962650"/>
          </a:xfrm>
          <a:custGeom>
            <a:avLst/>
            <a:gdLst>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34490 w 6960870"/>
              <a:gd name="connsiteY12" fmla="*/ 130302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31670 w 6960870"/>
              <a:gd name="connsiteY11" fmla="*/ 172593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69770 w 6960870"/>
              <a:gd name="connsiteY11" fmla="*/ 2327910 h 5692140"/>
              <a:gd name="connsiteX12" fmla="*/ 1664970 w 6960870"/>
              <a:gd name="connsiteY12" fmla="*/ 1337310 h 5692140"/>
              <a:gd name="connsiteX13" fmla="*/ 2023110 w 6960870"/>
              <a:gd name="connsiteY13" fmla="*/ 502920 h 5692140"/>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69770 w 6960870"/>
              <a:gd name="connsiteY11" fmla="*/ 2327910 h 5692140"/>
              <a:gd name="connsiteX12" fmla="*/ 1664970 w 6960870"/>
              <a:gd name="connsiteY12" fmla="*/ 1337310 h 5692140"/>
              <a:gd name="connsiteX13" fmla="*/ 2023110 w 6960870"/>
              <a:gd name="connsiteY13" fmla="*/ 502920 h 5692140"/>
              <a:gd name="connsiteX0" fmla="*/ 2023110 w 6960870"/>
              <a:gd name="connsiteY0" fmla="*/ 502920 h 5770245"/>
              <a:gd name="connsiteX1" fmla="*/ 4720590 w 6960870"/>
              <a:gd name="connsiteY1" fmla="*/ 0 h 5770245"/>
              <a:gd name="connsiteX2" fmla="*/ 6526530 w 6960870"/>
              <a:gd name="connsiteY2" fmla="*/ 594360 h 5770245"/>
              <a:gd name="connsiteX3" fmla="*/ 6960870 w 6960870"/>
              <a:gd name="connsiteY3" fmla="*/ 4194810 h 5770245"/>
              <a:gd name="connsiteX4" fmla="*/ 6320790 w 6960870"/>
              <a:gd name="connsiteY4" fmla="*/ 5623560 h 5770245"/>
              <a:gd name="connsiteX5" fmla="*/ 2651760 w 6960870"/>
              <a:gd name="connsiteY5" fmla="*/ 5692140 h 5770245"/>
              <a:gd name="connsiteX6" fmla="*/ 2000250 w 6960870"/>
              <a:gd name="connsiteY6" fmla="*/ 5600700 h 5770245"/>
              <a:gd name="connsiteX7" fmla="*/ 11430 w 6960870"/>
              <a:gd name="connsiteY7" fmla="*/ 5600700 h 5770245"/>
              <a:gd name="connsiteX8" fmla="*/ 0 w 6960870"/>
              <a:gd name="connsiteY8" fmla="*/ 4583430 h 5770245"/>
              <a:gd name="connsiteX9" fmla="*/ 1417320 w 6960870"/>
              <a:gd name="connsiteY9" fmla="*/ 4434840 h 5770245"/>
              <a:gd name="connsiteX10" fmla="*/ 1920240 w 6960870"/>
              <a:gd name="connsiteY10" fmla="*/ 3726180 h 5770245"/>
              <a:gd name="connsiteX11" fmla="*/ 1969770 w 6960870"/>
              <a:gd name="connsiteY11" fmla="*/ 2327910 h 5770245"/>
              <a:gd name="connsiteX12" fmla="*/ 1664970 w 6960870"/>
              <a:gd name="connsiteY12" fmla="*/ 1337310 h 5770245"/>
              <a:gd name="connsiteX13" fmla="*/ 2023110 w 6960870"/>
              <a:gd name="connsiteY13" fmla="*/ 502920 h 5770245"/>
              <a:gd name="connsiteX0" fmla="*/ 2023110 w 6960870"/>
              <a:gd name="connsiteY0" fmla="*/ 502920 h 5692140"/>
              <a:gd name="connsiteX1" fmla="*/ 4720590 w 6960870"/>
              <a:gd name="connsiteY1" fmla="*/ 0 h 5692140"/>
              <a:gd name="connsiteX2" fmla="*/ 6526530 w 6960870"/>
              <a:gd name="connsiteY2" fmla="*/ 594360 h 5692140"/>
              <a:gd name="connsiteX3" fmla="*/ 6960870 w 6960870"/>
              <a:gd name="connsiteY3" fmla="*/ 4194810 h 5692140"/>
              <a:gd name="connsiteX4" fmla="*/ 6320790 w 6960870"/>
              <a:gd name="connsiteY4" fmla="*/ 5623560 h 5692140"/>
              <a:gd name="connsiteX5" fmla="*/ 2651760 w 6960870"/>
              <a:gd name="connsiteY5" fmla="*/ 5692140 h 5692140"/>
              <a:gd name="connsiteX6" fmla="*/ 2000250 w 6960870"/>
              <a:gd name="connsiteY6" fmla="*/ 5600700 h 5692140"/>
              <a:gd name="connsiteX7" fmla="*/ 11430 w 6960870"/>
              <a:gd name="connsiteY7" fmla="*/ 5600700 h 5692140"/>
              <a:gd name="connsiteX8" fmla="*/ 0 w 6960870"/>
              <a:gd name="connsiteY8" fmla="*/ 4583430 h 5692140"/>
              <a:gd name="connsiteX9" fmla="*/ 1417320 w 6960870"/>
              <a:gd name="connsiteY9" fmla="*/ 4434840 h 5692140"/>
              <a:gd name="connsiteX10" fmla="*/ 1920240 w 6960870"/>
              <a:gd name="connsiteY10" fmla="*/ 3726180 h 5692140"/>
              <a:gd name="connsiteX11" fmla="*/ 1969770 w 6960870"/>
              <a:gd name="connsiteY11" fmla="*/ 2327910 h 5692140"/>
              <a:gd name="connsiteX12" fmla="*/ 1664970 w 6960870"/>
              <a:gd name="connsiteY12" fmla="*/ 1337310 h 5692140"/>
              <a:gd name="connsiteX13" fmla="*/ 2023110 w 6960870"/>
              <a:gd name="connsiteY13" fmla="*/ 502920 h 5692140"/>
              <a:gd name="connsiteX0" fmla="*/ 2023110 w 6960870"/>
              <a:gd name="connsiteY0" fmla="*/ 502920 h 5873115"/>
              <a:gd name="connsiteX1" fmla="*/ 4720590 w 6960870"/>
              <a:gd name="connsiteY1" fmla="*/ 0 h 5873115"/>
              <a:gd name="connsiteX2" fmla="*/ 6526530 w 6960870"/>
              <a:gd name="connsiteY2" fmla="*/ 594360 h 5873115"/>
              <a:gd name="connsiteX3" fmla="*/ 6960870 w 6960870"/>
              <a:gd name="connsiteY3" fmla="*/ 4194810 h 5873115"/>
              <a:gd name="connsiteX4" fmla="*/ 6320790 w 6960870"/>
              <a:gd name="connsiteY4" fmla="*/ 5623560 h 5873115"/>
              <a:gd name="connsiteX5" fmla="*/ 2651760 w 6960870"/>
              <a:gd name="connsiteY5" fmla="*/ 5692140 h 5873115"/>
              <a:gd name="connsiteX6" fmla="*/ 2000250 w 6960870"/>
              <a:gd name="connsiteY6" fmla="*/ 5600700 h 5873115"/>
              <a:gd name="connsiteX7" fmla="*/ 11430 w 6960870"/>
              <a:gd name="connsiteY7" fmla="*/ 5600700 h 5873115"/>
              <a:gd name="connsiteX8" fmla="*/ 0 w 6960870"/>
              <a:gd name="connsiteY8" fmla="*/ 4583430 h 5873115"/>
              <a:gd name="connsiteX9" fmla="*/ 1417320 w 6960870"/>
              <a:gd name="connsiteY9" fmla="*/ 4434840 h 5873115"/>
              <a:gd name="connsiteX10" fmla="*/ 1920240 w 6960870"/>
              <a:gd name="connsiteY10" fmla="*/ 3726180 h 5873115"/>
              <a:gd name="connsiteX11" fmla="*/ 1969770 w 6960870"/>
              <a:gd name="connsiteY11" fmla="*/ 2327910 h 5873115"/>
              <a:gd name="connsiteX12" fmla="*/ 1664970 w 6960870"/>
              <a:gd name="connsiteY12" fmla="*/ 1337310 h 5873115"/>
              <a:gd name="connsiteX13" fmla="*/ 2023110 w 6960870"/>
              <a:gd name="connsiteY13" fmla="*/ 502920 h 5873115"/>
              <a:gd name="connsiteX0" fmla="*/ 2023110 w 6960870"/>
              <a:gd name="connsiteY0" fmla="*/ 502920 h 5873115"/>
              <a:gd name="connsiteX1" fmla="*/ 4720590 w 6960870"/>
              <a:gd name="connsiteY1" fmla="*/ 0 h 5873115"/>
              <a:gd name="connsiteX2" fmla="*/ 6526530 w 6960870"/>
              <a:gd name="connsiteY2" fmla="*/ 594360 h 5873115"/>
              <a:gd name="connsiteX3" fmla="*/ 6960870 w 6960870"/>
              <a:gd name="connsiteY3" fmla="*/ 4194810 h 5873115"/>
              <a:gd name="connsiteX4" fmla="*/ 6320790 w 6960870"/>
              <a:gd name="connsiteY4" fmla="*/ 5623560 h 5873115"/>
              <a:gd name="connsiteX5" fmla="*/ 2651760 w 6960870"/>
              <a:gd name="connsiteY5" fmla="*/ 5692140 h 5873115"/>
              <a:gd name="connsiteX6" fmla="*/ 2000250 w 6960870"/>
              <a:gd name="connsiteY6" fmla="*/ 5600700 h 5873115"/>
              <a:gd name="connsiteX7" fmla="*/ 11430 w 6960870"/>
              <a:gd name="connsiteY7" fmla="*/ 5600700 h 5873115"/>
              <a:gd name="connsiteX8" fmla="*/ 0 w 6960870"/>
              <a:gd name="connsiteY8" fmla="*/ 4583430 h 5873115"/>
              <a:gd name="connsiteX9" fmla="*/ 1417320 w 6960870"/>
              <a:gd name="connsiteY9" fmla="*/ 4434840 h 5873115"/>
              <a:gd name="connsiteX10" fmla="*/ 1920240 w 6960870"/>
              <a:gd name="connsiteY10" fmla="*/ 3726180 h 5873115"/>
              <a:gd name="connsiteX11" fmla="*/ 1969770 w 6960870"/>
              <a:gd name="connsiteY11" fmla="*/ 2327910 h 5873115"/>
              <a:gd name="connsiteX12" fmla="*/ 1664970 w 6960870"/>
              <a:gd name="connsiteY12" fmla="*/ 1337310 h 5873115"/>
              <a:gd name="connsiteX13" fmla="*/ 2023110 w 6960870"/>
              <a:gd name="connsiteY13" fmla="*/ 502920 h 5873115"/>
              <a:gd name="connsiteX0" fmla="*/ 2023110 w 7038975"/>
              <a:gd name="connsiteY0" fmla="*/ 502920 h 5873115"/>
              <a:gd name="connsiteX1" fmla="*/ 4720590 w 7038975"/>
              <a:gd name="connsiteY1" fmla="*/ 0 h 5873115"/>
              <a:gd name="connsiteX2" fmla="*/ 6526530 w 7038975"/>
              <a:gd name="connsiteY2" fmla="*/ 594360 h 5873115"/>
              <a:gd name="connsiteX3" fmla="*/ 6960870 w 7038975"/>
              <a:gd name="connsiteY3" fmla="*/ 4194810 h 5873115"/>
              <a:gd name="connsiteX4" fmla="*/ 6320790 w 7038975"/>
              <a:gd name="connsiteY4" fmla="*/ 5623560 h 5873115"/>
              <a:gd name="connsiteX5" fmla="*/ 2651760 w 7038975"/>
              <a:gd name="connsiteY5" fmla="*/ 5692140 h 5873115"/>
              <a:gd name="connsiteX6" fmla="*/ 2000250 w 7038975"/>
              <a:gd name="connsiteY6" fmla="*/ 5600700 h 5873115"/>
              <a:gd name="connsiteX7" fmla="*/ 11430 w 7038975"/>
              <a:gd name="connsiteY7" fmla="*/ 5600700 h 5873115"/>
              <a:gd name="connsiteX8" fmla="*/ 0 w 7038975"/>
              <a:gd name="connsiteY8" fmla="*/ 4583430 h 5873115"/>
              <a:gd name="connsiteX9" fmla="*/ 1417320 w 7038975"/>
              <a:gd name="connsiteY9" fmla="*/ 4434840 h 5873115"/>
              <a:gd name="connsiteX10" fmla="*/ 1920240 w 7038975"/>
              <a:gd name="connsiteY10" fmla="*/ 3726180 h 5873115"/>
              <a:gd name="connsiteX11" fmla="*/ 1969770 w 7038975"/>
              <a:gd name="connsiteY11" fmla="*/ 2327910 h 5873115"/>
              <a:gd name="connsiteX12" fmla="*/ 1664970 w 7038975"/>
              <a:gd name="connsiteY12" fmla="*/ 1337310 h 5873115"/>
              <a:gd name="connsiteX13" fmla="*/ 2023110 w 7038975"/>
              <a:gd name="connsiteY13" fmla="*/ 502920 h 5873115"/>
              <a:gd name="connsiteX0" fmla="*/ 2023110 w 7038975"/>
              <a:gd name="connsiteY0" fmla="*/ 502920 h 5873115"/>
              <a:gd name="connsiteX1" fmla="*/ 4720590 w 7038975"/>
              <a:gd name="connsiteY1" fmla="*/ 0 h 5873115"/>
              <a:gd name="connsiteX2" fmla="*/ 6526530 w 7038975"/>
              <a:gd name="connsiteY2" fmla="*/ 594360 h 5873115"/>
              <a:gd name="connsiteX3" fmla="*/ 6960870 w 7038975"/>
              <a:gd name="connsiteY3" fmla="*/ 4194810 h 5873115"/>
              <a:gd name="connsiteX4" fmla="*/ 6320790 w 7038975"/>
              <a:gd name="connsiteY4" fmla="*/ 5623560 h 5873115"/>
              <a:gd name="connsiteX5" fmla="*/ 2651760 w 7038975"/>
              <a:gd name="connsiteY5" fmla="*/ 5692140 h 5873115"/>
              <a:gd name="connsiteX6" fmla="*/ 2000250 w 7038975"/>
              <a:gd name="connsiteY6" fmla="*/ 5600700 h 5873115"/>
              <a:gd name="connsiteX7" fmla="*/ 11430 w 7038975"/>
              <a:gd name="connsiteY7" fmla="*/ 5600700 h 5873115"/>
              <a:gd name="connsiteX8" fmla="*/ 0 w 7038975"/>
              <a:gd name="connsiteY8" fmla="*/ 4583430 h 5873115"/>
              <a:gd name="connsiteX9" fmla="*/ 1417320 w 7038975"/>
              <a:gd name="connsiteY9" fmla="*/ 4434840 h 5873115"/>
              <a:gd name="connsiteX10" fmla="*/ 1920240 w 7038975"/>
              <a:gd name="connsiteY10" fmla="*/ 3726180 h 5873115"/>
              <a:gd name="connsiteX11" fmla="*/ 1969770 w 7038975"/>
              <a:gd name="connsiteY11" fmla="*/ 2327910 h 5873115"/>
              <a:gd name="connsiteX12" fmla="*/ 1664970 w 7038975"/>
              <a:gd name="connsiteY12" fmla="*/ 1337310 h 5873115"/>
              <a:gd name="connsiteX13" fmla="*/ 2023110 w 7038975"/>
              <a:gd name="connsiteY13" fmla="*/ 502920 h 5873115"/>
              <a:gd name="connsiteX0" fmla="*/ 2023110 w 7038975"/>
              <a:gd name="connsiteY0" fmla="*/ 607695 h 5977890"/>
              <a:gd name="connsiteX1" fmla="*/ 4720590 w 7038975"/>
              <a:gd name="connsiteY1" fmla="*/ 104775 h 5977890"/>
              <a:gd name="connsiteX2" fmla="*/ 6526530 w 7038975"/>
              <a:gd name="connsiteY2" fmla="*/ 699135 h 5977890"/>
              <a:gd name="connsiteX3" fmla="*/ 6960870 w 7038975"/>
              <a:gd name="connsiteY3" fmla="*/ 4299585 h 5977890"/>
              <a:gd name="connsiteX4" fmla="*/ 6320790 w 7038975"/>
              <a:gd name="connsiteY4" fmla="*/ 5728335 h 5977890"/>
              <a:gd name="connsiteX5" fmla="*/ 2651760 w 7038975"/>
              <a:gd name="connsiteY5" fmla="*/ 5796915 h 5977890"/>
              <a:gd name="connsiteX6" fmla="*/ 2000250 w 7038975"/>
              <a:gd name="connsiteY6" fmla="*/ 5705475 h 5977890"/>
              <a:gd name="connsiteX7" fmla="*/ 11430 w 7038975"/>
              <a:gd name="connsiteY7" fmla="*/ 5705475 h 5977890"/>
              <a:gd name="connsiteX8" fmla="*/ 0 w 7038975"/>
              <a:gd name="connsiteY8" fmla="*/ 4688205 h 5977890"/>
              <a:gd name="connsiteX9" fmla="*/ 1417320 w 7038975"/>
              <a:gd name="connsiteY9" fmla="*/ 4539615 h 5977890"/>
              <a:gd name="connsiteX10" fmla="*/ 1920240 w 7038975"/>
              <a:gd name="connsiteY10" fmla="*/ 3830955 h 5977890"/>
              <a:gd name="connsiteX11" fmla="*/ 1969770 w 7038975"/>
              <a:gd name="connsiteY11" fmla="*/ 2432685 h 5977890"/>
              <a:gd name="connsiteX12" fmla="*/ 1664970 w 7038975"/>
              <a:gd name="connsiteY12" fmla="*/ 1442085 h 5977890"/>
              <a:gd name="connsiteX13" fmla="*/ 2023110 w 7038975"/>
              <a:gd name="connsiteY13" fmla="*/ 607695 h 5977890"/>
              <a:gd name="connsiteX0" fmla="*/ 2023110 w 7038975"/>
              <a:gd name="connsiteY0" fmla="*/ 607695 h 5977890"/>
              <a:gd name="connsiteX1" fmla="*/ 4720590 w 7038975"/>
              <a:gd name="connsiteY1" fmla="*/ 104775 h 5977890"/>
              <a:gd name="connsiteX2" fmla="*/ 6526530 w 7038975"/>
              <a:gd name="connsiteY2" fmla="*/ 699135 h 5977890"/>
              <a:gd name="connsiteX3" fmla="*/ 6960870 w 7038975"/>
              <a:gd name="connsiteY3" fmla="*/ 4299585 h 5977890"/>
              <a:gd name="connsiteX4" fmla="*/ 6320790 w 7038975"/>
              <a:gd name="connsiteY4" fmla="*/ 5728335 h 5977890"/>
              <a:gd name="connsiteX5" fmla="*/ 2651760 w 7038975"/>
              <a:gd name="connsiteY5" fmla="*/ 5796915 h 5977890"/>
              <a:gd name="connsiteX6" fmla="*/ 2000250 w 7038975"/>
              <a:gd name="connsiteY6" fmla="*/ 5705475 h 5977890"/>
              <a:gd name="connsiteX7" fmla="*/ 11430 w 7038975"/>
              <a:gd name="connsiteY7" fmla="*/ 5705475 h 5977890"/>
              <a:gd name="connsiteX8" fmla="*/ 0 w 7038975"/>
              <a:gd name="connsiteY8" fmla="*/ 4688205 h 5977890"/>
              <a:gd name="connsiteX9" fmla="*/ 1417320 w 7038975"/>
              <a:gd name="connsiteY9" fmla="*/ 4539615 h 5977890"/>
              <a:gd name="connsiteX10" fmla="*/ 1920240 w 7038975"/>
              <a:gd name="connsiteY10" fmla="*/ 3830955 h 5977890"/>
              <a:gd name="connsiteX11" fmla="*/ 1969770 w 7038975"/>
              <a:gd name="connsiteY11" fmla="*/ 2432685 h 5977890"/>
              <a:gd name="connsiteX12" fmla="*/ 1664970 w 7038975"/>
              <a:gd name="connsiteY12" fmla="*/ 1442085 h 5977890"/>
              <a:gd name="connsiteX13" fmla="*/ 2023110 w 7038975"/>
              <a:gd name="connsiteY13" fmla="*/ 607695 h 5977890"/>
              <a:gd name="connsiteX0" fmla="*/ 2023110 w 7038975"/>
              <a:gd name="connsiteY0" fmla="*/ 607695 h 5977890"/>
              <a:gd name="connsiteX1" fmla="*/ 4720590 w 7038975"/>
              <a:gd name="connsiteY1" fmla="*/ 104775 h 5977890"/>
              <a:gd name="connsiteX2" fmla="*/ 6526530 w 7038975"/>
              <a:gd name="connsiteY2" fmla="*/ 699135 h 5977890"/>
              <a:gd name="connsiteX3" fmla="*/ 6960870 w 7038975"/>
              <a:gd name="connsiteY3" fmla="*/ 4299585 h 5977890"/>
              <a:gd name="connsiteX4" fmla="*/ 6320790 w 7038975"/>
              <a:gd name="connsiteY4" fmla="*/ 5728335 h 5977890"/>
              <a:gd name="connsiteX5" fmla="*/ 2651760 w 7038975"/>
              <a:gd name="connsiteY5" fmla="*/ 5796915 h 5977890"/>
              <a:gd name="connsiteX6" fmla="*/ 2000250 w 7038975"/>
              <a:gd name="connsiteY6" fmla="*/ 5705475 h 5977890"/>
              <a:gd name="connsiteX7" fmla="*/ 11430 w 7038975"/>
              <a:gd name="connsiteY7" fmla="*/ 5705475 h 5977890"/>
              <a:gd name="connsiteX8" fmla="*/ 0 w 7038975"/>
              <a:gd name="connsiteY8" fmla="*/ 4688205 h 5977890"/>
              <a:gd name="connsiteX9" fmla="*/ 1417320 w 7038975"/>
              <a:gd name="connsiteY9" fmla="*/ 4539615 h 5977890"/>
              <a:gd name="connsiteX10" fmla="*/ 1920240 w 7038975"/>
              <a:gd name="connsiteY10" fmla="*/ 3830955 h 5977890"/>
              <a:gd name="connsiteX11" fmla="*/ 1969770 w 7038975"/>
              <a:gd name="connsiteY11" fmla="*/ 2432685 h 5977890"/>
              <a:gd name="connsiteX12" fmla="*/ 1664970 w 7038975"/>
              <a:gd name="connsiteY12" fmla="*/ 1442085 h 5977890"/>
              <a:gd name="connsiteX13" fmla="*/ 2023110 w 7038975"/>
              <a:gd name="connsiteY13" fmla="*/ 607695 h 5977890"/>
              <a:gd name="connsiteX0" fmla="*/ 2023110 w 7147560"/>
              <a:gd name="connsiteY0" fmla="*/ 607695 h 5962650"/>
              <a:gd name="connsiteX1" fmla="*/ 4720590 w 7147560"/>
              <a:gd name="connsiteY1" fmla="*/ 104775 h 5962650"/>
              <a:gd name="connsiteX2" fmla="*/ 6526530 w 7147560"/>
              <a:gd name="connsiteY2" fmla="*/ 699135 h 5962650"/>
              <a:gd name="connsiteX3" fmla="*/ 6960870 w 7147560"/>
              <a:gd name="connsiteY3" fmla="*/ 4299585 h 5962650"/>
              <a:gd name="connsiteX4" fmla="*/ 6320790 w 7147560"/>
              <a:gd name="connsiteY4" fmla="*/ 5728335 h 5962650"/>
              <a:gd name="connsiteX5" fmla="*/ 2000250 w 7147560"/>
              <a:gd name="connsiteY5" fmla="*/ 5705475 h 5962650"/>
              <a:gd name="connsiteX6" fmla="*/ 11430 w 7147560"/>
              <a:gd name="connsiteY6" fmla="*/ 5705475 h 5962650"/>
              <a:gd name="connsiteX7" fmla="*/ 0 w 7147560"/>
              <a:gd name="connsiteY7" fmla="*/ 4688205 h 5962650"/>
              <a:gd name="connsiteX8" fmla="*/ 1417320 w 7147560"/>
              <a:gd name="connsiteY8" fmla="*/ 4539615 h 5962650"/>
              <a:gd name="connsiteX9" fmla="*/ 1920240 w 7147560"/>
              <a:gd name="connsiteY9" fmla="*/ 3830955 h 5962650"/>
              <a:gd name="connsiteX10" fmla="*/ 1969770 w 7147560"/>
              <a:gd name="connsiteY10" fmla="*/ 2432685 h 5962650"/>
              <a:gd name="connsiteX11" fmla="*/ 1664970 w 7147560"/>
              <a:gd name="connsiteY11" fmla="*/ 1442085 h 5962650"/>
              <a:gd name="connsiteX12" fmla="*/ 2023110 w 7147560"/>
              <a:gd name="connsiteY12" fmla="*/ 607695 h 5962650"/>
              <a:gd name="connsiteX0" fmla="*/ 2023110 w 7147560"/>
              <a:gd name="connsiteY0" fmla="*/ 607695 h 5962650"/>
              <a:gd name="connsiteX1" fmla="*/ 4720590 w 7147560"/>
              <a:gd name="connsiteY1" fmla="*/ 104775 h 5962650"/>
              <a:gd name="connsiteX2" fmla="*/ 6526530 w 7147560"/>
              <a:gd name="connsiteY2" fmla="*/ 699135 h 5962650"/>
              <a:gd name="connsiteX3" fmla="*/ 6960870 w 7147560"/>
              <a:gd name="connsiteY3" fmla="*/ 4299585 h 5962650"/>
              <a:gd name="connsiteX4" fmla="*/ 6320790 w 7147560"/>
              <a:gd name="connsiteY4" fmla="*/ 5728335 h 5962650"/>
              <a:gd name="connsiteX5" fmla="*/ 2000250 w 7147560"/>
              <a:gd name="connsiteY5" fmla="*/ 5705475 h 5962650"/>
              <a:gd name="connsiteX6" fmla="*/ 11430 w 7147560"/>
              <a:gd name="connsiteY6" fmla="*/ 5705475 h 5962650"/>
              <a:gd name="connsiteX7" fmla="*/ 0 w 7147560"/>
              <a:gd name="connsiteY7" fmla="*/ 4688205 h 5962650"/>
              <a:gd name="connsiteX8" fmla="*/ 1417320 w 7147560"/>
              <a:gd name="connsiteY8" fmla="*/ 4539615 h 5962650"/>
              <a:gd name="connsiteX9" fmla="*/ 1920240 w 7147560"/>
              <a:gd name="connsiteY9" fmla="*/ 3830955 h 5962650"/>
              <a:gd name="connsiteX10" fmla="*/ 1969770 w 7147560"/>
              <a:gd name="connsiteY10" fmla="*/ 2432685 h 5962650"/>
              <a:gd name="connsiteX11" fmla="*/ 1664970 w 7147560"/>
              <a:gd name="connsiteY11" fmla="*/ 1442085 h 5962650"/>
              <a:gd name="connsiteX12" fmla="*/ 2023110 w 7147560"/>
              <a:gd name="connsiteY12" fmla="*/ 607695 h 596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47560" h="5962650">
                <a:moveTo>
                  <a:pt x="2023110" y="607695"/>
                </a:moveTo>
                <a:cubicBezTo>
                  <a:pt x="3286760" y="571500"/>
                  <a:pt x="3970020" y="89535"/>
                  <a:pt x="4720590" y="104775"/>
                </a:cubicBezTo>
                <a:cubicBezTo>
                  <a:pt x="5471160" y="120015"/>
                  <a:pt x="6153150" y="0"/>
                  <a:pt x="6526530" y="699135"/>
                </a:cubicBezTo>
                <a:cubicBezTo>
                  <a:pt x="6899910" y="1398270"/>
                  <a:pt x="6995160" y="3461385"/>
                  <a:pt x="6960870" y="4299585"/>
                </a:cubicBezTo>
                <a:cubicBezTo>
                  <a:pt x="6926580" y="5137785"/>
                  <a:pt x="7147560" y="5494020"/>
                  <a:pt x="6320790" y="5728335"/>
                </a:cubicBezTo>
                <a:cubicBezTo>
                  <a:pt x="5494020" y="5962650"/>
                  <a:pt x="2895600" y="5899785"/>
                  <a:pt x="2000250" y="5705475"/>
                </a:cubicBezTo>
                <a:cubicBezTo>
                  <a:pt x="1560195" y="5690235"/>
                  <a:pt x="992505" y="5707380"/>
                  <a:pt x="11430" y="5705475"/>
                </a:cubicBezTo>
                <a:lnTo>
                  <a:pt x="0" y="4688205"/>
                </a:lnTo>
                <a:lnTo>
                  <a:pt x="1417320" y="4539615"/>
                </a:lnTo>
                <a:cubicBezTo>
                  <a:pt x="1737360" y="4396740"/>
                  <a:pt x="1834515" y="4282440"/>
                  <a:pt x="1920240" y="3830955"/>
                </a:cubicBezTo>
                <a:cubicBezTo>
                  <a:pt x="2005965" y="3379470"/>
                  <a:pt x="2012315" y="2830830"/>
                  <a:pt x="1969770" y="2432685"/>
                </a:cubicBezTo>
                <a:cubicBezTo>
                  <a:pt x="1927225" y="2034540"/>
                  <a:pt x="1656080" y="1746250"/>
                  <a:pt x="1664970" y="1442085"/>
                </a:cubicBezTo>
                <a:cubicBezTo>
                  <a:pt x="1673860" y="1137920"/>
                  <a:pt x="1513840" y="830580"/>
                  <a:pt x="2023110" y="6076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noChangeArrowheads="1"/>
          </p:cNvPicPr>
          <p:nvPr/>
        </p:nvPicPr>
        <p:blipFill>
          <a:blip r:embed="rId3" cstate="print"/>
          <a:srcRect/>
          <a:stretch>
            <a:fillRect/>
          </a:stretch>
        </p:blipFill>
        <p:spPr bwMode="auto">
          <a:xfrm rot="19733065">
            <a:off x="4734554" y="1704771"/>
            <a:ext cx="4562702" cy="3804636"/>
          </a:xfrm>
          <a:prstGeom prst="rect">
            <a:avLst/>
          </a:prstGeom>
          <a:noFill/>
          <a:ln w="9525">
            <a:noFill/>
            <a:miter lim="800000"/>
            <a:headEnd/>
            <a:tailEnd/>
          </a:ln>
        </p:spPr>
      </p:pic>
      <p:pic>
        <p:nvPicPr>
          <p:cNvPr id="4" name="Picture 2" descr="A work by Yasuyo Tanaka demonstrating suminagashi."/>
          <p:cNvPicPr>
            <a:picLocks noChangeAspect="1" noChangeArrowheads="1"/>
          </p:cNvPicPr>
          <p:nvPr/>
        </p:nvPicPr>
        <p:blipFill>
          <a:blip r:embed="rId4" cstate="print"/>
          <a:srcRect l="37168" t="11504" r="4425" b="9440"/>
          <a:stretch>
            <a:fillRect/>
          </a:stretch>
        </p:blipFill>
        <p:spPr bwMode="auto">
          <a:xfrm>
            <a:off x="228600" y="1219200"/>
            <a:ext cx="5029200" cy="5105400"/>
          </a:xfrm>
          <a:prstGeom prst="rect">
            <a:avLst/>
          </a:prstGeom>
          <a:noFill/>
        </p:spPr>
      </p:pic>
      <p:sp>
        <p:nvSpPr>
          <p:cNvPr id="5" name="Rectangle 4"/>
          <p:cNvSpPr/>
          <p:nvPr/>
        </p:nvSpPr>
        <p:spPr>
          <a:xfrm>
            <a:off x="228600" y="5308937"/>
            <a:ext cx="8265237" cy="1015663"/>
          </a:xfrm>
          <a:prstGeom prst="rect">
            <a:avLst/>
          </a:prstGeom>
          <a:solidFill>
            <a:schemeClr val="tx1"/>
          </a:solidFill>
        </p:spPr>
        <p:txBody>
          <a:bodyPr wrap="square">
            <a:spAutoFit/>
          </a:bodyPr>
          <a:lstStyle/>
          <a:p>
            <a:r>
              <a:rPr lang="en-US" sz="4000" dirty="0" smtClean="0">
                <a:solidFill>
                  <a:schemeClr val="bg1"/>
                </a:solidFill>
              </a:rPr>
              <a:t>Meteorology</a:t>
            </a:r>
            <a:r>
              <a:rPr lang="en-US" sz="3600" dirty="0" smtClean="0">
                <a:solidFill>
                  <a:schemeClr val="bg1"/>
                </a:solidFill>
              </a:rPr>
              <a:t>: an</a:t>
            </a:r>
            <a:r>
              <a:rPr lang="en-US" sz="3600" dirty="0" smtClean="0"/>
              <a:t> </a:t>
            </a:r>
            <a:r>
              <a:rPr lang="en-US" sz="6000" b="1" dirty="0" smtClean="0">
                <a:solidFill>
                  <a:srgbClr val="FF0000"/>
                </a:solidFill>
                <a:latin typeface="Bradley Hand ITC" pitchFamily="66" charset="0"/>
              </a:rPr>
              <a:t>Art</a:t>
            </a:r>
            <a:r>
              <a:rPr lang="en-US" sz="3600" dirty="0" smtClean="0"/>
              <a:t>   </a:t>
            </a:r>
            <a:r>
              <a:rPr lang="en-US" sz="3600" dirty="0" smtClean="0">
                <a:solidFill>
                  <a:schemeClr val="bg1"/>
                </a:solidFill>
              </a:rPr>
              <a:t>and</a:t>
            </a:r>
            <a:r>
              <a:rPr lang="en-US" sz="3600" dirty="0" smtClean="0"/>
              <a:t> </a:t>
            </a:r>
            <a:r>
              <a:rPr lang="en-US" sz="3600" dirty="0" smtClean="0">
                <a:solidFill>
                  <a:schemeClr val="bg1"/>
                </a:solidFill>
              </a:rPr>
              <a:t>a </a:t>
            </a:r>
            <a:r>
              <a:rPr lang="en-US" sz="4800" dirty="0" smtClean="0">
                <a:solidFill>
                  <a:srgbClr val="FFFF00"/>
                </a:solidFill>
                <a:latin typeface="Book Antiqua" pitchFamily="18" charset="0"/>
              </a:rPr>
              <a:t>Science</a:t>
            </a:r>
            <a:endParaRPr lang="en-CA" sz="3600" dirty="0"/>
          </a:p>
        </p:txBody>
      </p:sp>
      <p:sp>
        <p:nvSpPr>
          <p:cNvPr id="7" name="Rectangle 6"/>
          <p:cNvSpPr/>
          <p:nvPr/>
        </p:nvSpPr>
        <p:spPr>
          <a:xfrm>
            <a:off x="152400" y="6260068"/>
            <a:ext cx="8534400" cy="369332"/>
          </a:xfrm>
          <a:prstGeom prst="rect">
            <a:avLst/>
          </a:prstGeom>
        </p:spPr>
        <p:txBody>
          <a:bodyPr wrap="square">
            <a:spAutoFit/>
          </a:bodyPr>
          <a:lstStyle/>
          <a:p>
            <a:r>
              <a:rPr lang="en-US" dirty="0" smtClean="0"/>
              <a:t>A work by </a:t>
            </a:r>
            <a:r>
              <a:rPr lang="en-US" dirty="0" err="1" smtClean="0"/>
              <a:t>Yasuyo</a:t>
            </a:r>
            <a:r>
              <a:rPr lang="en-US" dirty="0" smtClean="0"/>
              <a:t> Tanaka demonstrating </a:t>
            </a:r>
            <a:r>
              <a:rPr lang="en-US" i="1" dirty="0" err="1" smtClean="0"/>
              <a:t>suminagashi</a:t>
            </a:r>
            <a:r>
              <a:rPr lang="en-US" dirty="0" smtClean="0"/>
              <a:t>.</a:t>
            </a:r>
            <a:endParaRPr lang="en-US" dirty="0"/>
          </a:p>
        </p:txBody>
      </p:sp>
      <p:sp>
        <p:nvSpPr>
          <p:cNvPr id="8" name="TextBox 7"/>
          <p:cNvSpPr txBox="1"/>
          <p:nvPr/>
        </p:nvSpPr>
        <p:spPr>
          <a:xfrm>
            <a:off x="457200" y="115669"/>
            <a:ext cx="5393015" cy="1200329"/>
          </a:xfrm>
          <a:prstGeom prst="rect">
            <a:avLst/>
          </a:prstGeom>
          <a:noFill/>
        </p:spPr>
        <p:txBody>
          <a:bodyPr wrap="none" rtlCol="0">
            <a:spAutoFit/>
          </a:bodyPr>
          <a:lstStyle/>
          <a:p>
            <a:r>
              <a:rPr lang="en-US" sz="3600" b="1" dirty="0" smtClean="0"/>
              <a:t>Thank you to EUMETRAIN !</a:t>
            </a:r>
          </a:p>
          <a:p>
            <a:r>
              <a:rPr lang="en-US" sz="3600" b="1" dirty="0" smtClean="0"/>
              <a:t>Thank </a:t>
            </a:r>
            <a:r>
              <a:rPr lang="en-US" sz="3600" b="1" dirty="0" smtClean="0"/>
              <a:t>You from </a:t>
            </a:r>
            <a:r>
              <a:rPr lang="en-US" sz="3600" b="1" dirty="0" smtClean="0"/>
              <a:t>Canada !</a:t>
            </a:r>
            <a:endParaRPr lang="en-US" sz="3600" b="1" dirty="0"/>
          </a:p>
        </p:txBody>
      </p:sp>
      <p:sp>
        <p:nvSpPr>
          <p:cNvPr id="10" name="TextBox 9"/>
          <p:cNvSpPr txBox="1"/>
          <p:nvPr/>
        </p:nvSpPr>
        <p:spPr>
          <a:xfrm>
            <a:off x="5715000" y="1371600"/>
            <a:ext cx="2330703" cy="646331"/>
          </a:xfrm>
          <a:prstGeom prst="rect">
            <a:avLst/>
          </a:prstGeom>
          <a:noFill/>
        </p:spPr>
        <p:txBody>
          <a:bodyPr wrap="none" rtlCol="0">
            <a:spAutoFit/>
          </a:bodyPr>
          <a:lstStyle/>
          <a:p>
            <a:r>
              <a:rPr lang="en-US" sz="3600" b="1" dirty="0" smtClean="0">
                <a:solidFill>
                  <a:schemeClr val="bg1"/>
                </a:solidFill>
              </a:rPr>
              <a:t>Questions?</a:t>
            </a:r>
            <a:endParaRPr lang="en-US" sz="3600" b="1" dirty="0">
              <a:solidFill>
                <a:schemeClr val="bg1"/>
              </a:solidFill>
            </a:endParaRPr>
          </a:p>
        </p:txBody>
      </p:sp>
      <p:pic>
        <p:nvPicPr>
          <p:cNvPr id="11" name="Picture 5"/>
          <p:cNvPicPr>
            <a:picLocks noChangeAspect="1" noChangeArrowheads="1"/>
          </p:cNvPicPr>
          <p:nvPr/>
        </p:nvPicPr>
        <p:blipFill>
          <a:blip r:embed="rId5" cstate="print"/>
          <a:srcRect/>
          <a:stretch>
            <a:fillRect/>
          </a:stretch>
        </p:blipFill>
        <p:spPr bwMode="auto">
          <a:xfrm>
            <a:off x="228600" y="1219200"/>
            <a:ext cx="2354115" cy="1561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Just How Big is Canada? </a:t>
            </a:r>
            <a:endParaRPr lang="en-US" dirty="0"/>
          </a:p>
        </p:txBody>
      </p:sp>
      <p:sp>
        <p:nvSpPr>
          <p:cNvPr id="6" name="Rectangle 5"/>
          <p:cNvSpPr/>
          <p:nvPr/>
        </p:nvSpPr>
        <p:spPr>
          <a:xfrm>
            <a:off x="2286000" y="1295400"/>
            <a:ext cx="4149085" cy="369332"/>
          </a:xfrm>
          <a:prstGeom prst="rect">
            <a:avLst/>
          </a:prstGeom>
        </p:spPr>
        <p:txBody>
          <a:bodyPr wrap="none">
            <a:spAutoFit/>
          </a:bodyPr>
          <a:lstStyle/>
          <a:p>
            <a:r>
              <a:rPr lang="en-US" dirty="0" smtClean="0"/>
              <a:t>Which is the largest country in the world? </a:t>
            </a:r>
          </a:p>
        </p:txBody>
      </p:sp>
      <p:sp>
        <p:nvSpPr>
          <p:cNvPr id="7" name="Rectangle 6"/>
          <p:cNvSpPr/>
          <p:nvPr/>
        </p:nvSpPr>
        <p:spPr>
          <a:xfrm>
            <a:off x="1958678" y="1840468"/>
            <a:ext cx="774571" cy="369332"/>
          </a:xfrm>
          <a:prstGeom prst="rect">
            <a:avLst/>
          </a:prstGeom>
        </p:spPr>
        <p:txBody>
          <a:bodyPr wrap="none">
            <a:spAutoFit/>
          </a:bodyPr>
          <a:lstStyle/>
          <a:p>
            <a:r>
              <a:rPr lang="en-US" dirty="0" smtClean="0"/>
              <a:t>Russia</a:t>
            </a:r>
          </a:p>
        </p:txBody>
      </p:sp>
      <p:sp>
        <p:nvSpPr>
          <p:cNvPr id="8" name="Rectangle 7"/>
          <p:cNvSpPr/>
          <p:nvPr/>
        </p:nvSpPr>
        <p:spPr>
          <a:xfrm>
            <a:off x="3470107" y="1840468"/>
            <a:ext cx="883575" cy="369332"/>
          </a:xfrm>
          <a:prstGeom prst="rect">
            <a:avLst/>
          </a:prstGeom>
        </p:spPr>
        <p:txBody>
          <a:bodyPr wrap="none">
            <a:spAutoFit/>
          </a:bodyPr>
          <a:lstStyle/>
          <a:p>
            <a:r>
              <a:rPr lang="en-US" dirty="0" smtClean="0"/>
              <a:t>Canada</a:t>
            </a:r>
          </a:p>
        </p:txBody>
      </p:sp>
      <p:sp>
        <p:nvSpPr>
          <p:cNvPr id="9" name="Rectangle 8"/>
          <p:cNvSpPr/>
          <p:nvPr/>
        </p:nvSpPr>
        <p:spPr>
          <a:xfrm>
            <a:off x="5037503" y="1840468"/>
            <a:ext cx="1439497" cy="369332"/>
          </a:xfrm>
          <a:prstGeom prst="rect">
            <a:avLst/>
          </a:prstGeom>
        </p:spPr>
        <p:txBody>
          <a:bodyPr wrap="none">
            <a:spAutoFit/>
          </a:bodyPr>
          <a:lstStyle/>
          <a:p>
            <a:r>
              <a:rPr lang="en-US" dirty="0" smtClean="0"/>
              <a:t>United States</a:t>
            </a:r>
          </a:p>
        </p:txBody>
      </p:sp>
      <p:pic>
        <p:nvPicPr>
          <p:cNvPr id="10" name="Picture 9" descr="World_Climate.png"/>
          <p:cNvPicPr>
            <a:picLocks noChangeAspect="1"/>
          </p:cNvPicPr>
          <p:nvPr/>
        </p:nvPicPr>
        <p:blipFill>
          <a:blip r:embed="rId3" cstate="print"/>
          <a:stretch>
            <a:fillRect/>
          </a:stretch>
        </p:blipFill>
        <p:spPr>
          <a:xfrm>
            <a:off x="304800" y="2286000"/>
            <a:ext cx="8564171" cy="440116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Just How Big is Canada? </a:t>
            </a:r>
            <a:endParaRPr lang="en-US" dirty="0"/>
          </a:p>
        </p:txBody>
      </p:sp>
      <p:pic>
        <p:nvPicPr>
          <p:cNvPr id="5" name="Picture 4" descr="http://0.tqn.com/d/gocanada/1/0/P/1/-/-/CanadaMapsProvincesColourCoded.jpg"/>
          <p:cNvPicPr>
            <a:picLocks noChangeAspect="1" noChangeArrowheads="1"/>
          </p:cNvPicPr>
          <p:nvPr/>
        </p:nvPicPr>
        <p:blipFill>
          <a:blip r:embed="rId3" cstate="print"/>
          <a:srcRect/>
          <a:stretch>
            <a:fillRect/>
          </a:stretch>
        </p:blipFill>
        <p:spPr bwMode="auto">
          <a:xfrm>
            <a:off x="1981200" y="2667000"/>
            <a:ext cx="4584720" cy="4038600"/>
          </a:xfrm>
          <a:prstGeom prst="rect">
            <a:avLst/>
          </a:prstGeom>
          <a:noFill/>
        </p:spPr>
      </p:pic>
      <p:sp>
        <p:nvSpPr>
          <p:cNvPr id="6" name="Rectangle 5"/>
          <p:cNvSpPr/>
          <p:nvPr/>
        </p:nvSpPr>
        <p:spPr>
          <a:xfrm>
            <a:off x="1828800" y="1295400"/>
            <a:ext cx="5306581" cy="369332"/>
          </a:xfrm>
          <a:prstGeom prst="rect">
            <a:avLst/>
          </a:prstGeom>
        </p:spPr>
        <p:txBody>
          <a:bodyPr wrap="none">
            <a:spAutoFit/>
          </a:bodyPr>
          <a:lstStyle/>
          <a:p>
            <a:r>
              <a:rPr lang="en-US" dirty="0" smtClean="0"/>
              <a:t>Which country has the longest shoreline in the world? </a:t>
            </a:r>
          </a:p>
        </p:txBody>
      </p:sp>
      <p:sp>
        <p:nvSpPr>
          <p:cNvPr id="7" name="Rectangle 6"/>
          <p:cNvSpPr/>
          <p:nvPr/>
        </p:nvSpPr>
        <p:spPr>
          <a:xfrm>
            <a:off x="1958678" y="1981200"/>
            <a:ext cx="774571" cy="369332"/>
          </a:xfrm>
          <a:prstGeom prst="rect">
            <a:avLst/>
          </a:prstGeom>
        </p:spPr>
        <p:txBody>
          <a:bodyPr wrap="none">
            <a:spAutoFit/>
          </a:bodyPr>
          <a:lstStyle/>
          <a:p>
            <a:r>
              <a:rPr lang="en-US" dirty="0" smtClean="0"/>
              <a:t>Russia</a:t>
            </a:r>
          </a:p>
        </p:txBody>
      </p:sp>
      <p:sp>
        <p:nvSpPr>
          <p:cNvPr id="8" name="Rectangle 7"/>
          <p:cNvSpPr/>
          <p:nvPr/>
        </p:nvSpPr>
        <p:spPr>
          <a:xfrm>
            <a:off x="3470107" y="1981200"/>
            <a:ext cx="883575" cy="369332"/>
          </a:xfrm>
          <a:prstGeom prst="rect">
            <a:avLst/>
          </a:prstGeom>
        </p:spPr>
        <p:txBody>
          <a:bodyPr wrap="none">
            <a:spAutoFit/>
          </a:bodyPr>
          <a:lstStyle/>
          <a:p>
            <a:r>
              <a:rPr lang="en-US" dirty="0" smtClean="0"/>
              <a:t>Canada</a:t>
            </a:r>
          </a:p>
        </p:txBody>
      </p:sp>
      <p:sp>
        <p:nvSpPr>
          <p:cNvPr id="9" name="Rectangle 8"/>
          <p:cNvSpPr/>
          <p:nvPr/>
        </p:nvSpPr>
        <p:spPr>
          <a:xfrm>
            <a:off x="5037503" y="1981200"/>
            <a:ext cx="1439497" cy="369332"/>
          </a:xfrm>
          <a:prstGeom prst="rect">
            <a:avLst/>
          </a:prstGeom>
        </p:spPr>
        <p:txBody>
          <a:bodyPr wrap="none">
            <a:spAutoFit/>
          </a:bodyPr>
          <a:lstStyle/>
          <a:p>
            <a:r>
              <a:rPr lang="en-US" dirty="0" smtClean="0"/>
              <a:t>United States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0.tqn.com/d/gocanada/1/0/P/1/-/-/CanadaMapsProvincesColourCoded.jpg"/>
          <p:cNvPicPr>
            <a:picLocks noChangeAspect="1" noChangeArrowheads="1"/>
          </p:cNvPicPr>
          <p:nvPr/>
        </p:nvPicPr>
        <p:blipFill>
          <a:blip r:embed="rId3" cstate="print"/>
          <a:srcRect/>
          <a:stretch>
            <a:fillRect/>
          </a:stretch>
        </p:blipFill>
        <p:spPr bwMode="auto">
          <a:xfrm>
            <a:off x="1219200" y="838200"/>
            <a:ext cx="6413520" cy="5649558"/>
          </a:xfrm>
          <a:prstGeom prst="rect">
            <a:avLst/>
          </a:prstGeom>
          <a:noFill/>
        </p:spPr>
      </p:pic>
      <p:cxnSp>
        <p:nvCxnSpPr>
          <p:cNvPr id="5" name="Straight Arrow Connector 4"/>
          <p:cNvCxnSpPr/>
          <p:nvPr/>
        </p:nvCxnSpPr>
        <p:spPr>
          <a:xfrm flipV="1">
            <a:off x="1371600" y="5334000"/>
            <a:ext cx="1295400" cy="228600"/>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9079" y="5029200"/>
            <a:ext cx="1524000" cy="1754326"/>
          </a:xfrm>
          <a:prstGeom prst="rect">
            <a:avLst/>
          </a:prstGeom>
          <a:solidFill>
            <a:schemeClr val="bg1"/>
          </a:solidFill>
        </p:spPr>
        <p:txBody>
          <a:bodyPr wrap="square" rtlCol="0">
            <a:spAutoFit/>
          </a:bodyPr>
          <a:lstStyle/>
          <a:p>
            <a:r>
              <a:rPr lang="en-US" dirty="0" smtClean="0"/>
              <a:t>-19C to +22C in one hour, 1962 Why?</a:t>
            </a:r>
          </a:p>
          <a:p>
            <a:r>
              <a:rPr lang="en-US" dirty="0" smtClean="0"/>
              <a:t>21C rise in 4 minutes in 1966</a:t>
            </a:r>
            <a:endParaRPr lang="en-US" dirty="0"/>
          </a:p>
        </p:txBody>
      </p:sp>
      <p:cxnSp>
        <p:nvCxnSpPr>
          <p:cNvPr id="8" name="Straight Arrow Connector 7"/>
          <p:cNvCxnSpPr/>
          <p:nvPr/>
        </p:nvCxnSpPr>
        <p:spPr>
          <a:xfrm flipV="1">
            <a:off x="3886200" y="5562600"/>
            <a:ext cx="0" cy="990600"/>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14600" y="6488668"/>
            <a:ext cx="3949522" cy="369332"/>
          </a:xfrm>
          <a:prstGeom prst="rect">
            <a:avLst/>
          </a:prstGeom>
          <a:solidFill>
            <a:schemeClr val="bg1"/>
          </a:solidFill>
        </p:spPr>
        <p:txBody>
          <a:bodyPr wrap="square" rtlCol="0">
            <a:spAutoFit/>
          </a:bodyPr>
          <a:lstStyle/>
          <a:p>
            <a:r>
              <a:rPr lang="en-US" dirty="0" smtClean="0"/>
              <a:t>8840 km of </a:t>
            </a:r>
            <a:r>
              <a:rPr lang="en-US" dirty="0" smtClean="0"/>
              <a:t>undefended border</a:t>
            </a:r>
            <a:endParaRPr lang="en-US" dirty="0"/>
          </a:p>
        </p:txBody>
      </p:sp>
      <p:sp>
        <p:nvSpPr>
          <p:cNvPr id="13" name="TextBox 12"/>
          <p:cNvSpPr txBox="1"/>
          <p:nvPr/>
        </p:nvSpPr>
        <p:spPr>
          <a:xfrm>
            <a:off x="0" y="762000"/>
            <a:ext cx="6934200" cy="369332"/>
          </a:xfrm>
          <a:prstGeom prst="rect">
            <a:avLst/>
          </a:prstGeom>
          <a:solidFill>
            <a:schemeClr val="bg1"/>
          </a:solidFill>
        </p:spPr>
        <p:txBody>
          <a:bodyPr wrap="square" rtlCol="0">
            <a:spAutoFit/>
          </a:bodyPr>
          <a:lstStyle/>
          <a:p>
            <a:r>
              <a:rPr lang="en-US" dirty="0" smtClean="0"/>
              <a:t>Canadian motto, </a:t>
            </a:r>
            <a:r>
              <a:rPr lang="en-US" i="1" dirty="0" smtClean="0"/>
              <a:t>A Mari </a:t>
            </a:r>
            <a:r>
              <a:rPr lang="en-US" i="1" dirty="0" err="1" smtClean="0"/>
              <a:t>Usque</a:t>
            </a:r>
            <a:r>
              <a:rPr lang="en-US" i="1" dirty="0" smtClean="0"/>
              <a:t> ad Mare</a:t>
            </a:r>
            <a:r>
              <a:rPr lang="en-US" dirty="0" smtClean="0"/>
              <a:t>, means "From sea to sea”</a:t>
            </a:r>
            <a:endParaRPr lang="en-US" dirty="0"/>
          </a:p>
        </p:txBody>
      </p:sp>
      <p:sp>
        <p:nvSpPr>
          <p:cNvPr id="3" name="Title 2"/>
          <p:cNvSpPr>
            <a:spLocks noGrp="1"/>
          </p:cNvSpPr>
          <p:nvPr>
            <p:ph type="title"/>
          </p:nvPr>
        </p:nvSpPr>
        <p:spPr>
          <a:xfrm>
            <a:off x="457200" y="274638"/>
            <a:ext cx="8229600" cy="563562"/>
          </a:xfrm>
        </p:spPr>
        <p:txBody>
          <a:bodyPr>
            <a:normAutofit fontScale="90000"/>
          </a:bodyPr>
          <a:lstStyle/>
          <a:p>
            <a:r>
              <a:rPr lang="en-US" dirty="0" smtClean="0"/>
              <a:t>Interesting Canada</a:t>
            </a:r>
            <a:endParaRPr lang="en-US" dirty="0"/>
          </a:p>
        </p:txBody>
      </p:sp>
      <p:cxnSp>
        <p:nvCxnSpPr>
          <p:cNvPr id="14" name="Straight Arrow Connector 13"/>
          <p:cNvCxnSpPr/>
          <p:nvPr/>
        </p:nvCxnSpPr>
        <p:spPr>
          <a:xfrm flipH="1">
            <a:off x="6629400" y="4343400"/>
            <a:ext cx="1447800" cy="228600"/>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96200" y="3886200"/>
            <a:ext cx="1447800" cy="1477328"/>
          </a:xfrm>
          <a:prstGeom prst="rect">
            <a:avLst/>
          </a:prstGeom>
          <a:solidFill>
            <a:schemeClr val="bg1"/>
          </a:solidFill>
        </p:spPr>
        <p:txBody>
          <a:bodyPr wrap="square" rtlCol="0">
            <a:spAutoFit/>
          </a:bodyPr>
          <a:lstStyle/>
          <a:p>
            <a:r>
              <a:rPr lang="en-US" dirty="0" smtClean="0"/>
              <a:t>Settled by Vikings in 1000 AD</a:t>
            </a:r>
          </a:p>
          <a:p>
            <a:r>
              <a:rPr lang="en-US" dirty="0" smtClean="0"/>
              <a:t>“</a:t>
            </a:r>
            <a:r>
              <a:rPr lang="en-US" dirty="0" err="1" smtClean="0"/>
              <a:t>Snorri</a:t>
            </a:r>
            <a:r>
              <a:rPr lang="en-US" dirty="0" smtClean="0"/>
              <a:t>” First Canadian</a:t>
            </a:r>
            <a:endParaRPr lang="en-US" dirty="0"/>
          </a:p>
        </p:txBody>
      </p:sp>
      <p:cxnSp>
        <p:nvCxnSpPr>
          <p:cNvPr id="17" name="Straight Arrow Connector 16"/>
          <p:cNvCxnSpPr/>
          <p:nvPr/>
        </p:nvCxnSpPr>
        <p:spPr>
          <a:xfrm flipH="1">
            <a:off x="4495800" y="1219200"/>
            <a:ext cx="1676400" cy="503872"/>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019800" y="1106269"/>
            <a:ext cx="3124200" cy="646331"/>
          </a:xfrm>
          <a:prstGeom prst="rect">
            <a:avLst/>
          </a:prstGeom>
          <a:solidFill>
            <a:schemeClr val="bg1"/>
          </a:solidFill>
        </p:spPr>
        <p:txBody>
          <a:bodyPr wrap="square" rtlCol="0">
            <a:spAutoFit/>
          </a:bodyPr>
          <a:lstStyle/>
          <a:p>
            <a:r>
              <a:rPr lang="en-US" dirty="0" smtClean="0"/>
              <a:t>Alert northernmost permanent settlement</a:t>
            </a:r>
            <a:endParaRPr lang="en-US" dirty="0"/>
          </a:p>
        </p:txBody>
      </p:sp>
      <p:cxnSp>
        <p:nvCxnSpPr>
          <p:cNvPr id="21" name="Straight Arrow Connector 20"/>
          <p:cNvCxnSpPr/>
          <p:nvPr/>
        </p:nvCxnSpPr>
        <p:spPr>
          <a:xfrm>
            <a:off x="914400" y="2667000"/>
            <a:ext cx="927279" cy="685800"/>
          </a:xfrm>
          <a:prstGeom prst="straightConnector1">
            <a:avLst/>
          </a:pr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6200" y="2200870"/>
            <a:ext cx="1295400" cy="646331"/>
          </a:xfrm>
          <a:prstGeom prst="rect">
            <a:avLst/>
          </a:prstGeom>
          <a:solidFill>
            <a:schemeClr val="bg1"/>
          </a:solidFill>
        </p:spPr>
        <p:txBody>
          <a:bodyPr wrap="square" rtlCol="0">
            <a:spAutoFit/>
          </a:bodyPr>
          <a:lstStyle/>
          <a:p>
            <a:r>
              <a:rPr lang="en-US" dirty="0" smtClean="0"/>
              <a:t>-63C Feb 3, 1947 Snag</a:t>
            </a:r>
            <a:endParaRPr lang="en-US" dirty="0"/>
          </a:p>
        </p:txBody>
      </p:sp>
      <p:sp>
        <p:nvSpPr>
          <p:cNvPr id="26" name="TextBox 25"/>
          <p:cNvSpPr txBox="1"/>
          <p:nvPr/>
        </p:nvSpPr>
        <p:spPr>
          <a:xfrm>
            <a:off x="0" y="1078468"/>
            <a:ext cx="3048000" cy="646331"/>
          </a:xfrm>
          <a:prstGeom prst="rect">
            <a:avLst/>
          </a:prstGeom>
          <a:solidFill>
            <a:schemeClr val="bg1"/>
          </a:solidFill>
        </p:spPr>
        <p:txBody>
          <a:bodyPr wrap="square" rtlCol="0">
            <a:spAutoFit/>
          </a:bodyPr>
          <a:lstStyle/>
          <a:p>
            <a:r>
              <a:rPr lang="en-US" dirty="0" smtClean="0"/>
              <a:t>Canada has 9% of world’s renewable fresh water</a:t>
            </a:r>
            <a:endParaRPr lang="en-US" dirty="0"/>
          </a:p>
        </p:txBody>
      </p:sp>
      <p:sp>
        <p:nvSpPr>
          <p:cNvPr id="27" name="TextBox 26"/>
          <p:cNvSpPr txBox="1"/>
          <p:nvPr/>
        </p:nvSpPr>
        <p:spPr>
          <a:xfrm>
            <a:off x="2514600" y="4038600"/>
            <a:ext cx="990600" cy="923330"/>
          </a:xfrm>
          <a:prstGeom prst="rect">
            <a:avLst/>
          </a:prstGeom>
          <a:solidFill>
            <a:schemeClr val="bg1"/>
          </a:solidFill>
        </p:spPr>
        <p:txBody>
          <a:bodyPr wrap="square" rtlCol="0">
            <a:spAutoFit/>
          </a:bodyPr>
          <a:lstStyle/>
          <a:p>
            <a:r>
              <a:rPr lang="en-US" dirty="0" smtClean="0"/>
              <a:t>50% of world’s bitumen</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Just How Big is Canada? </a:t>
            </a:r>
            <a:endParaRPr lang="en-US" dirty="0"/>
          </a:p>
        </p:txBody>
      </p:sp>
      <p:pic>
        <p:nvPicPr>
          <p:cNvPr id="5" name="Picture 4" descr="http://0.tqn.com/d/gocanada/1/0/P/1/-/-/CanadaMapsProvincesColourCoded.jpg"/>
          <p:cNvPicPr>
            <a:picLocks noChangeAspect="1" noChangeArrowheads="1"/>
          </p:cNvPicPr>
          <p:nvPr/>
        </p:nvPicPr>
        <p:blipFill>
          <a:blip r:embed="rId3" cstate="print"/>
          <a:srcRect/>
          <a:stretch>
            <a:fillRect/>
          </a:stretch>
        </p:blipFill>
        <p:spPr bwMode="auto">
          <a:xfrm>
            <a:off x="1981200" y="2667000"/>
            <a:ext cx="4584720" cy="4038600"/>
          </a:xfrm>
          <a:prstGeom prst="rect">
            <a:avLst/>
          </a:prstGeom>
          <a:noFill/>
        </p:spPr>
      </p:pic>
      <p:sp>
        <p:nvSpPr>
          <p:cNvPr id="6" name="Rectangle 5"/>
          <p:cNvSpPr/>
          <p:nvPr/>
        </p:nvSpPr>
        <p:spPr>
          <a:xfrm>
            <a:off x="1828800" y="1295400"/>
            <a:ext cx="5060616" cy="369332"/>
          </a:xfrm>
          <a:prstGeom prst="rect">
            <a:avLst/>
          </a:prstGeom>
        </p:spPr>
        <p:txBody>
          <a:bodyPr wrap="none">
            <a:spAutoFit/>
          </a:bodyPr>
          <a:lstStyle/>
          <a:p>
            <a:r>
              <a:rPr lang="en-US" dirty="0" smtClean="0"/>
              <a:t>Which country has the lowest population density? </a:t>
            </a:r>
          </a:p>
        </p:txBody>
      </p:sp>
      <p:sp>
        <p:nvSpPr>
          <p:cNvPr id="7" name="Rectangle 6"/>
          <p:cNvSpPr/>
          <p:nvPr/>
        </p:nvSpPr>
        <p:spPr>
          <a:xfrm>
            <a:off x="1958678" y="1981200"/>
            <a:ext cx="774571" cy="369332"/>
          </a:xfrm>
          <a:prstGeom prst="rect">
            <a:avLst/>
          </a:prstGeom>
        </p:spPr>
        <p:txBody>
          <a:bodyPr wrap="none">
            <a:spAutoFit/>
          </a:bodyPr>
          <a:lstStyle/>
          <a:p>
            <a:r>
              <a:rPr lang="en-US" dirty="0" smtClean="0"/>
              <a:t>Russia</a:t>
            </a:r>
          </a:p>
        </p:txBody>
      </p:sp>
      <p:sp>
        <p:nvSpPr>
          <p:cNvPr id="8" name="Rectangle 7"/>
          <p:cNvSpPr/>
          <p:nvPr/>
        </p:nvSpPr>
        <p:spPr>
          <a:xfrm>
            <a:off x="3470107" y="1981200"/>
            <a:ext cx="883575" cy="369332"/>
          </a:xfrm>
          <a:prstGeom prst="rect">
            <a:avLst/>
          </a:prstGeom>
        </p:spPr>
        <p:txBody>
          <a:bodyPr wrap="none">
            <a:spAutoFit/>
          </a:bodyPr>
          <a:lstStyle/>
          <a:p>
            <a:r>
              <a:rPr lang="en-US" dirty="0" smtClean="0"/>
              <a:t>Canada</a:t>
            </a:r>
          </a:p>
        </p:txBody>
      </p:sp>
      <p:sp>
        <p:nvSpPr>
          <p:cNvPr id="9" name="Rectangle 8"/>
          <p:cNvSpPr/>
          <p:nvPr/>
        </p:nvSpPr>
        <p:spPr>
          <a:xfrm>
            <a:off x="5037503" y="1981200"/>
            <a:ext cx="1439497" cy="369332"/>
          </a:xfrm>
          <a:prstGeom prst="rect">
            <a:avLst/>
          </a:prstGeom>
        </p:spPr>
        <p:txBody>
          <a:bodyPr wrap="none">
            <a:spAutoFit/>
          </a:bodyPr>
          <a:lstStyle/>
          <a:p>
            <a:r>
              <a:rPr lang="en-US" dirty="0" smtClean="0"/>
              <a:t>United States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nadian population.jpg"/>
          <p:cNvPicPr>
            <a:picLocks noChangeAspect="1"/>
          </p:cNvPicPr>
          <p:nvPr/>
        </p:nvPicPr>
        <p:blipFill>
          <a:blip r:embed="rId3" cstate="print"/>
          <a:stretch>
            <a:fillRect/>
          </a:stretch>
        </p:blipFill>
        <p:spPr>
          <a:xfrm>
            <a:off x="4800600" y="381000"/>
            <a:ext cx="4048125" cy="2833688"/>
          </a:xfrm>
          <a:prstGeom prst="rect">
            <a:avLst/>
          </a:prstGeom>
        </p:spPr>
      </p:pic>
      <p:pic>
        <p:nvPicPr>
          <p:cNvPr id="4" name="Picture 3" descr="Canadian-Population-Density.gif"/>
          <p:cNvPicPr>
            <a:picLocks noChangeAspect="1"/>
          </p:cNvPicPr>
          <p:nvPr/>
        </p:nvPicPr>
        <p:blipFill>
          <a:blip r:embed="rId4" cstate="print"/>
          <a:stretch>
            <a:fillRect/>
          </a:stretch>
        </p:blipFill>
        <p:spPr>
          <a:xfrm>
            <a:off x="0" y="0"/>
            <a:ext cx="4648200" cy="3486150"/>
          </a:xfrm>
          <a:prstGeom prst="rect">
            <a:avLst/>
          </a:prstGeom>
        </p:spPr>
      </p:pic>
      <p:pic>
        <p:nvPicPr>
          <p:cNvPr id="5" name="Picture 4" descr="COMPOSITE_NAT_PRECIP_RAIN_2013_04_08_13_40.gif"/>
          <p:cNvPicPr>
            <a:picLocks noChangeAspect="1"/>
          </p:cNvPicPr>
          <p:nvPr/>
        </p:nvPicPr>
        <p:blipFill>
          <a:blip r:embed="rId5" cstate="print"/>
          <a:stretch>
            <a:fillRect/>
          </a:stretch>
        </p:blipFill>
        <p:spPr>
          <a:xfrm>
            <a:off x="228600" y="3352800"/>
            <a:ext cx="6482080" cy="3352800"/>
          </a:xfrm>
          <a:prstGeom prst="rect">
            <a:avLst/>
          </a:prstGeom>
        </p:spPr>
      </p:pic>
      <p:sp>
        <p:nvSpPr>
          <p:cNvPr id="6" name="TextBox 5"/>
          <p:cNvSpPr txBox="1"/>
          <p:nvPr/>
        </p:nvSpPr>
        <p:spPr>
          <a:xfrm>
            <a:off x="4885227" y="141656"/>
            <a:ext cx="4196020" cy="369332"/>
          </a:xfrm>
          <a:prstGeom prst="rect">
            <a:avLst/>
          </a:prstGeom>
          <a:noFill/>
        </p:spPr>
        <p:txBody>
          <a:bodyPr wrap="none" rtlCol="0">
            <a:spAutoFit/>
          </a:bodyPr>
          <a:lstStyle/>
          <a:p>
            <a:r>
              <a:rPr lang="en-US" dirty="0" smtClean="0"/>
              <a:t>Canadian population increase to 36 million</a:t>
            </a:r>
            <a:endParaRPr lang="en-US" dirty="0"/>
          </a:p>
        </p:txBody>
      </p:sp>
      <p:sp>
        <p:nvSpPr>
          <p:cNvPr id="7" name="TextBox 6"/>
          <p:cNvSpPr txBox="1"/>
          <p:nvPr/>
        </p:nvSpPr>
        <p:spPr>
          <a:xfrm>
            <a:off x="228600" y="3505200"/>
            <a:ext cx="6367192" cy="523220"/>
          </a:xfrm>
          <a:prstGeom prst="rect">
            <a:avLst/>
          </a:prstGeom>
          <a:noFill/>
        </p:spPr>
        <p:txBody>
          <a:bodyPr wrap="none" rtlCol="0">
            <a:spAutoFit/>
          </a:bodyPr>
          <a:lstStyle/>
          <a:p>
            <a:r>
              <a:rPr lang="en-US" sz="2800" b="1" i="1" dirty="0" smtClean="0">
                <a:solidFill>
                  <a:schemeClr val="bg1"/>
                </a:solidFill>
              </a:rPr>
              <a:t>REMOTE</a:t>
            </a:r>
            <a:r>
              <a:rPr lang="en-US" sz="2800" b="1" dirty="0" smtClean="0">
                <a:solidFill>
                  <a:schemeClr val="bg1"/>
                </a:solidFill>
              </a:rPr>
              <a:t> </a:t>
            </a:r>
            <a:r>
              <a:rPr lang="en-US" sz="2400" b="1" dirty="0" smtClean="0">
                <a:solidFill>
                  <a:schemeClr val="bg1"/>
                </a:solidFill>
              </a:rPr>
              <a:t>SENSING is your </a:t>
            </a:r>
            <a:r>
              <a:rPr lang="en-US" sz="2400" b="1" dirty="0" smtClean="0">
                <a:solidFill>
                  <a:schemeClr val="bg1"/>
                </a:solidFill>
              </a:rPr>
              <a:t>best friend </a:t>
            </a:r>
            <a:r>
              <a:rPr lang="en-US" sz="2400" b="1" dirty="0" smtClean="0">
                <a:solidFill>
                  <a:schemeClr val="bg1"/>
                </a:solidFill>
              </a:rPr>
              <a:t>in Canada</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met_logo_header.png"/>
          <p:cNvPicPr>
            <a:picLocks noChangeAspect="1"/>
          </p:cNvPicPr>
          <p:nvPr/>
        </p:nvPicPr>
        <p:blipFill>
          <a:blip r:embed="rId3" cstate="print"/>
          <a:stretch>
            <a:fillRect/>
          </a:stretch>
        </p:blipFill>
        <p:spPr>
          <a:xfrm>
            <a:off x="7391401" y="0"/>
            <a:ext cx="1752599" cy="687294"/>
          </a:xfrm>
          <a:prstGeom prst="rect">
            <a:avLst/>
          </a:prstGeom>
        </p:spPr>
      </p:pic>
      <p:pic>
        <p:nvPicPr>
          <p:cNvPr id="4" name="Picture 3" descr="blocking_patterns_thumb_es.jpg"/>
          <p:cNvPicPr>
            <a:picLocks noChangeAspect="1"/>
          </p:cNvPicPr>
          <p:nvPr/>
        </p:nvPicPr>
        <p:blipFill>
          <a:blip r:embed="rId4" cstate="print"/>
          <a:stretch>
            <a:fillRect/>
          </a:stretch>
        </p:blipFill>
        <p:spPr>
          <a:xfrm>
            <a:off x="2438400" y="0"/>
            <a:ext cx="2540000" cy="1905000"/>
          </a:xfrm>
          <a:prstGeom prst="rect">
            <a:avLst/>
          </a:prstGeom>
        </p:spPr>
      </p:pic>
      <p:pic>
        <p:nvPicPr>
          <p:cNvPr id="5" name="Picture 4" descr="blockingpatterns-logo.jpg"/>
          <p:cNvPicPr>
            <a:picLocks noChangeAspect="1"/>
          </p:cNvPicPr>
          <p:nvPr/>
        </p:nvPicPr>
        <p:blipFill>
          <a:blip r:embed="rId5" cstate="print"/>
          <a:stretch>
            <a:fillRect/>
          </a:stretch>
        </p:blipFill>
        <p:spPr>
          <a:xfrm>
            <a:off x="0" y="1"/>
            <a:ext cx="2514600" cy="2296497"/>
          </a:xfrm>
          <a:prstGeom prst="rect">
            <a:avLst/>
          </a:prstGeom>
        </p:spPr>
      </p:pic>
      <p:pic>
        <p:nvPicPr>
          <p:cNvPr id="6" name="Picture 5" descr="defzone_anal_fr.jpg"/>
          <p:cNvPicPr>
            <a:picLocks noChangeAspect="1"/>
          </p:cNvPicPr>
          <p:nvPr/>
        </p:nvPicPr>
        <p:blipFill>
          <a:blip r:embed="rId6" cstate="print"/>
          <a:stretch>
            <a:fillRect/>
          </a:stretch>
        </p:blipFill>
        <p:spPr>
          <a:xfrm>
            <a:off x="5029200" y="2819400"/>
            <a:ext cx="2133600" cy="1600200"/>
          </a:xfrm>
          <a:prstGeom prst="rect">
            <a:avLst/>
          </a:prstGeom>
        </p:spPr>
      </p:pic>
      <p:pic>
        <p:nvPicPr>
          <p:cNvPr id="7" name="Picture 6" descr="defzone_desc.jpg"/>
          <p:cNvPicPr>
            <a:picLocks noChangeAspect="1"/>
          </p:cNvPicPr>
          <p:nvPr/>
        </p:nvPicPr>
        <p:blipFill>
          <a:blip r:embed="rId7" cstate="print"/>
          <a:stretch>
            <a:fillRect/>
          </a:stretch>
        </p:blipFill>
        <p:spPr>
          <a:xfrm>
            <a:off x="0" y="2057400"/>
            <a:ext cx="1905000" cy="1428750"/>
          </a:xfrm>
          <a:prstGeom prst="rect">
            <a:avLst/>
          </a:prstGeom>
        </p:spPr>
      </p:pic>
      <p:pic>
        <p:nvPicPr>
          <p:cNvPr id="8" name="Picture 7" descr="defzone_diagnosis_fr.jpg"/>
          <p:cNvPicPr>
            <a:picLocks noChangeAspect="1"/>
          </p:cNvPicPr>
          <p:nvPr/>
        </p:nvPicPr>
        <p:blipFill>
          <a:blip r:embed="rId8" cstate="print"/>
          <a:stretch>
            <a:fillRect/>
          </a:stretch>
        </p:blipFill>
        <p:spPr>
          <a:xfrm>
            <a:off x="3429000" y="1143000"/>
            <a:ext cx="2540000" cy="1905000"/>
          </a:xfrm>
          <a:prstGeom prst="rect">
            <a:avLst/>
          </a:prstGeom>
        </p:spPr>
      </p:pic>
      <p:pic>
        <p:nvPicPr>
          <p:cNvPr id="10" name="Picture 9" descr="dynamic-feature-analysis-logo.jpg"/>
          <p:cNvPicPr>
            <a:picLocks noChangeAspect="1"/>
          </p:cNvPicPr>
          <p:nvPr/>
        </p:nvPicPr>
        <p:blipFill>
          <a:blip r:embed="rId9" cstate="print"/>
          <a:stretch>
            <a:fillRect/>
          </a:stretch>
        </p:blipFill>
        <p:spPr>
          <a:xfrm>
            <a:off x="1" y="3981061"/>
            <a:ext cx="3810000" cy="2876939"/>
          </a:xfrm>
          <a:prstGeom prst="rect">
            <a:avLst/>
          </a:prstGeom>
        </p:spPr>
      </p:pic>
      <p:pic>
        <p:nvPicPr>
          <p:cNvPr id="11" name="Picture 10" descr="glossary.jpg"/>
          <p:cNvPicPr>
            <a:picLocks noChangeAspect="1"/>
          </p:cNvPicPr>
          <p:nvPr/>
        </p:nvPicPr>
        <p:blipFill>
          <a:blip r:embed="rId10" cstate="print"/>
          <a:stretch>
            <a:fillRect/>
          </a:stretch>
        </p:blipFill>
        <p:spPr>
          <a:xfrm>
            <a:off x="3943350" y="5924550"/>
            <a:ext cx="5200650" cy="933450"/>
          </a:xfrm>
          <a:prstGeom prst="rect">
            <a:avLst/>
          </a:prstGeom>
        </p:spPr>
      </p:pic>
      <p:pic>
        <p:nvPicPr>
          <p:cNvPr id="12" name="Picture 11" descr="recognition_vorticity.jpg"/>
          <p:cNvPicPr>
            <a:picLocks noChangeAspect="1"/>
          </p:cNvPicPr>
          <p:nvPr/>
        </p:nvPicPr>
        <p:blipFill>
          <a:blip r:embed="rId11" cstate="print"/>
          <a:stretch>
            <a:fillRect/>
          </a:stretch>
        </p:blipFill>
        <p:spPr>
          <a:xfrm>
            <a:off x="6604000" y="4038600"/>
            <a:ext cx="2540000" cy="1905000"/>
          </a:xfrm>
          <a:prstGeom prst="rect">
            <a:avLst/>
          </a:prstGeom>
        </p:spPr>
      </p:pic>
      <p:pic>
        <p:nvPicPr>
          <p:cNvPr id="13" name="Picture 12" descr="ringoffire_thumbnail.jpg"/>
          <p:cNvPicPr>
            <a:picLocks noChangeAspect="1"/>
          </p:cNvPicPr>
          <p:nvPr/>
        </p:nvPicPr>
        <p:blipFill>
          <a:blip r:embed="rId12" cstate="print"/>
          <a:stretch>
            <a:fillRect/>
          </a:stretch>
        </p:blipFill>
        <p:spPr>
          <a:xfrm>
            <a:off x="4800600" y="0"/>
            <a:ext cx="2540000" cy="1905000"/>
          </a:xfrm>
          <a:prstGeom prst="rect">
            <a:avLst/>
          </a:prstGeom>
        </p:spPr>
      </p:pic>
      <p:pic>
        <p:nvPicPr>
          <p:cNvPr id="14" name="Picture 13" descr="sat_features.gif"/>
          <p:cNvPicPr>
            <a:picLocks noChangeAspect="1"/>
          </p:cNvPicPr>
          <p:nvPr/>
        </p:nvPicPr>
        <p:blipFill>
          <a:blip r:embed="rId13" cstate="print"/>
          <a:stretch>
            <a:fillRect/>
          </a:stretch>
        </p:blipFill>
        <p:spPr>
          <a:xfrm>
            <a:off x="7086600" y="2381250"/>
            <a:ext cx="1905000" cy="1428750"/>
          </a:xfrm>
          <a:prstGeom prst="rect">
            <a:avLst/>
          </a:prstGeom>
        </p:spPr>
      </p:pic>
      <p:pic>
        <p:nvPicPr>
          <p:cNvPr id="15" name="Picture 14" descr="ten-commandments-logo.jpg"/>
          <p:cNvPicPr>
            <a:picLocks noChangeAspect="1"/>
          </p:cNvPicPr>
          <p:nvPr/>
        </p:nvPicPr>
        <p:blipFill>
          <a:blip r:embed="rId14" cstate="print"/>
          <a:stretch>
            <a:fillRect/>
          </a:stretch>
        </p:blipFill>
        <p:spPr>
          <a:xfrm>
            <a:off x="0" y="3429000"/>
            <a:ext cx="4438650" cy="628650"/>
          </a:xfrm>
          <a:prstGeom prst="rect">
            <a:avLst/>
          </a:prstGeom>
        </p:spPr>
      </p:pic>
      <p:pic>
        <p:nvPicPr>
          <p:cNvPr id="16" name="Picture 15" descr="vortmin_desc.jpg"/>
          <p:cNvPicPr>
            <a:picLocks noChangeAspect="1"/>
          </p:cNvPicPr>
          <p:nvPr/>
        </p:nvPicPr>
        <p:blipFill>
          <a:blip r:embed="rId15" cstate="print"/>
          <a:stretch>
            <a:fillRect/>
          </a:stretch>
        </p:blipFill>
        <p:spPr>
          <a:xfrm>
            <a:off x="7239000" y="762000"/>
            <a:ext cx="1905000" cy="1428750"/>
          </a:xfrm>
          <a:prstGeom prst="rect">
            <a:avLst/>
          </a:prstGeom>
        </p:spPr>
      </p:pic>
      <p:pic>
        <p:nvPicPr>
          <p:cNvPr id="3" name="Picture 2" descr="atmosrivers_tn.jpg"/>
          <p:cNvPicPr>
            <a:picLocks noChangeAspect="1"/>
          </p:cNvPicPr>
          <p:nvPr/>
        </p:nvPicPr>
        <p:blipFill>
          <a:blip r:embed="rId16" cstate="print"/>
          <a:stretch>
            <a:fillRect/>
          </a:stretch>
        </p:blipFill>
        <p:spPr>
          <a:xfrm>
            <a:off x="2133600" y="2362200"/>
            <a:ext cx="2540000" cy="1905000"/>
          </a:xfrm>
          <a:prstGeom prst="rect">
            <a:avLst/>
          </a:prstGeom>
        </p:spPr>
      </p:pic>
      <p:pic>
        <p:nvPicPr>
          <p:cNvPr id="9" name="Picture 8" descr="defzone_distr.jpg"/>
          <p:cNvPicPr>
            <a:picLocks noChangeAspect="1"/>
          </p:cNvPicPr>
          <p:nvPr/>
        </p:nvPicPr>
        <p:blipFill>
          <a:blip r:embed="rId17" cstate="print"/>
          <a:stretch>
            <a:fillRect/>
          </a:stretch>
        </p:blipFill>
        <p:spPr>
          <a:xfrm>
            <a:off x="3784600" y="3886200"/>
            <a:ext cx="2844800" cy="2133600"/>
          </a:xfrm>
          <a:prstGeom prst="rect">
            <a:avLst/>
          </a:prstGeom>
        </p:spPr>
      </p:pic>
      <p:sp>
        <p:nvSpPr>
          <p:cNvPr id="17" name="TextBox 16"/>
          <p:cNvSpPr txBox="1"/>
          <p:nvPr/>
        </p:nvSpPr>
        <p:spPr>
          <a:xfrm>
            <a:off x="785882" y="1066800"/>
            <a:ext cx="7596118" cy="1446550"/>
          </a:xfrm>
          <a:prstGeom prst="rect">
            <a:avLst/>
          </a:prstGeom>
          <a:solidFill>
            <a:schemeClr val="bg1">
              <a:alpha val="74000"/>
            </a:schemeClr>
          </a:solidFill>
        </p:spPr>
        <p:txBody>
          <a:bodyPr wrap="none" rtlCol="0">
            <a:spAutoFit/>
          </a:bodyPr>
          <a:lstStyle/>
          <a:p>
            <a:r>
              <a:rPr lang="en-US" sz="4400" b="1" i="1" dirty="0" smtClean="0"/>
              <a:t>COMET </a:t>
            </a:r>
          </a:p>
          <a:p>
            <a:r>
              <a:rPr lang="en-US" sz="4400" b="1" i="1" dirty="0" smtClean="0"/>
              <a:t>The Satellite and Radar Palettes</a:t>
            </a:r>
            <a:endParaRPr lang="en-US" sz="4400" b="1"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1630</TotalTime>
  <Words>3008</Words>
  <Application>Microsoft Office PowerPoint</Application>
  <PresentationFormat>On-screen Show (4:3)</PresentationFormat>
  <Paragraphs>305</Paragraphs>
  <Slides>31</Slides>
  <Notes>27</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Slide 2</vt:lpstr>
      <vt:lpstr>Phil the Forecaster Chadwick</vt:lpstr>
      <vt:lpstr>Just How Big is Canada? </vt:lpstr>
      <vt:lpstr>Just How Big is Canada? </vt:lpstr>
      <vt:lpstr>Interesting Canada</vt:lpstr>
      <vt:lpstr>Just How Big is Canada? </vt:lpstr>
      <vt:lpstr>Slide 8</vt:lpstr>
      <vt:lpstr>Slide 9</vt:lpstr>
      <vt:lpstr>Slide 10</vt:lpstr>
      <vt:lpstr>Slide 11</vt:lpstr>
      <vt:lpstr>Slide 12</vt:lpstr>
      <vt:lpstr>Slide 13</vt:lpstr>
      <vt:lpstr>Slide 14</vt:lpstr>
      <vt:lpstr>Slide 15</vt:lpstr>
      <vt:lpstr>Slide 16</vt:lpstr>
      <vt:lpstr>Slide 17</vt:lpstr>
      <vt:lpstr>Slide 18</vt:lpstr>
      <vt:lpstr>Current Weather Related Concerns Spring 2013</vt:lpstr>
      <vt:lpstr>Slide 20</vt:lpstr>
      <vt:lpstr>Slide 21</vt:lpstr>
      <vt:lpstr>Slide 22</vt:lpstr>
      <vt:lpstr>Current Weather Related Concerns Spring 2013</vt:lpstr>
      <vt:lpstr>Slide 24</vt:lpstr>
      <vt:lpstr>Slide 25</vt:lpstr>
      <vt:lpstr>Current Weather Related Concerns Spring 2013</vt:lpstr>
      <vt:lpstr>Slide 27</vt:lpstr>
      <vt:lpstr>Current Weather Related Concerns Spring 2013</vt:lpstr>
      <vt:lpstr>Current Weather Related Concerns Spring 2013</vt:lpstr>
      <vt:lpstr>Weather is important to everyone  Meteorologists are the most important part of the forecast cycle  I love my profession and going to work! </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dc:creator>
  <cp:lastModifiedBy>Phil</cp:lastModifiedBy>
  <cp:revision>155</cp:revision>
  <dcterms:created xsi:type="dcterms:W3CDTF">2013-04-08T11:49:10Z</dcterms:created>
  <dcterms:modified xsi:type="dcterms:W3CDTF">2013-05-21T23:59:37Z</dcterms:modified>
</cp:coreProperties>
</file>