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  <p:sldMasterId id="2147483714" r:id="rId2"/>
    <p:sldMasterId id="2147483662" r:id="rId3"/>
    <p:sldMasterId id="2147483675" r:id="rId4"/>
    <p:sldMasterId id="2147483688" r:id="rId5"/>
    <p:sldMasterId id="2147483701" r:id="rId6"/>
    <p:sldMasterId id="2147483750" r:id="rId7"/>
  </p:sldMasterIdLst>
  <p:notesMasterIdLst>
    <p:notesMasterId r:id="rId44"/>
  </p:notesMasterIdLst>
  <p:sldIdLst>
    <p:sldId id="257" r:id="rId8"/>
    <p:sldId id="291" r:id="rId9"/>
    <p:sldId id="309" r:id="rId10"/>
    <p:sldId id="281" r:id="rId11"/>
    <p:sldId id="282" r:id="rId12"/>
    <p:sldId id="280" r:id="rId13"/>
    <p:sldId id="310" r:id="rId14"/>
    <p:sldId id="283" r:id="rId15"/>
    <p:sldId id="290" r:id="rId16"/>
    <p:sldId id="284" r:id="rId17"/>
    <p:sldId id="313" r:id="rId18"/>
    <p:sldId id="285" r:id="rId19"/>
    <p:sldId id="288" r:id="rId20"/>
    <p:sldId id="289" r:id="rId21"/>
    <p:sldId id="293" r:id="rId22"/>
    <p:sldId id="294" r:id="rId23"/>
    <p:sldId id="295" r:id="rId24"/>
    <p:sldId id="296" r:id="rId25"/>
    <p:sldId id="308" r:id="rId26"/>
    <p:sldId id="314" r:id="rId27"/>
    <p:sldId id="315" r:id="rId28"/>
    <p:sldId id="297" r:id="rId29"/>
    <p:sldId id="298" r:id="rId30"/>
    <p:sldId id="311" r:id="rId31"/>
    <p:sldId id="312" r:id="rId32"/>
    <p:sldId id="299" r:id="rId33"/>
    <p:sldId id="316" r:id="rId34"/>
    <p:sldId id="318" r:id="rId35"/>
    <p:sldId id="301" r:id="rId36"/>
    <p:sldId id="302" r:id="rId37"/>
    <p:sldId id="303" r:id="rId38"/>
    <p:sldId id="319" r:id="rId39"/>
    <p:sldId id="304" r:id="rId40"/>
    <p:sldId id="306" r:id="rId41"/>
    <p:sldId id="307" r:id="rId42"/>
    <p:sldId id="317" r:id="rId43"/>
  </p:sldIdLst>
  <p:sldSz cx="9144000" cy="6858000" type="screen4x3"/>
  <p:notesSz cx="7099300" cy="10234613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33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45" autoAdjust="0"/>
    <p:restoredTop sz="94675" autoAdjust="0"/>
  </p:normalViewPr>
  <p:slideViewPr>
    <p:cSldViewPr snapToGrid="0">
      <p:cViewPr>
        <p:scale>
          <a:sx n="100" d="100"/>
          <a:sy n="100" d="100"/>
        </p:scale>
        <p:origin x="-240" y="-162"/>
      </p:cViewPr>
      <p:guideLst>
        <p:guide orient="horz" pos="2160"/>
        <p:guide orient="horz" pos="1798"/>
        <p:guide orient="horz" pos="1914"/>
        <p:guide pos="339"/>
        <p:guide pos="550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52"/>
    </p:cViewPr>
  </p:sorterViewPr>
  <p:notesViewPr>
    <p:cSldViewPr snapToGrid="0">
      <p:cViewPr varScale="1">
        <p:scale>
          <a:sx n="76" d="100"/>
          <a:sy n="76" d="100"/>
        </p:scale>
        <p:origin x="-3342" y="-102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 smtClean="0"/>
            </a:lvl1pPr>
          </a:lstStyle>
          <a:p>
            <a:pPr>
              <a:defRPr/>
            </a:pPr>
            <a:fld id="{3C73F1F1-DE28-4BEB-99C7-07839930C4A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40823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856DE6-A23D-4124-94AD-BB3038932D3B}" type="slidenum">
              <a:rPr lang="nl-NL"/>
              <a:pPr/>
              <a:t>16</a:t>
            </a:fld>
            <a:endParaRPr lang="nl-NL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Most ideal cloud type. Relatively good agreement. MODIS has larger average COT because they do clear-sky restoral, i.e. remove cloud edges from processing.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856DE6-A23D-4124-94AD-BB3038932D3B}" type="slidenum">
              <a:rPr lang="nl-NL"/>
              <a:pPr/>
              <a:t>17</a:t>
            </a:fld>
            <a:endParaRPr lang="nl-NL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Most ideal cloud type. Relatively good agreement. MODIS has larger average COT because they do clear-sky restoral, i.e. remove cloud edges from processing.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856DE6-A23D-4124-94AD-BB3038932D3B}" type="slidenum">
              <a:rPr lang="nl-NL"/>
              <a:pPr/>
              <a:t>18</a:t>
            </a:fld>
            <a:endParaRPr lang="nl-NL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Most ideal cloud type. Relatively good agreement. MODIS has larger average COT because they do clear-sky restoral, i.e. remove cloud edges from processing.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856DE6-A23D-4124-94AD-BB3038932D3B}" type="slidenum">
              <a:rPr lang="nl-NL">
                <a:solidFill>
                  <a:prstClr val="black"/>
                </a:solidFill>
              </a:rPr>
              <a:pPr/>
              <a:t>19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Most ideal cloud type. Relatively good agreement. MODIS has larger average COT because they do clear-sky restoral, i.e. remove cloud edges from processing.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smtClean="0"/>
              <a:t>This slide could be used to introduce the 8 different CLARA surface radiation data sets… 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0DA4F4-1287-42E1-8073-10E2173AFB7E}" type="slidenum">
              <a:rPr lang="de-DE">
                <a:solidFill>
                  <a:prstClr val="black"/>
                </a:solidFill>
              </a:rPr>
              <a:pPr/>
              <a:t>2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1093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IAPP: International ATOVS Processing Package, NC schickt noch Paper</a:t>
            </a:r>
          </a:p>
          <a:p>
            <a:r>
              <a:rPr lang="de-DE"/>
              <a:t>*ATOVS = AMSU-A + AMSU-B(MHS) + HIRS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It would be great to have the same plot also for the cloud fraction and the surface albedo, but I guess this will not work out before the Event Week… Anyway, I will do that later and provide you with the plots, there will surely be more GAC presentation in the upcoming weeks/months. 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856DE6-A23D-4124-94AD-BB3038932D3B}" type="slidenum">
              <a:rPr lang="nl-NL"/>
              <a:pPr/>
              <a:t>35</a:t>
            </a:fld>
            <a:endParaRPr lang="nl-NL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smtClean="0"/>
              <a:t>This slide could be used to introduce the 8 different CLARA surface radiation data sets…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821D7-DEEA-4E00-8033-F05D74979B3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2388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29748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29748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2E418-A608-480A-B326-D144AB6D41F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8656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Rubrik och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abell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>
          <a:xfrm>
            <a:off x="8234363" y="6548438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D5626-35CD-499E-A061-EA5C2B9BDDC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4169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6486-CE58-402A-A69F-D03093DB819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5633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6486-CE58-402A-A69F-D03093DB819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85941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6486-CE58-402A-A69F-D03093DB819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7286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6486-CE58-402A-A69F-D03093DB819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37957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6486-CE58-402A-A69F-D03093DB819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81897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6486-CE58-402A-A69F-D03093DB819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07471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6486-CE58-402A-A69F-D03093DB819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92938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6486-CE58-402A-A69F-D03093DB819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814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64321-55D2-481F-8641-6191A71CAF3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96542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6486-CE58-402A-A69F-D03093DB819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46789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6486-CE58-402A-A69F-D03093DB819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27271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6486-CE58-402A-A69F-D03093DB819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41297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7" name="Picture 13" descr="front_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4" name="Picture 11" descr="SMHI Logotype_svart_ne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3" y="293688"/>
            <a:ext cx="118586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/>
            </a:lvl1pPr>
          </a:lstStyle>
          <a:p>
            <a:pPr lvl="0"/>
            <a:r>
              <a:rPr lang="sv-SE" noProof="0" smtClean="0"/>
              <a:t>Klicka här för att ändra format</a:t>
            </a:r>
          </a:p>
        </p:txBody>
      </p:sp>
      <p:sp>
        <p:nvSpPr>
          <p:cNvPr id="368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latin typeface="Arial Black" pitchFamily="34" charset="0"/>
              </a:defRPr>
            </a:lvl1pPr>
          </a:lstStyle>
          <a:p>
            <a:pPr lvl="0"/>
            <a:r>
              <a:rPr lang="sv-SE" noProof="0" smtClean="0"/>
              <a:t>Klicka här för att ändra format på underrubrik i bakgrunden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821D7-DEEA-4E00-8033-F05D74979B39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98610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64321-55D2-481F-8641-6191A71CAF30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89129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7FCE5-6EE8-4172-9D1A-06E61F5495EC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43126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D7547-FDA0-46CC-838D-FEAD8839FBF1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44220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DEB7A-8D69-4BBC-8D0B-36D7F971CE7E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32966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C5207-655A-4E07-9947-C02E1190D68A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7670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7FCE5-6EE8-4172-9D1A-06E61F5495E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0784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80A8A-06FB-46B8-A729-E2CE2B09EBE9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38591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smtClean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7C457-2D59-474D-AA63-82037F67797F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57877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00F593-9EBF-404C-AD54-DA377AABF0F0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19234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3800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38003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2E418-A608-480A-B326-D144AB6D41FF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64591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2BA69-7C91-4AA2-90AF-3E8C4D40954F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9484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93688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 smtClean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 smtClean="0"/>
              <a:t>Klicka här för att ändra format på underrubrik i bakgrunden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CE4B-3FB5-40D5-A1A1-C5287EDCB78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24767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3E81D-3B29-4F00-84DB-51A370229DD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51925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378B9-1247-4C7F-A1B9-B098BC675A9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17044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E64C-0883-4B22-8E7E-A50EE59C38A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370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D7547-FDA0-46CC-838D-FEAD8839FBF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61634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F87C2-5DF1-4524-A288-64893B8E7AC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17779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D5DF0-2651-46E1-9AD3-7DC3ED30AEB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63882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C0DD-7980-4C28-9F69-E9B87DA23E9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46380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smtClean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E1A7D-D3E1-4B7F-8C40-8F7A4D75FBA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13470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813FA-E0B2-4DF1-B40E-84D5725B45F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55138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29748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29748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5603A-526D-4563-B1F4-5BD52AE6958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41048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5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3" y="6548438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6301B-971C-4865-ADC1-277655B2485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0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15112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7" name="Picture 13" descr="front_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4" name="Picture 11" descr="SMHI Logotype_svart_ne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3" y="293688"/>
            <a:ext cx="118586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/>
            </a:lvl1pPr>
          </a:lstStyle>
          <a:p>
            <a:pPr lvl="0"/>
            <a:r>
              <a:rPr lang="sv-SE" noProof="0" smtClean="0"/>
              <a:t>Klicka här för att ändra format</a:t>
            </a:r>
          </a:p>
        </p:txBody>
      </p:sp>
      <p:sp>
        <p:nvSpPr>
          <p:cNvPr id="368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latin typeface="Arial Black" pitchFamily="34" charset="0"/>
              </a:defRPr>
            </a:lvl1pPr>
          </a:lstStyle>
          <a:p>
            <a:pPr lvl="0"/>
            <a:r>
              <a:rPr lang="sv-SE" noProof="0" smtClean="0"/>
              <a:t>Klicka här för att ändra format på underrubrik i bakgrunden</a:t>
            </a:r>
          </a:p>
        </p:txBody>
      </p:sp>
      <p:pic>
        <p:nvPicPr>
          <p:cNvPr id="6" name="Picture 13" descr="front_whi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 descr="SMHI Logotype_svart_new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3" y="293688"/>
            <a:ext cx="118586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B99D5-E59A-444C-BD10-52EA5CDCFCF6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98610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B4E01-B607-4627-96BD-879611A956D0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8912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DEB7A-8D69-4BBC-8D0B-36D7F971CE7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7187497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8817C-5447-4384-AE96-F064ACCCC36D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43126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88E30-EA9E-47C5-B1E4-159EC579DC0D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44220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CAD83-103D-4CE9-928B-52F863B1BC49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329664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10211-B8E2-4EB0-B03D-6DFACE2A9D1A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76706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DB49F-5A01-4F87-9865-B16ED5D9F78A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38591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smtClean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91B13-CD46-4A6E-A33C-76E8E99E5A40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57877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3F777-BB1B-45A8-BA87-DD5B1299A953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192341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3800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38003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1C6CF-2A45-467C-9946-BDF329A529DB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64591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67B01-7F18-422B-9401-A833AD048036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9484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93688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 smtClean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 smtClean="0"/>
              <a:t>Klicka här för att ändra format på underrubrik i bakgrunden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C5207-655A-4E07-9947-C02E1190D68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04323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CE4B-3FB5-40D5-A1A1-C5287EDCB78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247678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3E81D-3B29-4F00-84DB-51A370229DD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51925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378B9-1247-4C7F-A1B9-B098BC675A9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170441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E64C-0883-4B22-8E7E-A50EE59C38A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3706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F87C2-5DF1-4524-A288-64893B8E7AC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17779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D5DF0-2651-46E1-9AD3-7DC3ED30AEB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638827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C0DD-7980-4C28-9F69-E9B87DA23E9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463800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smtClean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E1A7D-D3E1-4B7F-8C40-8F7A4D75FBA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134705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813FA-E0B2-4DF1-B40E-84D5725B45F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551382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29748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29748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5603A-526D-4563-B1F4-5BD52AE6958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4104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80A8A-06FB-46B8-A729-E2CE2B09EB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03504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5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3" y="6548438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6301B-971C-4865-ADC1-277655B2485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0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151129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429338479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13471821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36147270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15878609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70128689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284036995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439119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70521389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142439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7C457-2D59-474D-AA63-82037F67797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291556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16758762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15214366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Rubrik och diagram eller organisationssch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4292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00F593-9EBF-404C-AD54-DA377AABF0F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7236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5A82BA69-7C91-4AA2-90AF-3E8C4D40954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23" descr="CMSAFLogo_gradient_L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74" t="13936" b="31741"/>
          <a:stretch>
            <a:fillRect/>
          </a:stretch>
        </p:blipFill>
        <p:spPr bwMode="auto">
          <a:xfrm>
            <a:off x="330200" y="0"/>
            <a:ext cx="1816100" cy="66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61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86486-CE58-402A-A69F-D03093DB819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95220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format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sv-SE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endParaRPr lang="sv-S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5A82BA69-7C91-4AA2-90AF-3E8C4D40954F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pic>
        <p:nvPicPr>
          <p:cNvPr id="2056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endParaRPr lang="sv-SE"/>
          </a:p>
        </p:txBody>
      </p:sp>
      <p:pic>
        <p:nvPicPr>
          <p:cNvPr id="9" name="Picture 23" descr="CMSAFLogo_gradient_L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74" t="13936" b="31741"/>
          <a:stretch>
            <a:fillRect/>
          </a:stretch>
        </p:blipFill>
        <p:spPr bwMode="auto">
          <a:xfrm>
            <a:off x="330200" y="0"/>
            <a:ext cx="1816100" cy="66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24"/>
          <p:cNvSpPr txBox="1">
            <a:spLocks noChangeArrowheads="1"/>
          </p:cNvSpPr>
          <p:nvPr userDrawn="1"/>
        </p:nvSpPr>
        <p:spPr bwMode="auto">
          <a:xfrm>
            <a:off x="3009900" y="6613525"/>
            <a:ext cx="33337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000" dirty="0"/>
              <a:t>CMSAF </a:t>
            </a:r>
            <a:r>
              <a:rPr lang="sv-SE" sz="1000" dirty="0" smtClean="0"/>
              <a:t>IBM10, Offenbach, 2-4 November 2011</a:t>
            </a:r>
            <a:endParaRPr lang="sv-SE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sv-SE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endParaRPr lang="sv-S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7C9E22D8-29E0-499F-8B90-CBB46DC0050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format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sv-SE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endParaRPr lang="sv-S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B0ADAB9D-4F8E-44CC-8A1D-FBA0F8C55705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pic>
        <p:nvPicPr>
          <p:cNvPr id="2056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sv-SE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endParaRPr lang="sv-S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7C9E22D8-29E0-499F-8B90-CBB46DC0050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1327150" y="6613525"/>
            <a:ext cx="6510338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859" tIns="43430" rIns="86859" bIns="43430"/>
          <a:lstStyle/>
          <a:p>
            <a:pPr algn="ctr" defTabSz="868363" eaLnBrk="0" hangingPunct="0"/>
            <a:r>
              <a:rPr lang="en-US" sz="800" i="1">
                <a:solidFill>
                  <a:srgbClr val="000000"/>
                </a:solidFill>
                <a:latin typeface="Verdana" pitchFamily="34" charset="0"/>
              </a:rPr>
              <a:t>CM SAF Event Week 2012 – The satellite application facility on climate monitoring - An Overview -</a:t>
            </a:r>
          </a:p>
        </p:txBody>
      </p:sp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8269288" y="6615113"/>
            <a:ext cx="484187" cy="13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6859" tIns="43430" rIns="86859" bIns="43430"/>
          <a:lstStyle/>
          <a:p>
            <a:pPr algn="ctr" defTabSz="868363" eaLnBrk="0" hangingPunct="0">
              <a:spcBef>
                <a:spcPct val="50000"/>
              </a:spcBef>
            </a:pPr>
            <a:fld id="{BBEE919E-3B25-41E9-9DDF-F09C89C1FB66}" type="slidenum">
              <a:rPr lang="en-US" sz="800">
                <a:solidFill>
                  <a:srgbClr val="000000"/>
                </a:solidFill>
                <a:latin typeface="Verdana" pitchFamily="34" charset="0"/>
              </a:rPr>
              <a:pPr algn="ctr" defTabSz="868363" eaLnBrk="0" hangingPunct="0">
                <a:spcBef>
                  <a:spcPct val="50000"/>
                </a:spcBef>
              </a:pPr>
              <a:t>‹#›</a:t>
            </a:fld>
            <a:endParaRPr lang="en-US" sz="8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047" name="Line 6"/>
          <p:cNvSpPr>
            <a:spLocks noChangeShapeType="1"/>
          </p:cNvSpPr>
          <p:nvPr userDrawn="1"/>
        </p:nvSpPr>
        <p:spPr bwMode="auto">
          <a:xfrm>
            <a:off x="171450" y="908050"/>
            <a:ext cx="8763000" cy="0"/>
          </a:xfrm>
          <a:prstGeom prst="line">
            <a:avLst/>
          </a:prstGeom>
          <a:noFill/>
          <a:ln w="19050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sv-SE" sz="150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048" name="Grafik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4450"/>
            <a:ext cx="18907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9" name="Grafik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338" y="127000"/>
            <a:ext cx="2382837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0" name="Line 7"/>
          <p:cNvSpPr>
            <a:spLocks noChangeShapeType="1"/>
          </p:cNvSpPr>
          <p:nvPr userDrawn="1"/>
        </p:nvSpPr>
        <p:spPr bwMode="auto">
          <a:xfrm>
            <a:off x="171450" y="6578600"/>
            <a:ext cx="8763000" cy="0"/>
          </a:xfrm>
          <a:prstGeom prst="line">
            <a:avLst/>
          </a:prstGeom>
          <a:noFill/>
          <a:ln w="19050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sv-SE" sz="15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76200" y="6610350"/>
            <a:ext cx="1133475" cy="18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de-DE" sz="800">
                <a:solidFill>
                  <a:srgbClr val="000000"/>
                </a:solidFill>
                <a:latin typeface="Verdana" pitchFamily="34" charset="0"/>
              </a:rPr>
              <a:t>25 June 2012</a:t>
            </a:r>
          </a:p>
        </p:txBody>
      </p:sp>
    </p:spTree>
    <p:extLst>
      <p:ext uri="{BB962C8B-B14F-4D97-AF65-F5344CB8AC3E}">
        <p14:creationId xmlns:p14="http://schemas.microsoft.com/office/powerpoint/2010/main" val="2808812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27038" rtl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marL="409575" indent="-204788" algn="l" defTabSz="427038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200">
          <a:solidFill>
            <a:srgbClr val="000000"/>
          </a:solidFill>
          <a:latin typeface="Verdana" pitchFamily="34" charset="0"/>
        </a:defRPr>
      </a:lvl2pPr>
      <a:lvl3pPr marL="615950" indent="-206375" algn="l" defTabSz="427038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200">
          <a:solidFill>
            <a:srgbClr val="000000"/>
          </a:solidFill>
          <a:latin typeface="Verdana" pitchFamily="34" charset="0"/>
        </a:defRPr>
      </a:lvl3pPr>
      <a:lvl4pPr marL="820738" indent="-204788" algn="l" defTabSz="427038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200">
          <a:solidFill>
            <a:srgbClr val="000000"/>
          </a:solidFill>
          <a:latin typeface="Verdana" pitchFamily="34" charset="0"/>
        </a:defRPr>
      </a:lvl4pPr>
      <a:lvl5pPr marL="1025525" indent="-204788" algn="l" defTabSz="427038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200">
          <a:solidFill>
            <a:srgbClr val="000000"/>
          </a:solidFill>
          <a:latin typeface="Verdana" pitchFamily="34" charset="0"/>
        </a:defRPr>
      </a:lvl5pPr>
      <a:lvl6pPr marL="1482725" indent="-204788" algn="l" defTabSz="427038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200">
          <a:solidFill>
            <a:srgbClr val="000000"/>
          </a:solidFill>
          <a:latin typeface="Verdana" pitchFamily="34" charset="0"/>
        </a:defRPr>
      </a:lvl6pPr>
      <a:lvl7pPr marL="1939925" indent="-204788" algn="l" defTabSz="427038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200">
          <a:solidFill>
            <a:srgbClr val="000000"/>
          </a:solidFill>
          <a:latin typeface="Verdana" pitchFamily="34" charset="0"/>
        </a:defRPr>
      </a:lvl7pPr>
      <a:lvl8pPr marL="2397125" indent="-204788" algn="l" defTabSz="427038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200">
          <a:solidFill>
            <a:srgbClr val="000000"/>
          </a:solidFill>
          <a:latin typeface="Verdana" pitchFamily="34" charset="0"/>
        </a:defRPr>
      </a:lvl8pPr>
      <a:lvl9pPr marL="2854325" indent="-204788" algn="l" defTabSz="427038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200">
          <a:solidFill>
            <a:srgbClr val="000000"/>
          </a:solidFill>
          <a:latin typeface="Verdana" pitchFamily="34" charset="0"/>
        </a:defRPr>
      </a:lvl9pPr>
    </p:titleStyle>
    <p:bodyStyle>
      <a:lvl1pPr marL="409575" indent="-306388" algn="l" defTabSz="427038" rtl="0" fontAlgn="base" hangingPunct="0">
        <a:lnSpc>
          <a:spcPct val="102000"/>
        </a:lnSpc>
        <a:spcBef>
          <a:spcPct val="0"/>
        </a:spcBef>
        <a:spcAft>
          <a:spcPts val="1350"/>
        </a:spcAft>
        <a:buClr>
          <a:srgbClr val="000000"/>
        </a:buClr>
        <a:buSzPct val="45000"/>
        <a:buFont typeface="StarSymbol" charset="0"/>
        <a:buChar char="●"/>
        <a:defRPr sz="3000">
          <a:solidFill>
            <a:srgbClr val="000000"/>
          </a:solidFill>
          <a:latin typeface="+mn-lt"/>
          <a:ea typeface="+mn-ea"/>
          <a:cs typeface="+mn-cs"/>
        </a:defRPr>
      </a:lvl1pPr>
      <a:lvl2pPr marL="820738" indent="-273050" algn="l" defTabSz="427038" rtl="0" fontAlgn="base" hangingPunct="0">
        <a:lnSpc>
          <a:spcPct val="102000"/>
        </a:lnSpc>
        <a:spcBef>
          <a:spcPct val="0"/>
        </a:spcBef>
        <a:spcAft>
          <a:spcPts val="1075"/>
        </a:spcAft>
        <a:buClr>
          <a:srgbClr val="000000"/>
        </a:buClr>
        <a:buSzPct val="75000"/>
        <a:buFont typeface="StarSymbol" charset="0"/>
        <a:buChar char="–"/>
        <a:defRPr sz="2700">
          <a:solidFill>
            <a:srgbClr val="000000"/>
          </a:solidFill>
          <a:latin typeface="+mn-lt"/>
        </a:defRPr>
      </a:lvl2pPr>
      <a:lvl3pPr marL="1230313" indent="-204788" algn="l" defTabSz="427038" rtl="0" fontAlgn="base" hangingPunct="0">
        <a:lnSpc>
          <a:spcPct val="102000"/>
        </a:lnSpc>
        <a:spcBef>
          <a:spcPct val="0"/>
        </a:spcBef>
        <a:spcAft>
          <a:spcPts val="813"/>
        </a:spcAft>
        <a:buClr>
          <a:srgbClr val="000000"/>
        </a:buClr>
        <a:buSzPct val="45000"/>
        <a:buFont typeface="StarSymbol" charset="0"/>
        <a:buChar char="●"/>
        <a:defRPr sz="2300">
          <a:solidFill>
            <a:srgbClr val="000000"/>
          </a:solidFill>
          <a:latin typeface="+mn-lt"/>
        </a:defRPr>
      </a:lvl3pPr>
      <a:lvl4pPr marL="1641475" indent="-204788" algn="l" defTabSz="427038" rtl="0" fontAlgn="base" hangingPunct="0">
        <a:lnSpc>
          <a:spcPct val="102000"/>
        </a:lnSpc>
        <a:spcBef>
          <a:spcPct val="0"/>
        </a:spcBef>
        <a:spcAft>
          <a:spcPts val="550"/>
        </a:spcAft>
        <a:buClr>
          <a:srgbClr val="000000"/>
        </a:buClr>
        <a:buSzPct val="75000"/>
        <a:buFont typeface="StarSymbol" charset="0"/>
        <a:buChar char="–"/>
        <a:defRPr sz="1900">
          <a:solidFill>
            <a:srgbClr val="000000"/>
          </a:solidFill>
          <a:latin typeface="+mn-lt"/>
        </a:defRPr>
      </a:lvl4pPr>
      <a:lvl5pPr marL="2051050" indent="-204788" algn="l" defTabSz="427038" rtl="0" fontAlgn="base" hangingPunct="0">
        <a:lnSpc>
          <a:spcPct val="102000"/>
        </a:lnSpc>
        <a:spcBef>
          <a:spcPct val="0"/>
        </a:spcBef>
        <a:spcAft>
          <a:spcPts val="275"/>
        </a:spcAft>
        <a:buClr>
          <a:srgbClr val="000000"/>
        </a:buClr>
        <a:buSzPct val="45000"/>
        <a:buFont typeface="StarSymbol" charset="0"/>
        <a:buChar char="●"/>
        <a:defRPr sz="1900">
          <a:solidFill>
            <a:srgbClr val="000000"/>
          </a:solidFill>
          <a:latin typeface="+mn-lt"/>
        </a:defRPr>
      </a:lvl5pPr>
      <a:lvl6pPr marL="2508250" indent="-204788" algn="l" defTabSz="427038" rtl="0" fontAlgn="base" hangingPunct="0">
        <a:lnSpc>
          <a:spcPct val="102000"/>
        </a:lnSpc>
        <a:spcBef>
          <a:spcPct val="0"/>
        </a:spcBef>
        <a:spcAft>
          <a:spcPts val="275"/>
        </a:spcAft>
        <a:buClr>
          <a:srgbClr val="000000"/>
        </a:buClr>
        <a:buSzPct val="45000"/>
        <a:buFont typeface="StarSymbol" charset="0"/>
        <a:buChar char="●"/>
        <a:defRPr sz="1900">
          <a:solidFill>
            <a:srgbClr val="000000"/>
          </a:solidFill>
          <a:latin typeface="+mn-lt"/>
        </a:defRPr>
      </a:lvl6pPr>
      <a:lvl7pPr marL="2965450" indent="-204788" algn="l" defTabSz="427038" rtl="0" fontAlgn="base" hangingPunct="0">
        <a:lnSpc>
          <a:spcPct val="102000"/>
        </a:lnSpc>
        <a:spcBef>
          <a:spcPct val="0"/>
        </a:spcBef>
        <a:spcAft>
          <a:spcPts val="275"/>
        </a:spcAft>
        <a:buClr>
          <a:srgbClr val="000000"/>
        </a:buClr>
        <a:buSzPct val="45000"/>
        <a:buFont typeface="StarSymbol" charset="0"/>
        <a:buChar char="●"/>
        <a:defRPr sz="1900">
          <a:solidFill>
            <a:srgbClr val="000000"/>
          </a:solidFill>
          <a:latin typeface="+mn-lt"/>
        </a:defRPr>
      </a:lvl7pPr>
      <a:lvl8pPr marL="3422650" indent="-204788" algn="l" defTabSz="427038" rtl="0" fontAlgn="base" hangingPunct="0">
        <a:lnSpc>
          <a:spcPct val="102000"/>
        </a:lnSpc>
        <a:spcBef>
          <a:spcPct val="0"/>
        </a:spcBef>
        <a:spcAft>
          <a:spcPts val="275"/>
        </a:spcAft>
        <a:buClr>
          <a:srgbClr val="000000"/>
        </a:buClr>
        <a:buSzPct val="45000"/>
        <a:buFont typeface="StarSymbol" charset="0"/>
        <a:buChar char="●"/>
        <a:defRPr sz="1900">
          <a:solidFill>
            <a:srgbClr val="000000"/>
          </a:solidFill>
          <a:latin typeface="+mn-lt"/>
        </a:defRPr>
      </a:lvl8pPr>
      <a:lvl9pPr marL="3879850" indent="-204788" algn="l" defTabSz="427038" rtl="0" fontAlgn="base" hangingPunct="0">
        <a:lnSpc>
          <a:spcPct val="102000"/>
        </a:lnSpc>
        <a:spcBef>
          <a:spcPct val="0"/>
        </a:spcBef>
        <a:spcAft>
          <a:spcPts val="275"/>
        </a:spcAft>
        <a:buClr>
          <a:srgbClr val="000000"/>
        </a:buClr>
        <a:buSzPct val="45000"/>
        <a:buFont typeface="StarSymbol" charset="0"/>
        <a:buChar char="●"/>
        <a:defRPr sz="1900">
          <a:solidFill>
            <a:srgbClr val="000000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0.emf"/><Relationship Id="rId4" Type="http://schemas.openxmlformats.org/officeDocument/2006/relationships/package" Target="../embeddings/Microsoft_Word-dokument1.docx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2.xml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tiff"/><Relationship Id="rId4" Type="http://schemas.openxmlformats.org/officeDocument/2006/relationships/image" Target="../media/image33.tif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925513" y="893763"/>
            <a:ext cx="77819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2400" b="1" dirty="0" smtClean="0"/>
              <a:t>CM SAF </a:t>
            </a:r>
            <a:r>
              <a:rPr lang="sv-SE" sz="2400" b="1" dirty="0" err="1" smtClean="0"/>
              <a:t>cloud</a:t>
            </a:r>
            <a:r>
              <a:rPr lang="sv-SE" sz="2400" b="1" dirty="0" smtClean="0"/>
              <a:t>, </a:t>
            </a:r>
            <a:r>
              <a:rPr lang="sv-SE" sz="2400" b="1" dirty="0" err="1" smtClean="0"/>
              <a:t>surface</a:t>
            </a:r>
            <a:r>
              <a:rPr lang="sv-SE" sz="2400" b="1" dirty="0" smtClean="0"/>
              <a:t> </a:t>
            </a:r>
            <a:r>
              <a:rPr lang="sv-SE" sz="2400" b="1" dirty="0" err="1" smtClean="0"/>
              <a:t>albedo</a:t>
            </a:r>
            <a:r>
              <a:rPr lang="sv-SE" sz="2400" b="1" dirty="0" smtClean="0"/>
              <a:t> and </a:t>
            </a:r>
            <a:r>
              <a:rPr lang="sv-SE" sz="2400" b="1" dirty="0" err="1" smtClean="0"/>
              <a:t>surface</a:t>
            </a:r>
            <a:r>
              <a:rPr lang="sv-SE" sz="2400" b="1" dirty="0" smtClean="0"/>
              <a:t> </a:t>
            </a:r>
            <a:r>
              <a:rPr lang="sv-SE" sz="2400" b="1" dirty="0" err="1" smtClean="0"/>
              <a:t>radiation</a:t>
            </a:r>
            <a:r>
              <a:rPr lang="sv-SE" sz="2400" b="1" dirty="0" smtClean="0"/>
              <a:t> </a:t>
            </a:r>
            <a:r>
              <a:rPr lang="sv-SE" sz="2400" b="1" dirty="0" err="1" smtClean="0"/>
              <a:t>products</a:t>
            </a:r>
            <a:r>
              <a:rPr lang="sv-SE" sz="2400" b="1" dirty="0" smtClean="0"/>
              <a:t> from AVHRR 1982-2009</a:t>
            </a:r>
            <a:endParaRPr lang="sv-SE" sz="2400" b="1" dirty="0"/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2237676" y="1941295"/>
            <a:ext cx="50688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dirty="0"/>
              <a:t>Karl-Göran Karlsson</a:t>
            </a:r>
            <a:br>
              <a:rPr lang="sv-SE" dirty="0"/>
            </a:br>
            <a:r>
              <a:rPr lang="sv-SE" dirty="0"/>
              <a:t>SMHI, </a:t>
            </a:r>
            <a:r>
              <a:rPr lang="sv-SE" dirty="0" smtClean="0"/>
              <a:t>Sweden</a:t>
            </a:r>
            <a:endParaRPr lang="sv-SE" dirty="0"/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420438" y="2703354"/>
            <a:ext cx="8501063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2400" b="1" dirty="0" err="1" smtClean="0"/>
              <a:t>Outline</a:t>
            </a:r>
            <a:r>
              <a:rPr lang="sv-SE" sz="2400" b="1" dirty="0" smtClean="0"/>
              <a:t>: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sv-SE" sz="2400" b="1" dirty="0" smtClean="0"/>
              <a:t>The </a:t>
            </a:r>
            <a:r>
              <a:rPr lang="sv-SE" sz="2400" b="1" dirty="0" err="1" smtClean="0"/>
              <a:t>historical</a:t>
            </a:r>
            <a:r>
              <a:rPr lang="sv-SE" sz="2400" b="1" dirty="0" smtClean="0"/>
              <a:t> global AVHRR </a:t>
            </a:r>
            <a:r>
              <a:rPr lang="sv-SE" sz="2400" b="1" dirty="0" err="1" smtClean="0"/>
              <a:t>dataset</a:t>
            </a:r>
            <a:r>
              <a:rPr lang="sv-SE" sz="2400" b="1" dirty="0" smtClean="0"/>
              <a:t> </a:t>
            </a:r>
            <a:br>
              <a:rPr lang="sv-SE" sz="2400" b="1" dirty="0" smtClean="0"/>
            </a:br>
            <a:r>
              <a:rPr lang="sv-SE" sz="2400" i="1" dirty="0" smtClean="0"/>
              <a:t>- sensor, </a:t>
            </a:r>
            <a:r>
              <a:rPr lang="sv-SE" sz="2400" i="1" dirty="0" err="1" smtClean="0"/>
              <a:t>satellites</a:t>
            </a:r>
            <a:r>
              <a:rPr lang="sv-SE" sz="2400" i="1" dirty="0" smtClean="0"/>
              <a:t>, resolution and </a:t>
            </a:r>
            <a:r>
              <a:rPr lang="sv-SE" sz="2400" i="1" dirty="0" err="1" smtClean="0"/>
              <a:t>radiance</a:t>
            </a:r>
            <a:r>
              <a:rPr lang="sv-SE" sz="2400" i="1" dirty="0" smtClean="0"/>
              <a:t> </a:t>
            </a:r>
            <a:r>
              <a:rPr lang="sv-SE" sz="2400" i="1" dirty="0" err="1" smtClean="0"/>
              <a:t>calibration</a:t>
            </a:r>
            <a:endParaRPr lang="sv-SE" sz="2400" i="1" dirty="0" smtClean="0"/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sv-SE" sz="2400" b="1" dirty="0" err="1" smtClean="0"/>
              <a:t>Description</a:t>
            </a:r>
            <a:r>
              <a:rPr lang="sv-SE" sz="2400" b="1" dirty="0" smtClean="0"/>
              <a:t> </a:t>
            </a:r>
            <a:r>
              <a:rPr lang="sv-SE" sz="2400" b="1" dirty="0" err="1" smtClean="0"/>
              <a:t>of</a:t>
            </a:r>
            <a:r>
              <a:rPr lang="sv-SE" sz="2400" b="1" dirty="0" smtClean="0"/>
              <a:t> CLARA </a:t>
            </a:r>
            <a:r>
              <a:rPr lang="sv-SE" sz="2400" b="1" dirty="0" err="1" smtClean="0"/>
              <a:t>cloud</a:t>
            </a:r>
            <a:r>
              <a:rPr lang="sv-SE" sz="2400" b="1" dirty="0" smtClean="0"/>
              <a:t> </a:t>
            </a:r>
            <a:r>
              <a:rPr lang="sv-SE" sz="2400" b="1" dirty="0" err="1" smtClean="0"/>
              <a:t>products</a:t>
            </a:r>
            <a:endParaRPr lang="sv-SE" sz="2400" b="1" dirty="0" smtClean="0"/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sv-SE" sz="2400" b="1" dirty="0" err="1" smtClean="0"/>
              <a:t>Description</a:t>
            </a:r>
            <a:r>
              <a:rPr lang="sv-SE" sz="2400" b="1" dirty="0" smtClean="0"/>
              <a:t> </a:t>
            </a:r>
            <a:r>
              <a:rPr lang="sv-SE" sz="2400" b="1" dirty="0" err="1" smtClean="0"/>
              <a:t>of</a:t>
            </a:r>
            <a:r>
              <a:rPr lang="sv-SE" sz="2400" b="1" dirty="0" smtClean="0"/>
              <a:t> CLARA </a:t>
            </a:r>
            <a:r>
              <a:rPr lang="sv-SE" sz="2400" b="1" dirty="0" err="1" smtClean="0"/>
              <a:t>surface</a:t>
            </a:r>
            <a:r>
              <a:rPr lang="sv-SE" sz="2400" b="1" dirty="0" smtClean="0"/>
              <a:t> </a:t>
            </a:r>
            <a:r>
              <a:rPr lang="sv-SE" sz="2400" b="1" dirty="0" err="1" smtClean="0"/>
              <a:t>albedo</a:t>
            </a:r>
            <a:r>
              <a:rPr lang="sv-SE" sz="2400" b="1" dirty="0" smtClean="0"/>
              <a:t> </a:t>
            </a:r>
            <a:r>
              <a:rPr lang="sv-SE" sz="2400" b="1" dirty="0" err="1" smtClean="0"/>
              <a:t>products</a:t>
            </a:r>
            <a:endParaRPr lang="sv-SE" sz="2400" b="1" dirty="0" smtClean="0"/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sv-SE" sz="2400" b="1" dirty="0" err="1" smtClean="0"/>
              <a:t>Description</a:t>
            </a:r>
            <a:r>
              <a:rPr lang="sv-SE" sz="2400" b="1" dirty="0" smtClean="0"/>
              <a:t> </a:t>
            </a:r>
            <a:r>
              <a:rPr lang="sv-SE" sz="2400" b="1" dirty="0" err="1" smtClean="0"/>
              <a:t>of</a:t>
            </a:r>
            <a:r>
              <a:rPr lang="sv-SE" sz="2400" b="1" dirty="0" smtClean="0"/>
              <a:t> CLARA </a:t>
            </a:r>
            <a:r>
              <a:rPr lang="sv-SE" sz="2400" b="1" dirty="0" err="1" smtClean="0"/>
              <a:t>surface</a:t>
            </a:r>
            <a:r>
              <a:rPr lang="sv-SE" sz="2400" b="1" dirty="0" smtClean="0"/>
              <a:t> </a:t>
            </a:r>
            <a:r>
              <a:rPr lang="sv-SE" sz="2400" b="1" dirty="0" err="1" smtClean="0"/>
              <a:t>radiation</a:t>
            </a:r>
            <a:r>
              <a:rPr lang="sv-SE" sz="2400" b="1" dirty="0" smtClean="0"/>
              <a:t> </a:t>
            </a:r>
            <a:r>
              <a:rPr lang="sv-SE" sz="2400" b="1" dirty="0" err="1" smtClean="0"/>
              <a:t>products</a:t>
            </a:r>
            <a:endParaRPr lang="sv-SE" sz="2400" b="1" dirty="0" smtClean="0"/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sv-SE" sz="2400" b="1" dirty="0" smtClean="0"/>
              <a:t>Outlook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2237676" y="208554"/>
            <a:ext cx="5720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/>
              <a:t>CLARA – the 28 </a:t>
            </a:r>
            <a:r>
              <a:rPr lang="sv-SE" sz="2000" b="1" dirty="0" err="1" smtClean="0"/>
              <a:t>year</a:t>
            </a:r>
            <a:r>
              <a:rPr lang="sv-SE" sz="2000" b="1" dirty="0" smtClean="0"/>
              <a:t> global AVHRR </a:t>
            </a:r>
            <a:r>
              <a:rPr lang="sv-SE" sz="2000" b="1" dirty="0" err="1" smtClean="0"/>
              <a:t>dataset</a:t>
            </a:r>
            <a:endParaRPr lang="sv-SE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862" y="1555292"/>
            <a:ext cx="1303404" cy="1613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/>
          <p:cNvSpPr txBox="1"/>
          <p:nvPr/>
        </p:nvSpPr>
        <p:spPr>
          <a:xfrm>
            <a:off x="2597134" y="201448"/>
            <a:ext cx="491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smtClean="0"/>
              <a:t>CLARA Cloud </a:t>
            </a:r>
            <a:r>
              <a:rPr lang="sv-SE" sz="2400" b="1" dirty="0" err="1" smtClean="0"/>
              <a:t>products</a:t>
            </a:r>
            <a:endParaRPr lang="sv-SE" sz="2400" b="1" dirty="0"/>
          </a:p>
        </p:txBody>
      </p:sp>
      <p:sp>
        <p:nvSpPr>
          <p:cNvPr id="2" name="textruta 1"/>
          <p:cNvSpPr txBox="1"/>
          <p:nvPr/>
        </p:nvSpPr>
        <p:spPr>
          <a:xfrm>
            <a:off x="828136" y="1005780"/>
            <a:ext cx="8617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/>
              <a:t>List </a:t>
            </a:r>
            <a:r>
              <a:rPr lang="sv-SE" b="1" dirty="0" err="1" smtClean="0"/>
              <a:t>of</a:t>
            </a:r>
            <a:r>
              <a:rPr lang="sv-SE" b="1" dirty="0" smtClean="0"/>
              <a:t> all </a:t>
            </a:r>
            <a:r>
              <a:rPr lang="sv-SE" b="1" dirty="0" err="1" smtClean="0"/>
              <a:t>cloud</a:t>
            </a:r>
            <a:r>
              <a:rPr lang="sv-SE" b="1" dirty="0" smtClean="0"/>
              <a:t> </a:t>
            </a:r>
            <a:r>
              <a:rPr lang="sv-SE" b="1" dirty="0" err="1" smtClean="0"/>
              <a:t>products</a:t>
            </a:r>
            <a:r>
              <a:rPr lang="sv-SE" b="1" dirty="0" smtClean="0"/>
              <a:t>:</a:t>
            </a:r>
            <a:endParaRPr lang="sv-SE" dirty="0"/>
          </a:p>
        </p:txBody>
      </p:sp>
      <p:graphicFrame>
        <p:nvGraphicFramePr>
          <p:cNvPr id="7" name="Tabel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812136"/>
              </p:ext>
            </p:extLst>
          </p:nvPr>
        </p:nvGraphicFramePr>
        <p:xfrm>
          <a:off x="638175" y="2047878"/>
          <a:ext cx="7981950" cy="32384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0650"/>
                <a:gridCol w="2660650"/>
                <a:gridCol w="2660650"/>
              </a:tblGrid>
              <a:tr h="404812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+mn-ea"/>
                        </a:rPr>
                        <a:t>PRODUCT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+mn-ea"/>
                        </a:rPr>
                        <a:t> NAME</a:t>
                      </a:r>
                      <a:endParaRPr lang="sv-SE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PRODUCT CODE </a:t>
                      </a:r>
                      <a:endParaRPr lang="sv-SE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+mn-ea"/>
                        </a:rPr>
                        <a:t>PRODUCT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+mn-ea"/>
                        </a:rPr>
                        <a:t> ACRONYM</a:t>
                      </a:r>
                      <a:endParaRPr lang="sv-SE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04812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Fractional Cloud Cover</a:t>
                      </a:r>
                      <a:endParaRPr lang="sv-SE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effectLst/>
                        </a:rPr>
                        <a:t>CM-05 </a:t>
                      </a:r>
                      <a:endParaRPr lang="sv-SE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CFC</a:t>
                      </a:r>
                      <a:endParaRPr lang="sv-SE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04812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Cloud Top level </a:t>
                      </a:r>
                      <a:endParaRPr lang="sv-SE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CM-17 </a:t>
                      </a:r>
                      <a:endParaRPr lang="sv-SE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CTO</a:t>
                      </a:r>
                      <a:endParaRPr lang="sv-SE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04812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Cloud Optical Thickness </a:t>
                      </a:r>
                      <a:endParaRPr lang="sv-SE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CM-34</a:t>
                      </a:r>
                      <a:endParaRPr lang="sv-SE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COT</a:t>
                      </a:r>
                      <a:endParaRPr lang="sv-SE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04812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Cloud Phase </a:t>
                      </a:r>
                      <a:endParaRPr lang="sv-SE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CM-38</a:t>
                      </a:r>
                      <a:endParaRPr lang="sv-SE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CPH </a:t>
                      </a:r>
                      <a:endParaRPr lang="sv-SE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04812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Liquid Water Path</a:t>
                      </a:r>
                      <a:endParaRPr lang="sv-SE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CM-43 </a:t>
                      </a:r>
                      <a:endParaRPr lang="sv-SE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LWP</a:t>
                      </a:r>
                      <a:endParaRPr lang="sv-SE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04812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Ice Water Path</a:t>
                      </a:r>
                      <a:endParaRPr lang="sv-SE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CM-47 </a:t>
                      </a:r>
                      <a:endParaRPr lang="sv-SE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IWP</a:t>
                      </a:r>
                      <a:endParaRPr lang="sv-SE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04812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Joint Cloud property histogram  </a:t>
                      </a:r>
                      <a:endParaRPr lang="sv-SE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effectLst/>
                        </a:rPr>
                        <a:t>CM-11</a:t>
                      </a:r>
                      <a:endParaRPr lang="sv-SE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JCH</a:t>
                      </a:r>
                      <a:endParaRPr lang="sv-SE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918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2"/>
          <p:cNvPicPr>
            <a:picLocks noChangeAspect="1" noChangeArrowheads="1"/>
          </p:cNvPicPr>
          <p:nvPr/>
        </p:nvPicPr>
        <p:blipFill>
          <a:blip r:embed="rId3"/>
          <a:srcRect l="6055" t="15108" r="16763" b="15660"/>
          <a:stretch>
            <a:fillRect/>
          </a:stretch>
        </p:blipFill>
        <p:spPr bwMode="auto">
          <a:xfrm>
            <a:off x="454025" y="1106488"/>
            <a:ext cx="7777163" cy="526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1796" name="Text Box 4"/>
          <p:cNvSpPr txBox="1">
            <a:spLocks noChangeArrowheads="1"/>
          </p:cNvSpPr>
          <p:nvPr/>
        </p:nvSpPr>
        <p:spPr bwMode="auto">
          <a:xfrm>
            <a:off x="6011863" y="6092825"/>
            <a:ext cx="24368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latin typeface="Verdana" pitchFamily="34" charset="0"/>
              </a:rPr>
              <a:t>Trenberth at al., BAMS, 2009</a:t>
            </a:r>
          </a:p>
        </p:txBody>
      </p:sp>
      <p:grpSp>
        <p:nvGrpSpPr>
          <p:cNvPr id="161804" name="Group 12"/>
          <p:cNvGrpSpPr>
            <a:grpSpLocks/>
          </p:cNvGrpSpPr>
          <p:nvPr/>
        </p:nvGrpSpPr>
        <p:grpSpPr bwMode="auto">
          <a:xfrm>
            <a:off x="1619250" y="2852738"/>
            <a:ext cx="5905500" cy="949325"/>
            <a:chOff x="1020" y="1797"/>
            <a:chExt cx="3720" cy="598"/>
          </a:xfrm>
        </p:grpSpPr>
        <p:sp>
          <p:nvSpPr>
            <p:cNvPr id="161805" name="Oval 13"/>
            <p:cNvSpPr>
              <a:spLocks noChangeArrowheads="1"/>
            </p:cNvSpPr>
            <p:nvPr/>
          </p:nvSpPr>
          <p:spPr bwMode="auto">
            <a:xfrm>
              <a:off x="1020" y="1797"/>
              <a:ext cx="908" cy="598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1806" name="Oval 14"/>
            <p:cNvSpPr>
              <a:spLocks noChangeArrowheads="1"/>
            </p:cNvSpPr>
            <p:nvPr/>
          </p:nvSpPr>
          <p:spPr bwMode="auto">
            <a:xfrm>
              <a:off x="3470" y="1797"/>
              <a:ext cx="1270" cy="598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61808" name="Text Box 16"/>
          <p:cNvSpPr txBox="1">
            <a:spLocks noChangeArrowheads="1"/>
          </p:cNvSpPr>
          <p:nvPr/>
        </p:nvSpPr>
        <p:spPr bwMode="auto">
          <a:xfrm>
            <a:off x="827088" y="908050"/>
            <a:ext cx="2345514" cy="70788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2000" dirty="0">
              <a:solidFill>
                <a:srgbClr val="FFCC00"/>
              </a:solidFill>
              <a:latin typeface="Verdana" pitchFamily="34" charset="0"/>
            </a:endParaRPr>
          </a:p>
          <a:p>
            <a:pPr>
              <a:buFontTx/>
              <a:buChar char="•"/>
            </a:pPr>
            <a:r>
              <a:rPr lang="en-US" sz="2000" dirty="0">
                <a:solidFill>
                  <a:schemeClr val="accent2"/>
                </a:solidFill>
                <a:latin typeface="Verdana" pitchFamily="34" charset="0"/>
              </a:rPr>
              <a:t> </a:t>
            </a:r>
            <a:r>
              <a:rPr lang="en-US" sz="2000" dirty="0" smtClean="0">
                <a:solidFill>
                  <a:schemeClr val="accent2"/>
                </a:solidFill>
                <a:latin typeface="Verdana" pitchFamily="34" charset="0"/>
              </a:rPr>
              <a:t>Cloud products</a:t>
            </a:r>
            <a:endParaRPr lang="en-US" sz="2000" dirty="0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17" name="textruta 16"/>
          <p:cNvSpPr txBox="1"/>
          <p:nvPr/>
        </p:nvSpPr>
        <p:spPr>
          <a:xfrm>
            <a:off x="2597134" y="201448"/>
            <a:ext cx="491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smtClean="0"/>
              <a:t>CLARA Cloud </a:t>
            </a:r>
            <a:r>
              <a:rPr lang="sv-SE" sz="2400" b="1" dirty="0" err="1" smtClean="0"/>
              <a:t>products</a:t>
            </a:r>
            <a:endParaRPr lang="sv-SE" sz="2400" b="1" dirty="0"/>
          </a:p>
        </p:txBody>
      </p:sp>
    </p:spTree>
    <p:extLst>
      <p:ext uri="{BB962C8B-B14F-4D97-AF65-F5344CB8AC3E}">
        <p14:creationId xmlns:p14="http://schemas.microsoft.com/office/powerpoint/2010/main" val="9065182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/>
          <p:cNvSpPr txBox="1"/>
          <p:nvPr/>
        </p:nvSpPr>
        <p:spPr>
          <a:xfrm>
            <a:off x="2597134" y="201448"/>
            <a:ext cx="491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smtClean="0"/>
              <a:t>CLARA Cloud </a:t>
            </a:r>
            <a:r>
              <a:rPr lang="sv-SE" sz="2400" b="1" dirty="0" err="1" smtClean="0"/>
              <a:t>products</a:t>
            </a:r>
            <a:endParaRPr lang="sv-SE" sz="2400" b="1" dirty="0"/>
          </a:p>
        </p:txBody>
      </p:sp>
      <p:sp>
        <p:nvSpPr>
          <p:cNvPr id="2" name="textruta 1"/>
          <p:cNvSpPr txBox="1"/>
          <p:nvPr/>
        </p:nvSpPr>
        <p:spPr>
          <a:xfrm>
            <a:off x="828136" y="1005780"/>
            <a:ext cx="8617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/>
              <a:t>Cloud </a:t>
            </a:r>
            <a:r>
              <a:rPr lang="sv-SE" b="1" dirty="0" err="1" smtClean="0"/>
              <a:t>product</a:t>
            </a:r>
            <a:r>
              <a:rPr lang="sv-SE" b="1" dirty="0" smtClean="0"/>
              <a:t> </a:t>
            </a:r>
            <a:r>
              <a:rPr lang="sv-SE" b="1" dirty="0" err="1" smtClean="0"/>
              <a:t>composition</a:t>
            </a:r>
            <a:r>
              <a:rPr lang="sv-SE" b="1" dirty="0" smtClean="0"/>
              <a:t> and options</a:t>
            </a:r>
            <a:endParaRPr lang="sv-SE" dirty="0"/>
          </a:p>
        </p:txBody>
      </p:sp>
      <p:sp>
        <p:nvSpPr>
          <p:cNvPr id="3" name="textruta 2"/>
          <p:cNvSpPr txBox="1"/>
          <p:nvPr/>
        </p:nvSpPr>
        <p:spPr>
          <a:xfrm>
            <a:off x="400049" y="1533525"/>
            <a:ext cx="8353425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sv-SE" b="1" dirty="0" smtClean="0"/>
              <a:t>Spatial </a:t>
            </a:r>
            <a:r>
              <a:rPr lang="sv-SE" b="1" dirty="0" err="1" smtClean="0"/>
              <a:t>grid</a:t>
            </a:r>
            <a:r>
              <a:rPr lang="sv-SE" b="1" dirty="0" smtClean="0"/>
              <a:t> 1</a:t>
            </a:r>
            <a:r>
              <a:rPr lang="sv-SE" dirty="0" smtClean="0"/>
              <a:t>: 	- Global </a:t>
            </a:r>
            <a:r>
              <a:rPr lang="sv-SE" dirty="0" err="1" smtClean="0"/>
              <a:t>latitude-longitude</a:t>
            </a:r>
            <a:r>
              <a:rPr lang="sv-SE" dirty="0" smtClean="0"/>
              <a:t> </a:t>
            </a:r>
            <a:r>
              <a:rPr lang="sv-SE" dirty="0" err="1" smtClean="0"/>
              <a:t>grid</a:t>
            </a:r>
            <a:r>
              <a:rPr lang="sv-SE" dirty="0" smtClean="0"/>
              <a:t> </a:t>
            </a:r>
            <a:r>
              <a:rPr lang="sv-SE" dirty="0" err="1" smtClean="0"/>
              <a:t>with</a:t>
            </a:r>
            <a:r>
              <a:rPr lang="sv-SE" dirty="0" smtClean="0"/>
              <a:t> 0.25 </a:t>
            </a:r>
            <a:r>
              <a:rPr lang="sv-SE" dirty="0" err="1" smtClean="0"/>
              <a:t>degree</a:t>
            </a:r>
            <a:r>
              <a:rPr lang="sv-SE" dirty="0" smtClean="0"/>
              <a:t> resolution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72" y="2143124"/>
            <a:ext cx="8490927" cy="397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787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/>
          <p:cNvSpPr txBox="1"/>
          <p:nvPr/>
        </p:nvSpPr>
        <p:spPr>
          <a:xfrm>
            <a:off x="2597134" y="201448"/>
            <a:ext cx="491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smtClean="0"/>
              <a:t>CLARA Cloud </a:t>
            </a:r>
            <a:r>
              <a:rPr lang="sv-SE" sz="2400" b="1" dirty="0" err="1" smtClean="0"/>
              <a:t>products</a:t>
            </a:r>
            <a:endParaRPr lang="sv-SE" sz="2400" b="1" dirty="0"/>
          </a:p>
        </p:txBody>
      </p:sp>
      <p:sp>
        <p:nvSpPr>
          <p:cNvPr id="2" name="textruta 1"/>
          <p:cNvSpPr txBox="1"/>
          <p:nvPr/>
        </p:nvSpPr>
        <p:spPr>
          <a:xfrm>
            <a:off x="828136" y="1005780"/>
            <a:ext cx="8617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/>
              <a:t>Cloud </a:t>
            </a:r>
            <a:r>
              <a:rPr lang="sv-SE" b="1" dirty="0" err="1" smtClean="0"/>
              <a:t>product</a:t>
            </a:r>
            <a:r>
              <a:rPr lang="sv-SE" b="1" dirty="0" smtClean="0"/>
              <a:t> </a:t>
            </a:r>
            <a:r>
              <a:rPr lang="sv-SE" b="1" dirty="0" err="1" smtClean="0"/>
              <a:t>composition</a:t>
            </a:r>
            <a:r>
              <a:rPr lang="sv-SE" b="1" dirty="0" smtClean="0"/>
              <a:t> and options</a:t>
            </a:r>
            <a:endParaRPr lang="sv-SE" dirty="0"/>
          </a:p>
        </p:txBody>
      </p:sp>
      <p:sp>
        <p:nvSpPr>
          <p:cNvPr id="3" name="textruta 2"/>
          <p:cNvSpPr txBox="1"/>
          <p:nvPr/>
        </p:nvSpPr>
        <p:spPr>
          <a:xfrm>
            <a:off x="400049" y="1533525"/>
            <a:ext cx="8353425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sv-SE" b="1" dirty="0" smtClean="0"/>
              <a:t>Spatial </a:t>
            </a:r>
            <a:r>
              <a:rPr lang="sv-SE" b="1" dirty="0" err="1" smtClean="0"/>
              <a:t>grid</a:t>
            </a:r>
            <a:r>
              <a:rPr lang="sv-SE" b="1" dirty="0" smtClean="0"/>
              <a:t> 2</a:t>
            </a:r>
            <a:r>
              <a:rPr lang="sv-SE" dirty="0" smtClean="0"/>
              <a:t>: 	- </a:t>
            </a:r>
            <a:r>
              <a:rPr lang="sv-SE" dirty="0" err="1" smtClean="0"/>
              <a:t>Two</a:t>
            </a:r>
            <a:r>
              <a:rPr lang="sv-SE" dirty="0" smtClean="0"/>
              <a:t> Polar </a:t>
            </a:r>
            <a:r>
              <a:rPr lang="sv-SE" dirty="0" err="1" smtClean="0"/>
              <a:t>grids</a:t>
            </a:r>
            <a:r>
              <a:rPr lang="sv-SE" dirty="0" smtClean="0"/>
              <a:t> </a:t>
            </a:r>
            <a:r>
              <a:rPr lang="sv-SE" dirty="0" err="1" smtClean="0"/>
              <a:t>with</a:t>
            </a:r>
            <a:r>
              <a:rPr lang="sv-SE" dirty="0" smtClean="0"/>
              <a:t> 25 km resolution 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i="1" dirty="0" smtClean="0"/>
              <a:t>(illustrated later for </a:t>
            </a:r>
            <a:r>
              <a:rPr lang="sv-SE" i="1" dirty="0" err="1" smtClean="0"/>
              <a:t>surface</a:t>
            </a:r>
            <a:r>
              <a:rPr lang="sv-SE" i="1" dirty="0" smtClean="0"/>
              <a:t> </a:t>
            </a:r>
            <a:r>
              <a:rPr lang="sv-SE" i="1" dirty="0" err="1" smtClean="0"/>
              <a:t>albedo</a:t>
            </a:r>
            <a:r>
              <a:rPr lang="sv-SE" i="1" dirty="0" smtClean="0"/>
              <a:t> </a:t>
            </a:r>
            <a:r>
              <a:rPr lang="sv-SE" i="1" dirty="0" err="1" smtClean="0"/>
              <a:t>products</a:t>
            </a:r>
            <a:r>
              <a:rPr lang="sv-SE" i="1" dirty="0" smtClean="0"/>
              <a:t>)</a:t>
            </a: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375341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/>
          <p:cNvSpPr txBox="1"/>
          <p:nvPr/>
        </p:nvSpPr>
        <p:spPr>
          <a:xfrm>
            <a:off x="2597134" y="201448"/>
            <a:ext cx="491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smtClean="0"/>
              <a:t>CLARA Cloud </a:t>
            </a:r>
            <a:r>
              <a:rPr lang="sv-SE" sz="2400" b="1" dirty="0" err="1" smtClean="0"/>
              <a:t>products</a:t>
            </a:r>
            <a:endParaRPr lang="sv-SE" sz="2400" b="1" dirty="0"/>
          </a:p>
        </p:txBody>
      </p:sp>
      <p:sp>
        <p:nvSpPr>
          <p:cNvPr id="2" name="textruta 1"/>
          <p:cNvSpPr txBox="1"/>
          <p:nvPr/>
        </p:nvSpPr>
        <p:spPr>
          <a:xfrm>
            <a:off x="828136" y="1005780"/>
            <a:ext cx="8617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/>
              <a:t>Cloud </a:t>
            </a:r>
            <a:r>
              <a:rPr lang="sv-SE" b="1" dirty="0" err="1" smtClean="0"/>
              <a:t>product</a:t>
            </a:r>
            <a:r>
              <a:rPr lang="sv-SE" b="1" dirty="0" smtClean="0"/>
              <a:t> </a:t>
            </a:r>
            <a:r>
              <a:rPr lang="sv-SE" b="1" dirty="0" err="1" smtClean="0"/>
              <a:t>composition</a:t>
            </a:r>
            <a:r>
              <a:rPr lang="sv-SE" b="1" dirty="0" smtClean="0"/>
              <a:t> and options</a:t>
            </a:r>
            <a:endParaRPr lang="sv-SE" dirty="0"/>
          </a:p>
        </p:txBody>
      </p:sp>
      <p:sp>
        <p:nvSpPr>
          <p:cNvPr id="3" name="textruta 2"/>
          <p:cNvSpPr txBox="1"/>
          <p:nvPr/>
        </p:nvSpPr>
        <p:spPr>
          <a:xfrm>
            <a:off x="400049" y="1533525"/>
            <a:ext cx="8353425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sv-SE" b="1" dirty="0" smtClean="0"/>
              <a:t>Spatial </a:t>
            </a:r>
            <a:r>
              <a:rPr lang="sv-SE" b="1" dirty="0" err="1" smtClean="0"/>
              <a:t>grid</a:t>
            </a:r>
            <a:r>
              <a:rPr lang="sv-SE" b="1" dirty="0" smtClean="0"/>
              <a:t> 3</a:t>
            </a:r>
            <a:r>
              <a:rPr lang="sv-SE" dirty="0" smtClean="0"/>
              <a:t>: 	- Joint histograms </a:t>
            </a:r>
            <a:r>
              <a:rPr lang="sv-SE" dirty="0" err="1" smtClean="0"/>
              <a:t>defined</a:t>
            </a:r>
            <a:r>
              <a:rPr lang="sv-SE" dirty="0" smtClean="0"/>
              <a:t> in 1 </a:t>
            </a:r>
            <a:r>
              <a:rPr lang="sv-SE" dirty="0" err="1" smtClean="0"/>
              <a:t>degree</a:t>
            </a:r>
            <a:r>
              <a:rPr lang="sv-SE" dirty="0" smtClean="0"/>
              <a:t> </a:t>
            </a:r>
            <a:r>
              <a:rPr lang="sv-SE" dirty="0" err="1" smtClean="0"/>
              <a:t>grid</a:t>
            </a:r>
            <a:r>
              <a:rPr lang="sv-SE" dirty="0" smtClean="0"/>
              <a:t> resolution</a:t>
            </a:r>
            <a:endParaRPr lang="sv-SE" dirty="0"/>
          </a:p>
        </p:txBody>
      </p:sp>
      <p:grpSp>
        <p:nvGrpSpPr>
          <p:cNvPr id="17" name="Grupp 16"/>
          <p:cNvGrpSpPr/>
          <p:nvPr/>
        </p:nvGrpSpPr>
        <p:grpSpPr>
          <a:xfrm>
            <a:off x="15859" y="2320409"/>
            <a:ext cx="8737615" cy="2684637"/>
            <a:chOff x="15859" y="2320409"/>
            <a:chExt cx="8737615" cy="2684637"/>
          </a:xfrm>
        </p:grpSpPr>
        <p:pic>
          <p:nvPicPr>
            <p:cNvPr id="8" name="Bildobjekt 7" descr="JCH_mal3_cmsaf_200703_all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59" y="2658413"/>
              <a:ext cx="2880000" cy="23466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Bildobjekt 9" descr="JCH_mal3_modis_200703_all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9170" y="2658413"/>
              <a:ext cx="2880000" cy="23466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Bildobjekt 10" descr="JCH_mal3_isccp_200703_all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3474" y="2658413"/>
              <a:ext cx="2880000" cy="23466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textruta 3"/>
            <p:cNvSpPr txBox="1"/>
            <p:nvPr/>
          </p:nvSpPr>
          <p:spPr>
            <a:xfrm>
              <a:off x="1304924" y="2320409"/>
              <a:ext cx="10763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b="1" dirty="0" smtClean="0"/>
                <a:t>CM SAF</a:t>
              </a:r>
              <a:endParaRPr lang="sv-SE" b="1" dirty="0"/>
            </a:p>
          </p:txBody>
        </p:sp>
        <p:sp>
          <p:nvSpPr>
            <p:cNvPr id="12" name="textruta 11"/>
            <p:cNvSpPr txBox="1"/>
            <p:nvPr/>
          </p:nvSpPr>
          <p:spPr>
            <a:xfrm>
              <a:off x="4171949" y="2351127"/>
              <a:ext cx="10763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b="1" dirty="0" smtClean="0"/>
                <a:t>MODIS</a:t>
              </a:r>
              <a:endParaRPr lang="sv-SE" b="1" dirty="0"/>
            </a:p>
          </p:txBody>
        </p:sp>
        <p:sp>
          <p:nvSpPr>
            <p:cNvPr id="13" name="textruta 12"/>
            <p:cNvSpPr txBox="1"/>
            <p:nvPr/>
          </p:nvSpPr>
          <p:spPr>
            <a:xfrm>
              <a:off x="7229474" y="2345293"/>
              <a:ext cx="10763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b="1" dirty="0" smtClean="0"/>
                <a:t>ISCCP</a:t>
              </a:r>
              <a:endParaRPr lang="sv-SE" b="1" dirty="0"/>
            </a:p>
          </p:txBody>
        </p:sp>
      </p:grpSp>
      <p:sp>
        <p:nvSpPr>
          <p:cNvPr id="18" name="textruta 17"/>
          <p:cNvSpPr txBox="1"/>
          <p:nvPr/>
        </p:nvSpPr>
        <p:spPr>
          <a:xfrm>
            <a:off x="285748" y="5188803"/>
            <a:ext cx="8848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/>
              <a:t>Example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JCHs</a:t>
            </a:r>
            <a:r>
              <a:rPr lang="sv-SE" dirty="0" smtClean="0"/>
              <a:t> for </a:t>
            </a:r>
            <a:r>
              <a:rPr lang="sv-SE" dirty="0" err="1" smtClean="0"/>
              <a:t>March</a:t>
            </a:r>
            <a:r>
              <a:rPr lang="sv-SE" dirty="0" smtClean="0"/>
              <a:t> 2007 </a:t>
            </a:r>
            <a:r>
              <a:rPr lang="sv-SE" dirty="0" err="1" smtClean="0"/>
              <a:t>based</a:t>
            </a:r>
            <a:r>
              <a:rPr lang="sv-SE" dirty="0" smtClean="0"/>
              <a:t> on all global </a:t>
            </a:r>
            <a:r>
              <a:rPr lang="sv-SE" dirty="0" err="1" smtClean="0"/>
              <a:t>grid</a:t>
            </a:r>
            <a:r>
              <a:rPr lang="sv-SE" dirty="0" smtClean="0"/>
              <a:t> </a:t>
            </a:r>
            <a:r>
              <a:rPr lang="sv-SE" dirty="0" err="1" smtClean="0"/>
              <a:t>points</a:t>
            </a:r>
            <a:r>
              <a:rPr lang="sv-SE" dirty="0" smtClean="0"/>
              <a:t> and for all </a:t>
            </a:r>
            <a:r>
              <a:rPr lang="sv-SE" dirty="0" err="1" smtClean="0"/>
              <a:t>clouds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- </a:t>
            </a:r>
            <a:r>
              <a:rPr lang="sv-SE" dirty="0" err="1" smtClean="0"/>
              <a:t>Observe</a:t>
            </a:r>
            <a:r>
              <a:rPr lang="sv-SE" dirty="0" smtClean="0"/>
              <a:t> </a:t>
            </a:r>
            <a:r>
              <a:rPr lang="sv-SE" dirty="0" err="1" smtClean="0"/>
              <a:t>that</a:t>
            </a:r>
            <a:r>
              <a:rPr lang="sv-SE" dirty="0" smtClean="0"/>
              <a:t> </a:t>
            </a:r>
            <a:r>
              <a:rPr lang="sv-SE" dirty="0" err="1" smtClean="0"/>
              <a:t>results</a:t>
            </a:r>
            <a:r>
              <a:rPr lang="sv-SE" dirty="0" smtClean="0"/>
              <a:t> </a:t>
            </a:r>
            <a:r>
              <a:rPr lang="sv-SE" dirty="0" err="1" smtClean="0"/>
              <a:t>can</a:t>
            </a:r>
            <a:r>
              <a:rPr lang="sv-SE" dirty="0" smtClean="0"/>
              <a:t> be </a:t>
            </a:r>
            <a:r>
              <a:rPr lang="sv-SE" dirty="0" err="1" smtClean="0"/>
              <a:t>compiled</a:t>
            </a:r>
            <a:r>
              <a:rPr lang="sv-SE" dirty="0" smtClean="0"/>
              <a:t> for </a:t>
            </a:r>
            <a:r>
              <a:rPr lang="sv-SE" dirty="0" err="1" smtClean="0"/>
              <a:t>user-defined</a:t>
            </a:r>
            <a:r>
              <a:rPr lang="sv-SE" dirty="0" smtClean="0"/>
              <a:t> </a:t>
            </a:r>
            <a:r>
              <a:rPr lang="sv-SE" dirty="0" err="1" smtClean="0"/>
              <a:t>subsets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grid</a:t>
            </a:r>
            <a:r>
              <a:rPr lang="sv-SE" dirty="0" smtClean="0"/>
              <a:t> </a:t>
            </a:r>
            <a:r>
              <a:rPr lang="sv-SE" dirty="0" err="1" smtClean="0"/>
              <a:t>points</a:t>
            </a:r>
            <a:r>
              <a:rPr lang="sv-SE" dirty="0" smtClean="0"/>
              <a:t> (regions)!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5341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/>
          <p:cNvSpPr txBox="1"/>
          <p:nvPr/>
        </p:nvSpPr>
        <p:spPr>
          <a:xfrm>
            <a:off x="2597134" y="201448"/>
            <a:ext cx="491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smtClean="0"/>
              <a:t>CLARA Cloud </a:t>
            </a:r>
            <a:r>
              <a:rPr lang="sv-SE" sz="2400" b="1" dirty="0" err="1" smtClean="0"/>
              <a:t>products</a:t>
            </a:r>
            <a:endParaRPr lang="sv-SE" sz="2400" b="1" dirty="0"/>
          </a:p>
        </p:txBody>
      </p:sp>
      <p:sp>
        <p:nvSpPr>
          <p:cNvPr id="2" name="textruta 1"/>
          <p:cNvSpPr txBox="1"/>
          <p:nvPr/>
        </p:nvSpPr>
        <p:spPr>
          <a:xfrm>
            <a:off x="828136" y="1005780"/>
            <a:ext cx="8617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/>
              <a:t>Cloud </a:t>
            </a:r>
            <a:r>
              <a:rPr lang="sv-SE" b="1" dirty="0" err="1" smtClean="0"/>
              <a:t>product</a:t>
            </a:r>
            <a:r>
              <a:rPr lang="sv-SE" b="1" dirty="0" smtClean="0"/>
              <a:t> </a:t>
            </a:r>
            <a:r>
              <a:rPr lang="sv-SE" b="1" dirty="0" err="1" smtClean="0"/>
              <a:t>composition</a:t>
            </a:r>
            <a:r>
              <a:rPr lang="sv-SE" b="1" dirty="0" smtClean="0"/>
              <a:t> and options</a:t>
            </a:r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>
            <a:off x="387329" y="1685925"/>
            <a:ext cx="8353425" cy="34163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sv-SE" b="1" dirty="0" smtClean="0"/>
              <a:t>Temporal options</a:t>
            </a:r>
            <a:r>
              <a:rPr lang="sv-SE" dirty="0" smtClean="0"/>
              <a:t>: 	</a:t>
            </a:r>
          </a:p>
          <a:p>
            <a:endParaRPr lang="sv-SE" dirty="0"/>
          </a:p>
          <a:p>
            <a:r>
              <a:rPr lang="sv-SE" dirty="0" smtClean="0"/>
              <a:t>- Products </a:t>
            </a:r>
            <a:r>
              <a:rPr lang="sv-SE" dirty="0" err="1" smtClean="0"/>
              <a:t>including</a:t>
            </a:r>
            <a:r>
              <a:rPr lang="sv-SE" dirty="0" smtClean="0"/>
              <a:t> all data (all </a:t>
            </a:r>
            <a:r>
              <a:rPr lang="sv-SE" dirty="0" err="1" smtClean="0"/>
              <a:t>orbits</a:t>
            </a:r>
            <a:r>
              <a:rPr lang="sv-SE" dirty="0" smtClean="0"/>
              <a:t>) </a:t>
            </a:r>
            <a:r>
              <a:rPr lang="sv-SE" dirty="0" err="1" smtClean="0"/>
              <a:t>means</a:t>
            </a:r>
            <a:r>
              <a:rPr lang="sv-SE" dirty="0" smtClean="0"/>
              <a:t> </a:t>
            </a:r>
            <a:r>
              <a:rPr lang="sv-SE" dirty="0" err="1" smtClean="0"/>
              <a:t>that</a:t>
            </a:r>
            <a:r>
              <a:rPr lang="sv-SE" dirty="0" smtClean="0"/>
              <a:t> averages </a:t>
            </a:r>
            <a:r>
              <a:rPr lang="sv-SE" dirty="0" err="1" smtClean="0"/>
              <a:t>have</a:t>
            </a:r>
            <a:r>
              <a:rPr lang="sv-SE" dirty="0" smtClean="0"/>
              <a:t> </a:t>
            </a:r>
            <a:r>
              <a:rPr lang="sv-SE" dirty="0" err="1" smtClean="0"/>
              <a:t>been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  </a:t>
            </a:r>
            <a:r>
              <a:rPr lang="sv-SE" dirty="0" err="1" smtClean="0"/>
              <a:t>composed</a:t>
            </a:r>
            <a:r>
              <a:rPr lang="sv-SE" dirty="0" smtClean="0"/>
              <a:t> </a:t>
            </a:r>
            <a:r>
              <a:rPr lang="sv-SE" dirty="0" err="1" smtClean="0"/>
              <a:t>with</a:t>
            </a:r>
            <a:r>
              <a:rPr lang="sv-SE" dirty="0" smtClean="0"/>
              <a:t> a </a:t>
            </a:r>
            <a:r>
              <a:rPr lang="sv-SE" dirty="0" err="1" smtClean="0"/>
              <a:t>latitude-dependent</a:t>
            </a:r>
            <a:r>
              <a:rPr lang="sv-SE" dirty="0" smtClean="0"/>
              <a:t> temporal resolution</a:t>
            </a:r>
            <a:br>
              <a:rPr lang="sv-SE" dirty="0" smtClean="0"/>
            </a:br>
            <a:r>
              <a:rPr lang="sv-SE" dirty="0" smtClean="0"/>
              <a:t>  </a:t>
            </a:r>
            <a:r>
              <a:rPr lang="sv-SE" i="1" dirty="0" smtClean="0"/>
              <a:t>(</a:t>
            </a:r>
            <a:r>
              <a:rPr lang="sv-SE" i="1" dirty="0" err="1" smtClean="0"/>
              <a:t>normally</a:t>
            </a:r>
            <a:r>
              <a:rPr lang="sv-SE" i="1" dirty="0" smtClean="0"/>
              <a:t> 4 observations per </a:t>
            </a:r>
            <a:r>
              <a:rPr lang="sv-SE" i="1" dirty="0" err="1" smtClean="0"/>
              <a:t>day</a:t>
            </a:r>
            <a:r>
              <a:rPr lang="sv-SE" i="1" dirty="0" smtClean="0"/>
              <a:t> at the </a:t>
            </a:r>
            <a:r>
              <a:rPr lang="sv-SE" i="1" dirty="0" err="1" smtClean="0"/>
              <a:t>equator</a:t>
            </a:r>
            <a:r>
              <a:rPr lang="sv-SE" i="1" dirty="0" smtClean="0"/>
              <a:t> </a:t>
            </a:r>
            <a:r>
              <a:rPr lang="sv-SE" i="1" dirty="0" err="1" smtClean="0"/>
              <a:t>increasing</a:t>
            </a:r>
            <a:r>
              <a:rPr lang="sv-SE" i="1" dirty="0" smtClean="0"/>
              <a:t> </a:t>
            </a:r>
            <a:r>
              <a:rPr lang="sv-SE" i="1" dirty="0" err="1" smtClean="0"/>
              <a:t>up</a:t>
            </a:r>
            <a:r>
              <a:rPr lang="sv-SE" i="1" dirty="0" smtClean="0"/>
              <a:t> </a:t>
            </a:r>
            <a:r>
              <a:rPr lang="sv-SE" i="1" dirty="0" err="1" smtClean="0"/>
              <a:t>to</a:t>
            </a:r>
            <a:r>
              <a:rPr lang="sv-SE" i="1" dirty="0"/>
              <a:t> </a:t>
            </a:r>
            <a:r>
              <a:rPr lang="sv-SE" i="1" dirty="0" smtClean="0"/>
              <a:t>28</a:t>
            </a:r>
            <a:br>
              <a:rPr lang="sv-SE" i="1" dirty="0" smtClean="0"/>
            </a:br>
            <a:r>
              <a:rPr lang="sv-SE" i="1" dirty="0" smtClean="0"/>
              <a:t>   observations per </a:t>
            </a:r>
            <a:r>
              <a:rPr lang="sv-SE" i="1" dirty="0" err="1" smtClean="0"/>
              <a:t>day</a:t>
            </a:r>
            <a:r>
              <a:rPr lang="sv-SE" i="1" dirty="0" smtClean="0"/>
              <a:t> at the </a:t>
            </a:r>
            <a:r>
              <a:rPr lang="sv-SE" i="1" dirty="0" err="1" smtClean="0"/>
              <a:t>pole</a:t>
            </a:r>
            <a:r>
              <a:rPr lang="sv-SE" i="1" dirty="0" smtClean="0"/>
              <a:t>)</a:t>
            </a:r>
            <a:br>
              <a:rPr lang="sv-SE" i="1" dirty="0" smtClean="0"/>
            </a:br>
            <a:endParaRPr lang="sv-SE" i="1" dirty="0" smtClean="0"/>
          </a:p>
          <a:p>
            <a:r>
              <a:rPr lang="sv-SE" i="1" dirty="0" smtClean="0"/>
              <a:t>- </a:t>
            </a:r>
            <a:r>
              <a:rPr lang="sv-SE" dirty="0" err="1" smtClean="0"/>
              <a:t>Sub-setting</a:t>
            </a:r>
            <a:r>
              <a:rPr lang="sv-SE" dirty="0" smtClean="0"/>
              <a:t> the </a:t>
            </a:r>
            <a:r>
              <a:rPr lang="sv-SE" dirty="0" err="1" smtClean="0"/>
              <a:t>dataset</a:t>
            </a:r>
            <a:r>
              <a:rPr lang="sv-SE" dirty="0" smtClean="0"/>
              <a:t> is </a:t>
            </a:r>
            <a:r>
              <a:rPr lang="sv-SE" dirty="0" err="1" smtClean="0"/>
              <a:t>possible</a:t>
            </a:r>
            <a:r>
              <a:rPr lang="sv-SE" dirty="0" smtClean="0"/>
              <a:t>, </a:t>
            </a:r>
            <a:r>
              <a:rPr lang="sv-SE" dirty="0" err="1" smtClean="0"/>
              <a:t>e.g</a:t>
            </a:r>
            <a:r>
              <a:rPr lang="sv-SE" dirty="0" smtClean="0"/>
              <a:t>. </a:t>
            </a:r>
            <a:r>
              <a:rPr lang="sv-SE" dirty="0" err="1" smtClean="0"/>
              <a:t>select</a:t>
            </a:r>
            <a:r>
              <a:rPr lang="sv-SE" dirty="0" smtClean="0"/>
              <a:t> </a:t>
            </a:r>
            <a:r>
              <a:rPr lang="sv-SE" dirty="0" err="1" smtClean="0"/>
              <a:t>results</a:t>
            </a:r>
            <a:r>
              <a:rPr lang="sv-SE" dirty="0" smtClean="0"/>
              <a:t> from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	- </a:t>
            </a:r>
            <a:r>
              <a:rPr lang="sv-SE" dirty="0" err="1" smtClean="0"/>
              <a:t>Individual</a:t>
            </a:r>
            <a:r>
              <a:rPr lang="sv-SE" dirty="0" smtClean="0"/>
              <a:t> </a:t>
            </a:r>
            <a:r>
              <a:rPr lang="sv-SE" dirty="0" err="1" smtClean="0"/>
              <a:t>satellites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	- </a:t>
            </a:r>
            <a:r>
              <a:rPr lang="sv-SE" dirty="0" err="1" smtClean="0"/>
              <a:t>Only</a:t>
            </a:r>
            <a:r>
              <a:rPr lang="sv-SE" dirty="0" smtClean="0"/>
              <a:t> </a:t>
            </a:r>
            <a:r>
              <a:rPr lang="sv-SE" dirty="0" err="1" smtClean="0"/>
              <a:t>daytime</a:t>
            </a:r>
            <a:r>
              <a:rPr lang="sv-SE" dirty="0" smtClean="0"/>
              <a:t> </a:t>
            </a:r>
            <a:r>
              <a:rPr lang="sv-SE" dirty="0" err="1" smtClean="0"/>
              <a:t>results</a:t>
            </a:r>
            <a:r>
              <a:rPr lang="sv-SE" dirty="0" smtClean="0"/>
              <a:t> (solar </a:t>
            </a:r>
            <a:r>
              <a:rPr lang="sv-SE" dirty="0" err="1" smtClean="0"/>
              <a:t>zenith</a:t>
            </a:r>
            <a:r>
              <a:rPr lang="sv-SE" dirty="0" smtClean="0"/>
              <a:t> </a:t>
            </a:r>
            <a:r>
              <a:rPr lang="sv-SE" dirty="0" err="1" smtClean="0"/>
              <a:t>angles</a:t>
            </a:r>
            <a:r>
              <a:rPr lang="sv-SE" dirty="0" smtClean="0"/>
              <a:t> </a:t>
            </a:r>
            <a:r>
              <a:rPr lang="sv-SE" dirty="0" err="1" smtClean="0"/>
              <a:t>below</a:t>
            </a:r>
            <a:r>
              <a:rPr lang="sv-SE" dirty="0" smtClean="0"/>
              <a:t> 80 </a:t>
            </a:r>
            <a:r>
              <a:rPr lang="sv-SE" dirty="0" err="1" smtClean="0"/>
              <a:t>degrees</a:t>
            </a:r>
            <a:r>
              <a:rPr lang="sv-SE" dirty="0" smtClean="0"/>
              <a:t>)</a:t>
            </a:r>
            <a:br>
              <a:rPr lang="sv-SE" dirty="0" smtClean="0"/>
            </a:br>
            <a:r>
              <a:rPr lang="sv-SE" dirty="0" smtClean="0"/>
              <a:t>	- </a:t>
            </a:r>
            <a:r>
              <a:rPr lang="sv-SE" dirty="0" err="1" smtClean="0"/>
              <a:t>Only</a:t>
            </a:r>
            <a:r>
              <a:rPr lang="sv-SE" dirty="0" smtClean="0"/>
              <a:t> </a:t>
            </a:r>
            <a:r>
              <a:rPr lang="sv-SE" dirty="0" err="1" smtClean="0"/>
              <a:t>night-time</a:t>
            </a:r>
            <a:r>
              <a:rPr lang="sv-SE" dirty="0" smtClean="0"/>
              <a:t> </a:t>
            </a:r>
            <a:r>
              <a:rPr lang="sv-SE" dirty="0" err="1" smtClean="0"/>
              <a:t>results</a:t>
            </a:r>
            <a:r>
              <a:rPr lang="sv-SE" dirty="0" smtClean="0"/>
              <a:t> (solar </a:t>
            </a:r>
            <a:r>
              <a:rPr lang="sv-SE" dirty="0" err="1" smtClean="0"/>
              <a:t>zenith</a:t>
            </a:r>
            <a:r>
              <a:rPr lang="sv-SE" dirty="0" smtClean="0"/>
              <a:t> </a:t>
            </a:r>
            <a:r>
              <a:rPr lang="sv-SE" dirty="0" err="1" smtClean="0"/>
              <a:t>angles</a:t>
            </a:r>
            <a:r>
              <a:rPr lang="sv-SE" dirty="0" smtClean="0"/>
              <a:t> </a:t>
            </a:r>
            <a:r>
              <a:rPr lang="sv-SE" dirty="0" err="1" smtClean="0"/>
              <a:t>above</a:t>
            </a:r>
            <a:r>
              <a:rPr lang="sv-SE" dirty="0" smtClean="0"/>
              <a:t> 95 </a:t>
            </a:r>
            <a:r>
              <a:rPr lang="sv-SE" dirty="0" err="1" smtClean="0"/>
              <a:t>degrees</a:t>
            </a:r>
            <a:r>
              <a:rPr lang="sv-SE" dirty="0" smtClean="0"/>
              <a:t>)</a:t>
            </a:r>
            <a:endParaRPr lang="sv-SE" dirty="0"/>
          </a:p>
        </p:txBody>
      </p:sp>
      <p:sp>
        <p:nvSpPr>
          <p:cNvPr id="9" name="textruta 8"/>
          <p:cNvSpPr txBox="1"/>
          <p:nvPr/>
        </p:nvSpPr>
        <p:spPr>
          <a:xfrm>
            <a:off x="387331" y="5314950"/>
            <a:ext cx="8353425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sv-SE" b="1" dirty="0" smtClean="0"/>
              <a:t>Metadata and </a:t>
            </a:r>
            <a:r>
              <a:rPr lang="sv-SE" b="1" dirty="0" err="1" smtClean="0"/>
              <a:t>auxiliary</a:t>
            </a:r>
            <a:r>
              <a:rPr lang="sv-SE" b="1" dirty="0" smtClean="0"/>
              <a:t> datasets</a:t>
            </a:r>
            <a:r>
              <a:rPr lang="sv-SE" dirty="0" smtClean="0"/>
              <a:t>: 	</a:t>
            </a:r>
            <a:br>
              <a:rPr lang="sv-SE" dirty="0" smtClean="0"/>
            </a:br>
            <a:r>
              <a:rPr lang="sv-SE" dirty="0" smtClean="0"/>
              <a:t>- Products </a:t>
            </a:r>
            <a:r>
              <a:rPr lang="sv-SE" dirty="0" err="1" smtClean="0"/>
              <a:t>include</a:t>
            </a:r>
            <a:r>
              <a:rPr lang="sv-SE" dirty="0" smtClean="0"/>
              <a:t> </a:t>
            </a:r>
            <a:r>
              <a:rPr lang="sv-SE" dirty="0" err="1" smtClean="0"/>
              <a:t>additional</a:t>
            </a:r>
            <a:r>
              <a:rPr lang="sv-SE" dirty="0" smtClean="0"/>
              <a:t> information </a:t>
            </a:r>
            <a:r>
              <a:rPr lang="sv-SE" dirty="0" err="1" smtClean="0"/>
              <a:t>about</a:t>
            </a:r>
            <a:r>
              <a:rPr lang="sv-SE" dirty="0" smtClean="0"/>
              <a:t> </a:t>
            </a:r>
            <a:r>
              <a:rPr lang="sv-SE" dirty="0" err="1" smtClean="0"/>
              <a:t>e.g</a:t>
            </a:r>
            <a:r>
              <a:rPr lang="sv-SE" dirty="0" smtClean="0"/>
              <a:t>. statistical distributions,</a:t>
            </a:r>
            <a:br>
              <a:rPr lang="sv-SE" dirty="0" smtClean="0"/>
            </a:br>
            <a:r>
              <a:rPr lang="sv-SE" dirty="0" smtClean="0"/>
              <a:t>  </a:t>
            </a:r>
            <a:r>
              <a:rPr lang="sv-SE" dirty="0" err="1" smtClean="0"/>
              <a:t>uncertainties</a:t>
            </a:r>
            <a:r>
              <a:rPr lang="sv-SE" dirty="0" smtClean="0"/>
              <a:t> and </a:t>
            </a:r>
            <a:r>
              <a:rPr lang="sv-SE" dirty="0" err="1" smtClean="0"/>
              <a:t>background</a:t>
            </a:r>
            <a:r>
              <a:rPr lang="sv-SE" dirty="0" smtClean="0"/>
              <a:t> information (</a:t>
            </a:r>
            <a:r>
              <a:rPr lang="sv-SE" dirty="0" err="1" smtClean="0"/>
              <a:t>e.g</a:t>
            </a:r>
            <a:r>
              <a:rPr lang="sv-SE" dirty="0" smtClean="0"/>
              <a:t>., </a:t>
            </a:r>
            <a:r>
              <a:rPr lang="sv-SE" dirty="0" err="1" smtClean="0"/>
              <a:t>topography</a:t>
            </a:r>
            <a:r>
              <a:rPr lang="sv-SE" dirty="0" smtClean="0"/>
              <a:t> and land mask)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6235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4" name="Rectangle 12"/>
          <p:cNvSpPr>
            <a:spLocks noGrp="1" noChangeArrowheads="1"/>
          </p:cNvSpPr>
          <p:nvPr>
            <p:ph type="title"/>
          </p:nvPr>
        </p:nvSpPr>
        <p:spPr>
          <a:xfrm>
            <a:off x="757238" y="954088"/>
            <a:ext cx="8229600" cy="796925"/>
          </a:xfrm>
        </p:spPr>
        <p:txBody>
          <a:bodyPr/>
          <a:lstStyle/>
          <a:p>
            <a:r>
              <a:rPr lang="nl-NL" sz="2000" dirty="0" smtClean="0"/>
              <a:t>CLARA </a:t>
            </a:r>
            <a:r>
              <a:rPr lang="nl-NL" sz="2000" dirty="0"/>
              <a:t>evaluation: </a:t>
            </a:r>
            <a:r>
              <a:rPr lang="nl-NL" sz="2000" dirty="0" smtClean="0"/>
              <a:t>South Atlantic </a:t>
            </a:r>
            <a:r>
              <a:rPr lang="nl-NL" sz="2000" dirty="0"/>
              <a:t>– liquid water clouds</a:t>
            </a:r>
          </a:p>
        </p:txBody>
      </p:sp>
      <p:grpSp>
        <p:nvGrpSpPr>
          <p:cNvPr id="2" name="Grupp 1"/>
          <p:cNvGrpSpPr/>
          <p:nvPr/>
        </p:nvGrpSpPr>
        <p:grpSpPr>
          <a:xfrm>
            <a:off x="757238" y="1570849"/>
            <a:ext cx="7521575" cy="5091483"/>
            <a:chOff x="757238" y="1570849"/>
            <a:chExt cx="7521575" cy="5091483"/>
          </a:xfrm>
        </p:grpSpPr>
        <p:pic>
          <p:nvPicPr>
            <p:cNvPr id="18445" name="Picture 13" descr="hist_afternoon_sao_200807_cot_liq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238" y="1570849"/>
              <a:ext cx="3600000" cy="2578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6" name="Picture 14" descr="hist_afternoon_sao_200807_reff_liq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0238" y="1570849"/>
              <a:ext cx="3600000" cy="2578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7" name="Picture 15" descr="hist_afternoon_sao_200807_cwp_liq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238" y="4083456"/>
              <a:ext cx="3600000" cy="2578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8" name="Picture 16" descr="regions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2675" y="4212431"/>
              <a:ext cx="3386138" cy="2033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49" name="Oval 17"/>
            <p:cNvSpPr>
              <a:spLocks noChangeArrowheads="1"/>
            </p:cNvSpPr>
            <p:nvPr/>
          </p:nvSpPr>
          <p:spPr bwMode="auto">
            <a:xfrm>
              <a:off x="6516688" y="5278438"/>
              <a:ext cx="287338" cy="28733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10" name="textruta 9"/>
          <p:cNvSpPr txBox="1"/>
          <p:nvPr/>
        </p:nvSpPr>
        <p:spPr>
          <a:xfrm>
            <a:off x="2597134" y="201448"/>
            <a:ext cx="491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smtClean="0"/>
              <a:t>CLARA Cloud </a:t>
            </a:r>
            <a:r>
              <a:rPr lang="sv-SE" sz="2400" b="1" dirty="0" err="1" smtClean="0"/>
              <a:t>products</a:t>
            </a:r>
            <a:endParaRPr lang="sv-SE" sz="2400" b="1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932" y="-193"/>
            <a:ext cx="991393" cy="663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929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4" name="Rectangle 12"/>
          <p:cNvSpPr>
            <a:spLocks noGrp="1" noChangeArrowheads="1"/>
          </p:cNvSpPr>
          <p:nvPr>
            <p:ph type="title"/>
          </p:nvPr>
        </p:nvSpPr>
        <p:spPr>
          <a:xfrm>
            <a:off x="757238" y="954088"/>
            <a:ext cx="8229600" cy="796925"/>
          </a:xfrm>
        </p:spPr>
        <p:txBody>
          <a:bodyPr/>
          <a:lstStyle/>
          <a:p>
            <a:r>
              <a:rPr lang="nl-NL" sz="2000" dirty="0" smtClean="0"/>
              <a:t>CLARA </a:t>
            </a:r>
            <a:r>
              <a:rPr lang="nl-NL" sz="2000" dirty="0"/>
              <a:t>evaluation: </a:t>
            </a:r>
            <a:r>
              <a:rPr lang="nl-NL" sz="2000" dirty="0" smtClean="0"/>
              <a:t>Summary of results</a:t>
            </a:r>
            <a:endParaRPr lang="nl-NL" sz="2000" dirty="0"/>
          </a:p>
        </p:txBody>
      </p:sp>
      <p:sp>
        <p:nvSpPr>
          <p:cNvPr id="10" name="textruta 9"/>
          <p:cNvSpPr txBox="1"/>
          <p:nvPr/>
        </p:nvSpPr>
        <p:spPr>
          <a:xfrm>
            <a:off x="2597134" y="201448"/>
            <a:ext cx="491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smtClean="0"/>
              <a:t>CLARA Cloud </a:t>
            </a:r>
            <a:r>
              <a:rPr lang="sv-SE" sz="2400" b="1" dirty="0" err="1" smtClean="0"/>
              <a:t>products</a:t>
            </a:r>
            <a:endParaRPr lang="sv-SE" sz="2400" b="1" dirty="0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727529"/>
              </p:ext>
            </p:extLst>
          </p:nvPr>
        </p:nvGraphicFramePr>
        <p:xfrm>
          <a:off x="2105026" y="1396999"/>
          <a:ext cx="4562474" cy="5822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Dokument" r:id="rId4" imgW="5918073" imgH="7553103" progId="Word.Document.12">
                  <p:embed/>
                </p:oleObj>
              </mc:Choice>
              <mc:Fallback>
                <p:oleObj name="Dokument" r:id="rId4" imgW="5918073" imgH="755310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05026" y="1396999"/>
                        <a:ext cx="4562474" cy="58224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ruta 3"/>
          <p:cNvSpPr txBox="1"/>
          <p:nvPr/>
        </p:nvSpPr>
        <p:spPr>
          <a:xfrm>
            <a:off x="314325" y="2047874"/>
            <a:ext cx="2114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 err="1" smtClean="0"/>
              <a:t>Accuracy</a:t>
            </a:r>
            <a:r>
              <a:rPr lang="sv-SE" sz="1400" b="1" dirty="0" smtClean="0"/>
              <a:t> </a:t>
            </a:r>
            <a:r>
              <a:rPr lang="sv-SE" sz="1400" b="1" dirty="0" err="1" smtClean="0"/>
              <a:t>requirements</a:t>
            </a:r>
            <a:r>
              <a:rPr lang="sv-SE" sz="1400" b="1" dirty="0" smtClean="0"/>
              <a:t> </a:t>
            </a:r>
            <a:r>
              <a:rPr lang="sv-SE" sz="1400" b="1" dirty="0" err="1" smtClean="0"/>
              <a:t>are</a:t>
            </a:r>
            <a:r>
              <a:rPr lang="sv-SE" sz="1400" b="1" dirty="0" smtClean="0"/>
              <a:t> </a:t>
            </a:r>
            <a:r>
              <a:rPr lang="sv-SE" sz="1400" b="1" dirty="0" err="1" smtClean="0"/>
              <a:t>target</a:t>
            </a:r>
            <a:r>
              <a:rPr lang="sv-SE" sz="1400" b="1" dirty="0" smtClean="0"/>
              <a:t> CM SAF </a:t>
            </a:r>
            <a:r>
              <a:rPr lang="sv-SE" sz="1400" b="1" dirty="0" err="1" smtClean="0"/>
              <a:t>requirements</a:t>
            </a:r>
            <a:endParaRPr lang="sv-SE" sz="1400" b="1" dirty="0"/>
          </a:p>
        </p:txBody>
      </p:sp>
      <p:sp>
        <p:nvSpPr>
          <p:cNvPr id="12" name="textruta 11"/>
          <p:cNvSpPr txBox="1"/>
          <p:nvPr/>
        </p:nvSpPr>
        <p:spPr>
          <a:xfrm>
            <a:off x="6581775" y="2038349"/>
            <a:ext cx="21145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 err="1" smtClean="0"/>
              <a:t>Achieved</a:t>
            </a:r>
            <a:r>
              <a:rPr lang="sv-SE" sz="1400" b="1" dirty="0" smtClean="0"/>
              <a:t> </a:t>
            </a:r>
            <a:r>
              <a:rPr lang="sv-SE" sz="1400" b="1" dirty="0" err="1" smtClean="0"/>
              <a:t>accuracies</a:t>
            </a:r>
            <a:r>
              <a:rPr lang="sv-SE" sz="1400" b="1" dirty="0" smtClean="0"/>
              <a:t> given for independent datasets (black) and </a:t>
            </a:r>
            <a:r>
              <a:rPr lang="sv-SE" sz="1400" b="1" dirty="0" err="1" smtClean="0"/>
              <a:t>other</a:t>
            </a:r>
            <a:r>
              <a:rPr lang="sv-SE" sz="1400" b="1" dirty="0" smtClean="0"/>
              <a:t> </a:t>
            </a:r>
            <a:r>
              <a:rPr lang="sv-SE" sz="1400" b="1" dirty="0" err="1" smtClean="0"/>
              <a:t>satellite-based</a:t>
            </a:r>
            <a:r>
              <a:rPr lang="sv-SE" sz="1400" b="1" dirty="0" smtClean="0"/>
              <a:t> datasets (</a:t>
            </a:r>
            <a:r>
              <a:rPr lang="sv-SE" sz="1400" b="1" dirty="0" err="1" smtClean="0"/>
              <a:t>blue</a:t>
            </a:r>
            <a:r>
              <a:rPr lang="sv-SE" sz="1400" b="1" dirty="0" smtClean="0"/>
              <a:t>)</a:t>
            </a:r>
            <a:endParaRPr lang="sv-SE" sz="1400" b="1" dirty="0"/>
          </a:p>
        </p:txBody>
      </p:sp>
    </p:spTree>
    <p:extLst>
      <p:ext uri="{BB962C8B-B14F-4D97-AF65-F5344CB8AC3E}">
        <p14:creationId xmlns:p14="http://schemas.microsoft.com/office/powerpoint/2010/main" val="219143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4" name="Rectangle 12"/>
          <p:cNvSpPr>
            <a:spLocks noGrp="1" noChangeArrowheads="1"/>
          </p:cNvSpPr>
          <p:nvPr>
            <p:ph type="title"/>
          </p:nvPr>
        </p:nvSpPr>
        <p:spPr>
          <a:xfrm>
            <a:off x="757238" y="954088"/>
            <a:ext cx="8229600" cy="796925"/>
          </a:xfrm>
        </p:spPr>
        <p:txBody>
          <a:bodyPr/>
          <a:lstStyle/>
          <a:p>
            <a:r>
              <a:rPr lang="nl-NL" sz="2000" dirty="0" smtClean="0"/>
              <a:t>CLARA usage: Warning on global trend analysis</a:t>
            </a:r>
            <a:endParaRPr lang="nl-NL" sz="2000" dirty="0"/>
          </a:p>
        </p:txBody>
      </p:sp>
      <p:sp>
        <p:nvSpPr>
          <p:cNvPr id="10" name="textruta 9"/>
          <p:cNvSpPr txBox="1"/>
          <p:nvPr/>
        </p:nvSpPr>
        <p:spPr>
          <a:xfrm>
            <a:off x="2597134" y="201448"/>
            <a:ext cx="491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smtClean="0"/>
              <a:t>CLARA Cloud </a:t>
            </a:r>
            <a:r>
              <a:rPr lang="sv-SE" sz="2400" b="1" dirty="0" err="1" smtClean="0"/>
              <a:t>products</a:t>
            </a:r>
            <a:endParaRPr lang="sv-SE" sz="2400" b="1" dirty="0"/>
          </a:p>
        </p:txBody>
      </p:sp>
      <p:pic>
        <p:nvPicPr>
          <p:cNvPr id="7" name="Bild 22" descr="daily_cfrac_cmsaf_patmosx_1982_200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1466850"/>
            <a:ext cx="5753100" cy="34671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ruta 7"/>
          <p:cNvSpPr txBox="1"/>
          <p:nvPr/>
        </p:nvSpPr>
        <p:spPr>
          <a:xfrm>
            <a:off x="285748" y="5026878"/>
            <a:ext cx="8848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/>
              <a:t>Decreasing</a:t>
            </a:r>
            <a:r>
              <a:rPr lang="sv-SE" dirty="0" smtClean="0"/>
              <a:t> trend in global </a:t>
            </a:r>
            <a:r>
              <a:rPr lang="sv-SE" dirty="0" err="1" smtClean="0"/>
              <a:t>cloud</a:t>
            </a:r>
            <a:r>
              <a:rPr lang="sv-SE" dirty="0" smtClean="0"/>
              <a:t> </a:t>
            </a:r>
            <a:r>
              <a:rPr lang="sv-SE" dirty="0" err="1" smtClean="0"/>
              <a:t>fraction</a:t>
            </a:r>
            <a:r>
              <a:rPr lang="sv-SE" dirty="0" smtClean="0"/>
              <a:t> </a:t>
            </a:r>
            <a:r>
              <a:rPr lang="sv-SE" dirty="0" err="1" smtClean="0"/>
              <a:t>mainly</a:t>
            </a:r>
            <a:r>
              <a:rPr lang="sv-SE" dirty="0" smtClean="0"/>
              <a:t> a </a:t>
            </a:r>
            <a:r>
              <a:rPr lang="sv-SE" dirty="0" err="1" smtClean="0"/>
              <a:t>result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changed</a:t>
            </a:r>
            <a:r>
              <a:rPr lang="sv-SE" dirty="0" smtClean="0"/>
              <a:t> observation </a:t>
            </a:r>
            <a:r>
              <a:rPr lang="sv-SE" dirty="0" err="1" smtClean="0"/>
              <a:t>frequency</a:t>
            </a:r>
            <a:r>
              <a:rPr lang="sv-SE" dirty="0" smtClean="0"/>
              <a:t> (</a:t>
            </a:r>
            <a:r>
              <a:rPr lang="sv-SE" dirty="0" err="1" smtClean="0"/>
              <a:t>more</a:t>
            </a:r>
            <a:r>
              <a:rPr lang="sv-SE" dirty="0" smtClean="0"/>
              <a:t> observations in the last ten </a:t>
            </a:r>
            <a:r>
              <a:rPr lang="sv-SE" dirty="0" err="1" smtClean="0"/>
              <a:t>years</a:t>
            </a:r>
            <a:r>
              <a:rPr lang="sv-SE" dirty="0" smtClean="0"/>
              <a:t> in </a:t>
            </a:r>
            <a:r>
              <a:rPr lang="sv-SE" dirty="0" err="1" smtClean="0"/>
              <a:t>morning</a:t>
            </a:r>
            <a:r>
              <a:rPr lang="sv-SE" dirty="0" smtClean="0"/>
              <a:t> and </a:t>
            </a:r>
            <a:r>
              <a:rPr lang="sv-SE" dirty="0" err="1" smtClean="0"/>
              <a:t>evening</a:t>
            </a:r>
            <a:r>
              <a:rPr lang="sv-SE" dirty="0"/>
              <a:t> </a:t>
            </a:r>
            <a:r>
              <a:rPr lang="sv-SE" dirty="0" err="1" smtClean="0"/>
              <a:t>when</a:t>
            </a:r>
            <a:r>
              <a:rPr lang="sv-SE" dirty="0" smtClean="0"/>
              <a:t> </a:t>
            </a:r>
            <a:r>
              <a:rPr lang="sv-SE" dirty="0" err="1" smtClean="0"/>
              <a:t>cloud</a:t>
            </a:r>
            <a:r>
              <a:rPr lang="sv-SE" dirty="0" smtClean="0"/>
              <a:t> </a:t>
            </a:r>
            <a:r>
              <a:rPr lang="sv-SE" dirty="0" err="1" smtClean="0"/>
              <a:t>detection</a:t>
            </a:r>
            <a:r>
              <a:rPr lang="sv-SE" dirty="0" smtClean="0"/>
              <a:t> is </a:t>
            </a:r>
            <a:r>
              <a:rPr lang="sv-SE" dirty="0" err="1" smtClean="0"/>
              <a:t>more</a:t>
            </a:r>
            <a:r>
              <a:rPr lang="sv-SE" dirty="0" smtClean="0"/>
              <a:t> </a:t>
            </a:r>
            <a:r>
              <a:rPr lang="sv-SE" dirty="0" err="1" smtClean="0"/>
              <a:t>problematic</a:t>
            </a:r>
            <a:r>
              <a:rPr lang="sv-SE" dirty="0" smtClean="0"/>
              <a:t>)</a:t>
            </a:r>
            <a:br>
              <a:rPr lang="sv-SE" dirty="0" smtClean="0"/>
            </a:br>
            <a:r>
              <a:rPr lang="sv-SE" dirty="0" smtClean="0"/>
              <a:t>- </a:t>
            </a:r>
            <a:r>
              <a:rPr lang="sv-SE" dirty="0" err="1" smtClean="0"/>
              <a:t>Daytime-only</a:t>
            </a:r>
            <a:r>
              <a:rPr lang="sv-SE" dirty="0" smtClean="0"/>
              <a:t> and </a:t>
            </a:r>
            <a:r>
              <a:rPr lang="sv-SE" dirty="0" err="1" smtClean="0"/>
              <a:t>night-time</a:t>
            </a:r>
            <a:r>
              <a:rPr lang="sv-SE" dirty="0" smtClean="0"/>
              <a:t> </a:t>
            </a:r>
            <a:r>
              <a:rPr lang="sv-SE" dirty="0" err="1" smtClean="0"/>
              <a:t>only</a:t>
            </a:r>
            <a:r>
              <a:rPr lang="sv-SE" dirty="0" smtClean="0"/>
              <a:t> </a:t>
            </a:r>
            <a:r>
              <a:rPr lang="sv-SE" dirty="0" err="1" smtClean="0"/>
              <a:t>results</a:t>
            </a:r>
            <a:r>
              <a:rPr lang="sv-SE" dirty="0" smtClean="0"/>
              <a:t> show no trend!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5104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ruta 9"/>
          <p:cNvSpPr txBox="1"/>
          <p:nvPr/>
        </p:nvSpPr>
        <p:spPr>
          <a:xfrm>
            <a:off x="2597134" y="201448"/>
            <a:ext cx="491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smtClean="0">
                <a:solidFill>
                  <a:srgbClr val="000000"/>
                </a:solidFill>
              </a:rPr>
              <a:t>CLARA Cloud </a:t>
            </a:r>
            <a:r>
              <a:rPr lang="sv-SE" sz="2400" b="1" dirty="0" err="1" smtClean="0">
                <a:solidFill>
                  <a:srgbClr val="000000"/>
                </a:solidFill>
              </a:rPr>
              <a:t>products</a:t>
            </a:r>
            <a:endParaRPr lang="sv-SE" sz="2400" b="1" dirty="0">
              <a:solidFill>
                <a:srgbClr val="000000"/>
              </a:solidFill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   </a:t>
            </a:r>
            <a:endParaRPr lang="sv-SE" dirty="0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23850" y="976313"/>
            <a:ext cx="8424863" cy="574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7800" indent="-1778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000000"/>
                </a:solidFill>
                <a:latin typeface="Verdana" pitchFamily="34" charset="0"/>
              </a:rPr>
              <a:t>Strengths: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latin typeface="Verdana" pitchFamily="34" charset="0"/>
              </a:rPr>
              <a:t>Global coverage of seven different cloud properties for the longest time record available from satellites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latin typeface="Verdana" pitchFamily="34" charset="0"/>
              </a:rPr>
              <a:t>Best observational coverage over Polar Regions (high quality observations in the Polar summer)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latin typeface="Verdana" pitchFamily="34" charset="0"/>
              </a:rPr>
              <a:t>Rigorously evaluated products – using both independent and other satellite based datasets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latin typeface="Verdana" pitchFamily="34" charset="0"/>
              </a:rPr>
              <a:t>Best quality found for mid- and high latitudes and over all oceans</a:t>
            </a:r>
          </a:p>
          <a:p>
            <a:pPr>
              <a:lnSpc>
                <a:spcPct val="120000"/>
              </a:lnSpc>
            </a:pPr>
            <a:endParaRPr lang="en-US" dirty="0" smtClean="0">
              <a:solidFill>
                <a:srgbClr val="000000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000000"/>
                </a:solidFill>
                <a:latin typeface="Verdana" pitchFamily="34" charset="0"/>
              </a:rPr>
              <a:t>Weaknesses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latin typeface="Verdana" pitchFamily="34" charset="0"/>
              </a:rPr>
              <a:t>Latitude-dependent time sampling (two observations per day and satellite at the Equator increasing to 14 at the Poles)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latin typeface="Verdana" pitchFamily="34" charset="0"/>
              </a:rPr>
              <a:t>Some products relying on reflected solar radiation – only daytime!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latin typeface="Verdana" pitchFamily="34" charset="0"/>
              </a:rPr>
              <a:t>Global trend analyses not possible yet </a:t>
            </a:r>
            <a:br>
              <a:rPr lang="en-US" dirty="0" smtClean="0">
                <a:solidFill>
                  <a:srgbClr val="000000"/>
                </a:solidFill>
                <a:latin typeface="Verdana" pitchFamily="34" charset="0"/>
              </a:rPr>
            </a:br>
            <a:r>
              <a:rPr lang="en-US" dirty="0" smtClean="0">
                <a:solidFill>
                  <a:srgbClr val="000000"/>
                </a:solidFill>
                <a:latin typeface="Verdana" pitchFamily="34" charset="0"/>
              </a:rPr>
              <a:t>- Limited coverage in the first part of the period</a:t>
            </a:r>
            <a:br>
              <a:rPr lang="en-US" dirty="0" smtClean="0">
                <a:solidFill>
                  <a:srgbClr val="000000"/>
                </a:solidFill>
                <a:latin typeface="Verdana" pitchFamily="34" charset="0"/>
              </a:rPr>
            </a:br>
            <a:r>
              <a:rPr lang="en-US" dirty="0" smtClean="0">
                <a:solidFill>
                  <a:srgbClr val="000000"/>
                </a:solidFill>
                <a:latin typeface="Verdana" pitchFamily="34" charset="0"/>
              </a:rPr>
              <a:t>- Cloud amounts underestimated over Polar regions in Polar winter</a:t>
            </a:r>
            <a:br>
              <a:rPr lang="en-US" dirty="0" smtClean="0">
                <a:solidFill>
                  <a:srgbClr val="000000"/>
                </a:solidFill>
                <a:latin typeface="Verdana" pitchFamily="34" charset="0"/>
              </a:rPr>
            </a:br>
            <a:r>
              <a:rPr lang="en-US" dirty="0" smtClean="0">
                <a:solidFill>
                  <a:srgbClr val="000000"/>
                </a:solidFill>
                <a:latin typeface="Verdana" pitchFamily="34" charset="0"/>
              </a:rPr>
              <a:t>- Daytime cloud amounts overestimated over subtropical land areas</a:t>
            </a:r>
          </a:p>
        </p:txBody>
      </p:sp>
    </p:spTree>
    <p:extLst>
      <p:ext uri="{BB962C8B-B14F-4D97-AF65-F5344CB8AC3E}">
        <p14:creationId xmlns:p14="http://schemas.microsoft.com/office/powerpoint/2010/main" val="348407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610" name="Rectangle 2"/>
          <p:cNvSpPr>
            <a:spLocks noChangeArrowheads="1"/>
          </p:cNvSpPr>
          <p:nvPr/>
        </p:nvSpPr>
        <p:spPr bwMode="auto">
          <a:xfrm>
            <a:off x="8096250" y="1022350"/>
            <a:ext cx="928688" cy="5435600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eaLnBrk="0" hangingPunct="0"/>
            <a:endParaRPr lang="sv-SE" sz="15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092611" name="Rectangle 3"/>
          <p:cNvSpPr>
            <a:spLocks noChangeArrowheads="1"/>
          </p:cNvSpPr>
          <p:nvPr/>
        </p:nvSpPr>
        <p:spPr bwMode="auto">
          <a:xfrm>
            <a:off x="7264400" y="1022350"/>
            <a:ext cx="787400" cy="5440363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eaLnBrk="0" hangingPunct="0"/>
            <a:endParaRPr lang="sv-SE" sz="15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092612" name="Rectangle 4"/>
          <p:cNvSpPr>
            <a:spLocks noChangeArrowheads="1"/>
          </p:cNvSpPr>
          <p:nvPr/>
        </p:nvSpPr>
        <p:spPr bwMode="auto">
          <a:xfrm>
            <a:off x="6423025" y="1022350"/>
            <a:ext cx="798513" cy="5449888"/>
          </a:xfrm>
          <a:prstGeom prst="rect">
            <a:avLst/>
          </a:prstGeom>
          <a:solidFill>
            <a:srgbClr val="00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eaLnBrk="0" hangingPunct="0"/>
            <a:endParaRPr lang="sv-SE" sz="15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092613" name="Rectangle 5"/>
          <p:cNvSpPr>
            <a:spLocks noChangeArrowheads="1"/>
          </p:cNvSpPr>
          <p:nvPr/>
        </p:nvSpPr>
        <p:spPr bwMode="auto">
          <a:xfrm>
            <a:off x="5572125" y="1022350"/>
            <a:ext cx="798513" cy="5440363"/>
          </a:xfrm>
          <a:prstGeom prst="rect">
            <a:avLst/>
          </a:prstGeom>
          <a:solidFill>
            <a:srgbClr val="00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eaLnBrk="0" hangingPunct="0"/>
            <a:endParaRPr lang="sv-SE" sz="15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092614" name="Rectangle 6"/>
          <p:cNvSpPr>
            <a:spLocks noChangeArrowheads="1"/>
          </p:cNvSpPr>
          <p:nvPr/>
        </p:nvSpPr>
        <p:spPr bwMode="auto">
          <a:xfrm>
            <a:off x="4730750" y="1022350"/>
            <a:ext cx="798513" cy="5440363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eaLnBrk="0" hangingPunct="0"/>
            <a:endParaRPr lang="sv-SE" sz="15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092615" name="Rectangle 7"/>
          <p:cNvSpPr>
            <a:spLocks noChangeArrowheads="1"/>
          </p:cNvSpPr>
          <p:nvPr/>
        </p:nvSpPr>
        <p:spPr bwMode="auto">
          <a:xfrm>
            <a:off x="168275" y="1022350"/>
            <a:ext cx="800100" cy="5435600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eaLnBrk="0" hangingPunct="0"/>
            <a:endParaRPr lang="sv-SE" sz="15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092616" name="Rectangle 8"/>
          <p:cNvSpPr>
            <a:spLocks noChangeArrowheads="1"/>
          </p:cNvSpPr>
          <p:nvPr/>
        </p:nvSpPr>
        <p:spPr bwMode="auto">
          <a:xfrm>
            <a:off x="1019175" y="1022350"/>
            <a:ext cx="787400" cy="5434013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eaLnBrk="0" hangingPunct="0"/>
            <a:endParaRPr lang="sv-SE" sz="15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092617" name="Rectangle 9"/>
          <p:cNvSpPr>
            <a:spLocks noChangeArrowheads="1"/>
          </p:cNvSpPr>
          <p:nvPr/>
        </p:nvSpPr>
        <p:spPr bwMode="auto">
          <a:xfrm>
            <a:off x="1852613" y="1022350"/>
            <a:ext cx="795337" cy="5445125"/>
          </a:xfrm>
          <a:prstGeom prst="rect">
            <a:avLst/>
          </a:prstGeom>
          <a:solidFill>
            <a:srgbClr val="00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eaLnBrk="0" hangingPunct="0"/>
            <a:endParaRPr lang="sv-SE" sz="15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092618" name="Rectangle 10"/>
          <p:cNvSpPr>
            <a:spLocks noChangeArrowheads="1"/>
          </p:cNvSpPr>
          <p:nvPr/>
        </p:nvSpPr>
        <p:spPr bwMode="auto">
          <a:xfrm>
            <a:off x="2693988" y="1022350"/>
            <a:ext cx="798512" cy="5440363"/>
          </a:xfrm>
          <a:prstGeom prst="rect">
            <a:avLst/>
          </a:prstGeom>
          <a:solidFill>
            <a:srgbClr val="00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eaLnBrk="0" hangingPunct="0"/>
            <a:endParaRPr lang="sv-SE" sz="15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092619" name="Rectangle 11"/>
          <p:cNvSpPr>
            <a:spLocks noChangeArrowheads="1"/>
          </p:cNvSpPr>
          <p:nvPr/>
        </p:nvSpPr>
        <p:spPr bwMode="auto">
          <a:xfrm>
            <a:off x="3538538" y="1022350"/>
            <a:ext cx="798512" cy="5440363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eaLnBrk="0" hangingPunct="0"/>
            <a:endParaRPr lang="sv-SE" sz="15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092620" name="Text Box 12"/>
          <p:cNvSpPr txBox="1">
            <a:spLocks noChangeArrowheads="1"/>
          </p:cNvSpPr>
          <p:nvPr/>
        </p:nvSpPr>
        <p:spPr bwMode="auto">
          <a:xfrm>
            <a:off x="3592513" y="3436938"/>
            <a:ext cx="661987" cy="593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>
            <a:spAutoFit/>
          </a:bodyPr>
          <a:lstStyle>
            <a:lvl1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hangingPunct="0"/>
            <a:r>
              <a:rPr lang="de-DE" sz="1800">
                <a:solidFill>
                  <a:srgbClr val="000000"/>
                </a:solidFill>
              </a:rPr>
              <a:t>Geo-</a:t>
            </a:r>
          </a:p>
          <a:p>
            <a:pPr eaLnBrk="0" hangingPunct="0"/>
            <a:r>
              <a:rPr lang="de-DE" sz="1800">
                <a:solidFill>
                  <a:srgbClr val="000000"/>
                </a:solidFill>
              </a:rPr>
              <a:t>stat.</a:t>
            </a:r>
          </a:p>
        </p:txBody>
      </p:sp>
      <p:sp>
        <p:nvSpPr>
          <p:cNvPr id="1092621" name="Text Box 13"/>
          <p:cNvSpPr txBox="1">
            <a:spLocks noChangeArrowheads="1"/>
          </p:cNvSpPr>
          <p:nvPr/>
        </p:nvSpPr>
        <p:spPr bwMode="auto">
          <a:xfrm>
            <a:off x="4391025" y="2189163"/>
            <a:ext cx="292100" cy="3092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>
            <a:spAutoFit/>
          </a:bodyPr>
          <a:lstStyle>
            <a:lvl1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0" hangingPunct="0"/>
            <a:r>
              <a:rPr lang="de-DE" sz="2000" b="1">
                <a:solidFill>
                  <a:srgbClr val="000000"/>
                </a:solidFill>
              </a:rPr>
              <a:t>R</a:t>
            </a:r>
          </a:p>
          <a:p>
            <a:pPr algn="ctr" eaLnBrk="0" hangingPunct="0"/>
            <a:r>
              <a:rPr lang="de-DE" sz="2000" b="1">
                <a:solidFill>
                  <a:srgbClr val="000000"/>
                </a:solidFill>
              </a:rPr>
              <a:t>E</a:t>
            </a:r>
          </a:p>
          <a:p>
            <a:pPr algn="ctr" eaLnBrk="0" hangingPunct="0"/>
            <a:r>
              <a:rPr lang="de-DE" sz="2000" b="1">
                <a:solidFill>
                  <a:srgbClr val="000000"/>
                </a:solidFill>
              </a:rPr>
              <a:t>T</a:t>
            </a:r>
          </a:p>
          <a:p>
            <a:pPr algn="ctr" eaLnBrk="0" hangingPunct="0"/>
            <a:r>
              <a:rPr lang="de-DE" sz="2000" b="1">
                <a:solidFill>
                  <a:srgbClr val="000000"/>
                </a:solidFill>
              </a:rPr>
              <a:t>R</a:t>
            </a:r>
          </a:p>
          <a:p>
            <a:pPr algn="ctr" eaLnBrk="0" hangingPunct="0"/>
            <a:r>
              <a:rPr lang="de-DE" sz="2000" b="1">
                <a:solidFill>
                  <a:srgbClr val="000000"/>
                </a:solidFill>
              </a:rPr>
              <a:t>I</a:t>
            </a:r>
          </a:p>
          <a:p>
            <a:pPr algn="ctr" eaLnBrk="0" hangingPunct="0"/>
            <a:r>
              <a:rPr lang="de-DE" sz="2000" b="1">
                <a:solidFill>
                  <a:srgbClr val="000000"/>
                </a:solidFill>
              </a:rPr>
              <a:t>E</a:t>
            </a:r>
          </a:p>
          <a:p>
            <a:pPr algn="ctr" eaLnBrk="0" hangingPunct="0"/>
            <a:r>
              <a:rPr lang="de-DE" sz="2000" b="1">
                <a:solidFill>
                  <a:srgbClr val="000000"/>
                </a:solidFill>
              </a:rPr>
              <a:t>V</a:t>
            </a:r>
          </a:p>
          <a:p>
            <a:pPr algn="ctr" eaLnBrk="0" hangingPunct="0"/>
            <a:r>
              <a:rPr lang="de-DE" sz="2000" b="1">
                <a:solidFill>
                  <a:srgbClr val="000000"/>
                </a:solidFill>
              </a:rPr>
              <a:t>A</a:t>
            </a:r>
          </a:p>
          <a:p>
            <a:pPr algn="ctr" eaLnBrk="0" hangingPunct="0"/>
            <a:r>
              <a:rPr lang="de-DE" sz="2000" b="1">
                <a:solidFill>
                  <a:srgbClr val="000000"/>
                </a:solidFill>
              </a:rPr>
              <a:t>L</a:t>
            </a:r>
          </a:p>
          <a:p>
            <a:pPr algn="ctr" eaLnBrk="0" hangingPunct="0"/>
            <a:r>
              <a:rPr lang="de-DE" sz="2000" b="1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1092622" name="Text Box 14"/>
          <p:cNvSpPr txBox="1">
            <a:spLocks noChangeArrowheads="1"/>
          </p:cNvSpPr>
          <p:nvPr/>
        </p:nvSpPr>
        <p:spPr bwMode="auto">
          <a:xfrm>
            <a:off x="4840288" y="3576638"/>
            <a:ext cx="617537" cy="319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8000" rIns="18000" bIns="18000">
            <a:spAutoFit/>
          </a:bodyPr>
          <a:lstStyle>
            <a:lvl1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hangingPunct="0"/>
            <a:r>
              <a:rPr lang="de-DE" sz="1800">
                <a:solidFill>
                  <a:srgbClr val="000000"/>
                </a:solidFill>
              </a:rPr>
              <a:t>Polar</a:t>
            </a:r>
          </a:p>
        </p:txBody>
      </p:sp>
      <p:sp>
        <p:nvSpPr>
          <p:cNvPr id="1092623" name="Text Box 15"/>
          <p:cNvSpPr txBox="1">
            <a:spLocks noChangeArrowheads="1"/>
          </p:cNvSpPr>
          <p:nvPr/>
        </p:nvSpPr>
        <p:spPr bwMode="auto">
          <a:xfrm>
            <a:off x="2832100" y="2360613"/>
            <a:ext cx="490538" cy="28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8000" rIns="18000" bIns="18000">
            <a:spAutoFit/>
          </a:bodyPr>
          <a:lstStyle>
            <a:lvl1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hangingPunct="0"/>
            <a:r>
              <a:rPr lang="de-DE" sz="1600">
                <a:solidFill>
                  <a:srgbClr val="000000"/>
                </a:solidFill>
              </a:rPr>
              <a:t>MFG</a:t>
            </a:r>
          </a:p>
        </p:txBody>
      </p:sp>
      <p:sp>
        <p:nvSpPr>
          <p:cNvPr id="1092624" name="Text Box 16"/>
          <p:cNvSpPr txBox="1">
            <a:spLocks noChangeArrowheads="1"/>
          </p:cNvSpPr>
          <p:nvPr/>
        </p:nvSpPr>
        <p:spPr bwMode="auto">
          <a:xfrm>
            <a:off x="2806700" y="4803775"/>
            <a:ext cx="512763" cy="28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8000" rIns="18000" bIns="18000">
            <a:spAutoFit/>
          </a:bodyPr>
          <a:lstStyle>
            <a:lvl1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hangingPunct="0"/>
            <a:r>
              <a:rPr lang="de-DE" sz="1600">
                <a:solidFill>
                  <a:srgbClr val="000000"/>
                </a:solidFill>
              </a:rPr>
              <a:t>MSG</a:t>
            </a:r>
          </a:p>
        </p:txBody>
      </p:sp>
      <p:sp>
        <p:nvSpPr>
          <p:cNvPr id="1092625" name="Text Box 17"/>
          <p:cNvSpPr txBox="1">
            <a:spLocks noChangeArrowheads="1"/>
          </p:cNvSpPr>
          <p:nvPr/>
        </p:nvSpPr>
        <p:spPr bwMode="auto">
          <a:xfrm>
            <a:off x="5653088" y="2278063"/>
            <a:ext cx="636587" cy="28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8000" rIns="18000" bIns="18000">
            <a:spAutoFit/>
          </a:bodyPr>
          <a:lstStyle>
            <a:lvl1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hangingPunct="0"/>
            <a:r>
              <a:rPr lang="de-DE" sz="1600">
                <a:solidFill>
                  <a:srgbClr val="000000"/>
                </a:solidFill>
              </a:rPr>
              <a:t>NOAA</a:t>
            </a:r>
          </a:p>
        </p:txBody>
      </p:sp>
      <p:sp>
        <p:nvSpPr>
          <p:cNvPr id="1092626" name="Text Box 18"/>
          <p:cNvSpPr txBox="1">
            <a:spLocks noChangeArrowheads="1"/>
          </p:cNvSpPr>
          <p:nvPr/>
        </p:nvSpPr>
        <p:spPr bwMode="auto">
          <a:xfrm>
            <a:off x="5654675" y="5207000"/>
            <a:ext cx="635000" cy="28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8000" rIns="18000" bIns="18000">
            <a:spAutoFit/>
          </a:bodyPr>
          <a:lstStyle>
            <a:lvl1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hangingPunct="0"/>
            <a:r>
              <a:rPr lang="de-DE" sz="1600">
                <a:solidFill>
                  <a:srgbClr val="000000"/>
                </a:solidFill>
              </a:rPr>
              <a:t>DMSP</a:t>
            </a:r>
          </a:p>
        </p:txBody>
      </p:sp>
      <p:sp>
        <p:nvSpPr>
          <p:cNvPr id="1092627" name="Text Box 19"/>
          <p:cNvSpPr txBox="1">
            <a:spLocks noChangeArrowheads="1"/>
          </p:cNvSpPr>
          <p:nvPr/>
        </p:nvSpPr>
        <p:spPr bwMode="auto">
          <a:xfrm>
            <a:off x="6470650" y="3030538"/>
            <a:ext cx="669925" cy="257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8000" rIns="18000" bIns="18000">
            <a:spAutoFit/>
          </a:bodyPr>
          <a:lstStyle>
            <a:lvl1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0" hangingPunct="0"/>
            <a:r>
              <a:rPr lang="de-DE" sz="1400">
                <a:solidFill>
                  <a:srgbClr val="000000"/>
                </a:solidFill>
              </a:rPr>
              <a:t>AVHRR</a:t>
            </a:r>
          </a:p>
        </p:txBody>
      </p:sp>
      <p:sp>
        <p:nvSpPr>
          <p:cNvPr id="1092628" name="Text Box 20"/>
          <p:cNvSpPr txBox="1">
            <a:spLocks noChangeArrowheads="1"/>
          </p:cNvSpPr>
          <p:nvPr/>
        </p:nvSpPr>
        <p:spPr bwMode="auto">
          <a:xfrm>
            <a:off x="6527800" y="1508125"/>
            <a:ext cx="601663" cy="835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>
            <a:spAutoFit/>
          </a:bodyPr>
          <a:lstStyle>
            <a:lvl1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0" hangingPunct="0"/>
            <a:r>
              <a:rPr lang="de-DE" sz="1400">
                <a:solidFill>
                  <a:srgbClr val="000000"/>
                </a:solidFill>
              </a:rPr>
              <a:t>AMSU </a:t>
            </a:r>
          </a:p>
          <a:p>
            <a:pPr algn="ctr" eaLnBrk="0" hangingPunct="0"/>
            <a:r>
              <a:rPr lang="de-DE" sz="1400">
                <a:solidFill>
                  <a:srgbClr val="000000"/>
                </a:solidFill>
              </a:rPr>
              <a:t>+</a:t>
            </a:r>
          </a:p>
          <a:p>
            <a:pPr algn="ctr" eaLnBrk="0" hangingPunct="0"/>
            <a:r>
              <a:rPr lang="de-DE" sz="1400">
                <a:solidFill>
                  <a:srgbClr val="000000"/>
                </a:solidFill>
              </a:rPr>
              <a:t>HIRS</a:t>
            </a:r>
          </a:p>
          <a:p>
            <a:pPr algn="ctr" eaLnBrk="0" hangingPunct="0"/>
            <a:r>
              <a:rPr lang="de-DE" sz="1000">
                <a:solidFill>
                  <a:srgbClr val="000000"/>
                </a:solidFill>
              </a:rPr>
              <a:t>(ATOVS)</a:t>
            </a:r>
          </a:p>
        </p:txBody>
      </p:sp>
      <p:sp>
        <p:nvSpPr>
          <p:cNvPr id="1092629" name="Text Box 21"/>
          <p:cNvSpPr txBox="1">
            <a:spLocks noChangeArrowheads="1"/>
          </p:cNvSpPr>
          <p:nvPr/>
        </p:nvSpPr>
        <p:spPr bwMode="auto">
          <a:xfrm>
            <a:off x="6511925" y="5580063"/>
            <a:ext cx="593725" cy="257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8000" rIns="18000" bIns="18000">
            <a:spAutoFit/>
          </a:bodyPr>
          <a:lstStyle>
            <a:lvl1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0" hangingPunct="0"/>
            <a:r>
              <a:rPr lang="de-DE" sz="1400">
                <a:solidFill>
                  <a:srgbClr val="000000"/>
                </a:solidFill>
              </a:rPr>
              <a:t>SSM/I</a:t>
            </a:r>
          </a:p>
        </p:txBody>
      </p:sp>
      <p:sp>
        <p:nvSpPr>
          <p:cNvPr id="1092630" name="Text Box 22"/>
          <p:cNvSpPr txBox="1">
            <a:spLocks noChangeArrowheads="1"/>
          </p:cNvSpPr>
          <p:nvPr/>
        </p:nvSpPr>
        <p:spPr bwMode="auto">
          <a:xfrm>
            <a:off x="1943100" y="1773238"/>
            <a:ext cx="588963" cy="257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8000" rIns="18000" bIns="18000">
            <a:spAutoFit/>
          </a:bodyPr>
          <a:lstStyle>
            <a:lvl1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0" hangingPunct="0"/>
            <a:r>
              <a:rPr lang="de-DE" sz="1400">
                <a:solidFill>
                  <a:srgbClr val="000000"/>
                </a:solidFill>
              </a:rPr>
              <a:t>MVIRI</a:t>
            </a:r>
          </a:p>
        </p:txBody>
      </p:sp>
      <p:sp>
        <p:nvSpPr>
          <p:cNvPr id="1092631" name="Text Box 23"/>
          <p:cNvSpPr txBox="1">
            <a:spLocks noChangeArrowheads="1"/>
          </p:cNvSpPr>
          <p:nvPr/>
        </p:nvSpPr>
        <p:spPr bwMode="auto">
          <a:xfrm>
            <a:off x="1911350" y="3929063"/>
            <a:ext cx="674688" cy="257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8000" rIns="18000" bIns="18000">
            <a:spAutoFit/>
          </a:bodyPr>
          <a:lstStyle>
            <a:lvl1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0" hangingPunct="0"/>
            <a:r>
              <a:rPr lang="de-DE" sz="1400">
                <a:solidFill>
                  <a:srgbClr val="000000"/>
                </a:solidFill>
              </a:rPr>
              <a:t>SEVIRI</a:t>
            </a:r>
          </a:p>
        </p:txBody>
      </p:sp>
      <p:sp>
        <p:nvSpPr>
          <p:cNvPr id="1092632" name="Text Box 24"/>
          <p:cNvSpPr txBox="1">
            <a:spLocks noChangeArrowheads="1"/>
          </p:cNvSpPr>
          <p:nvPr/>
        </p:nvSpPr>
        <p:spPr bwMode="auto">
          <a:xfrm>
            <a:off x="2011363" y="5686425"/>
            <a:ext cx="541337" cy="257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8000" rIns="18000" bIns="18000">
            <a:spAutoFit/>
          </a:bodyPr>
          <a:lstStyle>
            <a:lvl1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0" hangingPunct="0"/>
            <a:r>
              <a:rPr lang="de-DE" sz="1400">
                <a:solidFill>
                  <a:srgbClr val="000000"/>
                </a:solidFill>
              </a:rPr>
              <a:t>GERB</a:t>
            </a:r>
          </a:p>
        </p:txBody>
      </p:sp>
      <p:sp>
        <p:nvSpPr>
          <p:cNvPr id="1092633" name="Text Box 25"/>
          <p:cNvSpPr txBox="1">
            <a:spLocks noChangeArrowheads="1"/>
          </p:cNvSpPr>
          <p:nvPr/>
        </p:nvSpPr>
        <p:spPr bwMode="auto">
          <a:xfrm>
            <a:off x="1157288" y="1789113"/>
            <a:ext cx="565150" cy="227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8000" rIns="18000" bIns="18000">
            <a:spAutoFit/>
          </a:bodyPr>
          <a:lstStyle>
            <a:lvl1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0" hangingPunct="0"/>
            <a:r>
              <a:rPr lang="de-DE" sz="1200">
                <a:solidFill>
                  <a:srgbClr val="000000"/>
                </a:solidFill>
              </a:rPr>
              <a:t>MAGIC</a:t>
            </a:r>
          </a:p>
        </p:txBody>
      </p:sp>
      <p:sp>
        <p:nvSpPr>
          <p:cNvPr id="1092634" name="Text Box 26"/>
          <p:cNvSpPr txBox="1">
            <a:spLocks noChangeArrowheads="1"/>
          </p:cNvSpPr>
          <p:nvPr/>
        </p:nvSpPr>
        <p:spPr bwMode="auto">
          <a:xfrm>
            <a:off x="257175" y="1531938"/>
            <a:ext cx="584200" cy="34925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>
            <a:spAutoFit/>
          </a:bodyPr>
          <a:lstStyle>
            <a:lvl1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0" hangingPunct="0"/>
            <a:r>
              <a:rPr lang="de-DE" sz="1000">
                <a:solidFill>
                  <a:srgbClr val="000000"/>
                </a:solidFill>
              </a:rPr>
              <a:t>Cloud </a:t>
            </a:r>
          </a:p>
          <a:p>
            <a:pPr algn="ctr" eaLnBrk="0" hangingPunct="0"/>
            <a:r>
              <a:rPr lang="de-DE" sz="1000">
                <a:solidFill>
                  <a:srgbClr val="000000"/>
                </a:solidFill>
              </a:rPr>
              <a:t>Albedo</a:t>
            </a:r>
          </a:p>
        </p:txBody>
      </p:sp>
      <p:sp>
        <p:nvSpPr>
          <p:cNvPr id="1092635" name="AutoShape 27"/>
          <p:cNvSpPr>
            <a:spLocks/>
          </p:cNvSpPr>
          <p:nvPr/>
        </p:nvSpPr>
        <p:spPr bwMode="auto">
          <a:xfrm>
            <a:off x="3333750" y="2503488"/>
            <a:ext cx="171450" cy="2438400"/>
          </a:xfrm>
          <a:prstGeom prst="rightBrace">
            <a:avLst>
              <a:gd name="adj1" fmla="val 118519"/>
              <a:gd name="adj2" fmla="val 50671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8000" rIns="18000" bIns="18000" anchor="ctr"/>
          <a:lstStyle/>
          <a:p>
            <a:pPr algn="ctr" eaLnBrk="0" hangingPunct="0"/>
            <a:endParaRPr lang="sv-SE" sz="15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092636" name="Line 28"/>
          <p:cNvSpPr>
            <a:spLocks noChangeShapeType="1"/>
          </p:cNvSpPr>
          <p:nvPr/>
        </p:nvSpPr>
        <p:spPr bwMode="auto">
          <a:xfrm>
            <a:off x="2532063" y="2027238"/>
            <a:ext cx="311150" cy="3381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/>
          <a:lstStyle/>
          <a:p>
            <a:pPr algn="ctr" eaLnBrk="0" hangingPunct="0"/>
            <a:endParaRPr lang="sv-SE" sz="15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092637" name="Line 29"/>
          <p:cNvSpPr>
            <a:spLocks noChangeShapeType="1"/>
          </p:cNvSpPr>
          <p:nvPr/>
        </p:nvSpPr>
        <p:spPr bwMode="auto">
          <a:xfrm>
            <a:off x="1725613" y="1901825"/>
            <a:ext cx="2190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/>
          <a:lstStyle/>
          <a:p>
            <a:pPr algn="ctr" eaLnBrk="0" hangingPunct="0"/>
            <a:endParaRPr lang="sv-SE" sz="15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092638" name="Text Box 30"/>
          <p:cNvSpPr txBox="1">
            <a:spLocks noChangeArrowheads="1"/>
          </p:cNvSpPr>
          <p:nvPr/>
        </p:nvSpPr>
        <p:spPr bwMode="auto">
          <a:xfrm>
            <a:off x="215900" y="1144588"/>
            <a:ext cx="70167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hangingPunct="0"/>
            <a:r>
              <a:rPr lang="de-DE" sz="1200">
                <a:solidFill>
                  <a:srgbClr val="000000"/>
                </a:solidFill>
              </a:rPr>
              <a:t>Variables</a:t>
            </a:r>
          </a:p>
        </p:txBody>
      </p:sp>
      <p:sp>
        <p:nvSpPr>
          <p:cNvPr id="1092639" name="Text Box 31"/>
          <p:cNvSpPr txBox="1">
            <a:spLocks noChangeArrowheads="1"/>
          </p:cNvSpPr>
          <p:nvPr/>
        </p:nvSpPr>
        <p:spPr bwMode="auto">
          <a:xfrm>
            <a:off x="1044575" y="1144588"/>
            <a:ext cx="744538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0" hangingPunct="0"/>
            <a:r>
              <a:rPr lang="de-DE" sz="1200">
                <a:solidFill>
                  <a:srgbClr val="000000"/>
                </a:solidFill>
              </a:rPr>
              <a:t>Algorithm</a:t>
            </a:r>
          </a:p>
        </p:txBody>
      </p:sp>
      <p:sp>
        <p:nvSpPr>
          <p:cNvPr id="1092640" name="Text Box 32"/>
          <p:cNvSpPr txBox="1">
            <a:spLocks noChangeArrowheads="1"/>
          </p:cNvSpPr>
          <p:nvPr/>
        </p:nvSpPr>
        <p:spPr bwMode="auto">
          <a:xfrm>
            <a:off x="1985963" y="1144588"/>
            <a:ext cx="528637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hangingPunct="0"/>
            <a:r>
              <a:rPr lang="de-DE" sz="1200">
                <a:solidFill>
                  <a:srgbClr val="000000"/>
                </a:solidFill>
              </a:rPr>
              <a:t>Sensor</a:t>
            </a:r>
          </a:p>
        </p:txBody>
      </p:sp>
      <p:sp>
        <p:nvSpPr>
          <p:cNvPr id="1092641" name="Text Box 33"/>
          <p:cNvSpPr txBox="1">
            <a:spLocks noChangeArrowheads="1"/>
          </p:cNvSpPr>
          <p:nvPr/>
        </p:nvSpPr>
        <p:spPr bwMode="auto">
          <a:xfrm>
            <a:off x="2782888" y="1144588"/>
            <a:ext cx="622300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hangingPunct="0"/>
            <a:r>
              <a:rPr lang="de-DE" sz="1200">
                <a:solidFill>
                  <a:srgbClr val="000000"/>
                </a:solidFill>
              </a:rPr>
              <a:t>Satellite</a:t>
            </a:r>
          </a:p>
        </p:txBody>
      </p:sp>
      <p:sp>
        <p:nvSpPr>
          <p:cNvPr id="1092642" name="Text Box 34"/>
          <p:cNvSpPr txBox="1">
            <a:spLocks noChangeArrowheads="1"/>
          </p:cNvSpPr>
          <p:nvPr/>
        </p:nvSpPr>
        <p:spPr bwMode="auto">
          <a:xfrm>
            <a:off x="3589338" y="1054100"/>
            <a:ext cx="6921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0" hangingPunct="0"/>
            <a:r>
              <a:rPr lang="de-DE" sz="1200">
                <a:solidFill>
                  <a:srgbClr val="000000"/>
                </a:solidFill>
              </a:rPr>
              <a:t>Satellite-</a:t>
            </a:r>
          </a:p>
          <a:p>
            <a:pPr algn="ctr" eaLnBrk="0" hangingPunct="0"/>
            <a:r>
              <a:rPr lang="de-DE" sz="1200">
                <a:solidFill>
                  <a:srgbClr val="000000"/>
                </a:solidFill>
              </a:rPr>
              <a:t>orbit</a:t>
            </a:r>
          </a:p>
        </p:txBody>
      </p:sp>
      <p:sp>
        <p:nvSpPr>
          <p:cNvPr id="1092643" name="Text Box 35"/>
          <p:cNvSpPr txBox="1">
            <a:spLocks noChangeArrowheads="1"/>
          </p:cNvSpPr>
          <p:nvPr/>
        </p:nvSpPr>
        <p:spPr bwMode="auto">
          <a:xfrm>
            <a:off x="4783138" y="1054100"/>
            <a:ext cx="6921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0" hangingPunct="0"/>
            <a:r>
              <a:rPr lang="de-DE" sz="1200">
                <a:solidFill>
                  <a:srgbClr val="000000"/>
                </a:solidFill>
              </a:rPr>
              <a:t>Satellite-</a:t>
            </a:r>
          </a:p>
          <a:p>
            <a:pPr algn="ctr" eaLnBrk="0" hangingPunct="0"/>
            <a:r>
              <a:rPr lang="de-DE" sz="1200">
                <a:solidFill>
                  <a:srgbClr val="000000"/>
                </a:solidFill>
              </a:rPr>
              <a:t>orbit</a:t>
            </a:r>
          </a:p>
        </p:txBody>
      </p:sp>
      <p:sp>
        <p:nvSpPr>
          <p:cNvPr id="1092644" name="Text Box 36"/>
          <p:cNvSpPr txBox="1">
            <a:spLocks noChangeArrowheads="1"/>
          </p:cNvSpPr>
          <p:nvPr/>
        </p:nvSpPr>
        <p:spPr bwMode="auto">
          <a:xfrm>
            <a:off x="5659438" y="1144588"/>
            <a:ext cx="622300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hangingPunct="0"/>
            <a:r>
              <a:rPr lang="de-DE" sz="1200">
                <a:solidFill>
                  <a:srgbClr val="000000"/>
                </a:solidFill>
              </a:rPr>
              <a:t>Satellite</a:t>
            </a:r>
          </a:p>
        </p:txBody>
      </p:sp>
      <p:sp>
        <p:nvSpPr>
          <p:cNvPr id="1092645" name="Text Box 37"/>
          <p:cNvSpPr txBox="1">
            <a:spLocks noChangeArrowheads="1"/>
          </p:cNvSpPr>
          <p:nvPr/>
        </p:nvSpPr>
        <p:spPr bwMode="auto">
          <a:xfrm>
            <a:off x="6550025" y="1144588"/>
            <a:ext cx="528638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hangingPunct="0"/>
            <a:r>
              <a:rPr lang="de-DE" sz="1200">
                <a:solidFill>
                  <a:srgbClr val="000000"/>
                </a:solidFill>
              </a:rPr>
              <a:t>Sensor</a:t>
            </a:r>
          </a:p>
        </p:txBody>
      </p:sp>
      <p:sp>
        <p:nvSpPr>
          <p:cNvPr id="1092646" name="Text Box 38"/>
          <p:cNvSpPr txBox="1">
            <a:spLocks noChangeArrowheads="1"/>
          </p:cNvSpPr>
          <p:nvPr/>
        </p:nvSpPr>
        <p:spPr bwMode="auto">
          <a:xfrm>
            <a:off x="7281863" y="1144588"/>
            <a:ext cx="744537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hangingPunct="0"/>
            <a:r>
              <a:rPr lang="de-DE" sz="1200">
                <a:solidFill>
                  <a:srgbClr val="000000"/>
                </a:solidFill>
              </a:rPr>
              <a:t>Algorithm</a:t>
            </a:r>
          </a:p>
        </p:txBody>
      </p:sp>
      <p:sp>
        <p:nvSpPr>
          <p:cNvPr id="1092647" name="Text Box 39"/>
          <p:cNvSpPr txBox="1">
            <a:spLocks noChangeArrowheads="1"/>
          </p:cNvSpPr>
          <p:nvPr/>
        </p:nvSpPr>
        <p:spPr bwMode="auto">
          <a:xfrm>
            <a:off x="8215313" y="1144588"/>
            <a:ext cx="70167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hangingPunct="0"/>
            <a:r>
              <a:rPr lang="de-DE" sz="1200">
                <a:solidFill>
                  <a:srgbClr val="000000"/>
                </a:solidFill>
              </a:rPr>
              <a:t>Variables</a:t>
            </a:r>
          </a:p>
        </p:txBody>
      </p:sp>
      <p:sp>
        <p:nvSpPr>
          <p:cNvPr id="1092648" name="AutoShape 40"/>
          <p:cNvSpPr>
            <a:spLocks/>
          </p:cNvSpPr>
          <p:nvPr/>
        </p:nvSpPr>
        <p:spPr bwMode="auto">
          <a:xfrm>
            <a:off x="5478463" y="2425700"/>
            <a:ext cx="174625" cy="2935288"/>
          </a:xfrm>
          <a:prstGeom prst="leftBrace">
            <a:avLst>
              <a:gd name="adj1" fmla="val 140076"/>
              <a:gd name="adj2" fmla="val 44833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8000" rIns="18000" bIns="18000" anchor="ctr"/>
          <a:lstStyle/>
          <a:p>
            <a:pPr algn="ctr" eaLnBrk="0" hangingPunct="0"/>
            <a:endParaRPr lang="sv-SE" sz="15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092649" name="AutoShape 41"/>
          <p:cNvSpPr>
            <a:spLocks/>
          </p:cNvSpPr>
          <p:nvPr/>
        </p:nvSpPr>
        <p:spPr bwMode="auto">
          <a:xfrm>
            <a:off x="2593975" y="4054475"/>
            <a:ext cx="166688" cy="1774825"/>
          </a:xfrm>
          <a:prstGeom prst="rightBrace">
            <a:avLst>
              <a:gd name="adj1" fmla="val 88730"/>
              <a:gd name="adj2" fmla="val 50653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8000" rIns="18000" bIns="18000" anchor="ctr"/>
          <a:lstStyle/>
          <a:p>
            <a:pPr algn="ctr" eaLnBrk="0" hangingPunct="0"/>
            <a:endParaRPr lang="sv-SE" sz="15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092650" name="AutoShape 42"/>
          <p:cNvSpPr>
            <a:spLocks/>
          </p:cNvSpPr>
          <p:nvPr/>
        </p:nvSpPr>
        <p:spPr bwMode="auto">
          <a:xfrm>
            <a:off x="6321425" y="2106613"/>
            <a:ext cx="141288" cy="1077912"/>
          </a:xfrm>
          <a:prstGeom prst="leftBrace">
            <a:avLst>
              <a:gd name="adj1" fmla="val 63577"/>
              <a:gd name="adj2" fmla="val 40773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8000" rIns="18000" bIns="18000" anchor="ctr"/>
          <a:lstStyle/>
          <a:p>
            <a:pPr algn="ctr" defTabSz="868363" eaLnBrk="0" hangingPunct="0"/>
            <a:endParaRPr lang="de-DE" sz="15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092651" name="Text Box 43"/>
          <p:cNvSpPr txBox="1">
            <a:spLocks noChangeArrowheads="1"/>
          </p:cNvSpPr>
          <p:nvPr/>
        </p:nvSpPr>
        <p:spPr bwMode="auto">
          <a:xfrm>
            <a:off x="7337425" y="2244725"/>
            <a:ext cx="536575" cy="5953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>
            <a:spAutoFit/>
          </a:bodyPr>
          <a:lstStyle>
            <a:lvl1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0" hangingPunct="0"/>
            <a:r>
              <a:rPr lang="de-DE" sz="1200">
                <a:solidFill>
                  <a:srgbClr val="000000"/>
                </a:solidFill>
              </a:rPr>
              <a:t>SAF-NWC/</a:t>
            </a:r>
          </a:p>
          <a:p>
            <a:pPr algn="ctr" eaLnBrk="0" hangingPunct="0"/>
            <a:r>
              <a:rPr lang="de-DE" sz="1200">
                <a:solidFill>
                  <a:srgbClr val="000000"/>
                </a:solidFill>
              </a:rPr>
              <a:t>PPS</a:t>
            </a:r>
          </a:p>
        </p:txBody>
      </p:sp>
      <p:sp>
        <p:nvSpPr>
          <p:cNvPr id="1092652" name="Text Box 44"/>
          <p:cNvSpPr txBox="1">
            <a:spLocks noChangeArrowheads="1"/>
          </p:cNvSpPr>
          <p:nvPr/>
        </p:nvSpPr>
        <p:spPr bwMode="auto">
          <a:xfrm>
            <a:off x="7326313" y="5589588"/>
            <a:ext cx="584200" cy="2301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8000" rIns="18000" bIns="18000">
            <a:spAutoFit/>
          </a:bodyPr>
          <a:lstStyle>
            <a:lvl1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0" hangingPunct="0"/>
            <a:r>
              <a:rPr lang="de-DE" sz="1200">
                <a:solidFill>
                  <a:srgbClr val="000000"/>
                </a:solidFill>
              </a:rPr>
              <a:t>HOAPS</a:t>
            </a:r>
          </a:p>
        </p:txBody>
      </p:sp>
      <p:sp>
        <p:nvSpPr>
          <p:cNvPr id="1092653" name="Line 45"/>
          <p:cNvSpPr>
            <a:spLocks noChangeShapeType="1"/>
          </p:cNvSpPr>
          <p:nvPr/>
        </p:nvSpPr>
        <p:spPr bwMode="auto">
          <a:xfrm>
            <a:off x="6289675" y="5494338"/>
            <a:ext cx="233363" cy="904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/>
          <a:lstStyle/>
          <a:p>
            <a:pPr algn="ctr" eaLnBrk="0" hangingPunct="0"/>
            <a:endParaRPr lang="sv-SE" sz="15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092654" name="Line 46"/>
          <p:cNvSpPr>
            <a:spLocks noChangeShapeType="1"/>
          </p:cNvSpPr>
          <p:nvPr/>
        </p:nvSpPr>
        <p:spPr bwMode="auto">
          <a:xfrm>
            <a:off x="7104063" y="5705475"/>
            <a:ext cx="2222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/>
          <a:lstStyle/>
          <a:p>
            <a:pPr algn="ctr" eaLnBrk="0" hangingPunct="0"/>
            <a:endParaRPr lang="sv-SE" sz="15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092655" name="Text Box 47"/>
          <p:cNvSpPr txBox="1">
            <a:spLocks noChangeArrowheads="1"/>
          </p:cNvSpPr>
          <p:nvPr/>
        </p:nvSpPr>
        <p:spPr bwMode="auto">
          <a:xfrm>
            <a:off x="8312150" y="2290763"/>
            <a:ext cx="514350" cy="50165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8000" rIns="18000" bIns="18000">
            <a:spAutoFit/>
          </a:bodyPr>
          <a:lstStyle>
            <a:lvl1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hangingPunct="0"/>
            <a:r>
              <a:rPr lang="de-DE" sz="1000">
                <a:solidFill>
                  <a:srgbClr val="000000"/>
                </a:solidFill>
              </a:rPr>
              <a:t>Cloud</a:t>
            </a:r>
          </a:p>
          <a:p>
            <a:pPr eaLnBrk="0" hangingPunct="0"/>
            <a:r>
              <a:rPr lang="de-DE" sz="1000">
                <a:solidFill>
                  <a:srgbClr val="000000"/>
                </a:solidFill>
              </a:rPr>
              <a:t>Macro-</a:t>
            </a:r>
          </a:p>
          <a:p>
            <a:pPr eaLnBrk="0" hangingPunct="0"/>
            <a:r>
              <a:rPr lang="de-DE" sz="1000">
                <a:solidFill>
                  <a:srgbClr val="000000"/>
                </a:solidFill>
              </a:rPr>
              <a:t>physics</a:t>
            </a:r>
          </a:p>
        </p:txBody>
      </p:sp>
      <p:sp>
        <p:nvSpPr>
          <p:cNvPr id="1092656" name="Text Box 48"/>
          <p:cNvSpPr txBox="1">
            <a:spLocks noChangeArrowheads="1"/>
          </p:cNvSpPr>
          <p:nvPr/>
        </p:nvSpPr>
        <p:spPr bwMode="auto">
          <a:xfrm>
            <a:off x="8121650" y="3556000"/>
            <a:ext cx="879475" cy="80645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>
            <a:spAutoFit/>
          </a:bodyPr>
          <a:lstStyle>
            <a:lvl1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0" hangingPunct="0"/>
            <a:r>
              <a:rPr lang="de-DE" sz="1000">
                <a:solidFill>
                  <a:srgbClr val="000000"/>
                </a:solidFill>
              </a:rPr>
              <a:t>Solar &amp;</a:t>
            </a:r>
          </a:p>
          <a:p>
            <a:pPr algn="ctr" eaLnBrk="0" hangingPunct="0"/>
            <a:r>
              <a:rPr lang="de-DE" sz="1000">
                <a:solidFill>
                  <a:srgbClr val="000000"/>
                </a:solidFill>
              </a:rPr>
              <a:t>Thermal</a:t>
            </a:r>
          </a:p>
          <a:p>
            <a:pPr algn="ctr" eaLnBrk="0" hangingPunct="0"/>
            <a:r>
              <a:rPr lang="de-DE" sz="1000">
                <a:solidFill>
                  <a:srgbClr val="000000"/>
                </a:solidFill>
              </a:rPr>
              <a:t>Surf. Rad.;</a:t>
            </a:r>
          </a:p>
          <a:p>
            <a:pPr algn="ctr" eaLnBrk="0" hangingPunct="0"/>
            <a:r>
              <a:rPr lang="de-DE" sz="1000">
                <a:solidFill>
                  <a:srgbClr val="000000"/>
                </a:solidFill>
              </a:rPr>
              <a:t>Cloud forcing</a:t>
            </a:r>
          </a:p>
        </p:txBody>
      </p:sp>
      <p:sp>
        <p:nvSpPr>
          <p:cNvPr id="1092657" name="Text Box 49"/>
          <p:cNvSpPr txBox="1">
            <a:spLocks noChangeArrowheads="1"/>
          </p:cNvSpPr>
          <p:nvPr/>
        </p:nvSpPr>
        <p:spPr bwMode="auto">
          <a:xfrm>
            <a:off x="7324725" y="1803400"/>
            <a:ext cx="400050" cy="2301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8000" rIns="18000" bIns="18000">
            <a:spAutoFit/>
          </a:bodyPr>
          <a:lstStyle>
            <a:lvl1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0" hangingPunct="0"/>
            <a:r>
              <a:rPr lang="de-DE" sz="1200" i="1">
                <a:solidFill>
                  <a:srgbClr val="000000"/>
                </a:solidFill>
              </a:rPr>
              <a:t>IAPP</a:t>
            </a:r>
          </a:p>
        </p:txBody>
      </p:sp>
      <p:sp>
        <p:nvSpPr>
          <p:cNvPr id="1092658" name="Text Box 50"/>
          <p:cNvSpPr txBox="1">
            <a:spLocks noChangeArrowheads="1"/>
          </p:cNvSpPr>
          <p:nvPr/>
        </p:nvSpPr>
        <p:spPr bwMode="auto">
          <a:xfrm>
            <a:off x="8134350" y="1423988"/>
            <a:ext cx="877888" cy="65405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>
            <a:spAutoFit/>
          </a:bodyPr>
          <a:lstStyle>
            <a:lvl1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0" hangingPunct="0"/>
            <a:r>
              <a:rPr lang="de-DE" sz="1000" i="1">
                <a:solidFill>
                  <a:srgbClr val="000000"/>
                </a:solidFill>
              </a:rPr>
              <a:t>Atmospheric</a:t>
            </a:r>
          </a:p>
          <a:p>
            <a:pPr algn="ctr" eaLnBrk="0" hangingPunct="0"/>
            <a:r>
              <a:rPr lang="de-DE" sz="1000" i="1">
                <a:solidFill>
                  <a:srgbClr val="000000"/>
                </a:solidFill>
              </a:rPr>
              <a:t>Watervapour &amp;</a:t>
            </a:r>
          </a:p>
          <a:p>
            <a:pPr algn="ctr" eaLnBrk="0" hangingPunct="0"/>
            <a:r>
              <a:rPr lang="de-DE" sz="1000" i="1">
                <a:solidFill>
                  <a:srgbClr val="000000"/>
                </a:solidFill>
              </a:rPr>
              <a:t>temperature</a:t>
            </a:r>
          </a:p>
        </p:txBody>
      </p:sp>
      <p:sp>
        <p:nvSpPr>
          <p:cNvPr id="1092659" name="Text Box 51"/>
          <p:cNvSpPr txBox="1">
            <a:spLocks noChangeArrowheads="1"/>
          </p:cNvSpPr>
          <p:nvPr/>
        </p:nvSpPr>
        <p:spPr bwMode="auto">
          <a:xfrm>
            <a:off x="8201025" y="5375275"/>
            <a:ext cx="771525" cy="65405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8000" rIns="18000" bIns="18000">
            <a:spAutoFit/>
          </a:bodyPr>
          <a:lstStyle>
            <a:lvl1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hangingPunct="0"/>
            <a:r>
              <a:rPr lang="de-DE" sz="1000">
                <a:solidFill>
                  <a:srgbClr val="000000"/>
                </a:solidFill>
              </a:rPr>
              <a:t>Water- &amp;</a:t>
            </a:r>
          </a:p>
          <a:p>
            <a:pPr eaLnBrk="0" hangingPunct="0"/>
            <a:r>
              <a:rPr lang="de-DE" sz="1000">
                <a:solidFill>
                  <a:srgbClr val="000000"/>
                </a:solidFill>
              </a:rPr>
              <a:t>Energy-</a:t>
            </a:r>
          </a:p>
          <a:p>
            <a:pPr eaLnBrk="0" hangingPunct="0"/>
            <a:r>
              <a:rPr lang="de-DE" sz="1000">
                <a:solidFill>
                  <a:srgbClr val="000000"/>
                </a:solidFill>
              </a:rPr>
              <a:t>Fluxes</a:t>
            </a:r>
          </a:p>
          <a:p>
            <a:pPr eaLnBrk="0" hangingPunct="0"/>
            <a:r>
              <a:rPr lang="de-DE" sz="1000">
                <a:solidFill>
                  <a:srgbClr val="000000"/>
                </a:solidFill>
              </a:rPr>
              <a:t>Over ocean</a:t>
            </a:r>
          </a:p>
        </p:txBody>
      </p:sp>
      <p:sp>
        <p:nvSpPr>
          <p:cNvPr id="1092660" name="Line 52"/>
          <p:cNvSpPr>
            <a:spLocks noChangeShapeType="1"/>
          </p:cNvSpPr>
          <p:nvPr/>
        </p:nvSpPr>
        <p:spPr bwMode="auto">
          <a:xfrm flipV="1">
            <a:off x="7916863" y="5702300"/>
            <a:ext cx="2778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/>
          <a:lstStyle/>
          <a:p>
            <a:pPr algn="ctr" eaLnBrk="0" hangingPunct="0"/>
            <a:endParaRPr lang="sv-SE" sz="15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092661" name="Text Box 53"/>
          <p:cNvSpPr txBox="1">
            <a:spLocks noChangeArrowheads="1"/>
          </p:cNvSpPr>
          <p:nvPr/>
        </p:nvSpPr>
        <p:spPr bwMode="auto">
          <a:xfrm>
            <a:off x="7361238" y="3043238"/>
            <a:ext cx="338137" cy="2301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8000" rIns="18000" bIns="18000">
            <a:spAutoFit/>
          </a:bodyPr>
          <a:lstStyle>
            <a:lvl1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0" hangingPunct="0"/>
            <a:r>
              <a:rPr lang="de-DE" sz="1200">
                <a:solidFill>
                  <a:srgbClr val="000000"/>
                </a:solidFill>
              </a:rPr>
              <a:t>CPP</a:t>
            </a:r>
          </a:p>
        </p:txBody>
      </p:sp>
      <p:sp>
        <p:nvSpPr>
          <p:cNvPr id="1092662" name="Text Box 54"/>
          <p:cNvSpPr txBox="1">
            <a:spLocks noChangeArrowheads="1"/>
          </p:cNvSpPr>
          <p:nvPr/>
        </p:nvSpPr>
        <p:spPr bwMode="auto">
          <a:xfrm>
            <a:off x="5640388" y="2578100"/>
            <a:ext cx="663575" cy="257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8000" rIns="18000" bIns="18000">
            <a:spAutoFit/>
          </a:bodyPr>
          <a:lstStyle>
            <a:lvl1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hangingPunct="0"/>
            <a:r>
              <a:rPr lang="de-DE" sz="1400">
                <a:solidFill>
                  <a:srgbClr val="000000"/>
                </a:solidFill>
              </a:rPr>
              <a:t>METOP</a:t>
            </a:r>
          </a:p>
        </p:txBody>
      </p:sp>
      <p:sp>
        <p:nvSpPr>
          <p:cNvPr id="1092663" name="Line 55"/>
          <p:cNvSpPr>
            <a:spLocks noChangeShapeType="1"/>
          </p:cNvSpPr>
          <p:nvPr/>
        </p:nvSpPr>
        <p:spPr bwMode="auto">
          <a:xfrm>
            <a:off x="7134225" y="1922463"/>
            <a:ext cx="1857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/>
          <a:lstStyle/>
          <a:p>
            <a:pPr algn="ctr" eaLnBrk="0" hangingPunct="0"/>
            <a:endParaRPr lang="sv-SE" sz="15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092664" name="AutoShape 56"/>
          <p:cNvSpPr>
            <a:spLocks/>
          </p:cNvSpPr>
          <p:nvPr/>
        </p:nvSpPr>
        <p:spPr bwMode="auto">
          <a:xfrm>
            <a:off x="7173913" y="2516188"/>
            <a:ext cx="165100" cy="1443037"/>
          </a:xfrm>
          <a:prstGeom prst="leftBrace">
            <a:avLst>
              <a:gd name="adj1" fmla="val 72837"/>
              <a:gd name="adj2" fmla="val 44667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8000" rIns="18000" bIns="18000" anchor="ctr"/>
          <a:lstStyle/>
          <a:p>
            <a:pPr algn="ctr" defTabSz="868363" eaLnBrk="0" hangingPunct="0"/>
            <a:endParaRPr lang="de-DE" sz="15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092665" name="Line 57"/>
          <p:cNvSpPr>
            <a:spLocks noChangeShapeType="1"/>
          </p:cNvSpPr>
          <p:nvPr/>
        </p:nvSpPr>
        <p:spPr bwMode="auto">
          <a:xfrm flipV="1">
            <a:off x="7716838" y="1427163"/>
            <a:ext cx="415925" cy="3714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/>
          <a:lstStyle/>
          <a:p>
            <a:pPr algn="ctr" eaLnBrk="0" hangingPunct="0"/>
            <a:endParaRPr lang="sv-SE" sz="15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092666" name="Text Box 58"/>
          <p:cNvSpPr txBox="1">
            <a:spLocks noChangeArrowheads="1"/>
          </p:cNvSpPr>
          <p:nvPr/>
        </p:nvSpPr>
        <p:spPr bwMode="auto">
          <a:xfrm>
            <a:off x="1171575" y="3101975"/>
            <a:ext cx="365125" cy="227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8000" rIns="18000" bIns="18000">
            <a:spAutoFit/>
          </a:bodyPr>
          <a:lstStyle>
            <a:lvl1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0" hangingPunct="0"/>
            <a:r>
              <a:rPr lang="de-DE" sz="1200">
                <a:solidFill>
                  <a:srgbClr val="000000"/>
                </a:solidFill>
              </a:rPr>
              <a:t>G2R</a:t>
            </a:r>
          </a:p>
        </p:txBody>
      </p:sp>
      <p:sp>
        <p:nvSpPr>
          <p:cNvPr id="1092667" name="Text Box 59"/>
          <p:cNvSpPr txBox="1">
            <a:spLocks noChangeArrowheads="1"/>
          </p:cNvSpPr>
          <p:nvPr/>
        </p:nvSpPr>
        <p:spPr bwMode="auto">
          <a:xfrm>
            <a:off x="227013" y="2968625"/>
            <a:ext cx="646112" cy="50165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8000" rIns="18000" bIns="18000">
            <a:spAutoFit/>
          </a:bodyPr>
          <a:lstStyle>
            <a:lvl1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hangingPunct="0"/>
            <a:r>
              <a:rPr lang="de-DE" sz="1000">
                <a:solidFill>
                  <a:srgbClr val="000000"/>
                </a:solidFill>
              </a:rPr>
              <a:t>Solar &amp; </a:t>
            </a:r>
          </a:p>
          <a:p>
            <a:pPr eaLnBrk="0" hangingPunct="0"/>
            <a:r>
              <a:rPr lang="de-DE" sz="1000">
                <a:solidFill>
                  <a:srgbClr val="000000"/>
                </a:solidFill>
              </a:rPr>
              <a:t>Thermal </a:t>
            </a:r>
          </a:p>
          <a:p>
            <a:pPr eaLnBrk="0" hangingPunct="0"/>
            <a:r>
              <a:rPr lang="de-DE" sz="1000">
                <a:solidFill>
                  <a:srgbClr val="000000"/>
                </a:solidFill>
              </a:rPr>
              <a:t>Surf. Rad</a:t>
            </a:r>
          </a:p>
        </p:txBody>
      </p:sp>
      <p:sp>
        <p:nvSpPr>
          <p:cNvPr id="1092668" name="Text Box 60"/>
          <p:cNvSpPr txBox="1">
            <a:spLocks noChangeArrowheads="1"/>
          </p:cNvSpPr>
          <p:nvPr/>
        </p:nvSpPr>
        <p:spPr bwMode="auto">
          <a:xfrm>
            <a:off x="263525" y="5411788"/>
            <a:ext cx="577850" cy="80645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8000" rIns="18000" bIns="18000">
            <a:spAutoFit/>
          </a:bodyPr>
          <a:lstStyle>
            <a:lvl1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hangingPunct="0"/>
            <a:r>
              <a:rPr lang="de-DE" sz="1000">
                <a:solidFill>
                  <a:srgbClr val="000000"/>
                </a:solidFill>
              </a:rPr>
              <a:t>Solar &amp;</a:t>
            </a:r>
          </a:p>
          <a:p>
            <a:pPr eaLnBrk="0" hangingPunct="0"/>
            <a:r>
              <a:rPr lang="de-DE" sz="1000">
                <a:solidFill>
                  <a:srgbClr val="000000"/>
                </a:solidFill>
              </a:rPr>
              <a:t>Thermal</a:t>
            </a:r>
          </a:p>
          <a:p>
            <a:pPr eaLnBrk="0" hangingPunct="0"/>
            <a:r>
              <a:rPr lang="de-DE" sz="1000">
                <a:solidFill>
                  <a:srgbClr val="000000"/>
                </a:solidFill>
              </a:rPr>
              <a:t>Rad. at</a:t>
            </a:r>
          </a:p>
          <a:p>
            <a:pPr eaLnBrk="0" hangingPunct="0"/>
            <a:r>
              <a:rPr lang="de-DE" sz="1000">
                <a:solidFill>
                  <a:srgbClr val="000000"/>
                </a:solidFill>
              </a:rPr>
              <a:t>Top</a:t>
            </a:r>
          </a:p>
          <a:p>
            <a:pPr eaLnBrk="0" hangingPunct="0"/>
            <a:r>
              <a:rPr lang="de-DE" sz="1000">
                <a:solidFill>
                  <a:srgbClr val="000000"/>
                </a:solidFill>
              </a:rPr>
              <a:t>-of-atm.</a:t>
            </a:r>
          </a:p>
        </p:txBody>
      </p:sp>
      <p:sp>
        <p:nvSpPr>
          <p:cNvPr id="1092669" name="Text Box 61"/>
          <p:cNvSpPr txBox="1">
            <a:spLocks noChangeArrowheads="1"/>
          </p:cNvSpPr>
          <p:nvPr/>
        </p:nvSpPr>
        <p:spPr bwMode="auto">
          <a:xfrm>
            <a:off x="1087438" y="5699125"/>
            <a:ext cx="698500" cy="227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8000" rIns="18000" bIns="18000">
            <a:spAutoFit/>
          </a:bodyPr>
          <a:lstStyle>
            <a:lvl1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0" hangingPunct="0"/>
            <a:r>
              <a:rPr lang="de-DE" sz="1200">
                <a:solidFill>
                  <a:srgbClr val="000000"/>
                </a:solidFill>
              </a:rPr>
              <a:t>ToA-Rad</a:t>
            </a:r>
          </a:p>
        </p:txBody>
      </p:sp>
      <p:sp>
        <p:nvSpPr>
          <p:cNvPr id="1092670" name="Text Box 62"/>
          <p:cNvSpPr txBox="1">
            <a:spLocks noChangeArrowheads="1"/>
          </p:cNvSpPr>
          <p:nvPr/>
        </p:nvSpPr>
        <p:spPr bwMode="auto">
          <a:xfrm>
            <a:off x="8312150" y="2906713"/>
            <a:ext cx="514350" cy="50165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8000" rIns="18000" bIns="18000">
            <a:spAutoFit/>
          </a:bodyPr>
          <a:lstStyle>
            <a:lvl1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hangingPunct="0"/>
            <a:r>
              <a:rPr lang="de-DE" sz="1000">
                <a:solidFill>
                  <a:srgbClr val="000000"/>
                </a:solidFill>
              </a:rPr>
              <a:t>Cloud</a:t>
            </a:r>
          </a:p>
          <a:p>
            <a:pPr eaLnBrk="0" hangingPunct="0"/>
            <a:r>
              <a:rPr lang="de-DE" sz="1000">
                <a:solidFill>
                  <a:srgbClr val="000000"/>
                </a:solidFill>
              </a:rPr>
              <a:t>Micro-</a:t>
            </a:r>
          </a:p>
          <a:p>
            <a:pPr eaLnBrk="0" hangingPunct="0"/>
            <a:r>
              <a:rPr lang="de-DE" sz="1000">
                <a:solidFill>
                  <a:srgbClr val="000000"/>
                </a:solidFill>
              </a:rPr>
              <a:t>physics</a:t>
            </a:r>
          </a:p>
        </p:txBody>
      </p:sp>
      <p:sp>
        <p:nvSpPr>
          <p:cNvPr id="1092671" name="Text Box 63"/>
          <p:cNvSpPr txBox="1">
            <a:spLocks noChangeArrowheads="1"/>
          </p:cNvSpPr>
          <p:nvPr/>
        </p:nvSpPr>
        <p:spPr bwMode="auto">
          <a:xfrm>
            <a:off x="7337425" y="3843338"/>
            <a:ext cx="342900" cy="2301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8000" rIns="18000" bIns="18000">
            <a:spAutoFit/>
          </a:bodyPr>
          <a:lstStyle>
            <a:lvl1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0" hangingPunct="0"/>
            <a:r>
              <a:rPr lang="de-DE" sz="1200">
                <a:solidFill>
                  <a:srgbClr val="000000"/>
                </a:solidFill>
              </a:rPr>
              <a:t>P2R</a:t>
            </a:r>
          </a:p>
        </p:txBody>
      </p:sp>
      <p:sp>
        <p:nvSpPr>
          <p:cNvPr id="1092672" name="Text Box 64"/>
          <p:cNvSpPr txBox="1">
            <a:spLocks noChangeArrowheads="1"/>
          </p:cNvSpPr>
          <p:nvPr/>
        </p:nvSpPr>
        <p:spPr bwMode="auto">
          <a:xfrm>
            <a:off x="292100" y="3848100"/>
            <a:ext cx="514350" cy="50165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8000" rIns="18000" bIns="18000">
            <a:spAutoFit/>
          </a:bodyPr>
          <a:lstStyle>
            <a:lvl1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hangingPunct="0"/>
            <a:r>
              <a:rPr lang="de-DE" sz="1000">
                <a:solidFill>
                  <a:srgbClr val="000000"/>
                </a:solidFill>
              </a:rPr>
              <a:t>Cloud</a:t>
            </a:r>
          </a:p>
          <a:p>
            <a:pPr eaLnBrk="0" hangingPunct="0"/>
            <a:r>
              <a:rPr lang="de-DE" sz="1000">
                <a:solidFill>
                  <a:srgbClr val="000000"/>
                </a:solidFill>
              </a:rPr>
              <a:t>Macro-</a:t>
            </a:r>
          </a:p>
          <a:p>
            <a:pPr eaLnBrk="0" hangingPunct="0"/>
            <a:r>
              <a:rPr lang="de-DE" sz="1000">
                <a:solidFill>
                  <a:srgbClr val="000000"/>
                </a:solidFill>
              </a:rPr>
              <a:t>physics</a:t>
            </a:r>
          </a:p>
        </p:txBody>
      </p:sp>
      <p:sp>
        <p:nvSpPr>
          <p:cNvPr id="1092673" name="Text Box 65"/>
          <p:cNvSpPr txBox="1">
            <a:spLocks noChangeArrowheads="1"/>
          </p:cNvSpPr>
          <p:nvPr/>
        </p:nvSpPr>
        <p:spPr bwMode="auto">
          <a:xfrm>
            <a:off x="292100" y="4638675"/>
            <a:ext cx="514350" cy="50165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8000" rIns="18000" bIns="18000">
            <a:spAutoFit/>
          </a:bodyPr>
          <a:lstStyle>
            <a:lvl1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hangingPunct="0"/>
            <a:r>
              <a:rPr lang="de-DE" sz="1000">
                <a:solidFill>
                  <a:srgbClr val="000000"/>
                </a:solidFill>
              </a:rPr>
              <a:t>Cloud</a:t>
            </a:r>
          </a:p>
          <a:p>
            <a:pPr eaLnBrk="0" hangingPunct="0"/>
            <a:r>
              <a:rPr lang="de-DE" sz="1000">
                <a:solidFill>
                  <a:srgbClr val="000000"/>
                </a:solidFill>
              </a:rPr>
              <a:t>Micro-</a:t>
            </a:r>
          </a:p>
          <a:p>
            <a:pPr eaLnBrk="0" hangingPunct="0"/>
            <a:r>
              <a:rPr lang="de-DE" sz="1000">
                <a:solidFill>
                  <a:srgbClr val="000000"/>
                </a:solidFill>
              </a:rPr>
              <a:t>physics</a:t>
            </a:r>
          </a:p>
        </p:txBody>
      </p:sp>
      <p:sp>
        <p:nvSpPr>
          <p:cNvPr id="1092674" name="Text Box 66"/>
          <p:cNvSpPr txBox="1">
            <a:spLocks noChangeArrowheads="1"/>
          </p:cNvSpPr>
          <p:nvPr/>
        </p:nvSpPr>
        <p:spPr bwMode="auto">
          <a:xfrm>
            <a:off x="1184275" y="4770438"/>
            <a:ext cx="338138" cy="2301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8000" rIns="18000" bIns="18000">
            <a:spAutoFit/>
          </a:bodyPr>
          <a:lstStyle>
            <a:lvl1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0" hangingPunct="0"/>
            <a:r>
              <a:rPr lang="de-DE" sz="1200">
                <a:solidFill>
                  <a:srgbClr val="000000"/>
                </a:solidFill>
              </a:rPr>
              <a:t>CPP</a:t>
            </a:r>
          </a:p>
        </p:txBody>
      </p:sp>
      <p:sp>
        <p:nvSpPr>
          <p:cNvPr id="1092675" name="Text Box 67"/>
          <p:cNvSpPr txBox="1">
            <a:spLocks noChangeArrowheads="1"/>
          </p:cNvSpPr>
          <p:nvPr/>
        </p:nvSpPr>
        <p:spPr bwMode="auto">
          <a:xfrm>
            <a:off x="1109663" y="3798888"/>
            <a:ext cx="488950" cy="5953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8000" rIns="18000" bIns="18000">
            <a:spAutoFit/>
          </a:bodyPr>
          <a:lstStyle>
            <a:lvl1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0" hangingPunct="0"/>
            <a:r>
              <a:rPr lang="de-DE" sz="1200">
                <a:solidFill>
                  <a:srgbClr val="000000"/>
                </a:solidFill>
              </a:rPr>
              <a:t>SAF-</a:t>
            </a:r>
          </a:p>
          <a:p>
            <a:pPr algn="ctr" eaLnBrk="0" hangingPunct="0"/>
            <a:r>
              <a:rPr lang="de-DE" sz="1200">
                <a:solidFill>
                  <a:srgbClr val="000000"/>
                </a:solidFill>
              </a:rPr>
              <a:t>NWC/</a:t>
            </a:r>
          </a:p>
          <a:p>
            <a:pPr algn="ctr" eaLnBrk="0" hangingPunct="0"/>
            <a:r>
              <a:rPr lang="de-DE" sz="1200">
                <a:solidFill>
                  <a:srgbClr val="000000"/>
                </a:solidFill>
              </a:rPr>
              <a:t>MSG</a:t>
            </a:r>
          </a:p>
        </p:txBody>
      </p:sp>
      <p:sp>
        <p:nvSpPr>
          <p:cNvPr id="1092676" name="AutoShape 68"/>
          <p:cNvSpPr>
            <a:spLocks/>
          </p:cNvSpPr>
          <p:nvPr/>
        </p:nvSpPr>
        <p:spPr bwMode="auto">
          <a:xfrm>
            <a:off x="1554163" y="3211513"/>
            <a:ext cx="307975" cy="1671637"/>
          </a:xfrm>
          <a:prstGeom prst="rightBrace">
            <a:avLst>
              <a:gd name="adj1" fmla="val 45232"/>
              <a:gd name="adj2" fmla="val 50653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8000" rIns="18000" bIns="18000" anchor="ctr"/>
          <a:lstStyle/>
          <a:p>
            <a:pPr algn="ctr" eaLnBrk="0" hangingPunct="0"/>
            <a:endParaRPr lang="sv-SE" sz="15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092677" name="Line 69"/>
          <p:cNvSpPr>
            <a:spLocks noChangeShapeType="1"/>
          </p:cNvSpPr>
          <p:nvPr/>
        </p:nvSpPr>
        <p:spPr bwMode="auto">
          <a:xfrm flipV="1">
            <a:off x="7188200" y="3162300"/>
            <a:ext cx="1666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/>
          <a:lstStyle/>
          <a:p>
            <a:pPr algn="ctr" eaLnBrk="0" hangingPunct="0"/>
            <a:endParaRPr lang="sv-SE" sz="15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092678" name="Text Box 70"/>
          <p:cNvSpPr txBox="1">
            <a:spLocks noChangeArrowheads="1"/>
          </p:cNvSpPr>
          <p:nvPr/>
        </p:nvSpPr>
        <p:spPr bwMode="auto">
          <a:xfrm>
            <a:off x="203200" y="1938338"/>
            <a:ext cx="692150" cy="34925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8000" rIns="18000" bIns="18000">
            <a:spAutoFit/>
          </a:bodyPr>
          <a:lstStyle>
            <a:lvl1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0" hangingPunct="0"/>
            <a:r>
              <a:rPr lang="de-DE" sz="1000">
                <a:solidFill>
                  <a:srgbClr val="000000"/>
                </a:solidFill>
              </a:rPr>
              <a:t>Solar </a:t>
            </a:r>
          </a:p>
          <a:p>
            <a:pPr algn="ctr" eaLnBrk="0" hangingPunct="0"/>
            <a:r>
              <a:rPr lang="de-DE" sz="1000">
                <a:solidFill>
                  <a:srgbClr val="000000"/>
                </a:solidFill>
              </a:rPr>
              <a:t>Surf. Rad.</a:t>
            </a:r>
          </a:p>
        </p:txBody>
      </p:sp>
      <p:sp>
        <p:nvSpPr>
          <p:cNvPr id="1092679" name="AutoShape 71"/>
          <p:cNvSpPr>
            <a:spLocks/>
          </p:cNvSpPr>
          <p:nvPr/>
        </p:nvSpPr>
        <p:spPr bwMode="auto">
          <a:xfrm>
            <a:off x="917575" y="1630363"/>
            <a:ext cx="196850" cy="552450"/>
          </a:xfrm>
          <a:prstGeom prst="rightBrace">
            <a:avLst>
              <a:gd name="adj1" fmla="val 23387"/>
              <a:gd name="adj2" fmla="val 50653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8000" rIns="18000" bIns="18000" anchor="ctr"/>
          <a:lstStyle/>
          <a:p>
            <a:pPr algn="ctr" eaLnBrk="0" hangingPunct="0"/>
            <a:endParaRPr lang="sv-SE" sz="150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092680" name="Picture 72" descr="Meteosat_vo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238" y="2482850"/>
            <a:ext cx="765175" cy="7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2681" name="Picture 73" descr="ATOVS_vo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213" y="2536825"/>
            <a:ext cx="75565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2682" name="Text Box 313"/>
          <p:cNvSpPr txBox="1">
            <a:spLocks noChangeArrowheads="1"/>
          </p:cNvSpPr>
          <p:nvPr/>
        </p:nvSpPr>
        <p:spPr bwMode="auto">
          <a:xfrm>
            <a:off x="2482850" y="254000"/>
            <a:ext cx="34496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0" hangingPunct="0"/>
            <a:r>
              <a:rPr lang="de-DE" sz="2000" b="1">
                <a:solidFill>
                  <a:srgbClr val="000099"/>
                </a:solidFill>
              </a:rPr>
              <a:t>Retrieval Overview</a:t>
            </a:r>
          </a:p>
        </p:txBody>
      </p:sp>
      <p:cxnSp>
        <p:nvCxnSpPr>
          <p:cNvPr id="1092683" name="AutoShape 75"/>
          <p:cNvCxnSpPr>
            <a:cxnSpLocks noChangeShapeType="1"/>
            <a:stCxn id="1092667" idx="3"/>
            <a:endCxn id="1092666" idx="1"/>
          </p:cNvCxnSpPr>
          <p:nvPr/>
        </p:nvCxnSpPr>
        <p:spPr bwMode="auto">
          <a:xfrm flipV="1">
            <a:off x="873125" y="3216275"/>
            <a:ext cx="298450" cy="31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92684" name="AutoShape 76"/>
          <p:cNvCxnSpPr>
            <a:cxnSpLocks noChangeShapeType="1"/>
            <a:stCxn id="1092672" idx="3"/>
            <a:endCxn id="1092675" idx="1"/>
          </p:cNvCxnSpPr>
          <p:nvPr/>
        </p:nvCxnSpPr>
        <p:spPr bwMode="auto">
          <a:xfrm flipV="1">
            <a:off x="806450" y="4097338"/>
            <a:ext cx="303213" cy="15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92685" name="AutoShape 77"/>
          <p:cNvCxnSpPr>
            <a:cxnSpLocks noChangeShapeType="1"/>
            <a:stCxn id="1092673" idx="3"/>
            <a:endCxn id="1092674" idx="1"/>
          </p:cNvCxnSpPr>
          <p:nvPr/>
        </p:nvCxnSpPr>
        <p:spPr bwMode="auto">
          <a:xfrm flipV="1">
            <a:off x="806450" y="4886325"/>
            <a:ext cx="377825" cy="31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92686" name="AutoShape 78"/>
          <p:cNvCxnSpPr>
            <a:cxnSpLocks noChangeShapeType="1"/>
            <a:stCxn id="1092668" idx="3"/>
            <a:endCxn id="1092669" idx="1"/>
          </p:cNvCxnSpPr>
          <p:nvPr/>
        </p:nvCxnSpPr>
        <p:spPr bwMode="auto">
          <a:xfrm flipV="1">
            <a:off x="841375" y="5813425"/>
            <a:ext cx="246063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92687" name="AutoShape 79"/>
          <p:cNvCxnSpPr>
            <a:cxnSpLocks noChangeShapeType="1"/>
            <a:stCxn id="1092669" idx="3"/>
            <a:endCxn id="1092632" idx="1"/>
          </p:cNvCxnSpPr>
          <p:nvPr/>
        </p:nvCxnSpPr>
        <p:spPr bwMode="auto">
          <a:xfrm>
            <a:off x="1785938" y="5813425"/>
            <a:ext cx="225425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92688" name="AutoShape 80"/>
          <p:cNvCxnSpPr>
            <a:cxnSpLocks noChangeShapeType="1"/>
            <a:stCxn id="1092620" idx="3"/>
            <a:endCxn id="1092621" idx="1"/>
          </p:cNvCxnSpPr>
          <p:nvPr/>
        </p:nvCxnSpPr>
        <p:spPr bwMode="auto">
          <a:xfrm>
            <a:off x="4254500" y="3733800"/>
            <a:ext cx="136525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92689" name="AutoShape 81"/>
          <p:cNvCxnSpPr>
            <a:cxnSpLocks noChangeShapeType="1"/>
            <a:stCxn id="1092621" idx="3"/>
            <a:endCxn id="1092622" idx="1"/>
          </p:cNvCxnSpPr>
          <p:nvPr/>
        </p:nvCxnSpPr>
        <p:spPr bwMode="auto">
          <a:xfrm>
            <a:off x="4683125" y="3735388"/>
            <a:ext cx="157163" cy="15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92690" name="AutoShape 82"/>
          <p:cNvCxnSpPr>
            <a:cxnSpLocks noChangeShapeType="1"/>
            <a:stCxn id="1092651" idx="3"/>
            <a:endCxn id="1092655" idx="1"/>
          </p:cNvCxnSpPr>
          <p:nvPr/>
        </p:nvCxnSpPr>
        <p:spPr bwMode="auto">
          <a:xfrm flipV="1">
            <a:off x="7874000" y="2541588"/>
            <a:ext cx="438150" cy="15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92691" name="AutoShape 83"/>
          <p:cNvCxnSpPr>
            <a:cxnSpLocks noChangeShapeType="1"/>
            <a:stCxn id="1092661" idx="3"/>
            <a:endCxn id="1092670" idx="1"/>
          </p:cNvCxnSpPr>
          <p:nvPr/>
        </p:nvCxnSpPr>
        <p:spPr bwMode="auto">
          <a:xfrm flipV="1">
            <a:off x="7699375" y="3157538"/>
            <a:ext cx="612775" cy="15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92692" name="AutoShape 84"/>
          <p:cNvCxnSpPr>
            <a:cxnSpLocks noChangeShapeType="1"/>
            <a:stCxn id="1092671" idx="3"/>
            <a:endCxn id="1092656" idx="1"/>
          </p:cNvCxnSpPr>
          <p:nvPr/>
        </p:nvCxnSpPr>
        <p:spPr bwMode="auto">
          <a:xfrm>
            <a:off x="7680325" y="3959225"/>
            <a:ext cx="441325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92693" name="Line 85"/>
          <p:cNvSpPr>
            <a:spLocks noChangeShapeType="1"/>
          </p:cNvSpPr>
          <p:nvPr/>
        </p:nvSpPr>
        <p:spPr bwMode="auto">
          <a:xfrm>
            <a:off x="1589088" y="4051300"/>
            <a:ext cx="2190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/>
          <a:lstStyle/>
          <a:p>
            <a:pPr algn="ctr" eaLnBrk="0" hangingPunct="0"/>
            <a:endParaRPr lang="sv-SE" sz="150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59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828136" y="1005780"/>
            <a:ext cx="8617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/>
              <a:t>List </a:t>
            </a:r>
            <a:r>
              <a:rPr lang="sv-SE" b="1" dirty="0" err="1" smtClean="0"/>
              <a:t>of</a:t>
            </a:r>
            <a:r>
              <a:rPr lang="sv-SE" b="1" dirty="0" smtClean="0"/>
              <a:t> </a:t>
            </a:r>
            <a:r>
              <a:rPr lang="sv-SE" b="1" dirty="0" err="1" smtClean="0"/>
              <a:t>surface</a:t>
            </a:r>
            <a:r>
              <a:rPr lang="sv-SE" b="1" dirty="0" smtClean="0"/>
              <a:t> </a:t>
            </a:r>
            <a:r>
              <a:rPr lang="sv-SE" b="1" dirty="0" err="1" smtClean="0"/>
              <a:t>albedo</a:t>
            </a:r>
            <a:r>
              <a:rPr lang="sv-SE" b="1" dirty="0" smtClean="0"/>
              <a:t> </a:t>
            </a:r>
            <a:r>
              <a:rPr lang="sv-SE" b="1" dirty="0" err="1" smtClean="0"/>
              <a:t>products</a:t>
            </a:r>
            <a:r>
              <a:rPr lang="sv-SE" b="1" dirty="0" smtClean="0"/>
              <a:t>:</a:t>
            </a:r>
            <a:endParaRPr lang="sv-SE" dirty="0"/>
          </a:p>
        </p:txBody>
      </p:sp>
      <p:graphicFrame>
        <p:nvGraphicFramePr>
          <p:cNvPr id="7" name="Tabel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2254856"/>
              </p:ext>
            </p:extLst>
          </p:nvPr>
        </p:nvGraphicFramePr>
        <p:xfrm>
          <a:off x="638175" y="2047878"/>
          <a:ext cx="7981950" cy="8096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0650"/>
                <a:gridCol w="2660650"/>
                <a:gridCol w="2660650"/>
              </a:tblGrid>
              <a:tr h="404812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+mn-ea"/>
                        </a:rPr>
                        <a:t>PRODUCT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+mn-ea"/>
                        </a:rPr>
                        <a:t> NAME</a:t>
                      </a:r>
                      <a:endParaRPr lang="sv-SE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PRODUCT CODE </a:t>
                      </a:r>
                      <a:endParaRPr lang="sv-SE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+mn-ea"/>
                        </a:rPr>
                        <a:t>PRODUCT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+mn-ea"/>
                        </a:rPr>
                        <a:t> ACRONYM</a:t>
                      </a:r>
                      <a:endParaRPr lang="sv-SE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04812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+mn-ea"/>
                        </a:rPr>
                        <a:t>Surface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+mn-ea"/>
                        </a:rPr>
                        <a:t> albedo</a:t>
                      </a:r>
                      <a:endParaRPr lang="sv-SE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CM-60 </a:t>
                      </a:r>
                      <a:endParaRPr lang="sv-SE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+mn-ea"/>
                        </a:rPr>
                        <a:t>SAL</a:t>
                      </a:r>
                      <a:endParaRPr lang="sv-SE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ruta 4"/>
          <p:cNvSpPr txBox="1"/>
          <p:nvPr/>
        </p:nvSpPr>
        <p:spPr>
          <a:xfrm>
            <a:off x="2473309" y="197942"/>
            <a:ext cx="491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smtClean="0"/>
              <a:t>CLARA </a:t>
            </a:r>
            <a:r>
              <a:rPr lang="sv-SE" sz="2400" b="1" dirty="0" err="1" smtClean="0"/>
              <a:t>surface</a:t>
            </a:r>
            <a:r>
              <a:rPr lang="sv-SE" sz="2400" b="1" dirty="0" smtClean="0"/>
              <a:t> </a:t>
            </a:r>
            <a:r>
              <a:rPr lang="sv-SE" sz="2400" b="1" dirty="0" err="1" smtClean="0"/>
              <a:t>albedo</a:t>
            </a:r>
            <a:endParaRPr lang="sv-SE" sz="2400" b="1" dirty="0"/>
          </a:p>
        </p:txBody>
      </p:sp>
    </p:spTree>
    <p:extLst>
      <p:ext uri="{BB962C8B-B14F-4D97-AF65-F5344CB8AC3E}">
        <p14:creationId xmlns:p14="http://schemas.microsoft.com/office/powerpoint/2010/main" val="346275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2"/>
          <p:cNvPicPr>
            <a:picLocks noChangeAspect="1" noChangeArrowheads="1"/>
          </p:cNvPicPr>
          <p:nvPr/>
        </p:nvPicPr>
        <p:blipFill>
          <a:blip r:embed="rId3"/>
          <a:srcRect l="6055" t="15108" r="16763" b="15660"/>
          <a:stretch>
            <a:fillRect/>
          </a:stretch>
        </p:blipFill>
        <p:spPr bwMode="auto">
          <a:xfrm>
            <a:off x="454025" y="1106488"/>
            <a:ext cx="7777163" cy="526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1796" name="Text Box 4"/>
          <p:cNvSpPr txBox="1">
            <a:spLocks noChangeArrowheads="1"/>
          </p:cNvSpPr>
          <p:nvPr/>
        </p:nvSpPr>
        <p:spPr bwMode="auto">
          <a:xfrm>
            <a:off x="6011863" y="6092825"/>
            <a:ext cx="24368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latin typeface="Verdana" pitchFamily="34" charset="0"/>
              </a:rPr>
              <a:t>Trenberth at al., BAMS, 2009</a:t>
            </a:r>
          </a:p>
        </p:txBody>
      </p:sp>
      <p:sp>
        <p:nvSpPr>
          <p:cNvPr id="161806" name="Oval 14"/>
          <p:cNvSpPr>
            <a:spLocks noChangeArrowheads="1"/>
          </p:cNvSpPr>
          <p:nvPr/>
        </p:nvSpPr>
        <p:spPr bwMode="auto">
          <a:xfrm>
            <a:off x="1465246" y="4852988"/>
            <a:ext cx="2016125" cy="949325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61808" name="Text Box 16"/>
          <p:cNvSpPr txBox="1">
            <a:spLocks noChangeArrowheads="1"/>
          </p:cNvSpPr>
          <p:nvPr/>
        </p:nvSpPr>
        <p:spPr bwMode="auto">
          <a:xfrm>
            <a:off x="827088" y="908050"/>
            <a:ext cx="903517" cy="70788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2000" dirty="0">
              <a:solidFill>
                <a:srgbClr val="FFCC00"/>
              </a:solidFill>
              <a:latin typeface="Verdana" pitchFamily="34" charset="0"/>
            </a:endParaRPr>
          </a:p>
          <a:p>
            <a:pPr>
              <a:buFontTx/>
              <a:buChar char="•"/>
            </a:pPr>
            <a:r>
              <a:rPr lang="en-US" sz="2000" dirty="0">
                <a:solidFill>
                  <a:schemeClr val="accent2"/>
                </a:solidFill>
                <a:latin typeface="Verdana" pitchFamily="34" charset="0"/>
              </a:rPr>
              <a:t> </a:t>
            </a:r>
            <a:r>
              <a:rPr lang="en-US" sz="2000" dirty="0" smtClean="0">
                <a:solidFill>
                  <a:schemeClr val="accent2"/>
                </a:solidFill>
                <a:latin typeface="Verdana" pitchFamily="34" charset="0"/>
              </a:rPr>
              <a:t>SAL</a:t>
            </a:r>
            <a:endParaRPr lang="en-US" sz="2000" dirty="0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2473309" y="197942"/>
            <a:ext cx="491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smtClean="0"/>
              <a:t>CLARA </a:t>
            </a:r>
            <a:r>
              <a:rPr lang="sv-SE" sz="2400" b="1" dirty="0" err="1" smtClean="0"/>
              <a:t>surface</a:t>
            </a:r>
            <a:r>
              <a:rPr lang="sv-SE" sz="2400" b="1" dirty="0" smtClean="0"/>
              <a:t> </a:t>
            </a:r>
            <a:r>
              <a:rPr lang="sv-SE" sz="2400" b="1" dirty="0" err="1" smtClean="0"/>
              <a:t>albedo</a:t>
            </a:r>
            <a:endParaRPr lang="sv-SE" sz="2400" b="1" dirty="0"/>
          </a:p>
        </p:txBody>
      </p:sp>
    </p:spTree>
    <p:extLst>
      <p:ext uri="{BB962C8B-B14F-4D97-AF65-F5344CB8AC3E}">
        <p14:creationId xmlns:p14="http://schemas.microsoft.com/office/powerpoint/2010/main" val="17839362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75908"/>
            <a:ext cx="2786062" cy="581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ruta 9"/>
          <p:cNvSpPr txBox="1"/>
          <p:nvPr/>
        </p:nvSpPr>
        <p:spPr>
          <a:xfrm>
            <a:off x="2473309" y="197942"/>
            <a:ext cx="491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smtClean="0"/>
              <a:t>CLARA </a:t>
            </a:r>
            <a:r>
              <a:rPr lang="sv-SE" sz="2400" b="1" dirty="0" err="1" smtClean="0"/>
              <a:t>surface</a:t>
            </a:r>
            <a:r>
              <a:rPr lang="sv-SE" sz="2400" b="1" dirty="0" smtClean="0"/>
              <a:t> </a:t>
            </a:r>
            <a:r>
              <a:rPr lang="sv-SE" sz="2400" b="1" dirty="0" err="1" smtClean="0"/>
              <a:t>albedo</a:t>
            </a:r>
            <a:endParaRPr lang="sv-SE" sz="2400" b="1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1950" y="1033463"/>
            <a:ext cx="3835250" cy="569912"/>
          </a:xfrm>
        </p:spPr>
        <p:txBody>
          <a:bodyPr/>
          <a:lstStyle/>
          <a:p>
            <a:r>
              <a:rPr lang="fi-FI" dirty="0" smtClean="0"/>
              <a:t>CLARA-SAL</a:t>
            </a:r>
            <a:endParaRPr lang="fi-FI" dirty="0"/>
          </a:p>
        </p:txBody>
      </p:sp>
      <p:sp>
        <p:nvSpPr>
          <p:cNvPr id="12" name="TextBox 4"/>
          <p:cNvSpPr txBox="1"/>
          <p:nvPr/>
        </p:nvSpPr>
        <p:spPr>
          <a:xfrm>
            <a:off x="453827" y="1711474"/>
            <a:ext cx="36724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fi-FI" dirty="0" smtClean="0"/>
              <a:t>A </a:t>
            </a:r>
            <a:r>
              <a:rPr lang="fi-FI" dirty="0" err="1" smtClean="0"/>
              <a:t>shortwave</a:t>
            </a:r>
            <a:r>
              <a:rPr lang="fi-FI" dirty="0" smtClean="0"/>
              <a:t> </a:t>
            </a:r>
            <a:r>
              <a:rPr lang="fi-FI" dirty="0" err="1" smtClean="0"/>
              <a:t>black-sky</a:t>
            </a:r>
            <a:r>
              <a:rPr lang="fi-FI" dirty="0" smtClean="0"/>
              <a:t> </a:t>
            </a:r>
            <a:r>
              <a:rPr lang="fi-FI" dirty="0" err="1" smtClean="0"/>
              <a:t>surface</a:t>
            </a:r>
            <a:r>
              <a:rPr lang="fi-FI" dirty="0" smtClean="0"/>
              <a:t> </a:t>
            </a:r>
            <a:r>
              <a:rPr lang="fi-FI" dirty="0" err="1" smtClean="0"/>
              <a:t>albedo</a:t>
            </a:r>
            <a:r>
              <a:rPr lang="fi-FI" dirty="0" smtClean="0"/>
              <a:t> </a:t>
            </a:r>
            <a:r>
              <a:rPr lang="fi-FI" dirty="0" err="1" smtClean="0"/>
              <a:t>product</a:t>
            </a:r>
            <a:r>
              <a:rPr lang="fi-FI" dirty="0"/>
              <a:t> </a:t>
            </a:r>
            <a:r>
              <a:rPr lang="fi-FI" dirty="0" err="1" smtClean="0"/>
              <a:t>covering</a:t>
            </a:r>
            <a:r>
              <a:rPr lang="fi-FI" dirty="0" smtClean="0"/>
              <a:t> 1982-2009 </a:t>
            </a:r>
            <a:r>
              <a:rPr lang="fi-FI" dirty="0" err="1" smtClean="0"/>
              <a:t>from</a:t>
            </a:r>
            <a:r>
              <a:rPr lang="fi-FI" dirty="0" smtClean="0"/>
              <a:t> AVHRR-GAC</a:t>
            </a:r>
          </a:p>
          <a:p>
            <a:pPr marL="285750" indent="-285750">
              <a:buFont typeface="Arial" charset="0"/>
              <a:buChar char="•"/>
            </a:pPr>
            <a:endParaRPr lang="fi-FI" dirty="0" smtClean="0"/>
          </a:p>
          <a:p>
            <a:pPr marL="285750" indent="-285750">
              <a:buFont typeface="Arial" charset="0"/>
              <a:buChar char="•"/>
            </a:pPr>
            <a:r>
              <a:rPr lang="fi-FI" dirty="0" err="1" smtClean="0"/>
              <a:t>Monthly</a:t>
            </a:r>
            <a:r>
              <a:rPr lang="fi-FI" dirty="0" smtClean="0"/>
              <a:t> and </a:t>
            </a:r>
            <a:r>
              <a:rPr lang="fi-FI" dirty="0" err="1" smtClean="0"/>
              <a:t>pentad</a:t>
            </a:r>
            <a:r>
              <a:rPr lang="fi-FI" dirty="0" smtClean="0"/>
              <a:t> (5-day) </a:t>
            </a:r>
            <a:r>
              <a:rPr lang="fi-FI" dirty="0" err="1" smtClean="0"/>
              <a:t>means</a:t>
            </a:r>
            <a:r>
              <a:rPr lang="fi-FI" dirty="0" smtClean="0"/>
              <a:t> with </a:t>
            </a:r>
            <a:r>
              <a:rPr lang="fi-FI" dirty="0" err="1" smtClean="0"/>
              <a:t>full</a:t>
            </a:r>
            <a:r>
              <a:rPr lang="fi-FI" dirty="0" smtClean="0"/>
              <a:t> </a:t>
            </a:r>
            <a:r>
              <a:rPr lang="fi-FI" dirty="0" err="1" smtClean="0"/>
              <a:t>global</a:t>
            </a:r>
            <a:r>
              <a:rPr lang="fi-FI" dirty="0" smtClean="0"/>
              <a:t> </a:t>
            </a:r>
            <a:r>
              <a:rPr lang="fi-FI" dirty="0" err="1" smtClean="0"/>
              <a:t>coverage</a:t>
            </a:r>
            <a:endParaRPr lang="fi-FI" dirty="0" smtClean="0"/>
          </a:p>
          <a:p>
            <a:pPr marL="285750" indent="-285750">
              <a:buFont typeface="Arial" charset="0"/>
              <a:buChar char="•"/>
            </a:pPr>
            <a:endParaRPr lang="fi-FI" dirty="0" smtClean="0"/>
          </a:p>
          <a:p>
            <a:pPr marL="285750" indent="-285750">
              <a:buFont typeface="Arial" charset="0"/>
              <a:buChar char="•"/>
            </a:pPr>
            <a:r>
              <a:rPr lang="fi-FI" dirty="0" err="1" smtClean="0"/>
              <a:t>Dedicated</a:t>
            </a:r>
            <a:r>
              <a:rPr lang="fi-FI" dirty="0" smtClean="0"/>
              <a:t> </a:t>
            </a:r>
            <a:r>
              <a:rPr lang="fi-FI" dirty="0" err="1" smtClean="0"/>
              <a:t>algorithms</a:t>
            </a:r>
            <a:r>
              <a:rPr lang="fi-FI" dirty="0" smtClean="0"/>
              <a:t> for </a:t>
            </a:r>
            <a:r>
              <a:rPr lang="fi-FI" dirty="0" err="1" smtClean="0"/>
              <a:t>vegetated</a:t>
            </a:r>
            <a:r>
              <a:rPr lang="fi-FI" dirty="0" smtClean="0"/>
              <a:t> </a:t>
            </a:r>
            <a:r>
              <a:rPr lang="fi-FI" dirty="0" err="1" smtClean="0"/>
              <a:t>surfaces</a:t>
            </a:r>
            <a:r>
              <a:rPr lang="fi-FI" dirty="0" smtClean="0"/>
              <a:t>, </a:t>
            </a:r>
            <a:r>
              <a:rPr lang="fi-FI" dirty="0" err="1" smtClean="0"/>
              <a:t>snow/ice</a:t>
            </a:r>
            <a:r>
              <a:rPr lang="fi-FI" dirty="0" smtClean="0"/>
              <a:t>, and </a:t>
            </a:r>
            <a:r>
              <a:rPr lang="fi-FI" dirty="0" err="1" smtClean="0"/>
              <a:t>water</a:t>
            </a:r>
            <a:endParaRPr lang="fi-FI" dirty="0" smtClean="0"/>
          </a:p>
          <a:p>
            <a:pPr marL="285750" indent="-285750">
              <a:buFont typeface="Arial" charset="0"/>
              <a:buChar char="•"/>
            </a:pPr>
            <a:endParaRPr lang="fi-FI" dirty="0"/>
          </a:p>
          <a:p>
            <a:pPr marL="285750" indent="-285750">
              <a:buFont typeface="Arial" charset="0"/>
              <a:buChar char="•"/>
            </a:pPr>
            <a:r>
              <a:rPr lang="fi-FI" dirty="0" smtClean="0"/>
              <a:t>A </a:t>
            </a:r>
            <a:r>
              <a:rPr lang="fi-FI" dirty="0" err="1" smtClean="0"/>
              <a:t>radiometric</a:t>
            </a:r>
            <a:r>
              <a:rPr lang="fi-FI" dirty="0" smtClean="0"/>
              <a:t> and </a:t>
            </a:r>
            <a:r>
              <a:rPr lang="fi-FI" dirty="0" err="1" smtClean="0"/>
              <a:t>geolocation</a:t>
            </a:r>
            <a:r>
              <a:rPr lang="fi-FI" dirty="0" smtClean="0"/>
              <a:t> </a:t>
            </a:r>
            <a:r>
              <a:rPr lang="fi-FI" dirty="0" err="1" smtClean="0"/>
              <a:t>correction</a:t>
            </a:r>
            <a:r>
              <a:rPr lang="fi-FI" dirty="0" smtClean="0"/>
              <a:t> for </a:t>
            </a:r>
            <a:r>
              <a:rPr lang="fi-FI" dirty="0" err="1" smtClean="0"/>
              <a:t>topography</a:t>
            </a:r>
            <a:r>
              <a:rPr lang="fi-FI" dirty="0" smtClean="0"/>
              <a:t> </a:t>
            </a:r>
            <a:r>
              <a:rPr lang="fi-FI" dirty="0" err="1" smtClean="0"/>
              <a:t>effects</a:t>
            </a:r>
            <a:r>
              <a:rPr lang="fi-FI" dirty="0" smtClean="0"/>
              <a:t> on AVHRR </a:t>
            </a:r>
            <a:r>
              <a:rPr lang="fi-FI" dirty="0" err="1" smtClean="0"/>
              <a:t>images</a:t>
            </a:r>
            <a:endParaRPr lang="fi-FI" dirty="0" smtClean="0"/>
          </a:p>
          <a:p>
            <a:pPr marL="285750" indent="-285750">
              <a:buFont typeface="Arial" charset="0"/>
              <a:buChar char="•"/>
            </a:pPr>
            <a:endParaRPr lang="fi-FI" dirty="0"/>
          </a:p>
        </p:txBody>
      </p:sp>
      <p:pic>
        <p:nvPicPr>
          <p:cNvPr id="13" name="Picture 2" descr="D:\GACSAL\ATBD\SAL_flow_diagram_GACSAL_noSZA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450" y="908720"/>
            <a:ext cx="4851550" cy="363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GACSAL\GACSAL_june2009_axisimage.t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324890"/>
            <a:ext cx="4892307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68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75908"/>
            <a:ext cx="2786062" cy="581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ruta 9"/>
          <p:cNvSpPr txBox="1"/>
          <p:nvPr/>
        </p:nvSpPr>
        <p:spPr>
          <a:xfrm>
            <a:off x="2473309" y="197942"/>
            <a:ext cx="491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smtClean="0"/>
              <a:t>CLARA </a:t>
            </a:r>
            <a:r>
              <a:rPr lang="sv-SE" sz="2400" b="1" dirty="0" err="1" smtClean="0"/>
              <a:t>surface</a:t>
            </a:r>
            <a:r>
              <a:rPr lang="sv-SE" sz="2400" b="1" dirty="0" smtClean="0"/>
              <a:t> </a:t>
            </a:r>
            <a:r>
              <a:rPr lang="sv-SE" sz="2400" b="1" dirty="0" err="1" smtClean="0"/>
              <a:t>albedo</a:t>
            </a:r>
            <a:endParaRPr lang="sv-SE" sz="2400" b="1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47675" y="1014413"/>
            <a:ext cx="8229600" cy="569912"/>
          </a:xfrm>
        </p:spPr>
        <p:txBody>
          <a:bodyPr/>
          <a:lstStyle/>
          <a:p>
            <a:r>
              <a:rPr lang="fi-FI" dirty="0" smtClean="0"/>
              <a:t>Product </a:t>
            </a:r>
            <a:r>
              <a:rPr lang="fi-FI" dirty="0" err="1" smtClean="0"/>
              <a:t>example</a:t>
            </a:r>
            <a:r>
              <a:rPr lang="fi-FI" dirty="0" smtClean="0"/>
              <a:t>; </a:t>
            </a:r>
            <a:r>
              <a:rPr lang="fi-FI" dirty="0" err="1" smtClean="0"/>
              <a:t>Arctic</a:t>
            </a:r>
            <a:r>
              <a:rPr lang="fi-FI" dirty="0" smtClean="0"/>
              <a:t> </a:t>
            </a:r>
            <a:r>
              <a:rPr lang="fi-FI" dirty="0" err="1" smtClean="0"/>
              <a:t>albedo</a:t>
            </a:r>
            <a:r>
              <a:rPr lang="fi-FI" dirty="0" smtClean="0"/>
              <a:t> </a:t>
            </a:r>
            <a:r>
              <a:rPr lang="fi-FI" dirty="0" err="1" smtClean="0"/>
              <a:t>April</a:t>
            </a:r>
            <a:r>
              <a:rPr lang="fi-FI" dirty="0" smtClean="0"/>
              <a:t> 2007</a:t>
            </a:r>
            <a:endParaRPr lang="fi-FI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6" y="1451683"/>
            <a:ext cx="7219950" cy="541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47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75908"/>
            <a:ext cx="2786062" cy="581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ruta 9"/>
          <p:cNvSpPr txBox="1"/>
          <p:nvPr/>
        </p:nvSpPr>
        <p:spPr>
          <a:xfrm>
            <a:off x="2473309" y="197942"/>
            <a:ext cx="491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smtClean="0"/>
              <a:t>CLARA </a:t>
            </a:r>
            <a:r>
              <a:rPr lang="sv-SE" sz="2400" b="1" dirty="0" err="1" smtClean="0"/>
              <a:t>surface</a:t>
            </a:r>
            <a:r>
              <a:rPr lang="sv-SE" sz="2400" b="1" dirty="0" smtClean="0"/>
              <a:t> </a:t>
            </a:r>
            <a:r>
              <a:rPr lang="sv-SE" sz="2400" b="1" dirty="0" err="1" smtClean="0"/>
              <a:t>albedo</a:t>
            </a:r>
            <a:endParaRPr lang="sv-SE" sz="2400" b="1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47675" y="1014413"/>
            <a:ext cx="8229600" cy="569912"/>
          </a:xfrm>
        </p:spPr>
        <p:txBody>
          <a:bodyPr/>
          <a:lstStyle/>
          <a:p>
            <a:r>
              <a:rPr lang="fi-FI" dirty="0" smtClean="0"/>
              <a:t>Product </a:t>
            </a:r>
            <a:r>
              <a:rPr lang="fi-FI" dirty="0" err="1" smtClean="0"/>
              <a:t>example</a:t>
            </a:r>
            <a:r>
              <a:rPr lang="fi-FI" dirty="0" smtClean="0"/>
              <a:t>; </a:t>
            </a:r>
            <a:r>
              <a:rPr lang="fi-FI" dirty="0" err="1" smtClean="0"/>
              <a:t>Arctic</a:t>
            </a:r>
            <a:r>
              <a:rPr lang="fi-FI" dirty="0" smtClean="0"/>
              <a:t> </a:t>
            </a:r>
            <a:r>
              <a:rPr lang="fi-FI" dirty="0" err="1" smtClean="0"/>
              <a:t>albedo</a:t>
            </a:r>
            <a:r>
              <a:rPr lang="fi-FI" dirty="0" smtClean="0"/>
              <a:t> </a:t>
            </a:r>
            <a:r>
              <a:rPr lang="fi-FI" dirty="0" err="1" smtClean="0"/>
              <a:t>June</a:t>
            </a:r>
            <a:r>
              <a:rPr lang="fi-FI" dirty="0" smtClean="0"/>
              <a:t> 2007</a:t>
            </a:r>
            <a:endParaRPr lang="fi-FI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25" y="1456500"/>
            <a:ext cx="7200000" cy="540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93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75908"/>
            <a:ext cx="2786062" cy="581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ruta 9"/>
          <p:cNvSpPr txBox="1"/>
          <p:nvPr/>
        </p:nvSpPr>
        <p:spPr>
          <a:xfrm>
            <a:off x="2473309" y="197942"/>
            <a:ext cx="491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smtClean="0"/>
              <a:t>CLARA </a:t>
            </a:r>
            <a:r>
              <a:rPr lang="sv-SE" sz="2400" b="1" dirty="0" err="1" smtClean="0"/>
              <a:t>surface</a:t>
            </a:r>
            <a:r>
              <a:rPr lang="sv-SE" sz="2400" b="1" dirty="0" smtClean="0"/>
              <a:t> </a:t>
            </a:r>
            <a:r>
              <a:rPr lang="sv-SE" sz="2400" b="1" dirty="0" err="1" smtClean="0"/>
              <a:t>albedo</a:t>
            </a:r>
            <a:endParaRPr lang="sv-SE" sz="2400" b="1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47675" y="1014413"/>
            <a:ext cx="8439150" cy="569912"/>
          </a:xfrm>
        </p:spPr>
        <p:txBody>
          <a:bodyPr/>
          <a:lstStyle/>
          <a:p>
            <a:r>
              <a:rPr lang="fi-FI" dirty="0" smtClean="0"/>
              <a:t>Product </a:t>
            </a:r>
            <a:r>
              <a:rPr lang="fi-FI" dirty="0" err="1" smtClean="0"/>
              <a:t>example</a:t>
            </a:r>
            <a:r>
              <a:rPr lang="fi-FI" dirty="0" smtClean="0"/>
              <a:t>; </a:t>
            </a:r>
            <a:r>
              <a:rPr lang="fi-FI" dirty="0" err="1" smtClean="0"/>
              <a:t>Arctic</a:t>
            </a:r>
            <a:r>
              <a:rPr lang="fi-FI" dirty="0" smtClean="0"/>
              <a:t> </a:t>
            </a:r>
            <a:r>
              <a:rPr lang="fi-FI" dirty="0" err="1" smtClean="0"/>
              <a:t>albedo</a:t>
            </a:r>
            <a:r>
              <a:rPr lang="fi-FI" dirty="0" smtClean="0"/>
              <a:t> </a:t>
            </a:r>
            <a:r>
              <a:rPr lang="fi-FI" dirty="0" smtClean="0"/>
              <a:t>August 2007</a:t>
            </a:r>
            <a:endParaRPr lang="fi-FI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1456500"/>
            <a:ext cx="7200000" cy="5401500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1126262" y="6467465"/>
            <a:ext cx="73056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i="1" dirty="0" smtClean="0"/>
              <a:t>Full animation </a:t>
            </a:r>
            <a:r>
              <a:rPr lang="sv-SE" sz="1400" b="1" i="1" dirty="0" err="1" smtClean="0"/>
              <a:t>of</a:t>
            </a:r>
            <a:r>
              <a:rPr lang="sv-SE" sz="1400" b="1" i="1" dirty="0" smtClean="0"/>
              <a:t> 5-day </a:t>
            </a:r>
            <a:r>
              <a:rPr lang="sv-SE" sz="1400" b="1" i="1" dirty="0" err="1" smtClean="0"/>
              <a:t>values</a:t>
            </a:r>
            <a:r>
              <a:rPr lang="sv-SE" sz="1400" b="1" i="1" dirty="0" smtClean="0"/>
              <a:t> </a:t>
            </a:r>
            <a:r>
              <a:rPr lang="sv-SE" sz="1400" b="1" i="1" dirty="0" err="1" smtClean="0"/>
              <a:t>available</a:t>
            </a:r>
            <a:r>
              <a:rPr lang="sv-SE" sz="1400" b="1" i="1" dirty="0" smtClean="0"/>
              <a:t> for </a:t>
            </a:r>
            <a:r>
              <a:rPr lang="sv-SE" sz="1400" b="1" i="1" dirty="0" err="1" smtClean="0"/>
              <a:t>download</a:t>
            </a:r>
            <a:r>
              <a:rPr lang="sv-SE" sz="1400" b="1" i="1" dirty="0" smtClean="0"/>
              <a:t> </a:t>
            </a:r>
            <a:r>
              <a:rPr lang="sv-SE" sz="1400" b="1" i="1" dirty="0" err="1" smtClean="0"/>
              <a:t>covering</a:t>
            </a:r>
            <a:r>
              <a:rPr lang="sv-SE" sz="1400" b="1" i="1" dirty="0" smtClean="0"/>
              <a:t> 2007-2009!</a:t>
            </a:r>
            <a:endParaRPr lang="sv-SE" sz="1400" b="1" i="1" dirty="0"/>
          </a:p>
        </p:txBody>
      </p:sp>
    </p:spTree>
    <p:extLst>
      <p:ext uri="{BB962C8B-B14F-4D97-AF65-F5344CB8AC3E}">
        <p14:creationId xmlns:p14="http://schemas.microsoft.com/office/powerpoint/2010/main" val="94393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75908"/>
            <a:ext cx="2786062" cy="581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ruta 9"/>
          <p:cNvSpPr txBox="1"/>
          <p:nvPr/>
        </p:nvSpPr>
        <p:spPr>
          <a:xfrm>
            <a:off x="2473309" y="197942"/>
            <a:ext cx="491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smtClean="0"/>
              <a:t>CLARA </a:t>
            </a:r>
            <a:r>
              <a:rPr lang="sv-SE" sz="2400" b="1" dirty="0" err="1" smtClean="0"/>
              <a:t>surface</a:t>
            </a:r>
            <a:r>
              <a:rPr lang="sv-SE" sz="2400" b="1" dirty="0" smtClean="0"/>
              <a:t> </a:t>
            </a:r>
            <a:r>
              <a:rPr lang="sv-SE" sz="2400" b="1" dirty="0" err="1" smtClean="0"/>
              <a:t>albedo</a:t>
            </a:r>
            <a:endParaRPr lang="sv-SE" sz="2400" b="1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062038"/>
            <a:ext cx="8686800" cy="569912"/>
          </a:xfrm>
        </p:spPr>
        <p:txBody>
          <a:bodyPr/>
          <a:lstStyle/>
          <a:p>
            <a:r>
              <a:rPr lang="fi-FI" dirty="0" smtClean="0"/>
              <a:t>CLARA-SAL edition 1 </a:t>
            </a:r>
            <a:r>
              <a:rPr lang="fi-FI" dirty="0" err="1" smtClean="0"/>
              <a:t>strengths</a:t>
            </a:r>
            <a:r>
              <a:rPr lang="fi-FI" dirty="0" smtClean="0"/>
              <a:t> &amp; </a:t>
            </a:r>
            <a:r>
              <a:rPr lang="fi-FI" dirty="0" err="1" smtClean="0"/>
              <a:t>weaknesses</a:t>
            </a:r>
            <a:endParaRPr lang="fi-FI" dirty="0"/>
          </a:p>
        </p:txBody>
      </p:sp>
      <p:sp>
        <p:nvSpPr>
          <p:cNvPr id="9" name="TextBox 2"/>
          <p:cNvSpPr txBox="1"/>
          <p:nvPr/>
        </p:nvSpPr>
        <p:spPr>
          <a:xfrm>
            <a:off x="539552" y="2066364"/>
            <a:ext cx="4248472" cy="230832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i-FI" dirty="0" err="1" smtClean="0"/>
              <a:t>Global</a:t>
            </a:r>
            <a:r>
              <a:rPr lang="fi-FI" dirty="0" smtClean="0"/>
              <a:t> </a:t>
            </a:r>
            <a:r>
              <a:rPr lang="fi-FI" dirty="0" err="1" smtClean="0"/>
              <a:t>coverage</a:t>
            </a:r>
            <a:endParaRPr lang="fi-FI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fi-FI" dirty="0" err="1" smtClean="0"/>
              <a:t>First</a:t>
            </a:r>
            <a:r>
              <a:rPr lang="fi-FI" dirty="0" smtClean="0"/>
              <a:t> 28-year </a:t>
            </a:r>
            <a:r>
              <a:rPr lang="fi-FI" dirty="0" err="1" smtClean="0"/>
              <a:t>record</a:t>
            </a:r>
            <a:r>
              <a:rPr lang="fi-FI" dirty="0" smtClean="0"/>
              <a:t> of </a:t>
            </a:r>
            <a:r>
              <a:rPr lang="fi-FI" dirty="0" err="1" smtClean="0"/>
              <a:t>Arctic</a:t>
            </a:r>
            <a:r>
              <a:rPr lang="fi-FI" dirty="0" smtClean="0"/>
              <a:t> (and </a:t>
            </a:r>
            <a:r>
              <a:rPr lang="fi-FI" dirty="0" err="1" smtClean="0"/>
              <a:t>Antarctic</a:t>
            </a:r>
            <a:r>
              <a:rPr lang="fi-FI" dirty="0" smtClean="0"/>
              <a:t>) </a:t>
            </a:r>
            <a:r>
              <a:rPr lang="fi-FI" dirty="0" err="1" smtClean="0"/>
              <a:t>sea</a:t>
            </a:r>
            <a:r>
              <a:rPr lang="fi-FI" dirty="0" smtClean="0"/>
              <a:t> ice </a:t>
            </a:r>
            <a:r>
              <a:rPr lang="fi-FI" dirty="0" err="1" smtClean="0"/>
              <a:t>albedo</a:t>
            </a:r>
            <a:endParaRPr lang="fi-FI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fi-FI" dirty="0" err="1" smtClean="0"/>
              <a:t>Based</a:t>
            </a:r>
            <a:r>
              <a:rPr lang="fi-FI" dirty="0" smtClean="0"/>
              <a:t> on </a:t>
            </a:r>
            <a:r>
              <a:rPr lang="fi-FI" dirty="0" err="1" smtClean="0"/>
              <a:t>homogenized</a:t>
            </a:r>
            <a:r>
              <a:rPr lang="fi-FI" dirty="0" smtClean="0"/>
              <a:t> AVHRR </a:t>
            </a:r>
            <a:r>
              <a:rPr lang="fi-FI" dirty="0" err="1" smtClean="0"/>
              <a:t>radiances</a:t>
            </a:r>
            <a:endParaRPr lang="fi-FI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fi-FI" dirty="0" err="1" smtClean="0"/>
              <a:t>Validation</a:t>
            </a:r>
            <a:r>
              <a:rPr lang="fi-FI" dirty="0" smtClean="0"/>
              <a:t> </a:t>
            </a:r>
            <a:r>
              <a:rPr lang="fi-FI" dirty="0" err="1" smtClean="0"/>
              <a:t>shows</a:t>
            </a:r>
            <a:r>
              <a:rPr lang="fi-FI" dirty="0" smtClean="0"/>
              <a:t> 10-15% </a:t>
            </a:r>
            <a:r>
              <a:rPr lang="fi-FI" dirty="0" err="1" smtClean="0"/>
              <a:t>retrieval</a:t>
            </a:r>
            <a:r>
              <a:rPr lang="fi-FI" dirty="0" smtClean="0"/>
              <a:t> </a:t>
            </a:r>
            <a:r>
              <a:rPr lang="fi-FI" dirty="0" err="1" smtClean="0"/>
              <a:t>accuracy</a:t>
            </a:r>
            <a:r>
              <a:rPr lang="fi-FI" dirty="0" smtClean="0"/>
              <a:t> </a:t>
            </a:r>
            <a:r>
              <a:rPr lang="fi-FI" dirty="0" err="1" smtClean="0"/>
              <a:t>over</a:t>
            </a:r>
            <a:r>
              <a:rPr lang="fi-FI" dirty="0" smtClean="0"/>
              <a:t> </a:t>
            </a:r>
            <a:r>
              <a:rPr lang="fi-FI" dirty="0" err="1" smtClean="0"/>
              <a:t>most</a:t>
            </a:r>
            <a:r>
              <a:rPr lang="fi-FI" dirty="0" smtClean="0"/>
              <a:t> </a:t>
            </a:r>
            <a:r>
              <a:rPr lang="fi-FI" dirty="0" err="1" smtClean="0"/>
              <a:t>natural</a:t>
            </a:r>
            <a:r>
              <a:rPr lang="fi-FI" dirty="0" smtClean="0"/>
              <a:t> </a:t>
            </a:r>
            <a:r>
              <a:rPr lang="fi-FI" dirty="0" err="1" smtClean="0"/>
              <a:t>surfaces</a:t>
            </a:r>
            <a:endParaRPr lang="fi-FI" dirty="0" smtClean="0"/>
          </a:p>
          <a:p>
            <a:pPr marL="285750" indent="-285750">
              <a:buFont typeface="Arial" pitchFamily="34" charset="0"/>
              <a:buChar char="•"/>
            </a:pPr>
            <a:endParaRPr lang="fi-FI" dirty="0"/>
          </a:p>
        </p:txBody>
      </p:sp>
      <p:sp>
        <p:nvSpPr>
          <p:cNvPr id="11" name="Rectangle 4"/>
          <p:cNvSpPr/>
          <p:nvPr/>
        </p:nvSpPr>
        <p:spPr>
          <a:xfrm>
            <a:off x="5508104" y="2204863"/>
            <a:ext cx="2952328" cy="2031325"/>
          </a:xfrm>
          <a:prstGeom prst="rect">
            <a:avLst/>
          </a:prstGeom>
          <a:solidFill>
            <a:srgbClr val="E81818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i-FI" dirty="0" err="1" smtClean="0">
                <a:solidFill>
                  <a:schemeClr val="bg1"/>
                </a:solidFill>
              </a:rPr>
              <a:t>Retrievals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uncertain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over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regions</a:t>
            </a:r>
            <a:r>
              <a:rPr lang="fi-FI" dirty="0" smtClean="0">
                <a:solidFill>
                  <a:schemeClr val="bg1"/>
                </a:solidFill>
              </a:rPr>
              <a:t> with </a:t>
            </a:r>
            <a:r>
              <a:rPr lang="fi-FI" dirty="0" err="1" smtClean="0">
                <a:solidFill>
                  <a:schemeClr val="bg1"/>
                </a:solidFill>
              </a:rPr>
              <a:t>high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aerosol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loading</a:t>
            </a:r>
            <a:endParaRPr lang="fi-FI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i-FI" dirty="0" err="1" smtClean="0">
                <a:solidFill>
                  <a:schemeClr val="bg1"/>
                </a:solidFill>
              </a:rPr>
              <a:t>Retrievals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also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uncertain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when</a:t>
            </a:r>
            <a:r>
              <a:rPr lang="fi-FI" dirty="0" smtClean="0">
                <a:solidFill>
                  <a:schemeClr val="bg1"/>
                </a:solidFill>
              </a:rPr>
              <a:t> Sun </a:t>
            </a:r>
            <a:r>
              <a:rPr lang="fi-FI" dirty="0" err="1" smtClean="0">
                <a:solidFill>
                  <a:schemeClr val="bg1"/>
                </a:solidFill>
              </a:rPr>
              <a:t>Zenith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Angle</a:t>
            </a:r>
            <a:r>
              <a:rPr lang="fi-FI" dirty="0" smtClean="0">
                <a:solidFill>
                  <a:schemeClr val="bg1"/>
                </a:solidFill>
              </a:rPr>
              <a:t> is </a:t>
            </a:r>
            <a:r>
              <a:rPr lang="fi-FI" dirty="0" err="1" smtClean="0">
                <a:solidFill>
                  <a:schemeClr val="bg1"/>
                </a:solidFill>
              </a:rPr>
              <a:t>close</a:t>
            </a:r>
            <a:r>
              <a:rPr lang="fi-FI" dirty="0" smtClean="0">
                <a:solidFill>
                  <a:schemeClr val="bg1"/>
                </a:solidFill>
              </a:rPr>
              <a:t> to 70 </a:t>
            </a:r>
            <a:r>
              <a:rPr lang="fi-FI" dirty="0" err="1" smtClean="0">
                <a:solidFill>
                  <a:schemeClr val="bg1"/>
                </a:solidFill>
              </a:rPr>
              <a:t>degrees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12" name="TextBox 5"/>
          <p:cNvSpPr txBox="1"/>
          <p:nvPr/>
        </p:nvSpPr>
        <p:spPr>
          <a:xfrm>
            <a:off x="527708" y="4797152"/>
            <a:ext cx="8208912" cy="175432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77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fi-FI" dirty="0" err="1" smtClean="0"/>
              <a:t>Usage</a:t>
            </a:r>
            <a:r>
              <a:rPr lang="fi-FI" dirty="0" smtClean="0"/>
              <a:t> </a:t>
            </a:r>
            <a:r>
              <a:rPr lang="fi-FI" dirty="0" err="1" smtClean="0"/>
              <a:t>recommendations</a:t>
            </a:r>
            <a:r>
              <a:rPr lang="fi-FI" dirty="0" smtClean="0"/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fi-FI" dirty="0" err="1" smtClean="0"/>
              <a:t>Use</a:t>
            </a:r>
            <a:r>
              <a:rPr lang="fi-FI" dirty="0" smtClean="0"/>
              <a:t> the SAL </a:t>
            </a:r>
            <a:r>
              <a:rPr lang="fi-FI" dirty="0" err="1" smtClean="0"/>
              <a:t>supplementary</a:t>
            </a:r>
            <a:r>
              <a:rPr lang="fi-FI" dirty="0" smtClean="0"/>
              <a:t> data – </a:t>
            </a:r>
            <a:r>
              <a:rPr lang="fi-FI" dirty="0" err="1" smtClean="0"/>
              <a:t>number</a:t>
            </a:r>
            <a:r>
              <a:rPr lang="fi-FI" dirty="0" smtClean="0"/>
              <a:t> of </a:t>
            </a:r>
            <a:r>
              <a:rPr lang="fi-FI" dirty="0" err="1" smtClean="0"/>
              <a:t>observations</a:t>
            </a:r>
            <a:r>
              <a:rPr lang="fi-FI" dirty="0" smtClean="0"/>
              <a:t> and </a:t>
            </a:r>
            <a:r>
              <a:rPr lang="fi-FI" dirty="0" err="1" smtClean="0"/>
              <a:t>standard</a:t>
            </a:r>
            <a:r>
              <a:rPr lang="fi-FI" dirty="0" smtClean="0"/>
              <a:t> </a:t>
            </a:r>
            <a:r>
              <a:rPr lang="fi-FI" dirty="0" err="1" smtClean="0"/>
              <a:t>deviation</a:t>
            </a:r>
            <a:r>
              <a:rPr lang="fi-FI" dirty="0" smtClean="0"/>
              <a:t> </a:t>
            </a:r>
            <a:r>
              <a:rPr lang="fi-FI" dirty="0" err="1" smtClean="0"/>
              <a:t>can</a:t>
            </a:r>
            <a:r>
              <a:rPr lang="fi-FI" dirty="0" smtClean="0"/>
              <a:t> help </a:t>
            </a:r>
            <a:r>
              <a:rPr lang="fi-FI" dirty="0" err="1" smtClean="0"/>
              <a:t>find</a:t>
            </a:r>
            <a:r>
              <a:rPr lang="fi-FI" dirty="0"/>
              <a:t> </a:t>
            </a:r>
            <a:r>
              <a:rPr lang="fi-FI" dirty="0" smtClean="0"/>
              <a:t>and </a:t>
            </a:r>
            <a:r>
              <a:rPr lang="fi-FI" dirty="0" err="1" smtClean="0"/>
              <a:t>remove</a:t>
            </a:r>
            <a:r>
              <a:rPr lang="fi-FI" dirty="0" smtClean="0"/>
              <a:t> </a:t>
            </a:r>
            <a:r>
              <a:rPr lang="fi-FI" dirty="0" err="1" smtClean="0"/>
              <a:t>uncertain</a:t>
            </a:r>
            <a:r>
              <a:rPr lang="fi-FI" dirty="0" smtClean="0"/>
              <a:t> </a:t>
            </a:r>
            <a:r>
              <a:rPr lang="fi-FI" dirty="0" err="1" smtClean="0"/>
              <a:t>retrievals</a:t>
            </a:r>
            <a:r>
              <a:rPr lang="fi-FI" dirty="0" smtClean="0"/>
              <a:t> </a:t>
            </a:r>
            <a:r>
              <a:rPr lang="fi-FI" dirty="0" err="1" smtClean="0"/>
              <a:t>from</a:t>
            </a:r>
            <a:r>
              <a:rPr lang="fi-FI" dirty="0" smtClean="0"/>
              <a:t> </a:t>
            </a:r>
            <a:r>
              <a:rPr lang="fi-FI" dirty="0" err="1" smtClean="0"/>
              <a:t>your</a:t>
            </a:r>
            <a:r>
              <a:rPr lang="fi-FI" dirty="0" smtClean="0"/>
              <a:t> </a:t>
            </a:r>
            <a:r>
              <a:rPr lang="fi-FI" dirty="0" err="1" smtClean="0"/>
              <a:t>analysis</a:t>
            </a:r>
            <a:r>
              <a:rPr lang="fi-FI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fi-FI" dirty="0" err="1" smtClean="0"/>
              <a:t>Avoid</a:t>
            </a:r>
            <a:r>
              <a:rPr lang="fi-FI" dirty="0" smtClean="0"/>
              <a:t> </a:t>
            </a:r>
            <a:r>
              <a:rPr lang="fi-FI" dirty="0" err="1" smtClean="0"/>
              <a:t>using</a:t>
            </a:r>
            <a:r>
              <a:rPr lang="fi-FI" dirty="0" smtClean="0"/>
              <a:t> </a:t>
            </a:r>
            <a:r>
              <a:rPr lang="fi-FI" dirty="0" err="1" smtClean="0"/>
              <a:t>over</a:t>
            </a:r>
            <a:r>
              <a:rPr lang="fi-FI" dirty="0" smtClean="0"/>
              <a:t> Sahara and </a:t>
            </a:r>
            <a:r>
              <a:rPr lang="fi-FI" dirty="0" err="1" smtClean="0"/>
              <a:t>other</a:t>
            </a:r>
            <a:r>
              <a:rPr lang="fi-FI" dirty="0" smtClean="0"/>
              <a:t> </a:t>
            </a:r>
            <a:r>
              <a:rPr lang="fi-FI" dirty="0" err="1" smtClean="0"/>
              <a:t>regions</a:t>
            </a:r>
            <a:r>
              <a:rPr lang="fi-FI" dirty="0" smtClean="0"/>
              <a:t> </a:t>
            </a:r>
            <a:r>
              <a:rPr lang="fi-FI" dirty="0" err="1" smtClean="0"/>
              <a:t>where</a:t>
            </a:r>
            <a:r>
              <a:rPr lang="fi-FI" dirty="0" smtClean="0"/>
              <a:t> AOD </a:t>
            </a:r>
            <a:r>
              <a:rPr lang="fi-FI" dirty="0" err="1" smtClean="0"/>
              <a:t>content</a:t>
            </a:r>
            <a:r>
              <a:rPr lang="fi-FI" dirty="0" smtClean="0"/>
              <a:t> is </a:t>
            </a:r>
            <a:r>
              <a:rPr lang="fi-FI" dirty="0" err="1" smtClean="0"/>
              <a:t>high</a:t>
            </a:r>
            <a:r>
              <a:rPr lang="fi-FI" dirty="0" smtClean="0"/>
              <a:t> and </a:t>
            </a:r>
            <a:r>
              <a:rPr lang="fi-FI" dirty="0" err="1" smtClean="0"/>
              <a:t>variable</a:t>
            </a:r>
            <a:r>
              <a:rPr lang="fi-FI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fi-FI" dirty="0" smtClean="0"/>
              <a:t>Best </a:t>
            </a:r>
            <a:r>
              <a:rPr lang="fi-FI" dirty="0" err="1" smtClean="0"/>
              <a:t>validation</a:t>
            </a:r>
            <a:r>
              <a:rPr lang="fi-FI" dirty="0" smtClean="0"/>
              <a:t> </a:t>
            </a:r>
            <a:r>
              <a:rPr lang="fi-FI" dirty="0" err="1" smtClean="0"/>
              <a:t>results</a:t>
            </a:r>
            <a:r>
              <a:rPr lang="fi-FI" dirty="0" smtClean="0"/>
              <a:t> </a:t>
            </a:r>
            <a:r>
              <a:rPr lang="fi-FI" dirty="0" err="1" smtClean="0"/>
              <a:t>found</a:t>
            </a:r>
            <a:r>
              <a:rPr lang="fi-FI" dirty="0" smtClean="0"/>
              <a:t> </a:t>
            </a:r>
            <a:r>
              <a:rPr lang="fi-FI" dirty="0" err="1" smtClean="0"/>
              <a:t>over</a:t>
            </a:r>
            <a:r>
              <a:rPr lang="fi-FI" dirty="0" smtClean="0"/>
              <a:t> </a:t>
            </a:r>
            <a:r>
              <a:rPr lang="fi-FI" dirty="0" err="1" smtClean="0"/>
              <a:t>sea</a:t>
            </a:r>
            <a:r>
              <a:rPr lang="fi-FI" dirty="0" smtClean="0"/>
              <a:t> ice and </a:t>
            </a:r>
            <a:r>
              <a:rPr lang="fi-FI" dirty="0" err="1" smtClean="0"/>
              <a:t>snow</a:t>
            </a:r>
            <a:r>
              <a:rPr lang="fi-FI" dirty="0" smtClean="0"/>
              <a:t> – </a:t>
            </a:r>
            <a:r>
              <a:rPr lang="fi-FI" dirty="0" err="1" smtClean="0"/>
              <a:t>highest</a:t>
            </a:r>
            <a:r>
              <a:rPr lang="fi-FI" dirty="0" smtClean="0"/>
              <a:t> </a:t>
            </a:r>
            <a:r>
              <a:rPr lang="fi-FI" dirty="0" err="1" smtClean="0"/>
              <a:t>value</a:t>
            </a:r>
            <a:r>
              <a:rPr lang="fi-FI" dirty="0" smtClean="0"/>
              <a:t> </a:t>
            </a:r>
            <a:r>
              <a:rPr lang="fi-FI" dirty="0" err="1" smtClean="0"/>
              <a:t>there</a:t>
            </a:r>
            <a:r>
              <a:rPr lang="fi-FI" dirty="0" smtClean="0"/>
              <a:t>?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4043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828136" y="1005780"/>
            <a:ext cx="8617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/>
              <a:t>List </a:t>
            </a:r>
            <a:r>
              <a:rPr lang="sv-SE" b="1" dirty="0" err="1" smtClean="0"/>
              <a:t>of</a:t>
            </a:r>
            <a:r>
              <a:rPr lang="sv-SE" b="1" dirty="0" smtClean="0"/>
              <a:t> all </a:t>
            </a:r>
            <a:r>
              <a:rPr lang="sv-SE" b="1" dirty="0" err="1" smtClean="0"/>
              <a:t>surface</a:t>
            </a:r>
            <a:r>
              <a:rPr lang="sv-SE" b="1" dirty="0" smtClean="0"/>
              <a:t> </a:t>
            </a:r>
            <a:r>
              <a:rPr lang="sv-SE" b="1" dirty="0" err="1" smtClean="0"/>
              <a:t>radiation</a:t>
            </a:r>
            <a:r>
              <a:rPr lang="sv-SE" b="1" dirty="0" smtClean="0"/>
              <a:t> </a:t>
            </a:r>
            <a:r>
              <a:rPr lang="sv-SE" b="1" dirty="0" err="1" smtClean="0"/>
              <a:t>products</a:t>
            </a:r>
            <a:r>
              <a:rPr lang="sv-SE" b="1" dirty="0" smtClean="0"/>
              <a:t>:</a:t>
            </a:r>
            <a:endParaRPr lang="sv-SE" dirty="0"/>
          </a:p>
        </p:txBody>
      </p:sp>
      <p:graphicFrame>
        <p:nvGraphicFramePr>
          <p:cNvPr id="7" name="Tabel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29304"/>
              </p:ext>
            </p:extLst>
          </p:nvPr>
        </p:nvGraphicFramePr>
        <p:xfrm>
          <a:off x="638175" y="2047878"/>
          <a:ext cx="7981950" cy="36433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0650"/>
                <a:gridCol w="2660650"/>
                <a:gridCol w="2660650"/>
              </a:tblGrid>
              <a:tr h="404812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+mn-ea"/>
                        </a:rPr>
                        <a:t>PRODUCT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+mn-ea"/>
                        </a:rPr>
                        <a:t> NAME</a:t>
                      </a:r>
                      <a:endParaRPr lang="sv-SE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PRODUCT CODE </a:t>
                      </a:r>
                      <a:endParaRPr lang="sv-SE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+mn-ea"/>
                        </a:rPr>
                        <a:t>PRODUCT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+mn-ea"/>
                        </a:rPr>
                        <a:t> ACRONYM</a:t>
                      </a:r>
                      <a:endParaRPr lang="sv-SE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04812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+mn-ea"/>
                        </a:rPr>
                        <a:t>Surface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+mn-ea"/>
                        </a:rPr>
                        <a:t> Incoming Shortwave</a:t>
                      </a:r>
                      <a:endParaRPr lang="sv-SE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CM-52 </a:t>
                      </a:r>
                      <a:endParaRPr lang="sv-SE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+mn-ea"/>
                        </a:rPr>
                        <a:t>SIS</a:t>
                      </a:r>
                      <a:endParaRPr lang="sv-SE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04812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+mn-ea"/>
                        </a:rPr>
                        <a:t>Surface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+mn-ea"/>
                        </a:rPr>
                        <a:t> Net Shortwave</a:t>
                      </a:r>
                      <a:endParaRPr lang="sv-SE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CM-67 </a:t>
                      </a:r>
                      <a:endParaRPr lang="sv-SE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+mn-ea"/>
                        </a:rPr>
                        <a:t>SNS</a:t>
                      </a:r>
                      <a:endParaRPr lang="sv-SE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04812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Surface</a:t>
                      </a:r>
                      <a:r>
                        <a:rPr lang="en-US" sz="1100" baseline="0" dirty="0" smtClean="0">
                          <a:effectLst/>
                        </a:rPr>
                        <a:t> Outgoing </a:t>
                      </a:r>
                      <a:r>
                        <a:rPr lang="en-US" sz="1100" baseline="0" dirty="0" err="1" smtClean="0">
                          <a:effectLst/>
                        </a:rPr>
                        <a:t>Longwave</a:t>
                      </a:r>
                      <a:r>
                        <a:rPr lang="en-US" sz="1100" dirty="0" smtClean="0">
                          <a:effectLst/>
                        </a:rPr>
                        <a:t> </a:t>
                      </a:r>
                      <a:endParaRPr lang="sv-SE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CM-76</a:t>
                      </a:r>
                      <a:endParaRPr lang="sv-SE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+mn-ea"/>
                        </a:rPr>
                        <a:t>SOL</a:t>
                      </a:r>
                      <a:endParaRPr lang="sv-SE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04812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Surface</a:t>
                      </a:r>
                      <a:r>
                        <a:rPr lang="en-US" sz="1100" baseline="0" dirty="0" smtClean="0">
                          <a:effectLst/>
                        </a:rPr>
                        <a:t> Downward </a:t>
                      </a:r>
                      <a:r>
                        <a:rPr lang="en-US" sz="1100" baseline="0" dirty="0" err="1" smtClean="0">
                          <a:effectLst/>
                        </a:rPr>
                        <a:t>Longwave</a:t>
                      </a:r>
                      <a:r>
                        <a:rPr lang="en-US" sz="1100" dirty="0" smtClean="0">
                          <a:effectLst/>
                        </a:rPr>
                        <a:t> </a:t>
                      </a:r>
                      <a:endParaRPr lang="sv-SE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CM-81</a:t>
                      </a:r>
                      <a:endParaRPr lang="sv-SE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SDL </a:t>
                      </a:r>
                      <a:endParaRPr lang="sv-SE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04812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+mn-ea"/>
                        </a:rPr>
                        <a:t>Surface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+mn-ea"/>
                        </a:rPr>
                        <a:t> Net </a:t>
                      </a:r>
                      <a:r>
                        <a:rPr lang="en-US" sz="1100" baseline="0" dirty="0" err="1" smtClean="0">
                          <a:effectLst/>
                          <a:latin typeface="+mn-lt"/>
                          <a:ea typeface="+mn-ea"/>
                        </a:rPr>
                        <a:t>Longwave</a:t>
                      </a:r>
                      <a:endParaRPr lang="sv-SE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CM-88 </a:t>
                      </a:r>
                      <a:endParaRPr lang="sv-SE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+mn-ea"/>
                        </a:rPr>
                        <a:t>SNL</a:t>
                      </a:r>
                      <a:endParaRPr lang="sv-SE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04812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+mn-ea"/>
                        </a:rPr>
                        <a:t>Surface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+mn-ea"/>
                        </a:rPr>
                        <a:t> Radiation Budget</a:t>
                      </a:r>
                      <a:endParaRPr lang="sv-SE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CM-95 </a:t>
                      </a:r>
                      <a:endParaRPr lang="sv-SE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+mn-ea"/>
                        </a:rPr>
                        <a:t>SRB</a:t>
                      </a:r>
                      <a:endParaRPr lang="sv-SE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048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effectLst/>
                        </a:rPr>
                        <a:t>Cloud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Radiative</a:t>
                      </a:r>
                      <a:r>
                        <a:rPr lang="en-US" sz="1100" baseline="0" dirty="0" smtClean="0">
                          <a:effectLst/>
                        </a:rPr>
                        <a:t> Effect</a:t>
                      </a:r>
                      <a:r>
                        <a:rPr lang="en-US" sz="1100" dirty="0" smtClean="0">
                          <a:effectLst/>
                        </a:rPr>
                        <a:t> Shortwave</a:t>
                      </a:r>
                      <a:endParaRPr lang="sv-SE" sz="11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sv-SE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effectLst/>
                        </a:rPr>
                        <a:t>CM-100</a:t>
                      </a:r>
                      <a:endParaRPr lang="sv-SE" sz="11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sv-SE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effectLst/>
                          <a:latin typeface="+mn-lt"/>
                          <a:ea typeface="+mn-ea"/>
                        </a:rPr>
                        <a:t>CFS</a:t>
                      </a:r>
                      <a:endParaRPr lang="sv-SE" sz="11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sv-SE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04812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Cloud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Radiative</a:t>
                      </a:r>
                      <a:r>
                        <a:rPr lang="en-US" sz="1100" baseline="0" dirty="0" smtClean="0">
                          <a:effectLst/>
                        </a:rPr>
                        <a:t> Effect</a:t>
                      </a:r>
                      <a:r>
                        <a:rPr lang="en-US" sz="1100" dirty="0" smtClean="0">
                          <a:effectLst/>
                        </a:rPr>
                        <a:t> </a:t>
                      </a:r>
                      <a:r>
                        <a:rPr lang="en-US" sz="1100" dirty="0" err="1" smtClean="0">
                          <a:effectLst/>
                        </a:rPr>
                        <a:t>Longwave</a:t>
                      </a:r>
                      <a:endParaRPr lang="sv-SE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CM-101</a:t>
                      </a:r>
                      <a:endParaRPr lang="sv-SE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+mn-ea"/>
                        </a:rPr>
                        <a:t>CFL</a:t>
                      </a:r>
                      <a:endParaRPr lang="sv-SE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ruta 4"/>
          <p:cNvSpPr txBox="1"/>
          <p:nvPr/>
        </p:nvSpPr>
        <p:spPr>
          <a:xfrm>
            <a:off x="2197084" y="197942"/>
            <a:ext cx="491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smtClean="0"/>
              <a:t>CLARA </a:t>
            </a:r>
            <a:r>
              <a:rPr lang="sv-SE" sz="2400" b="1" dirty="0" err="1" smtClean="0"/>
              <a:t>surface</a:t>
            </a:r>
            <a:r>
              <a:rPr lang="sv-SE" sz="2400" b="1" dirty="0" smtClean="0"/>
              <a:t> </a:t>
            </a:r>
            <a:r>
              <a:rPr lang="sv-SE" sz="2400" b="1" dirty="0" err="1" smtClean="0"/>
              <a:t>radiation</a:t>
            </a:r>
            <a:endParaRPr lang="sv-SE" sz="2400" b="1" dirty="0"/>
          </a:p>
        </p:txBody>
      </p:sp>
    </p:spTree>
    <p:extLst>
      <p:ext uri="{BB962C8B-B14F-4D97-AF65-F5344CB8AC3E}">
        <p14:creationId xmlns:p14="http://schemas.microsoft.com/office/powerpoint/2010/main" val="43611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textruta 27"/>
          <p:cNvSpPr txBox="1">
            <a:spLocks noChangeArrowheads="1"/>
          </p:cNvSpPr>
          <p:nvPr/>
        </p:nvSpPr>
        <p:spPr bwMode="auto">
          <a:xfrm>
            <a:off x="2197100" y="198438"/>
            <a:ext cx="49164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2400" b="1"/>
              <a:t>CLARA surface radiation</a:t>
            </a:r>
          </a:p>
        </p:txBody>
      </p:sp>
      <p:sp>
        <p:nvSpPr>
          <p:cNvPr id="159747" name="Text Box 12"/>
          <p:cNvSpPr txBox="1">
            <a:spLocks noChangeArrowheads="1"/>
          </p:cNvSpPr>
          <p:nvPr/>
        </p:nvSpPr>
        <p:spPr bwMode="auto">
          <a:xfrm>
            <a:off x="107950" y="981075"/>
            <a:ext cx="4032250" cy="41084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>
              <a:lnSpc>
                <a:spcPct val="150000"/>
              </a:lnSpc>
            </a:pPr>
            <a:r>
              <a:rPr lang="en-US" sz="2000" i="1">
                <a:solidFill>
                  <a:srgbClr val="000000"/>
                </a:solidFill>
                <a:latin typeface="Verdana" pitchFamily="34" charset="0"/>
              </a:rPr>
              <a:t>Polar-Orbiting</a:t>
            </a:r>
          </a:p>
          <a:p>
            <a:pPr marL="177800" indent="-177800">
              <a:lnSpc>
                <a:spcPct val="150000"/>
              </a:lnSpc>
              <a:buFontTx/>
              <a:buChar char="•"/>
            </a:pPr>
            <a:r>
              <a:rPr lang="en-US" sz="2000">
                <a:solidFill>
                  <a:srgbClr val="000000"/>
                </a:solidFill>
                <a:latin typeface="Verdana" pitchFamily="34" charset="0"/>
              </a:rPr>
              <a:t>Based on AVHRR-GAC, using a LUT approach</a:t>
            </a:r>
            <a:br>
              <a:rPr lang="en-US" sz="2000">
                <a:solidFill>
                  <a:srgbClr val="000000"/>
                </a:solidFill>
                <a:latin typeface="Verdana" pitchFamily="34" charset="0"/>
              </a:rPr>
            </a:br>
            <a:r>
              <a:rPr lang="en-US" sz="1400">
                <a:solidFill>
                  <a:srgbClr val="000000"/>
                </a:solidFill>
                <a:latin typeface="Verdana" pitchFamily="34" charset="0"/>
              </a:rPr>
              <a:t>(Mueller et al.,2009)</a:t>
            </a:r>
          </a:p>
          <a:p>
            <a:pPr marL="177800" indent="-177800">
              <a:lnSpc>
                <a:spcPct val="150000"/>
              </a:lnSpc>
              <a:buFontTx/>
              <a:buChar char="•"/>
            </a:pPr>
            <a:r>
              <a:rPr lang="en-US" sz="2000">
                <a:solidFill>
                  <a:srgbClr val="000000"/>
                </a:solidFill>
                <a:latin typeface="Verdana" pitchFamily="34" charset="0"/>
              </a:rPr>
              <a:t>Available 1982 to 2009</a:t>
            </a:r>
          </a:p>
          <a:p>
            <a:pPr marL="177800" indent="-177800">
              <a:lnSpc>
                <a:spcPct val="150000"/>
              </a:lnSpc>
              <a:buFontTx/>
              <a:buChar char="•"/>
            </a:pPr>
            <a:r>
              <a:rPr lang="en-US" sz="2000">
                <a:solidFill>
                  <a:srgbClr val="000000"/>
                </a:solidFill>
                <a:latin typeface="Verdana" pitchFamily="34" charset="0"/>
              </a:rPr>
              <a:t>0.25° spatial resolution</a:t>
            </a:r>
          </a:p>
          <a:p>
            <a:pPr marL="177800" indent="-177800">
              <a:lnSpc>
                <a:spcPct val="150000"/>
              </a:lnSpc>
              <a:buFontTx/>
              <a:buChar char="•"/>
            </a:pPr>
            <a:r>
              <a:rPr lang="en-US" sz="2000">
                <a:solidFill>
                  <a:srgbClr val="000000"/>
                </a:solidFill>
                <a:latin typeface="Verdana" pitchFamily="34" charset="0"/>
              </a:rPr>
              <a:t>daily, monthly</a:t>
            </a:r>
          </a:p>
          <a:p>
            <a:pPr marL="177800" indent="-177800">
              <a:lnSpc>
                <a:spcPct val="150000"/>
              </a:lnSpc>
              <a:buFontTx/>
              <a:buChar char="•"/>
            </a:pPr>
            <a:r>
              <a:rPr lang="en-US" sz="2000">
                <a:solidFill>
                  <a:srgbClr val="000000"/>
                </a:solidFill>
                <a:latin typeface="Verdana" pitchFamily="34" charset="0"/>
              </a:rPr>
              <a:t>Variables:</a:t>
            </a:r>
          </a:p>
          <a:p>
            <a:pPr marL="622300" lvl="1" indent="-1651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>
                <a:solidFill>
                  <a:srgbClr val="000000"/>
                </a:solidFill>
                <a:latin typeface="Verdana" pitchFamily="34" charset="0"/>
              </a:rPr>
              <a:t>Surface radiation budget</a:t>
            </a:r>
          </a:p>
        </p:txBody>
      </p:sp>
      <p:sp>
        <p:nvSpPr>
          <p:cNvPr id="159749" name="Text Box 15"/>
          <p:cNvSpPr txBox="1">
            <a:spLocks noChangeArrowheads="1"/>
          </p:cNvSpPr>
          <p:nvPr/>
        </p:nvSpPr>
        <p:spPr bwMode="auto">
          <a:xfrm>
            <a:off x="4765675" y="4908550"/>
            <a:ext cx="4032250" cy="8509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000000"/>
                </a:solidFill>
                <a:latin typeface="Verdana" pitchFamily="34" charset="0"/>
              </a:rPr>
              <a:t>Results using monthly mean Surface Incoming Solar Radiation (SIS)</a:t>
            </a:r>
          </a:p>
        </p:txBody>
      </p:sp>
      <p:pic>
        <p:nvPicPr>
          <p:cNvPr id="159750" name="Picture 6" descr="GAC_Globe_1989-2009_Septemb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36244" y="1019174"/>
            <a:ext cx="4737100" cy="3552825"/>
          </a:xfrm>
          <a:prstGeom prst="rect">
            <a:avLst/>
          </a:prstGeom>
          <a:noFill/>
        </p:spPr>
      </p:pic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107950" y="5397500"/>
            <a:ext cx="4032250" cy="78124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i="1" dirty="0" smtClean="0">
                <a:solidFill>
                  <a:srgbClr val="000000"/>
                </a:solidFill>
                <a:latin typeface="Verdana" pitchFamily="34" charset="0"/>
              </a:rPr>
              <a:t>Algorithms to be presented by </a:t>
            </a:r>
            <a:r>
              <a:rPr lang="en-US" sz="1600" i="1" dirty="0" err="1" smtClean="0">
                <a:solidFill>
                  <a:srgbClr val="000000"/>
                </a:solidFill>
                <a:latin typeface="Verdana" pitchFamily="34" charset="0"/>
              </a:rPr>
              <a:t>Rebekka</a:t>
            </a:r>
            <a:r>
              <a:rPr lang="en-US" sz="1600" i="1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sz="1600" i="1" dirty="0" err="1" smtClean="0">
                <a:solidFill>
                  <a:srgbClr val="000000"/>
                </a:solidFill>
                <a:latin typeface="Verdana" pitchFamily="34" charset="0"/>
              </a:rPr>
              <a:t>Posselt</a:t>
            </a:r>
            <a:r>
              <a:rPr lang="en-US" sz="1600" i="1" dirty="0" smtClean="0">
                <a:solidFill>
                  <a:srgbClr val="000000"/>
                </a:solidFill>
                <a:latin typeface="Verdana" pitchFamily="34" charset="0"/>
              </a:rPr>
              <a:t> on Wednesday!</a:t>
            </a:r>
            <a:endParaRPr lang="en-US" sz="1600" i="1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2308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ruta 27"/>
          <p:cNvSpPr txBox="1"/>
          <p:nvPr/>
        </p:nvSpPr>
        <p:spPr>
          <a:xfrm>
            <a:off x="2197084" y="197942"/>
            <a:ext cx="491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smtClean="0"/>
              <a:t>CLARA </a:t>
            </a:r>
            <a:r>
              <a:rPr lang="sv-SE" sz="2400" b="1" dirty="0" err="1" smtClean="0"/>
              <a:t>surface</a:t>
            </a:r>
            <a:r>
              <a:rPr lang="sv-SE" sz="2400" b="1" dirty="0" smtClean="0"/>
              <a:t> </a:t>
            </a:r>
            <a:r>
              <a:rPr lang="sv-SE" sz="2400" b="1" dirty="0" err="1" smtClean="0"/>
              <a:t>radiation</a:t>
            </a:r>
            <a:endParaRPr lang="sv-SE" sz="2400" b="1" dirty="0"/>
          </a:p>
        </p:txBody>
      </p:sp>
      <p:pic>
        <p:nvPicPr>
          <p:cNvPr id="6" name="Picture 14" descr="GAC_Globe_SIS_BSRN_1987-2009_upd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388" y="1560512"/>
            <a:ext cx="4752975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63" y="5126037"/>
            <a:ext cx="8785225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3012" y="1076325"/>
            <a:ext cx="3895725" cy="569912"/>
          </a:xfrm>
        </p:spPr>
        <p:txBody>
          <a:bodyPr/>
          <a:lstStyle/>
          <a:p>
            <a:r>
              <a:rPr lang="fi-FI" sz="2400" b="1" dirty="0" err="1" smtClean="0">
                <a:latin typeface="Times New Roman" pitchFamily="18" charset="0"/>
                <a:cs typeface="Times New Roman" pitchFamily="18" charset="0"/>
              </a:rPr>
              <a:t>Validation</a:t>
            </a:r>
            <a:r>
              <a:rPr lang="fi-FI" sz="2400" b="1" dirty="0" smtClean="0">
                <a:latin typeface="Times New Roman" pitchFamily="18" charset="0"/>
                <a:cs typeface="Times New Roman" pitchFamily="18" charset="0"/>
              </a:rPr>
              <a:t> CLARA - SIS	</a:t>
            </a:r>
            <a:endParaRPr lang="fi-FI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3420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47" name="Text Box 7"/>
          <p:cNvSpPr txBox="1">
            <a:spLocks noChangeArrowheads="1"/>
          </p:cNvSpPr>
          <p:nvPr/>
        </p:nvSpPr>
        <p:spPr bwMode="auto">
          <a:xfrm>
            <a:off x="7054850" y="5089525"/>
            <a:ext cx="1727200" cy="517525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de-DE" sz="1400"/>
              <a:t>Watervapour and</a:t>
            </a:r>
          </a:p>
          <a:p>
            <a:pPr algn="ctr"/>
            <a:r>
              <a:rPr lang="de-DE" sz="1400"/>
              <a:t>Energyfluxes </a:t>
            </a:r>
          </a:p>
        </p:txBody>
      </p:sp>
      <p:sp>
        <p:nvSpPr>
          <p:cNvPr id="1085449" name="Text Box 9"/>
          <p:cNvSpPr txBox="1">
            <a:spLocks noChangeArrowheads="1"/>
          </p:cNvSpPr>
          <p:nvPr/>
        </p:nvSpPr>
        <p:spPr bwMode="auto">
          <a:xfrm>
            <a:off x="3319463" y="1962150"/>
            <a:ext cx="1554162" cy="593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>
            <a:spAutoFit/>
          </a:bodyPr>
          <a:lstStyle>
            <a:lvl1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de-DE" sz="1800" b="1"/>
              <a:t>CM SAF</a:t>
            </a:r>
          </a:p>
          <a:p>
            <a:pPr algn="ctr"/>
            <a:r>
              <a:rPr lang="de-DE" sz="1800" b="1"/>
              <a:t>Data</a:t>
            </a:r>
          </a:p>
        </p:txBody>
      </p:sp>
      <p:sp>
        <p:nvSpPr>
          <p:cNvPr id="1085450" name="Text Box 10"/>
          <p:cNvSpPr txBox="1">
            <a:spLocks noChangeArrowheads="1"/>
          </p:cNvSpPr>
          <p:nvPr/>
        </p:nvSpPr>
        <p:spPr bwMode="auto">
          <a:xfrm>
            <a:off x="7507288" y="2755900"/>
            <a:ext cx="1031875" cy="6096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de-DE" sz="1400"/>
              <a:t>Clouds</a:t>
            </a:r>
          </a:p>
          <a:p>
            <a:pPr algn="ctr"/>
            <a:r>
              <a:rPr lang="de-DE" sz="1000"/>
              <a:t>Macrophysics</a:t>
            </a:r>
          </a:p>
          <a:p>
            <a:pPr algn="ctr"/>
            <a:r>
              <a:rPr lang="de-DE" sz="1000"/>
              <a:t>Microphysics</a:t>
            </a:r>
          </a:p>
        </p:txBody>
      </p:sp>
      <p:sp>
        <p:nvSpPr>
          <p:cNvPr id="1085451" name="Text Box 11"/>
          <p:cNvSpPr txBox="1">
            <a:spLocks noChangeArrowheads="1"/>
          </p:cNvSpPr>
          <p:nvPr/>
        </p:nvSpPr>
        <p:spPr bwMode="auto">
          <a:xfrm>
            <a:off x="7083425" y="3446463"/>
            <a:ext cx="1885950" cy="771525"/>
          </a:xfrm>
          <a:prstGeom prst="rect">
            <a:avLst/>
          </a:prstGeom>
          <a:solidFill>
            <a:srgbClr val="FFCC99"/>
          </a:solidFill>
          <a:ln w="9525">
            <a:solidFill>
              <a:srgbClr val="FF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de-DE" sz="1400"/>
              <a:t>Surface Radiation</a:t>
            </a:r>
          </a:p>
          <a:p>
            <a:pPr algn="ctr"/>
            <a:r>
              <a:rPr lang="de-DE" sz="1000"/>
              <a:t>Solar incoming &amp; reflected</a:t>
            </a:r>
          </a:p>
          <a:p>
            <a:pPr algn="ctr"/>
            <a:r>
              <a:rPr lang="de-DE" sz="1000"/>
              <a:t>Thermal outgoing &amp; netto</a:t>
            </a:r>
          </a:p>
          <a:p>
            <a:pPr algn="ctr"/>
            <a:r>
              <a:rPr lang="de-DE" sz="1000"/>
              <a:t>Radiation Budget</a:t>
            </a:r>
          </a:p>
        </p:txBody>
      </p:sp>
      <p:sp>
        <p:nvSpPr>
          <p:cNvPr id="1085453" name="Text Box 13"/>
          <p:cNvSpPr txBox="1">
            <a:spLocks noChangeArrowheads="1"/>
          </p:cNvSpPr>
          <p:nvPr/>
        </p:nvSpPr>
        <p:spPr bwMode="auto">
          <a:xfrm>
            <a:off x="5627688" y="1222375"/>
            <a:ext cx="1327150" cy="1009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8000" rIns="18000" bIns="18000">
            <a:spAutoFit/>
          </a:bodyPr>
          <a:lstStyle>
            <a:lvl1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de-DE" sz="1500"/>
              <a:t>MAGICSOL</a:t>
            </a:r>
            <a:endParaRPr lang="de-DE" sz="1000"/>
          </a:p>
          <a:p>
            <a:pPr algn="ctr"/>
            <a:r>
              <a:rPr lang="de-DE" sz="1000"/>
              <a:t>(Surf.Rad.Dataset)</a:t>
            </a:r>
            <a:r>
              <a:rPr lang="de-DE" sz="1500"/>
              <a:t> </a:t>
            </a:r>
          </a:p>
          <a:p>
            <a:pPr algn="ctr"/>
            <a:r>
              <a:rPr lang="de-DE" sz="1100"/>
              <a:t>Meteosat </a:t>
            </a:r>
          </a:p>
          <a:p>
            <a:pPr algn="ctr"/>
            <a:r>
              <a:rPr lang="de-DE" sz="1100"/>
              <a:t>full disk</a:t>
            </a:r>
          </a:p>
          <a:p>
            <a:pPr algn="ctr"/>
            <a:r>
              <a:rPr lang="de-DE" sz="1100"/>
              <a:t>1983 - 2005</a:t>
            </a:r>
          </a:p>
        </p:txBody>
      </p:sp>
      <p:sp>
        <p:nvSpPr>
          <p:cNvPr id="1085454" name="Text Box 14"/>
          <p:cNvSpPr txBox="1">
            <a:spLocks noChangeArrowheads="1"/>
          </p:cNvSpPr>
          <p:nvPr/>
        </p:nvSpPr>
        <p:spPr bwMode="auto">
          <a:xfrm>
            <a:off x="5616575" y="4956175"/>
            <a:ext cx="1217613" cy="7810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>
            <a:spAutoFit/>
          </a:bodyPr>
          <a:lstStyle>
            <a:lvl1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de-DE" sz="1500"/>
              <a:t>HOAPS</a:t>
            </a:r>
          </a:p>
          <a:p>
            <a:pPr algn="ctr"/>
            <a:r>
              <a:rPr lang="de-DE" sz="1100"/>
              <a:t>Globally over </a:t>
            </a:r>
          </a:p>
          <a:p>
            <a:pPr algn="ctr"/>
            <a:r>
              <a:rPr lang="de-DE" sz="1100"/>
              <a:t>ice free ocean</a:t>
            </a:r>
          </a:p>
          <a:p>
            <a:pPr algn="ctr"/>
            <a:r>
              <a:rPr lang="de-DE" sz="1100"/>
              <a:t>1987 - 2006</a:t>
            </a:r>
          </a:p>
        </p:txBody>
      </p:sp>
      <p:sp>
        <p:nvSpPr>
          <p:cNvPr id="1085455" name="Text Box 15"/>
          <p:cNvSpPr txBox="1">
            <a:spLocks noChangeArrowheads="1"/>
          </p:cNvSpPr>
          <p:nvPr/>
        </p:nvSpPr>
        <p:spPr bwMode="auto">
          <a:xfrm>
            <a:off x="7080250" y="1662113"/>
            <a:ext cx="1885950" cy="4572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de-DE" sz="1400"/>
              <a:t>Surface Radiation</a:t>
            </a:r>
          </a:p>
          <a:p>
            <a:pPr algn="ctr"/>
            <a:r>
              <a:rPr lang="de-DE" sz="1000"/>
              <a:t>Solar incoming &amp; reflected</a:t>
            </a:r>
          </a:p>
        </p:txBody>
      </p:sp>
      <p:sp>
        <p:nvSpPr>
          <p:cNvPr id="1085456" name="Text Box 16"/>
          <p:cNvSpPr txBox="1">
            <a:spLocks noChangeArrowheads="1"/>
          </p:cNvSpPr>
          <p:nvPr/>
        </p:nvSpPr>
        <p:spPr bwMode="auto">
          <a:xfrm>
            <a:off x="7615238" y="1133475"/>
            <a:ext cx="809625" cy="427038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de-DE" sz="1400"/>
              <a:t>Clouds</a:t>
            </a:r>
          </a:p>
          <a:p>
            <a:pPr algn="ctr"/>
            <a:r>
              <a:rPr lang="de-DE" sz="800"/>
              <a:t>Cloudalbedo</a:t>
            </a:r>
          </a:p>
        </p:txBody>
      </p:sp>
      <p:sp>
        <p:nvSpPr>
          <p:cNvPr id="1085457" name="AutoShape 17"/>
          <p:cNvSpPr>
            <a:spLocks/>
          </p:cNvSpPr>
          <p:nvPr/>
        </p:nvSpPr>
        <p:spPr bwMode="auto">
          <a:xfrm>
            <a:off x="5353050" y="1704975"/>
            <a:ext cx="238125" cy="3629025"/>
          </a:xfrm>
          <a:prstGeom prst="leftBrace">
            <a:avLst>
              <a:gd name="adj1" fmla="val 127000"/>
              <a:gd name="adj2" fmla="val 49736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sv-SE"/>
          </a:p>
        </p:txBody>
      </p:sp>
      <p:sp>
        <p:nvSpPr>
          <p:cNvPr id="1085459" name="AutoShape 19"/>
          <p:cNvSpPr>
            <a:spLocks/>
          </p:cNvSpPr>
          <p:nvPr/>
        </p:nvSpPr>
        <p:spPr bwMode="auto">
          <a:xfrm>
            <a:off x="2463800" y="1600200"/>
            <a:ext cx="260350" cy="4260850"/>
          </a:xfrm>
          <a:prstGeom prst="rightBrace">
            <a:avLst>
              <a:gd name="adj1" fmla="val 136382"/>
              <a:gd name="adj2" fmla="val 48713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sv-SE"/>
          </a:p>
        </p:txBody>
      </p:sp>
      <p:sp>
        <p:nvSpPr>
          <p:cNvPr id="1085460" name="Line 20"/>
          <p:cNvSpPr>
            <a:spLocks noChangeShapeType="1"/>
          </p:cNvSpPr>
          <p:nvPr/>
        </p:nvSpPr>
        <p:spPr bwMode="auto">
          <a:xfrm flipH="1">
            <a:off x="3381375" y="2590800"/>
            <a:ext cx="695325" cy="781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sv-SE"/>
          </a:p>
        </p:txBody>
      </p:sp>
      <p:sp>
        <p:nvSpPr>
          <p:cNvPr id="1085461" name="Line 21"/>
          <p:cNvSpPr>
            <a:spLocks noChangeShapeType="1"/>
          </p:cNvSpPr>
          <p:nvPr/>
        </p:nvSpPr>
        <p:spPr bwMode="auto">
          <a:xfrm>
            <a:off x="4095750" y="2581275"/>
            <a:ext cx="771525" cy="619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sv-SE"/>
          </a:p>
        </p:txBody>
      </p:sp>
      <p:sp>
        <p:nvSpPr>
          <p:cNvPr id="1085464" name="Line 24"/>
          <p:cNvSpPr>
            <a:spLocks noChangeShapeType="1"/>
          </p:cNvSpPr>
          <p:nvPr/>
        </p:nvSpPr>
        <p:spPr bwMode="auto">
          <a:xfrm>
            <a:off x="6838950" y="5353050"/>
            <a:ext cx="2095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sv-SE"/>
          </a:p>
        </p:txBody>
      </p:sp>
      <p:sp>
        <p:nvSpPr>
          <p:cNvPr id="1085465" name="AutoShape 25"/>
          <p:cNvSpPr>
            <a:spLocks/>
          </p:cNvSpPr>
          <p:nvPr/>
        </p:nvSpPr>
        <p:spPr bwMode="auto">
          <a:xfrm>
            <a:off x="6978650" y="3070225"/>
            <a:ext cx="115888" cy="742950"/>
          </a:xfrm>
          <a:prstGeom prst="leftBrace">
            <a:avLst>
              <a:gd name="adj1" fmla="val 53424"/>
              <a:gd name="adj2" fmla="val 57694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sv-SE"/>
          </a:p>
        </p:txBody>
      </p:sp>
      <p:sp>
        <p:nvSpPr>
          <p:cNvPr id="1085466" name="Text Box 313"/>
          <p:cNvSpPr txBox="1">
            <a:spLocks noChangeArrowheads="1"/>
          </p:cNvSpPr>
          <p:nvPr/>
        </p:nvSpPr>
        <p:spPr bwMode="auto">
          <a:xfrm>
            <a:off x="2482850" y="101600"/>
            <a:ext cx="34496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de-DE" sz="2000" b="1">
                <a:solidFill>
                  <a:srgbClr val="000099"/>
                </a:solidFill>
              </a:rPr>
              <a:t>Available operational Products and Datasets</a:t>
            </a:r>
          </a:p>
        </p:txBody>
      </p:sp>
      <p:sp>
        <p:nvSpPr>
          <p:cNvPr id="1085467" name="AutoShape 27"/>
          <p:cNvSpPr>
            <a:spLocks/>
          </p:cNvSpPr>
          <p:nvPr/>
        </p:nvSpPr>
        <p:spPr bwMode="auto">
          <a:xfrm>
            <a:off x="6953250" y="1266825"/>
            <a:ext cx="123825" cy="742950"/>
          </a:xfrm>
          <a:prstGeom prst="leftBrace">
            <a:avLst>
              <a:gd name="adj1" fmla="val 50000"/>
              <a:gd name="adj2" fmla="val 57694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sv-SE"/>
          </a:p>
        </p:txBody>
      </p:sp>
      <p:sp>
        <p:nvSpPr>
          <p:cNvPr id="1085469" name="Text Box 29"/>
          <p:cNvSpPr txBox="1">
            <a:spLocks noChangeArrowheads="1"/>
          </p:cNvSpPr>
          <p:nvPr/>
        </p:nvSpPr>
        <p:spPr bwMode="auto">
          <a:xfrm>
            <a:off x="2787650" y="3416300"/>
            <a:ext cx="1217613" cy="50165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8000" rIns="18000" bIns="18000">
            <a:spAutoFit/>
          </a:bodyPr>
          <a:lstStyle>
            <a:lvl1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de-DE" sz="1500"/>
              <a:t>Operational </a:t>
            </a:r>
          </a:p>
          <a:p>
            <a:pPr algn="ctr"/>
            <a:r>
              <a:rPr lang="de-DE" sz="1500"/>
              <a:t>Products</a:t>
            </a:r>
          </a:p>
        </p:txBody>
      </p:sp>
      <p:sp>
        <p:nvSpPr>
          <p:cNvPr id="1085470" name="Text Box 30"/>
          <p:cNvSpPr txBox="1">
            <a:spLocks noChangeArrowheads="1"/>
          </p:cNvSpPr>
          <p:nvPr/>
        </p:nvSpPr>
        <p:spPr bwMode="auto">
          <a:xfrm>
            <a:off x="4383088" y="3257550"/>
            <a:ext cx="938212" cy="50165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>
            <a:spAutoFit/>
          </a:bodyPr>
          <a:lstStyle>
            <a:lvl1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de-DE" sz="1500"/>
              <a:t>Climate</a:t>
            </a:r>
          </a:p>
          <a:p>
            <a:pPr algn="ctr"/>
            <a:r>
              <a:rPr lang="de-DE" sz="1500"/>
              <a:t>Datasets</a:t>
            </a:r>
          </a:p>
        </p:txBody>
      </p:sp>
      <p:sp>
        <p:nvSpPr>
          <p:cNvPr id="1085471" name="Text Box 31"/>
          <p:cNvSpPr txBox="1">
            <a:spLocks noChangeArrowheads="1"/>
          </p:cNvSpPr>
          <p:nvPr/>
        </p:nvSpPr>
        <p:spPr bwMode="auto">
          <a:xfrm>
            <a:off x="261938" y="1009650"/>
            <a:ext cx="2193925" cy="1203325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33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de-DE" sz="1400"/>
              <a:t>Clouds</a:t>
            </a:r>
            <a:br>
              <a:rPr lang="de-DE" sz="1400"/>
            </a:br>
            <a:r>
              <a:rPr lang="de-DE" sz="1000"/>
              <a:t>Macrophysics</a:t>
            </a:r>
            <a:br>
              <a:rPr lang="de-DE" sz="1000"/>
            </a:br>
            <a:r>
              <a:rPr lang="de-DE" sz="1000"/>
              <a:t>Microphysics</a:t>
            </a:r>
            <a:br>
              <a:rPr lang="de-DE" sz="1000"/>
            </a:br>
            <a:endParaRPr lang="de-DE" sz="900"/>
          </a:p>
          <a:p>
            <a:pPr algn="ctr"/>
            <a:r>
              <a:rPr lang="de-DE" sz="1000"/>
              <a:t>Time range: 2005 – now Coverage: MSG full disk;</a:t>
            </a:r>
            <a:br>
              <a:rPr lang="de-DE" sz="1000"/>
            </a:br>
            <a:r>
              <a:rPr lang="de-DE" sz="1000"/>
              <a:t> Arctic &amp; Europe (AVHRR)</a:t>
            </a:r>
          </a:p>
        </p:txBody>
      </p:sp>
      <p:sp>
        <p:nvSpPr>
          <p:cNvPr id="1085472" name="Text Box 32"/>
          <p:cNvSpPr txBox="1">
            <a:spLocks noChangeArrowheads="1"/>
          </p:cNvSpPr>
          <p:nvPr/>
        </p:nvSpPr>
        <p:spPr bwMode="auto">
          <a:xfrm>
            <a:off x="258763" y="2276475"/>
            <a:ext cx="2214562" cy="14732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8000" rIns="18000" bIns="18000"/>
          <a:lstStyle>
            <a:lvl1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de-DE" sz="1400"/>
              <a:t>Surface Radiation</a:t>
            </a:r>
            <a:br>
              <a:rPr lang="de-DE" sz="1400"/>
            </a:br>
            <a:r>
              <a:rPr lang="de-DE" sz="1000"/>
              <a:t>Solar incoming &amp; reflected</a:t>
            </a:r>
          </a:p>
          <a:p>
            <a:pPr algn="ctr"/>
            <a:r>
              <a:rPr lang="de-DE" sz="1000"/>
              <a:t>Thermal outgoing &amp; netto</a:t>
            </a:r>
          </a:p>
          <a:p>
            <a:pPr algn="ctr"/>
            <a:r>
              <a:rPr lang="de-DE" sz="1000"/>
              <a:t>Radiation Budget</a:t>
            </a:r>
          </a:p>
          <a:p>
            <a:pPr algn="ctr"/>
            <a:endParaRPr lang="de-DE" sz="1000"/>
          </a:p>
          <a:p>
            <a:pPr algn="ctr"/>
            <a:r>
              <a:rPr lang="de-DE" sz="1000"/>
              <a:t>Time range: 2005 - now</a:t>
            </a:r>
          </a:p>
          <a:p>
            <a:pPr algn="ctr"/>
            <a:r>
              <a:rPr lang="de-DE" sz="1000"/>
              <a:t>Coverage: MSG full disk; </a:t>
            </a:r>
            <a:br>
              <a:rPr lang="de-DE" sz="1000"/>
            </a:br>
            <a:r>
              <a:rPr lang="de-DE" sz="1000"/>
              <a:t>N-Atlantic &amp; Europe (AVHRR)</a:t>
            </a:r>
          </a:p>
        </p:txBody>
      </p:sp>
      <p:sp>
        <p:nvSpPr>
          <p:cNvPr id="1085473" name="Text Box 33"/>
          <p:cNvSpPr txBox="1">
            <a:spLocks noChangeArrowheads="1"/>
          </p:cNvSpPr>
          <p:nvPr/>
        </p:nvSpPr>
        <p:spPr bwMode="auto">
          <a:xfrm>
            <a:off x="258763" y="3824288"/>
            <a:ext cx="2206625" cy="1279525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de-DE" sz="1400"/>
              <a:t>Top-of-Atmosphere Radiation</a:t>
            </a:r>
            <a:br>
              <a:rPr lang="de-DE" sz="1400"/>
            </a:br>
            <a:r>
              <a:rPr lang="de-DE" sz="1000"/>
              <a:t>Solar &amp; Thermal </a:t>
            </a:r>
            <a:br>
              <a:rPr lang="de-DE" sz="1000"/>
            </a:br>
            <a:endParaRPr lang="de-DE" sz="1000"/>
          </a:p>
          <a:p>
            <a:pPr algn="ctr"/>
            <a:r>
              <a:rPr lang="de-DE" sz="1000"/>
              <a:t>Time range: 2004 – now </a:t>
            </a:r>
            <a:br>
              <a:rPr lang="de-DE" sz="1000"/>
            </a:br>
            <a:r>
              <a:rPr lang="de-DE" sz="1000"/>
              <a:t>Coverage: MSG full disk &amp; Arctic</a:t>
            </a:r>
          </a:p>
        </p:txBody>
      </p:sp>
      <p:sp>
        <p:nvSpPr>
          <p:cNvPr id="1085474" name="Text Box 34"/>
          <p:cNvSpPr txBox="1">
            <a:spLocks noChangeArrowheads="1"/>
          </p:cNvSpPr>
          <p:nvPr/>
        </p:nvSpPr>
        <p:spPr bwMode="auto">
          <a:xfrm>
            <a:off x="254000" y="5235575"/>
            <a:ext cx="2203450" cy="1247775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de-DE" sz="1400"/>
              <a:t>Watervapour</a:t>
            </a:r>
          </a:p>
          <a:p>
            <a:pPr algn="ctr"/>
            <a:r>
              <a:rPr lang="de-DE" sz="1400"/>
              <a:t> and temperature</a:t>
            </a:r>
          </a:p>
          <a:p>
            <a:pPr algn="ctr"/>
            <a:r>
              <a:rPr lang="de-DE" sz="1400"/>
              <a:t>Profiles</a:t>
            </a:r>
            <a:br>
              <a:rPr lang="de-DE" sz="1400"/>
            </a:br>
            <a:endParaRPr lang="de-DE" sz="1400"/>
          </a:p>
          <a:p>
            <a:pPr algn="ctr"/>
            <a:r>
              <a:rPr lang="de-DE" sz="1000"/>
              <a:t> Time range: 2004 – now</a:t>
            </a:r>
          </a:p>
          <a:p>
            <a:pPr algn="ctr"/>
            <a:r>
              <a:rPr lang="de-DE" sz="1000"/>
              <a:t>Coverage: Global</a:t>
            </a:r>
          </a:p>
        </p:txBody>
      </p:sp>
      <p:sp>
        <p:nvSpPr>
          <p:cNvPr id="1085475" name="Line 35"/>
          <p:cNvSpPr>
            <a:spLocks noChangeShapeType="1"/>
          </p:cNvSpPr>
          <p:nvPr/>
        </p:nvSpPr>
        <p:spPr bwMode="auto">
          <a:xfrm flipH="1" flipV="1">
            <a:off x="2441575" y="3597275"/>
            <a:ext cx="204788" cy="79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sv-SE"/>
          </a:p>
        </p:txBody>
      </p:sp>
      <p:sp>
        <p:nvSpPr>
          <p:cNvPr id="1085476" name="Line 36"/>
          <p:cNvSpPr>
            <a:spLocks noChangeShapeType="1"/>
          </p:cNvSpPr>
          <p:nvPr/>
        </p:nvSpPr>
        <p:spPr bwMode="auto">
          <a:xfrm flipH="1">
            <a:off x="2460625" y="3686175"/>
            <a:ext cx="209550" cy="1730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sv-SE"/>
          </a:p>
        </p:txBody>
      </p:sp>
      <p:sp>
        <p:nvSpPr>
          <p:cNvPr id="1085477" name="Text Box 37"/>
          <p:cNvSpPr txBox="1">
            <a:spLocks noChangeArrowheads="1"/>
          </p:cNvSpPr>
          <p:nvPr/>
        </p:nvSpPr>
        <p:spPr bwMode="auto">
          <a:xfrm>
            <a:off x="5549900" y="3117850"/>
            <a:ext cx="1431925" cy="7810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8000" rIns="18000" bIns="18000">
            <a:spAutoFit/>
          </a:bodyPr>
          <a:lstStyle>
            <a:lvl1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algn="l" defTabSz="868363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de-DE" sz="1500"/>
              <a:t>AVHRR-CLARA</a:t>
            </a:r>
          </a:p>
          <a:p>
            <a:pPr algn="ctr"/>
            <a:r>
              <a:rPr lang="de-DE" sz="1100"/>
              <a:t>Global </a:t>
            </a:r>
          </a:p>
          <a:p>
            <a:pPr algn="ctr"/>
            <a:r>
              <a:rPr lang="de-DE" sz="1100"/>
              <a:t>Coverage</a:t>
            </a:r>
          </a:p>
          <a:p>
            <a:pPr algn="ctr"/>
            <a:r>
              <a:rPr lang="de-DE" sz="1100"/>
              <a:t>1982 - 2009</a:t>
            </a:r>
          </a:p>
        </p:txBody>
      </p:sp>
      <p:sp>
        <p:nvSpPr>
          <p:cNvPr id="1085478" name="Line 38"/>
          <p:cNvSpPr>
            <a:spLocks noChangeShapeType="1"/>
          </p:cNvSpPr>
          <p:nvPr/>
        </p:nvSpPr>
        <p:spPr bwMode="auto">
          <a:xfrm>
            <a:off x="5395913" y="3514725"/>
            <a:ext cx="1587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16204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ruta 27"/>
          <p:cNvSpPr txBox="1"/>
          <p:nvPr/>
        </p:nvSpPr>
        <p:spPr>
          <a:xfrm>
            <a:off x="2197084" y="197942"/>
            <a:ext cx="491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smtClean="0"/>
              <a:t>CLARA </a:t>
            </a:r>
            <a:r>
              <a:rPr lang="sv-SE" sz="2400" b="1" dirty="0" err="1" smtClean="0"/>
              <a:t>surface</a:t>
            </a:r>
            <a:r>
              <a:rPr lang="sv-SE" sz="2400" b="1" dirty="0" smtClean="0"/>
              <a:t> </a:t>
            </a:r>
            <a:r>
              <a:rPr lang="sv-SE" sz="2400" b="1" dirty="0" err="1" smtClean="0"/>
              <a:t>radiation</a:t>
            </a:r>
            <a:endParaRPr lang="sv-SE" sz="2400" b="1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047876" y="885825"/>
            <a:ext cx="4800600" cy="569912"/>
          </a:xfrm>
        </p:spPr>
        <p:txBody>
          <a:bodyPr/>
          <a:lstStyle/>
          <a:p>
            <a:r>
              <a:rPr lang="fi-FI" sz="2400" b="1" dirty="0" err="1" smtClean="0">
                <a:latin typeface="Times New Roman" pitchFamily="18" charset="0"/>
                <a:cs typeface="Times New Roman" pitchFamily="18" charset="0"/>
              </a:rPr>
              <a:t>About</a:t>
            </a:r>
            <a:r>
              <a:rPr lang="fi-FI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i-FI" sz="2400" b="1" dirty="0" err="1" smtClean="0">
                <a:latin typeface="Times New Roman" pitchFamily="18" charset="0"/>
                <a:cs typeface="Times New Roman" pitchFamily="18" charset="0"/>
              </a:rPr>
              <a:t>applications</a:t>
            </a:r>
            <a:r>
              <a:rPr lang="fi-FI" sz="2400" b="1" dirty="0" smtClean="0">
                <a:latin typeface="Times New Roman" pitchFamily="18" charset="0"/>
                <a:cs typeface="Times New Roman" pitchFamily="18" charset="0"/>
              </a:rPr>
              <a:t> CLARA - SIS	</a:t>
            </a:r>
            <a:endParaRPr lang="fi-FI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44463" y="1460500"/>
            <a:ext cx="4967287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0975" indent="-180975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5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000000"/>
                </a:solidFill>
                <a:latin typeface="Verdana" pitchFamily="34" charset="0"/>
              </a:rPr>
              <a:t>Surface Irradiance, Mean July, CM SAF</a:t>
            </a:r>
            <a:endParaRPr lang="en-US" sz="1600" baseline="30000" dirty="0" smtClean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0" name="Picture 12" descr="GAC_Oslo_July_1989-2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960563"/>
            <a:ext cx="5003800" cy="375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5249862" y="1460500"/>
            <a:ext cx="3455987" cy="24765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0975" indent="-180975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5000"/>
              </a:lnSpc>
              <a:spcBef>
                <a:spcPct val="20000"/>
              </a:spcBef>
              <a:buFontTx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Verdana" pitchFamily="34" charset="0"/>
              </a:rPr>
              <a:t>Reduced solar radiation in Western Norway, local effects visible (e.g., Fjords)</a:t>
            </a:r>
          </a:p>
          <a:p>
            <a:pPr>
              <a:lnSpc>
                <a:spcPct val="115000"/>
              </a:lnSpc>
              <a:spcBef>
                <a:spcPct val="20000"/>
              </a:spcBef>
              <a:buFontTx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Verdana" pitchFamily="34" charset="0"/>
              </a:rPr>
              <a:t>Enhanced radiation over the Baltic Sea and inland lakes.</a:t>
            </a:r>
          </a:p>
          <a:p>
            <a:pPr>
              <a:lnSpc>
                <a:spcPct val="115000"/>
              </a:lnSpc>
              <a:spcBef>
                <a:spcPct val="20000"/>
              </a:spcBef>
              <a:buFontTx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Verdana" pitchFamily="34" charset="0"/>
              </a:rPr>
              <a:t>GEWEX SRB data misses details due to coarse resolution.</a:t>
            </a:r>
            <a:endParaRPr lang="en-US" sz="1600" baseline="30000" dirty="0" smtClean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2" name="Picture 14" descr="GEWEX_Oslo_July_1984-2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3937000"/>
            <a:ext cx="3452813" cy="258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2711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ruta 27"/>
          <p:cNvSpPr txBox="1"/>
          <p:nvPr/>
        </p:nvSpPr>
        <p:spPr>
          <a:xfrm>
            <a:off x="2197084" y="197942"/>
            <a:ext cx="491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smtClean="0"/>
              <a:t>CLARA </a:t>
            </a:r>
            <a:r>
              <a:rPr lang="sv-SE" sz="2400" b="1" dirty="0" err="1" smtClean="0"/>
              <a:t>surface</a:t>
            </a:r>
            <a:r>
              <a:rPr lang="sv-SE" sz="2400" b="1" dirty="0" smtClean="0"/>
              <a:t> </a:t>
            </a:r>
            <a:r>
              <a:rPr lang="sv-SE" sz="2400" b="1" dirty="0" err="1" smtClean="0"/>
              <a:t>radiation</a:t>
            </a:r>
            <a:endParaRPr lang="sv-SE" sz="2400" b="1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047876" y="885825"/>
            <a:ext cx="4800600" cy="569912"/>
          </a:xfrm>
        </p:spPr>
        <p:txBody>
          <a:bodyPr/>
          <a:lstStyle/>
          <a:p>
            <a:r>
              <a:rPr lang="fi-FI" sz="2400" b="1" dirty="0" err="1" smtClean="0">
                <a:latin typeface="Times New Roman" pitchFamily="18" charset="0"/>
                <a:cs typeface="Times New Roman" pitchFamily="18" charset="0"/>
              </a:rPr>
              <a:t>Large-scale</a:t>
            </a:r>
            <a:r>
              <a:rPr lang="fi-FI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i-FI" sz="2400" b="1" dirty="0" err="1" smtClean="0">
                <a:latin typeface="Times New Roman" pitchFamily="18" charset="0"/>
                <a:cs typeface="Times New Roman" pitchFamily="18" charset="0"/>
              </a:rPr>
              <a:t>results</a:t>
            </a:r>
            <a:r>
              <a:rPr lang="fi-FI" sz="2400" b="1" dirty="0" smtClean="0">
                <a:latin typeface="Times New Roman" pitchFamily="18" charset="0"/>
                <a:cs typeface="Times New Roman" pitchFamily="18" charset="0"/>
              </a:rPr>
              <a:t> CLARA - SIS	</a:t>
            </a:r>
            <a:endParaRPr lang="fi-FI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4" descr="GAC_CentralAfrica_SeptemberMean_1987-2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2" y="1400175"/>
            <a:ext cx="6840537" cy="513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4604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textruta 27"/>
          <p:cNvSpPr txBox="1">
            <a:spLocks noChangeArrowheads="1"/>
          </p:cNvSpPr>
          <p:nvPr/>
        </p:nvSpPr>
        <p:spPr bwMode="auto">
          <a:xfrm>
            <a:off x="2197100" y="198438"/>
            <a:ext cx="49164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2400" b="1"/>
              <a:t>CLARA surface radiation</a:t>
            </a:r>
          </a:p>
        </p:txBody>
      </p:sp>
      <p:sp>
        <p:nvSpPr>
          <p:cNvPr id="149506" name="Title 1"/>
          <p:cNvSpPr>
            <a:spLocks noGrp="1"/>
          </p:cNvSpPr>
          <p:nvPr>
            <p:ph type="title"/>
          </p:nvPr>
        </p:nvSpPr>
        <p:spPr bwMode="auto">
          <a:xfrm>
            <a:off x="2047875" y="885825"/>
            <a:ext cx="4800600" cy="5699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/>
            <a:r>
              <a:rPr lang="fi-FI" sz="2400" b="1" smtClean="0">
                <a:latin typeface="Times New Roman" pitchFamily="18" charset="0"/>
                <a:cs typeface="Times New Roman" pitchFamily="18" charset="0"/>
              </a:rPr>
              <a:t>Large-scale results CLARA - SIS	</a:t>
            </a:r>
          </a:p>
        </p:txBody>
      </p:sp>
      <p:pic>
        <p:nvPicPr>
          <p:cNvPr id="149507" name="Picture 4" descr="GAC_CentralAfrica_SeptemberMean_1987-20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1400175"/>
            <a:ext cx="6840537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ktangel 1"/>
          <p:cNvSpPr/>
          <p:nvPr/>
        </p:nvSpPr>
        <p:spPr bwMode="auto">
          <a:xfrm>
            <a:off x="4655344" y="2743200"/>
            <a:ext cx="1164430" cy="1400175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68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500" b="0" i="0" u="none" strike="noStrike" cap="none" normalizeH="0" baseline="0" smtClean="0">
              <a:ln>
                <a:noFill/>
              </a:ln>
              <a:effectLst/>
              <a:latin typeface="Verdana" pitchFamily="34" charset="0"/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5895975" y="3371850"/>
            <a:ext cx="8001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b="1" dirty="0" smtClean="0"/>
              <a:t>Close </a:t>
            </a:r>
            <a:r>
              <a:rPr lang="sv-SE" sz="1100" b="1" dirty="0" err="1" smtClean="0"/>
              <a:t>up</a:t>
            </a:r>
            <a:endParaRPr lang="sv-SE" sz="1100" b="1" dirty="0" smtClean="0"/>
          </a:p>
          <a:p>
            <a:r>
              <a:rPr lang="sv-SE" sz="1100" b="1" dirty="0"/>
              <a:t>r</a:t>
            </a:r>
            <a:r>
              <a:rPr lang="sv-SE" sz="1100" b="1" dirty="0" smtClean="0"/>
              <a:t>egion</a:t>
            </a:r>
            <a:endParaRPr lang="sv-SE" sz="1100" b="1" dirty="0"/>
          </a:p>
        </p:txBody>
      </p:sp>
    </p:spTree>
    <p:extLst>
      <p:ext uri="{BB962C8B-B14F-4D97-AF65-F5344CB8AC3E}">
        <p14:creationId xmlns:p14="http://schemas.microsoft.com/office/powerpoint/2010/main" val="35431343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ruta 27"/>
          <p:cNvSpPr txBox="1"/>
          <p:nvPr/>
        </p:nvSpPr>
        <p:spPr>
          <a:xfrm>
            <a:off x="2197084" y="197942"/>
            <a:ext cx="491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smtClean="0"/>
              <a:t>CLARA </a:t>
            </a:r>
            <a:r>
              <a:rPr lang="sv-SE" sz="2400" b="1" dirty="0" err="1" smtClean="0"/>
              <a:t>surface</a:t>
            </a:r>
            <a:r>
              <a:rPr lang="sv-SE" sz="2400" b="1" dirty="0" smtClean="0"/>
              <a:t> </a:t>
            </a:r>
            <a:r>
              <a:rPr lang="sv-SE" sz="2400" b="1" dirty="0" err="1" smtClean="0"/>
              <a:t>radiation</a:t>
            </a:r>
            <a:endParaRPr lang="sv-SE" sz="2400" b="1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047876" y="885825"/>
            <a:ext cx="4800600" cy="569912"/>
          </a:xfrm>
        </p:spPr>
        <p:txBody>
          <a:bodyPr/>
          <a:lstStyle/>
          <a:p>
            <a:r>
              <a:rPr lang="fi-FI" sz="2400" b="1" dirty="0" err="1" smtClean="0">
                <a:latin typeface="Times New Roman" pitchFamily="18" charset="0"/>
                <a:cs typeface="Times New Roman" pitchFamily="18" charset="0"/>
              </a:rPr>
              <a:t>Local-scale</a:t>
            </a:r>
            <a:r>
              <a:rPr lang="fi-FI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i-FI" sz="2400" b="1" dirty="0" err="1" smtClean="0">
                <a:latin typeface="Times New Roman" pitchFamily="18" charset="0"/>
                <a:cs typeface="Times New Roman" pitchFamily="18" charset="0"/>
              </a:rPr>
              <a:t>results</a:t>
            </a:r>
            <a:r>
              <a:rPr lang="fi-FI" sz="2400" b="1" dirty="0" smtClean="0">
                <a:latin typeface="Times New Roman" pitchFamily="18" charset="0"/>
                <a:cs typeface="Times New Roman" pitchFamily="18" charset="0"/>
              </a:rPr>
              <a:t> CLARA - SIS	</a:t>
            </a:r>
            <a:endParaRPr lang="fi-FI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GAC_EastAfrica_SeptemberMean_1987-2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325" y="1314450"/>
            <a:ext cx="5976938" cy="522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1600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ruta 27"/>
          <p:cNvSpPr txBox="1"/>
          <p:nvPr/>
        </p:nvSpPr>
        <p:spPr>
          <a:xfrm>
            <a:off x="2197084" y="197942"/>
            <a:ext cx="491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smtClean="0"/>
              <a:t>CLARA </a:t>
            </a:r>
            <a:r>
              <a:rPr lang="sv-SE" sz="2400" b="1" dirty="0" err="1" smtClean="0"/>
              <a:t>surface</a:t>
            </a:r>
            <a:r>
              <a:rPr lang="sv-SE" sz="2400" b="1" dirty="0" smtClean="0"/>
              <a:t> </a:t>
            </a:r>
            <a:r>
              <a:rPr lang="sv-SE" sz="2400" b="1" dirty="0" err="1" smtClean="0"/>
              <a:t>radiation</a:t>
            </a:r>
            <a:endParaRPr lang="sv-SE" sz="2400" b="1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23850" y="976313"/>
            <a:ext cx="8424863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7800" indent="-1778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000000"/>
                </a:solidFill>
                <a:latin typeface="Verdana" pitchFamily="34" charset="0"/>
              </a:rPr>
              <a:t>Strengths: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latin typeface="Verdana" pitchFamily="34" charset="0"/>
              </a:rPr>
              <a:t>Global coverage at moderate spatial resolution (0.25 </a:t>
            </a:r>
            <a:r>
              <a:rPr lang="en-US" dirty="0" err="1" smtClean="0">
                <a:solidFill>
                  <a:srgbClr val="000000"/>
                </a:solidFill>
                <a:latin typeface="Verdana" pitchFamily="34" charset="0"/>
              </a:rPr>
              <a:t>deg</a:t>
            </a:r>
            <a:r>
              <a:rPr lang="en-US" dirty="0" smtClean="0">
                <a:solidFill>
                  <a:srgbClr val="000000"/>
                </a:solidFill>
                <a:latin typeface="Verdana" pitchFamily="34" charset="0"/>
              </a:rPr>
              <a:t>, alternative global data sets have much lower spatial resolution (1 </a:t>
            </a:r>
            <a:r>
              <a:rPr lang="en-US" dirty="0" err="1" smtClean="0">
                <a:solidFill>
                  <a:srgbClr val="000000"/>
                </a:solidFill>
                <a:latin typeface="Verdana" pitchFamily="34" charset="0"/>
              </a:rPr>
              <a:t>deg</a:t>
            </a:r>
            <a:r>
              <a:rPr lang="en-US" dirty="0" smtClean="0">
                <a:solidFill>
                  <a:srgbClr val="000000"/>
                </a:solidFill>
                <a:latin typeface="Verdana" pitchFamily="34" charset="0"/>
              </a:rPr>
              <a:t>))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latin typeface="Verdana" pitchFamily="34" charset="0"/>
              </a:rPr>
              <a:t>Good quality (accuracy and stability), long time series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latin typeface="Verdana" pitchFamily="34" charset="0"/>
              </a:rPr>
              <a:t>Numerous consistent parameters available (clouds, surface albedo, short- </a:t>
            </a:r>
            <a:r>
              <a:rPr lang="en-US" dirty="0" err="1" smtClean="0">
                <a:solidFill>
                  <a:srgbClr val="000000"/>
                </a:solidFill>
                <a:latin typeface="Verdana" pitchFamily="34" charset="0"/>
              </a:rPr>
              <a:t>longwave</a:t>
            </a:r>
            <a:r>
              <a:rPr lang="en-US" dirty="0" smtClean="0">
                <a:solidFill>
                  <a:srgbClr val="000000"/>
                </a:solidFill>
                <a:latin typeface="Verdana" pitchFamily="34" charset="0"/>
              </a:rPr>
              <a:t> surface radiation)</a:t>
            </a:r>
          </a:p>
          <a:p>
            <a:pPr>
              <a:lnSpc>
                <a:spcPct val="120000"/>
              </a:lnSpc>
            </a:pPr>
            <a:endParaRPr lang="en-US" dirty="0" smtClean="0">
              <a:solidFill>
                <a:srgbClr val="000000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000000"/>
                </a:solidFill>
                <a:latin typeface="Verdana" pitchFamily="34" charset="0"/>
              </a:rPr>
              <a:t>Weaknesses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latin typeface="Verdana" pitchFamily="34" charset="0"/>
              </a:rPr>
              <a:t>A lot of missing data in surface solar radiation data set -&gt; be careful when calculating spatial and temporal averages! 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dirty="0" err="1" smtClean="0">
                <a:solidFill>
                  <a:srgbClr val="000000"/>
                </a:solidFill>
                <a:latin typeface="Verdana" pitchFamily="34" charset="0"/>
              </a:rPr>
              <a:t>Longwave</a:t>
            </a:r>
            <a:r>
              <a:rPr lang="en-US" dirty="0" smtClean="0">
                <a:solidFill>
                  <a:srgbClr val="000000"/>
                </a:solidFill>
                <a:latin typeface="Verdana" pitchFamily="34" charset="0"/>
              </a:rPr>
              <a:t> radiation data set relies on ERA-Interim reanalysis data -&gt; could be problematic for model evaluation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latin typeface="Verdana" pitchFamily="34" charset="0"/>
              </a:rPr>
              <a:t>For very local applications, spatial resolution might not be sufficient -&gt; check out the </a:t>
            </a:r>
            <a:r>
              <a:rPr lang="en-US" dirty="0" err="1" smtClean="0">
                <a:solidFill>
                  <a:srgbClr val="000000"/>
                </a:solidFill>
                <a:latin typeface="Verdana" pitchFamily="34" charset="0"/>
              </a:rPr>
              <a:t>Meteosat</a:t>
            </a:r>
            <a:r>
              <a:rPr lang="en-US" dirty="0" smtClean="0">
                <a:solidFill>
                  <a:srgbClr val="000000"/>
                </a:solidFill>
                <a:latin typeface="Verdana" pitchFamily="34" charset="0"/>
              </a:rPr>
              <a:t> surface radiation data set (but only for Europe, Africa, parts of South America available!)</a:t>
            </a:r>
          </a:p>
        </p:txBody>
      </p:sp>
    </p:spTree>
    <p:extLst>
      <p:ext uri="{BB962C8B-B14F-4D97-AF65-F5344CB8AC3E}">
        <p14:creationId xmlns:p14="http://schemas.microsoft.com/office/powerpoint/2010/main" val="20369601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ruta 9"/>
          <p:cNvSpPr txBox="1"/>
          <p:nvPr/>
        </p:nvSpPr>
        <p:spPr>
          <a:xfrm>
            <a:off x="2597134" y="201448"/>
            <a:ext cx="491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smtClean="0"/>
              <a:t>CLARA - Outlook</a:t>
            </a:r>
            <a:endParaRPr lang="sv-SE" sz="2400" b="1" dirty="0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842894" y="1157288"/>
            <a:ext cx="8424863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7800" indent="-1778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b="1" dirty="0" smtClean="0">
                <a:solidFill>
                  <a:srgbClr val="000000"/>
                </a:solidFill>
                <a:latin typeface="Verdana" pitchFamily="34" charset="0"/>
              </a:rPr>
              <a:t>CLARA Edition 2 </a:t>
            </a:r>
            <a:r>
              <a:rPr lang="en-US" dirty="0" smtClean="0">
                <a:solidFill>
                  <a:srgbClr val="000000"/>
                </a:solidFill>
                <a:latin typeface="Verdana" pitchFamily="34" charset="0"/>
              </a:rPr>
              <a:t>(released 2015):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latin typeface="Verdana" pitchFamily="34" charset="0"/>
              </a:rPr>
              <a:t>Regional cloud detection deficiencies solved or mitigated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latin typeface="Verdana" pitchFamily="34" charset="0"/>
              </a:rPr>
              <a:t>Cloud effective radius new official product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latin typeface="Verdana" pitchFamily="34" charset="0"/>
              </a:rPr>
              <a:t>Enhanced product dataset (Level 2 + Level 2b)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latin typeface="Verdana" pitchFamily="34" charset="0"/>
              </a:rPr>
              <a:t>Improved consistency between products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latin typeface="Verdana" pitchFamily="34" charset="0"/>
              </a:rPr>
              <a:t>SAL improvements </a:t>
            </a:r>
            <a:r>
              <a:rPr lang="en-US" dirty="0">
                <a:solidFill>
                  <a:srgbClr val="000000"/>
                </a:solidFill>
                <a:latin typeface="Verdana" pitchFamily="34" charset="0"/>
              </a:rPr>
              <a:t>in atmospheric correction, sea ice </a:t>
            </a:r>
            <a:r>
              <a:rPr lang="en-US" dirty="0" smtClean="0">
                <a:solidFill>
                  <a:srgbClr val="000000"/>
                </a:solidFill>
                <a:latin typeface="Verdana" pitchFamily="34" charset="0"/>
              </a:rPr>
              <a:t>identification and use of a </a:t>
            </a:r>
            <a:r>
              <a:rPr lang="en-US" dirty="0">
                <a:solidFill>
                  <a:srgbClr val="000000"/>
                </a:solidFill>
                <a:latin typeface="Verdana" pitchFamily="34" charset="0"/>
              </a:rPr>
              <a:t>more dynamic land cover </a:t>
            </a:r>
            <a:r>
              <a:rPr lang="en-US" dirty="0" smtClean="0">
                <a:solidFill>
                  <a:srgbClr val="000000"/>
                </a:solidFill>
                <a:latin typeface="Verdana" pitchFamily="34" charset="0"/>
              </a:rPr>
              <a:t>dataset.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latin typeface="Verdana" pitchFamily="34" charset="0"/>
              </a:rPr>
              <a:t>Improvement of surface radiation products over </a:t>
            </a:r>
            <a:r>
              <a:rPr lang="en-US" dirty="0">
                <a:solidFill>
                  <a:srgbClr val="000000"/>
                </a:solidFill>
                <a:latin typeface="Verdana" pitchFamily="34" charset="0"/>
              </a:rPr>
              <a:t>bright surfaces and </a:t>
            </a:r>
            <a:r>
              <a:rPr lang="en-US" dirty="0" smtClean="0">
                <a:solidFill>
                  <a:srgbClr val="000000"/>
                </a:solidFill>
                <a:latin typeface="Verdana" pitchFamily="34" charset="0"/>
              </a:rPr>
              <a:t>improved corrections </a:t>
            </a:r>
            <a:r>
              <a:rPr lang="en-US" dirty="0">
                <a:solidFill>
                  <a:srgbClr val="000000"/>
                </a:solidFill>
                <a:latin typeface="Verdana" pitchFamily="34" charset="0"/>
              </a:rPr>
              <a:t>for the </a:t>
            </a:r>
            <a:r>
              <a:rPr lang="en-US" dirty="0" err="1">
                <a:solidFill>
                  <a:srgbClr val="000000"/>
                </a:solidFill>
                <a:latin typeface="Verdana" pitchFamily="34" charset="0"/>
              </a:rPr>
              <a:t>longwave</a:t>
            </a:r>
            <a:r>
              <a:rPr lang="en-US" dirty="0">
                <a:solidFill>
                  <a:srgbClr val="000000"/>
                </a:solidFill>
                <a:latin typeface="Verdana" pitchFamily="34" charset="0"/>
              </a:rPr>
              <a:t> surface </a:t>
            </a:r>
            <a:r>
              <a:rPr lang="en-US" smtClean="0">
                <a:solidFill>
                  <a:srgbClr val="000000"/>
                </a:solidFill>
                <a:latin typeface="Verdana" pitchFamily="34" charset="0"/>
              </a:rPr>
              <a:t>radiation products</a:t>
            </a:r>
            <a:endParaRPr lang="en-US" dirty="0">
              <a:solidFill>
                <a:srgbClr val="000000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endParaRPr lang="en-US" dirty="0" smtClean="0">
              <a:solidFill>
                <a:srgbClr val="000000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en-US" b="1" dirty="0" smtClean="0">
                <a:solidFill>
                  <a:srgbClr val="000000"/>
                </a:solidFill>
                <a:latin typeface="Verdana" pitchFamily="34" charset="0"/>
              </a:rPr>
              <a:t>CLARA Edition 3 </a:t>
            </a:r>
            <a:r>
              <a:rPr lang="en-US" dirty="0" smtClean="0">
                <a:solidFill>
                  <a:srgbClr val="000000"/>
                </a:solidFill>
                <a:latin typeface="Verdana" pitchFamily="34" charset="0"/>
              </a:rPr>
              <a:t>(released 2017):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latin typeface="Verdana" pitchFamily="34" charset="0"/>
              </a:rPr>
              <a:t>Extended back to 1978 (AVHRR/1) 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latin typeface="Verdana" pitchFamily="34" charset="0"/>
              </a:rPr>
              <a:t>Methods for correcting effects of orbital drift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latin typeface="Verdana" pitchFamily="34" charset="0"/>
              </a:rPr>
              <a:t>Improved error characterization (e.g. probabilistic cloud mask and </a:t>
            </a:r>
            <a:r>
              <a:rPr lang="en-US" dirty="0" err="1" smtClean="0">
                <a:solidFill>
                  <a:srgbClr val="000000"/>
                </a:solidFill>
                <a:latin typeface="Verdana" pitchFamily="34" charset="0"/>
              </a:rPr>
              <a:t>modelled</a:t>
            </a:r>
            <a:r>
              <a:rPr lang="en-US" dirty="0" smtClean="0">
                <a:solidFill>
                  <a:srgbClr val="000000"/>
                </a:solidFill>
                <a:latin typeface="Verdana" pitchFamily="34" charset="0"/>
              </a:rPr>
              <a:t> uncertainties from OE techniques)  </a:t>
            </a:r>
          </a:p>
        </p:txBody>
      </p:sp>
    </p:spTree>
    <p:extLst>
      <p:ext uri="{BB962C8B-B14F-4D97-AF65-F5344CB8AC3E}">
        <p14:creationId xmlns:p14="http://schemas.microsoft.com/office/powerpoint/2010/main" val="325031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7" name="textruta 6"/>
          <p:cNvSpPr txBox="1"/>
          <p:nvPr/>
        </p:nvSpPr>
        <p:spPr>
          <a:xfrm>
            <a:off x="3444630" y="131348"/>
            <a:ext cx="5142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smtClean="0"/>
              <a:t>The end</a:t>
            </a:r>
            <a:endParaRPr lang="sv-SE" sz="2400" b="1" dirty="0"/>
          </a:p>
        </p:txBody>
      </p:sp>
      <p:pic>
        <p:nvPicPr>
          <p:cNvPr id="2052" name="Picture 4" descr="http://www.popularvirals.com/images/thank-you/thank-you-0711-clou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0" y="1979612"/>
            <a:ext cx="4076700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33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2597134" y="201448"/>
            <a:ext cx="491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smtClean="0"/>
              <a:t>The </a:t>
            </a:r>
            <a:r>
              <a:rPr lang="sv-SE" sz="2400" b="1" dirty="0" err="1" smtClean="0"/>
              <a:t>historical</a:t>
            </a:r>
            <a:r>
              <a:rPr lang="sv-SE" sz="2400" b="1" dirty="0" smtClean="0"/>
              <a:t> AVHRR data set</a:t>
            </a:r>
            <a:endParaRPr lang="sv-SE" sz="2400" b="1" dirty="0"/>
          </a:p>
        </p:txBody>
      </p:sp>
      <p:sp>
        <p:nvSpPr>
          <p:cNvPr id="6" name="textruta 5"/>
          <p:cNvSpPr txBox="1"/>
          <p:nvPr/>
        </p:nvSpPr>
        <p:spPr>
          <a:xfrm>
            <a:off x="457199" y="990600"/>
            <a:ext cx="7858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/>
              <a:t>The </a:t>
            </a:r>
            <a:r>
              <a:rPr lang="sv-SE" b="1" dirty="0" err="1" smtClean="0"/>
              <a:t>Advanced</a:t>
            </a:r>
            <a:r>
              <a:rPr lang="sv-SE" b="1" dirty="0" smtClean="0"/>
              <a:t> </a:t>
            </a:r>
            <a:r>
              <a:rPr lang="sv-SE" b="1" dirty="0" err="1" smtClean="0"/>
              <a:t>Very</a:t>
            </a:r>
            <a:r>
              <a:rPr lang="sv-SE" b="1" dirty="0" smtClean="0"/>
              <a:t> </a:t>
            </a:r>
            <a:r>
              <a:rPr lang="sv-SE" b="1" dirty="0" err="1" smtClean="0"/>
              <a:t>High</a:t>
            </a:r>
            <a:r>
              <a:rPr lang="sv-SE" b="1" dirty="0" smtClean="0"/>
              <a:t> Resolution Radiometer – AVHRR</a:t>
            </a:r>
            <a:endParaRPr lang="sv-SE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1469787"/>
            <a:ext cx="3848100" cy="2052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Tabel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757580"/>
              </p:ext>
            </p:extLst>
          </p:nvPr>
        </p:nvGraphicFramePr>
        <p:xfrm>
          <a:off x="1462086" y="3684032"/>
          <a:ext cx="5848350" cy="201168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238885"/>
                <a:gridCol w="1530350"/>
                <a:gridCol w="1530350"/>
                <a:gridCol w="1548765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Channel </a:t>
                      </a:r>
                      <a:br>
                        <a:rPr lang="en-GB" sz="1200">
                          <a:effectLst/>
                        </a:rPr>
                      </a:br>
                      <a:r>
                        <a:rPr lang="en-GB" sz="1200">
                          <a:effectLst/>
                        </a:rPr>
                        <a:t>Number</a:t>
                      </a:r>
                      <a:endParaRPr lang="sv-SE" sz="12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Wavelength</a:t>
                      </a:r>
                      <a:br>
                        <a:rPr lang="en-GB" sz="1200">
                          <a:effectLst/>
                        </a:rPr>
                      </a:br>
                      <a:r>
                        <a:rPr lang="en-GB" sz="1200">
                          <a:effectLst/>
                        </a:rPr>
                        <a:t>(micrometers)</a:t>
                      </a:r>
                      <a:br>
                        <a:rPr lang="en-GB" sz="1200">
                          <a:effectLst/>
                        </a:rPr>
                      </a:br>
                      <a:r>
                        <a:rPr lang="en-GB" sz="1200">
                          <a:effectLst/>
                        </a:rPr>
                        <a:t>AVHRR/1</a:t>
                      </a:r>
                      <a:br>
                        <a:rPr lang="en-GB" sz="1200">
                          <a:effectLst/>
                        </a:rPr>
                      </a:br>
                      <a:r>
                        <a:rPr lang="en-GB" sz="1200">
                          <a:effectLst/>
                        </a:rPr>
                        <a:t>NOAA-6,8,10</a:t>
                      </a:r>
                      <a:endParaRPr lang="sv-SE" sz="12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Wavelength</a:t>
                      </a:r>
                      <a:br>
                        <a:rPr lang="en-GB" sz="1200">
                          <a:effectLst/>
                        </a:rPr>
                      </a:br>
                      <a:r>
                        <a:rPr lang="en-GB" sz="1200">
                          <a:effectLst/>
                        </a:rPr>
                        <a:t>(micrometers)</a:t>
                      </a:r>
                      <a:br>
                        <a:rPr lang="en-GB" sz="1200">
                          <a:effectLst/>
                        </a:rPr>
                      </a:br>
                      <a:r>
                        <a:rPr lang="en-GB" sz="1200">
                          <a:effectLst/>
                        </a:rPr>
                        <a:t>AVHRR/2</a:t>
                      </a:r>
                      <a:br>
                        <a:rPr lang="en-GB" sz="1200">
                          <a:effectLst/>
                        </a:rPr>
                      </a:br>
                      <a:r>
                        <a:rPr lang="en-GB" sz="1200">
                          <a:effectLst/>
                        </a:rPr>
                        <a:t>NOAA-7,9,11,12,14</a:t>
                      </a:r>
                      <a:endParaRPr lang="sv-SE" sz="12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Wavelength</a:t>
                      </a:r>
                      <a:br>
                        <a:rPr lang="en-GB" sz="1200">
                          <a:effectLst/>
                        </a:rPr>
                      </a:br>
                      <a:r>
                        <a:rPr lang="en-GB" sz="1200">
                          <a:effectLst/>
                        </a:rPr>
                        <a:t>(micrometers)</a:t>
                      </a:r>
                      <a:br>
                        <a:rPr lang="en-GB" sz="1200">
                          <a:effectLst/>
                        </a:rPr>
                      </a:br>
                      <a:r>
                        <a:rPr lang="en-GB" sz="1200">
                          <a:effectLst/>
                        </a:rPr>
                        <a:t>AVHRR/3</a:t>
                      </a:r>
                      <a:br>
                        <a:rPr lang="en-GB" sz="1200">
                          <a:effectLst/>
                        </a:rPr>
                      </a:br>
                      <a:r>
                        <a:rPr lang="en-GB" sz="1200">
                          <a:effectLst/>
                        </a:rPr>
                        <a:t>NOAA-15,16,17,18</a:t>
                      </a:r>
                      <a:br>
                        <a:rPr lang="en-GB" sz="1200">
                          <a:effectLst/>
                        </a:rPr>
                      </a:br>
                      <a:r>
                        <a:rPr lang="en-GB" sz="1200">
                          <a:effectLst/>
                        </a:rPr>
                        <a:t>NOAA-19, Metop-A</a:t>
                      </a:r>
                      <a:endParaRPr lang="sv-SE" sz="12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</a:t>
                      </a:r>
                      <a:endParaRPr lang="sv-SE" sz="12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0.58-0.68</a:t>
                      </a:r>
                      <a:endParaRPr lang="sv-SE" sz="12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0.58-0.68</a:t>
                      </a:r>
                      <a:endParaRPr lang="sv-SE" sz="12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0.58-0.68</a:t>
                      </a:r>
                      <a:endParaRPr lang="sv-SE" sz="12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</a:t>
                      </a:r>
                      <a:endParaRPr lang="sv-SE" sz="12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0.725-1.10</a:t>
                      </a:r>
                      <a:endParaRPr lang="sv-SE" sz="12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0.725-1.10</a:t>
                      </a:r>
                      <a:endParaRPr lang="sv-SE" sz="12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0.725-1.10</a:t>
                      </a:r>
                      <a:endParaRPr lang="sv-SE" sz="12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3A</a:t>
                      </a:r>
                      <a:endParaRPr lang="sv-SE" sz="12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</a:t>
                      </a:r>
                      <a:endParaRPr lang="sv-SE" sz="12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</a:t>
                      </a:r>
                      <a:endParaRPr lang="sv-SE" sz="12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1.58-1.64</a:t>
                      </a:r>
                      <a:endParaRPr lang="sv-SE" sz="12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3B</a:t>
                      </a:r>
                      <a:endParaRPr lang="sv-SE" sz="12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3.55-3.93</a:t>
                      </a:r>
                      <a:endParaRPr lang="sv-SE" sz="12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3.55-3.93</a:t>
                      </a:r>
                      <a:endParaRPr lang="sv-SE" sz="12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3.55-3.93</a:t>
                      </a:r>
                      <a:endParaRPr lang="sv-SE" sz="12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4</a:t>
                      </a:r>
                      <a:endParaRPr lang="sv-SE" sz="12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10.50-11.50</a:t>
                      </a:r>
                      <a:endParaRPr lang="sv-SE" sz="12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10.50-11.50</a:t>
                      </a:r>
                      <a:endParaRPr lang="sv-SE" sz="12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10.50-11.50</a:t>
                      </a:r>
                      <a:endParaRPr lang="sv-SE" sz="12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5</a:t>
                      </a:r>
                      <a:endParaRPr lang="sv-SE" sz="12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Channel 4 repeated</a:t>
                      </a:r>
                      <a:endParaRPr lang="sv-SE" sz="12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11.5-12.5</a:t>
                      </a:r>
                      <a:endParaRPr lang="sv-SE" sz="12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11.5-12.5</a:t>
                      </a:r>
                      <a:endParaRPr lang="sv-SE" sz="12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684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2597134" y="201448"/>
            <a:ext cx="491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smtClean="0"/>
              <a:t>The </a:t>
            </a:r>
            <a:r>
              <a:rPr lang="sv-SE" sz="2400" b="1" dirty="0" err="1" smtClean="0"/>
              <a:t>historical</a:t>
            </a:r>
            <a:r>
              <a:rPr lang="sv-SE" sz="2400" b="1" dirty="0" smtClean="0"/>
              <a:t> AVHRR data set</a:t>
            </a:r>
            <a:endParaRPr lang="sv-SE" sz="2400" b="1" dirty="0"/>
          </a:p>
        </p:txBody>
      </p:sp>
      <p:sp>
        <p:nvSpPr>
          <p:cNvPr id="6" name="textruta 5"/>
          <p:cNvSpPr txBox="1"/>
          <p:nvPr/>
        </p:nvSpPr>
        <p:spPr>
          <a:xfrm>
            <a:off x="457200" y="990600"/>
            <a:ext cx="44862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/>
              <a:t>AVHRR</a:t>
            </a:r>
            <a:r>
              <a:rPr lang="sv-SE" b="1" dirty="0"/>
              <a:t> </a:t>
            </a:r>
            <a:r>
              <a:rPr lang="sv-SE" b="1" dirty="0" smtClean="0"/>
              <a:t>is </a:t>
            </a:r>
            <a:r>
              <a:rPr lang="sv-SE" b="1" dirty="0" err="1" smtClean="0"/>
              <a:t>carried</a:t>
            </a:r>
            <a:r>
              <a:rPr lang="sv-SE" b="1" dirty="0" smtClean="0"/>
              <a:t> by polar </a:t>
            </a:r>
            <a:r>
              <a:rPr lang="sv-SE" b="1" dirty="0" err="1" smtClean="0"/>
              <a:t>orbiting</a:t>
            </a:r>
            <a:r>
              <a:rPr lang="sv-SE" b="1" dirty="0" smtClean="0"/>
              <a:t> NOAA and </a:t>
            </a:r>
            <a:r>
              <a:rPr lang="sv-SE" b="1" dirty="0" err="1" smtClean="0"/>
              <a:t>Metop</a:t>
            </a:r>
            <a:r>
              <a:rPr lang="sv-SE" b="1" dirty="0" smtClean="0"/>
              <a:t> </a:t>
            </a:r>
            <a:r>
              <a:rPr lang="sv-SE" b="1" dirty="0" err="1" smtClean="0"/>
              <a:t>satellites</a:t>
            </a:r>
            <a:endParaRPr lang="sv-SE" b="1" dirty="0" smtClean="0"/>
          </a:p>
          <a:p>
            <a:endParaRPr lang="sv-SE" b="1" dirty="0"/>
          </a:p>
          <a:p>
            <a:endParaRPr lang="sv-SE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904704"/>
            <a:ext cx="381000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094" y="899815"/>
            <a:ext cx="3795714" cy="3795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1181100" y="4347450"/>
            <a:ext cx="32670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i="1" dirty="0" smtClean="0"/>
              <a:t>NOAA </a:t>
            </a:r>
            <a:r>
              <a:rPr lang="sv-SE" sz="1600" i="1" dirty="0" err="1" smtClean="0"/>
              <a:t>satellite</a:t>
            </a:r>
            <a:r>
              <a:rPr lang="sv-SE" sz="1600" i="1" dirty="0" smtClean="0"/>
              <a:t> and </a:t>
            </a:r>
            <a:r>
              <a:rPr lang="sv-SE" sz="1600" i="1" dirty="0" err="1" smtClean="0"/>
              <a:t>its</a:t>
            </a:r>
            <a:r>
              <a:rPr lang="sv-SE" sz="1600" i="1" dirty="0" smtClean="0"/>
              <a:t> </a:t>
            </a:r>
            <a:r>
              <a:rPr lang="sv-SE" sz="1600" i="1" dirty="0" err="1" smtClean="0"/>
              <a:t>payload</a:t>
            </a:r>
            <a:endParaRPr lang="sv-SE" sz="1600" i="1" dirty="0"/>
          </a:p>
        </p:txBody>
      </p:sp>
      <p:sp>
        <p:nvSpPr>
          <p:cNvPr id="11" name="textruta 10"/>
          <p:cNvSpPr txBox="1"/>
          <p:nvPr/>
        </p:nvSpPr>
        <p:spPr>
          <a:xfrm>
            <a:off x="5374413" y="4718629"/>
            <a:ext cx="3531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i="1" dirty="0" err="1" smtClean="0"/>
              <a:t>Orbit</a:t>
            </a:r>
            <a:r>
              <a:rPr lang="sv-SE" sz="1600" i="1" dirty="0" smtClean="0"/>
              <a:t> </a:t>
            </a:r>
            <a:r>
              <a:rPr lang="sv-SE" sz="1600" i="1" dirty="0" err="1" smtClean="0"/>
              <a:t>configuration</a:t>
            </a:r>
            <a:r>
              <a:rPr lang="sv-SE" sz="1600" i="1" dirty="0" smtClean="0"/>
              <a:t> </a:t>
            </a:r>
            <a:r>
              <a:rPr lang="sv-SE" sz="1600" i="1" dirty="0" err="1" smtClean="0"/>
              <a:t>of</a:t>
            </a:r>
            <a:r>
              <a:rPr lang="sv-SE" sz="1600" i="1" dirty="0" smtClean="0"/>
              <a:t> NOAA and </a:t>
            </a:r>
            <a:r>
              <a:rPr lang="sv-SE" sz="1600" i="1" dirty="0" err="1" smtClean="0"/>
              <a:t>Metop</a:t>
            </a:r>
            <a:r>
              <a:rPr lang="sv-SE" sz="1600" i="1" dirty="0" smtClean="0"/>
              <a:t> </a:t>
            </a:r>
            <a:r>
              <a:rPr lang="sv-SE" sz="1600" i="1" dirty="0" err="1" smtClean="0"/>
              <a:t>satellites</a:t>
            </a:r>
            <a:endParaRPr lang="sv-SE" sz="1600" i="1" dirty="0"/>
          </a:p>
        </p:txBody>
      </p:sp>
      <p:sp>
        <p:nvSpPr>
          <p:cNvPr id="12" name="textruta 11"/>
          <p:cNvSpPr txBox="1"/>
          <p:nvPr/>
        </p:nvSpPr>
        <p:spPr>
          <a:xfrm>
            <a:off x="152400" y="4841739"/>
            <a:ext cx="46101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i="1" dirty="0" smtClean="0"/>
              <a:t>- Operating in </a:t>
            </a:r>
            <a:r>
              <a:rPr lang="sv-SE" sz="1600" i="1" dirty="0" err="1" smtClean="0"/>
              <a:t>sun-synchronous</a:t>
            </a:r>
            <a:r>
              <a:rPr lang="sv-SE" sz="1600" i="1" dirty="0" smtClean="0"/>
              <a:t> </a:t>
            </a:r>
            <a:r>
              <a:rPr lang="sv-SE" sz="1600" i="1" dirty="0" err="1" smtClean="0"/>
              <a:t>orbits</a:t>
            </a:r>
            <a:r>
              <a:rPr lang="sv-SE" sz="1600" i="1" dirty="0" smtClean="0"/>
              <a:t> for </a:t>
            </a:r>
            <a:r>
              <a:rPr lang="sv-SE" sz="1600" i="1" dirty="0" err="1" smtClean="0"/>
              <a:t>two</a:t>
            </a:r>
            <a:r>
              <a:rPr lang="sv-SE" sz="1600" i="1" dirty="0" smtClean="0"/>
              <a:t/>
            </a:r>
            <a:br>
              <a:rPr lang="sv-SE" sz="1600" i="1" dirty="0" smtClean="0"/>
            </a:br>
            <a:r>
              <a:rPr lang="sv-SE" sz="1600" i="1" dirty="0" smtClean="0"/>
              <a:t>  </a:t>
            </a:r>
            <a:r>
              <a:rPr lang="sv-SE" sz="1600" i="1" dirty="0" err="1" smtClean="0"/>
              <a:t>orbit</a:t>
            </a:r>
            <a:r>
              <a:rPr lang="sv-SE" sz="1600" i="1" dirty="0" smtClean="0"/>
              <a:t> </a:t>
            </a:r>
            <a:r>
              <a:rPr lang="sv-SE" sz="1600" i="1" dirty="0" err="1" smtClean="0"/>
              <a:t>constellations</a:t>
            </a:r>
            <a:r>
              <a:rPr lang="sv-SE" sz="1600" i="1" dirty="0" smtClean="0"/>
              <a:t> </a:t>
            </a:r>
            <a:r>
              <a:rPr lang="sv-SE" sz="1600" i="1" dirty="0"/>
              <a:t>6 </a:t>
            </a:r>
            <a:r>
              <a:rPr lang="sv-SE" sz="1600" i="1" dirty="0" err="1" smtClean="0"/>
              <a:t>hours</a:t>
            </a:r>
            <a:r>
              <a:rPr lang="sv-SE" sz="1600" i="1" dirty="0" smtClean="0"/>
              <a:t> apart</a:t>
            </a:r>
            <a:br>
              <a:rPr lang="sv-SE" sz="1600" i="1" dirty="0" smtClean="0"/>
            </a:br>
            <a:r>
              <a:rPr lang="sv-SE" sz="1600" i="1" dirty="0" smtClean="0"/>
              <a:t/>
            </a:r>
            <a:br>
              <a:rPr lang="sv-SE" sz="1600" i="1" dirty="0" smtClean="0"/>
            </a:br>
            <a:r>
              <a:rPr lang="sv-SE" sz="1600" i="1" dirty="0" smtClean="0"/>
              <a:t>- NOAA observations at fix </a:t>
            </a:r>
            <a:r>
              <a:rPr lang="sv-SE" sz="1600" i="1" dirty="0" err="1" smtClean="0"/>
              <a:t>local</a:t>
            </a:r>
            <a:r>
              <a:rPr lang="sv-SE" sz="1600" i="1" dirty="0" smtClean="0"/>
              <a:t> solar </a:t>
            </a:r>
            <a:r>
              <a:rPr lang="sv-SE" sz="1600" i="1" dirty="0" err="1" smtClean="0"/>
              <a:t>times</a:t>
            </a:r>
            <a:r>
              <a:rPr lang="sv-SE" sz="1600" i="1" dirty="0" smtClean="0"/>
              <a:t/>
            </a:r>
            <a:br>
              <a:rPr lang="sv-SE" sz="1600" i="1" dirty="0" smtClean="0"/>
            </a:br>
            <a:r>
              <a:rPr lang="sv-SE" sz="1600" i="1" dirty="0" smtClean="0"/>
              <a:t> (7:30/17:30 and 13:30/01:30)</a:t>
            </a:r>
            <a:br>
              <a:rPr lang="sv-SE" sz="1600" i="1" dirty="0" smtClean="0"/>
            </a:br>
            <a:r>
              <a:rPr lang="sv-SE" sz="1600" i="1" dirty="0" smtClean="0"/>
              <a:t/>
            </a:r>
            <a:br>
              <a:rPr lang="sv-SE" sz="1600" i="1" dirty="0" smtClean="0"/>
            </a:br>
            <a:r>
              <a:rPr lang="sv-SE" sz="1600" i="1" dirty="0" smtClean="0"/>
              <a:t>- </a:t>
            </a:r>
            <a:r>
              <a:rPr lang="sv-SE" sz="1600" i="1" dirty="0" err="1" smtClean="0"/>
              <a:t>Metop</a:t>
            </a:r>
            <a:r>
              <a:rPr lang="sv-SE" sz="1600" i="1" dirty="0" smtClean="0"/>
              <a:t> observations at 10:00/22:00</a:t>
            </a:r>
            <a:endParaRPr lang="sv-SE" sz="1600" i="1" dirty="0"/>
          </a:p>
        </p:txBody>
      </p:sp>
    </p:spTree>
    <p:extLst>
      <p:ext uri="{BB962C8B-B14F-4D97-AF65-F5344CB8AC3E}">
        <p14:creationId xmlns:p14="http://schemas.microsoft.com/office/powerpoint/2010/main" val="362591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/>
          <p:cNvSpPr txBox="1"/>
          <p:nvPr/>
        </p:nvSpPr>
        <p:spPr>
          <a:xfrm>
            <a:off x="2597134" y="201448"/>
            <a:ext cx="491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smtClean="0"/>
              <a:t>The </a:t>
            </a:r>
            <a:r>
              <a:rPr lang="sv-SE" sz="2400" b="1" dirty="0" err="1" smtClean="0"/>
              <a:t>historical</a:t>
            </a:r>
            <a:r>
              <a:rPr lang="sv-SE" sz="2400" b="1" dirty="0" smtClean="0"/>
              <a:t> AVHRR data set</a:t>
            </a:r>
            <a:endParaRPr lang="sv-SE" sz="2400" b="1" dirty="0"/>
          </a:p>
        </p:txBody>
      </p:sp>
      <p:sp>
        <p:nvSpPr>
          <p:cNvPr id="2" name="textruta 1"/>
          <p:cNvSpPr txBox="1"/>
          <p:nvPr/>
        </p:nvSpPr>
        <p:spPr>
          <a:xfrm>
            <a:off x="828136" y="1005780"/>
            <a:ext cx="8617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/>
              <a:t>All NOAA </a:t>
            </a:r>
            <a:r>
              <a:rPr lang="sv-SE" b="1" dirty="0" err="1" smtClean="0"/>
              <a:t>satellites</a:t>
            </a:r>
            <a:r>
              <a:rPr lang="sv-SE" b="1" dirty="0" smtClean="0"/>
              <a:t> </a:t>
            </a:r>
            <a:r>
              <a:rPr lang="sv-SE" b="1" dirty="0" err="1" smtClean="0"/>
              <a:t>used</a:t>
            </a:r>
            <a:r>
              <a:rPr lang="sv-SE" b="1" dirty="0" smtClean="0"/>
              <a:t> in the CM SAF CLARA </a:t>
            </a:r>
            <a:r>
              <a:rPr lang="sv-SE" b="1" dirty="0" err="1" smtClean="0"/>
              <a:t>dataset</a:t>
            </a:r>
            <a:r>
              <a:rPr lang="sv-SE" b="1" dirty="0" smtClean="0"/>
              <a:t> 1982-2009</a:t>
            </a:r>
            <a:endParaRPr lang="sv-SE" dirty="0"/>
          </a:p>
        </p:txBody>
      </p:sp>
      <p:pic>
        <p:nvPicPr>
          <p:cNvPr id="7" name="Picture 4" descr="Screen shot 2010-08-14 at 10.47.06 AM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11" y="1554553"/>
            <a:ext cx="7832785" cy="43477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ruta 2"/>
          <p:cNvSpPr txBox="1"/>
          <p:nvPr/>
        </p:nvSpPr>
        <p:spPr>
          <a:xfrm>
            <a:off x="6187183" y="6143624"/>
            <a:ext cx="28174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i="1" dirty="0" err="1" smtClean="0"/>
              <a:t>Courtesy</a:t>
            </a:r>
            <a:r>
              <a:rPr lang="sv-SE" sz="1000" i="1" dirty="0" smtClean="0"/>
              <a:t> </a:t>
            </a:r>
            <a:r>
              <a:rPr lang="sv-SE" sz="1000" i="1" dirty="0" err="1" smtClean="0"/>
              <a:t>of</a:t>
            </a:r>
            <a:r>
              <a:rPr lang="sv-SE" sz="1000" i="1" dirty="0" smtClean="0"/>
              <a:t> Andrew Heidinger, NOAA</a:t>
            </a:r>
            <a:endParaRPr lang="sv-SE" sz="1000" i="1" dirty="0"/>
          </a:p>
        </p:txBody>
      </p:sp>
    </p:spTree>
    <p:extLst>
      <p:ext uri="{BB962C8B-B14F-4D97-AF65-F5344CB8AC3E}">
        <p14:creationId xmlns:p14="http://schemas.microsoft.com/office/powerpoint/2010/main" val="253207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/>
          <p:cNvSpPr txBox="1"/>
          <p:nvPr/>
        </p:nvSpPr>
        <p:spPr>
          <a:xfrm>
            <a:off x="2597134" y="201448"/>
            <a:ext cx="491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smtClean="0"/>
              <a:t>The </a:t>
            </a:r>
            <a:r>
              <a:rPr lang="sv-SE" sz="2400" b="1" dirty="0" err="1" smtClean="0"/>
              <a:t>historical</a:t>
            </a:r>
            <a:r>
              <a:rPr lang="sv-SE" sz="2400" b="1" dirty="0" smtClean="0"/>
              <a:t> AVHRR data set</a:t>
            </a:r>
            <a:endParaRPr lang="sv-SE" sz="2400" b="1" dirty="0"/>
          </a:p>
        </p:txBody>
      </p:sp>
      <p:sp>
        <p:nvSpPr>
          <p:cNvPr id="2" name="textruta 1"/>
          <p:cNvSpPr txBox="1"/>
          <p:nvPr/>
        </p:nvSpPr>
        <p:spPr>
          <a:xfrm>
            <a:off x="828136" y="1005780"/>
            <a:ext cx="8617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/>
              <a:t>All NOAA </a:t>
            </a:r>
            <a:r>
              <a:rPr lang="sv-SE" b="1" dirty="0" err="1" smtClean="0"/>
              <a:t>satellites</a:t>
            </a:r>
            <a:r>
              <a:rPr lang="sv-SE" b="1" dirty="0" smtClean="0"/>
              <a:t> </a:t>
            </a:r>
            <a:r>
              <a:rPr lang="sv-SE" b="1" dirty="0" err="1" smtClean="0"/>
              <a:t>used</a:t>
            </a:r>
            <a:r>
              <a:rPr lang="sv-SE" b="1" dirty="0" smtClean="0"/>
              <a:t> in the CM SAF CLARA </a:t>
            </a:r>
            <a:r>
              <a:rPr lang="sv-SE" b="1" dirty="0" err="1" smtClean="0"/>
              <a:t>dataset</a:t>
            </a:r>
            <a:r>
              <a:rPr lang="sv-SE" b="1" dirty="0" smtClean="0"/>
              <a:t> 1982-2009</a:t>
            </a:r>
            <a:endParaRPr lang="sv-SE" dirty="0"/>
          </a:p>
        </p:txBody>
      </p:sp>
      <p:pic>
        <p:nvPicPr>
          <p:cNvPr id="7" name="Picture 4" descr="Screen shot 2010-08-14 at 10.47.06 AM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11" y="1554553"/>
            <a:ext cx="7832785" cy="43477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rupp 11"/>
          <p:cNvGrpSpPr/>
          <p:nvPr/>
        </p:nvGrpSpPr>
        <p:grpSpPr>
          <a:xfrm>
            <a:off x="1181098" y="1554553"/>
            <a:ext cx="7837130" cy="4027097"/>
            <a:chOff x="1181098" y="1554553"/>
            <a:chExt cx="7837130" cy="4027097"/>
          </a:xfrm>
        </p:grpSpPr>
        <p:pic>
          <p:nvPicPr>
            <p:cNvPr id="1026" name="Picture 2" descr="http://users.elite.net/k7xq/NOAA-19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0704" y="2101659"/>
              <a:ext cx="2129477" cy="10393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ttp://mek.kosmo.cz/telesa/2006/metop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0704" y="3303009"/>
              <a:ext cx="1906138" cy="12707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" name="Rak 3"/>
            <p:cNvCxnSpPr/>
            <p:nvPr/>
          </p:nvCxnSpPr>
          <p:spPr>
            <a:xfrm flipH="1">
              <a:off x="2438400" y="1554553"/>
              <a:ext cx="19050" cy="40270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ruta 7"/>
            <p:cNvSpPr txBox="1"/>
            <p:nvPr/>
          </p:nvSpPr>
          <p:spPr>
            <a:xfrm>
              <a:off x="7651565" y="2178278"/>
              <a:ext cx="136666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800" b="1" dirty="0" smtClean="0">
                  <a:solidFill>
                    <a:schemeClr val="accent3"/>
                  </a:solidFill>
                </a:rPr>
                <a:t>NOAA-19 in 2009</a:t>
              </a:r>
              <a:endParaRPr lang="sv-SE" sz="800" b="1" dirty="0">
                <a:solidFill>
                  <a:schemeClr val="accent3"/>
                </a:solidFill>
              </a:endParaRPr>
            </a:p>
          </p:txBody>
        </p:sp>
        <p:sp>
          <p:nvSpPr>
            <p:cNvPr id="11" name="textruta 10"/>
            <p:cNvSpPr txBox="1"/>
            <p:nvPr/>
          </p:nvSpPr>
          <p:spPr>
            <a:xfrm>
              <a:off x="6968233" y="3303009"/>
              <a:ext cx="156886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800" b="1" dirty="0" err="1" smtClean="0">
                  <a:solidFill>
                    <a:schemeClr val="accent3"/>
                  </a:solidFill>
                </a:rPr>
                <a:t>Metop</a:t>
              </a:r>
              <a:r>
                <a:rPr lang="sv-SE" sz="800" b="1" dirty="0" smtClean="0">
                  <a:solidFill>
                    <a:schemeClr val="accent3"/>
                  </a:solidFill>
                </a:rPr>
                <a:t>-A </a:t>
              </a:r>
              <a:r>
                <a:rPr lang="sv-SE" sz="800" b="1" dirty="0" err="1" smtClean="0">
                  <a:solidFill>
                    <a:schemeClr val="accent3"/>
                  </a:solidFill>
                </a:rPr>
                <a:t>since</a:t>
              </a:r>
              <a:r>
                <a:rPr lang="sv-SE" sz="800" b="1" dirty="0" smtClean="0">
                  <a:solidFill>
                    <a:schemeClr val="accent3"/>
                  </a:solidFill>
                </a:rPr>
                <a:t> </a:t>
              </a:r>
              <a:r>
                <a:rPr lang="sv-SE" sz="800" b="1" dirty="0" err="1" smtClean="0">
                  <a:solidFill>
                    <a:schemeClr val="accent3"/>
                  </a:solidFill>
                </a:rPr>
                <a:t>July</a:t>
              </a:r>
              <a:r>
                <a:rPr lang="sv-SE" sz="800" b="1" dirty="0" smtClean="0">
                  <a:solidFill>
                    <a:schemeClr val="accent3"/>
                  </a:solidFill>
                </a:rPr>
                <a:t> 2007</a:t>
              </a:r>
              <a:endParaRPr lang="sv-SE" sz="800" b="1" dirty="0">
                <a:solidFill>
                  <a:schemeClr val="accent3"/>
                </a:solidFill>
              </a:endParaRPr>
            </a:p>
          </p:txBody>
        </p:sp>
        <p:sp>
          <p:nvSpPr>
            <p:cNvPr id="9" name="Multiplicera 8"/>
            <p:cNvSpPr/>
            <p:nvPr/>
          </p:nvSpPr>
          <p:spPr>
            <a:xfrm>
              <a:off x="1290629" y="1878403"/>
              <a:ext cx="333375" cy="394706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3" name="Multiplicera 12"/>
            <p:cNvSpPr/>
            <p:nvPr/>
          </p:nvSpPr>
          <p:spPr>
            <a:xfrm>
              <a:off x="1181098" y="2196369"/>
              <a:ext cx="333375" cy="394706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5" name="Multiplicera 14"/>
            <p:cNvSpPr/>
            <p:nvPr/>
          </p:nvSpPr>
          <p:spPr>
            <a:xfrm>
              <a:off x="1471606" y="2424000"/>
              <a:ext cx="333375" cy="394706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6" name="Multiplicera 15"/>
            <p:cNvSpPr/>
            <p:nvPr/>
          </p:nvSpPr>
          <p:spPr>
            <a:xfrm>
              <a:off x="1995485" y="2908303"/>
              <a:ext cx="333375" cy="394706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7" name="Multiplicera 16"/>
            <p:cNvSpPr/>
            <p:nvPr/>
          </p:nvSpPr>
          <p:spPr>
            <a:xfrm>
              <a:off x="2686049" y="3337743"/>
              <a:ext cx="333375" cy="394706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3" name="textruta 2"/>
          <p:cNvSpPr txBox="1"/>
          <p:nvPr/>
        </p:nvSpPr>
        <p:spPr>
          <a:xfrm>
            <a:off x="6187183" y="6143624"/>
            <a:ext cx="28174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i="1" dirty="0" err="1" smtClean="0"/>
              <a:t>Courtesy</a:t>
            </a:r>
            <a:r>
              <a:rPr lang="sv-SE" sz="1000" i="1" dirty="0" smtClean="0"/>
              <a:t> </a:t>
            </a:r>
            <a:r>
              <a:rPr lang="sv-SE" sz="1000" i="1" dirty="0" err="1" smtClean="0"/>
              <a:t>of</a:t>
            </a:r>
            <a:r>
              <a:rPr lang="sv-SE" sz="1000" i="1" dirty="0" smtClean="0"/>
              <a:t> Andrew Heidinger, NOAA</a:t>
            </a:r>
            <a:endParaRPr lang="sv-SE" sz="1000" i="1" dirty="0"/>
          </a:p>
        </p:txBody>
      </p:sp>
    </p:spTree>
    <p:extLst>
      <p:ext uri="{BB962C8B-B14F-4D97-AF65-F5344CB8AC3E}">
        <p14:creationId xmlns:p14="http://schemas.microsoft.com/office/powerpoint/2010/main" val="40477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/>
          <p:cNvSpPr txBox="1"/>
          <p:nvPr/>
        </p:nvSpPr>
        <p:spPr>
          <a:xfrm>
            <a:off x="2597134" y="201448"/>
            <a:ext cx="491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smtClean="0"/>
              <a:t>The </a:t>
            </a:r>
            <a:r>
              <a:rPr lang="sv-SE" sz="2400" b="1" dirty="0" err="1" smtClean="0"/>
              <a:t>historical</a:t>
            </a:r>
            <a:r>
              <a:rPr lang="sv-SE" sz="2400" b="1" dirty="0" smtClean="0"/>
              <a:t> AVHRR data set</a:t>
            </a:r>
            <a:endParaRPr lang="sv-SE" sz="2400" b="1" dirty="0"/>
          </a:p>
        </p:txBody>
      </p:sp>
      <p:sp>
        <p:nvSpPr>
          <p:cNvPr id="2" name="textruta 1"/>
          <p:cNvSpPr txBox="1"/>
          <p:nvPr/>
        </p:nvSpPr>
        <p:spPr>
          <a:xfrm>
            <a:off x="828136" y="1005780"/>
            <a:ext cx="8617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/>
              <a:t>All NOAA </a:t>
            </a:r>
            <a:r>
              <a:rPr lang="sv-SE" b="1" dirty="0" err="1" smtClean="0"/>
              <a:t>satellites</a:t>
            </a:r>
            <a:r>
              <a:rPr lang="sv-SE" b="1" dirty="0" smtClean="0"/>
              <a:t> </a:t>
            </a:r>
            <a:r>
              <a:rPr lang="sv-SE" b="1" dirty="0" err="1" smtClean="0"/>
              <a:t>used</a:t>
            </a:r>
            <a:r>
              <a:rPr lang="sv-SE" b="1" dirty="0" smtClean="0"/>
              <a:t> in the CM SAF CLARA </a:t>
            </a:r>
            <a:r>
              <a:rPr lang="sv-SE" b="1" dirty="0" err="1" smtClean="0"/>
              <a:t>dataset</a:t>
            </a:r>
            <a:r>
              <a:rPr lang="sv-SE" b="1" dirty="0" smtClean="0"/>
              <a:t> 1982-2009 </a:t>
            </a:r>
          </a:p>
          <a:p>
            <a:r>
              <a:rPr lang="sv-SE" b="1" dirty="0" smtClean="0"/>
              <a:t>- </a:t>
            </a:r>
            <a:r>
              <a:rPr lang="sv-SE" b="1" dirty="0" err="1" smtClean="0"/>
              <a:t>Available</a:t>
            </a:r>
            <a:r>
              <a:rPr lang="sv-SE" b="1" dirty="0" smtClean="0"/>
              <a:t> </a:t>
            </a:r>
            <a:r>
              <a:rPr lang="sv-SE" b="1" dirty="0" err="1" smtClean="0"/>
              <a:t>time</a:t>
            </a:r>
            <a:r>
              <a:rPr lang="sv-SE" b="1" dirty="0" smtClean="0"/>
              <a:t> periods for </a:t>
            </a:r>
            <a:r>
              <a:rPr lang="sv-SE" b="1" dirty="0" err="1" smtClean="0"/>
              <a:t>each</a:t>
            </a:r>
            <a:r>
              <a:rPr lang="sv-SE" b="1" dirty="0" smtClean="0"/>
              <a:t> </a:t>
            </a:r>
            <a:r>
              <a:rPr lang="sv-SE" b="1" dirty="0" err="1" smtClean="0"/>
              <a:t>satellite</a:t>
            </a:r>
            <a:endParaRPr lang="sv-SE" dirty="0"/>
          </a:p>
        </p:txBody>
      </p:sp>
      <p:grpSp>
        <p:nvGrpSpPr>
          <p:cNvPr id="14" name="Grupp 13"/>
          <p:cNvGrpSpPr/>
          <p:nvPr/>
        </p:nvGrpSpPr>
        <p:grpSpPr>
          <a:xfrm>
            <a:off x="904874" y="1847851"/>
            <a:ext cx="7762876" cy="3209924"/>
            <a:chOff x="904874" y="1847851"/>
            <a:chExt cx="7762876" cy="3209924"/>
          </a:xfrm>
        </p:grpSpPr>
        <p:pic>
          <p:nvPicPr>
            <p:cNvPr id="18" name="Bildobjekt 17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4874" y="1847851"/>
              <a:ext cx="6429375" cy="32099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Vänster 2"/>
            <p:cNvSpPr/>
            <p:nvPr/>
          </p:nvSpPr>
          <p:spPr>
            <a:xfrm>
              <a:off x="7015162" y="2214562"/>
              <a:ext cx="333374" cy="142875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" name="textruta 9"/>
            <p:cNvSpPr txBox="1"/>
            <p:nvPr/>
          </p:nvSpPr>
          <p:spPr>
            <a:xfrm>
              <a:off x="7513518" y="2147499"/>
              <a:ext cx="11542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 b="1" dirty="0" err="1" smtClean="0"/>
                <a:t>Metop</a:t>
              </a:r>
              <a:r>
                <a:rPr lang="sv-SE" sz="1200" b="1" dirty="0" smtClean="0"/>
                <a:t>-A</a:t>
              </a:r>
              <a:endParaRPr lang="sv-SE" sz="1200" b="1" dirty="0"/>
            </a:p>
          </p:txBody>
        </p:sp>
      </p:grpSp>
      <p:sp>
        <p:nvSpPr>
          <p:cNvPr id="4" name="textruta 3"/>
          <p:cNvSpPr txBox="1"/>
          <p:nvPr/>
        </p:nvSpPr>
        <p:spPr>
          <a:xfrm>
            <a:off x="644509" y="5076825"/>
            <a:ext cx="78581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 smtClean="0"/>
              <a:t>Note: </a:t>
            </a:r>
            <a:r>
              <a:rPr lang="sv-SE" sz="1600" dirty="0" err="1" smtClean="0"/>
              <a:t>Often</a:t>
            </a:r>
            <a:r>
              <a:rPr lang="sv-SE" sz="1600" dirty="0" smtClean="0"/>
              <a:t> </a:t>
            </a:r>
            <a:r>
              <a:rPr lang="sv-SE" sz="1600" dirty="0" err="1" smtClean="0"/>
              <a:t>referred</a:t>
            </a:r>
            <a:r>
              <a:rPr lang="sv-SE" sz="1600" dirty="0" smtClean="0"/>
              <a:t> </a:t>
            </a:r>
            <a:r>
              <a:rPr lang="sv-SE" sz="1600" dirty="0" err="1" smtClean="0"/>
              <a:t>to</a:t>
            </a:r>
            <a:r>
              <a:rPr lang="sv-SE" sz="1600" dirty="0" smtClean="0"/>
              <a:t> as the </a:t>
            </a:r>
            <a:r>
              <a:rPr lang="sv-SE" sz="1600" b="1" dirty="0" smtClean="0"/>
              <a:t>GAC </a:t>
            </a:r>
            <a:r>
              <a:rPr lang="sv-SE" sz="1600" b="1" dirty="0" err="1" smtClean="0"/>
              <a:t>dataset</a:t>
            </a:r>
            <a:r>
              <a:rPr lang="sv-SE" sz="1600" b="1" dirty="0" smtClean="0"/>
              <a:t> = </a:t>
            </a:r>
            <a:r>
              <a:rPr lang="sv-SE" sz="1600" dirty="0" smtClean="0"/>
              <a:t>Global Area </a:t>
            </a:r>
            <a:r>
              <a:rPr lang="sv-SE" sz="1600" dirty="0" err="1" smtClean="0"/>
              <a:t>Coverage</a:t>
            </a:r>
            <a:r>
              <a:rPr lang="sv-SE" sz="1600" dirty="0" smtClean="0"/>
              <a:t> AVHRR data provided in a </a:t>
            </a:r>
            <a:r>
              <a:rPr lang="sv-SE" sz="1600" dirty="0" err="1" smtClean="0"/>
              <a:t>reduced</a:t>
            </a:r>
            <a:r>
              <a:rPr lang="sv-SE" sz="1600" dirty="0" smtClean="0"/>
              <a:t> resolution </a:t>
            </a:r>
            <a:r>
              <a:rPr lang="sv-SE" sz="1600" dirty="0" err="1" smtClean="0"/>
              <a:t>of</a:t>
            </a:r>
            <a:r>
              <a:rPr lang="sv-SE" sz="1600" dirty="0" smtClean="0"/>
              <a:t> 4 km</a:t>
            </a:r>
          </a:p>
          <a:p>
            <a:endParaRPr lang="sv-SE" sz="1600" b="1" dirty="0"/>
          </a:p>
          <a:p>
            <a:r>
              <a:rPr lang="sv-SE" sz="1600" b="1" dirty="0" smtClean="0"/>
              <a:t>CLARA = C</a:t>
            </a:r>
            <a:r>
              <a:rPr lang="sv-SE" sz="1600" dirty="0" smtClean="0"/>
              <a:t>M SAF </a:t>
            </a:r>
            <a:r>
              <a:rPr lang="sv-SE" sz="1600" dirty="0" err="1" smtClean="0"/>
              <a:t>c</a:t>
            </a:r>
            <a:r>
              <a:rPr lang="sv-SE" sz="1600" b="1" dirty="0" err="1" smtClean="0"/>
              <a:t>L</a:t>
            </a:r>
            <a:r>
              <a:rPr lang="sv-SE" sz="1600" dirty="0" err="1" smtClean="0"/>
              <a:t>ouds</a:t>
            </a:r>
            <a:r>
              <a:rPr lang="sv-SE" sz="1600" dirty="0" smtClean="0"/>
              <a:t>, </a:t>
            </a:r>
            <a:r>
              <a:rPr lang="sv-SE" sz="1600" b="1" dirty="0" err="1" smtClean="0"/>
              <a:t>A</a:t>
            </a:r>
            <a:r>
              <a:rPr lang="sv-SE" sz="1600" dirty="0" err="1" smtClean="0"/>
              <a:t>lbedo</a:t>
            </a:r>
            <a:r>
              <a:rPr lang="sv-SE" sz="1600" dirty="0" smtClean="0"/>
              <a:t> and </a:t>
            </a:r>
            <a:r>
              <a:rPr lang="sv-SE" sz="1600" b="1" dirty="0" err="1" smtClean="0"/>
              <a:t>RA</a:t>
            </a:r>
            <a:r>
              <a:rPr lang="sv-SE" sz="1600" dirty="0" err="1" smtClean="0"/>
              <a:t>diation</a:t>
            </a:r>
            <a:r>
              <a:rPr lang="sv-SE" sz="1600" dirty="0" smtClean="0"/>
              <a:t> </a:t>
            </a:r>
            <a:r>
              <a:rPr lang="sv-SE" sz="1600" dirty="0" err="1" smtClean="0"/>
              <a:t>dataset</a:t>
            </a:r>
            <a:endParaRPr lang="sv-SE" sz="1600" dirty="0" smtClean="0"/>
          </a:p>
          <a:p>
            <a:endParaRPr lang="sv-SE" sz="1600" b="1" dirty="0"/>
          </a:p>
          <a:p>
            <a:r>
              <a:rPr lang="sv-SE" sz="1600" dirty="0" smtClean="0"/>
              <a:t>All CLARA </a:t>
            </a:r>
            <a:r>
              <a:rPr lang="sv-SE" sz="1600" dirty="0" err="1" smtClean="0"/>
              <a:t>products</a:t>
            </a:r>
            <a:r>
              <a:rPr lang="sv-SE" sz="1600" dirty="0" smtClean="0"/>
              <a:t> delivered in </a:t>
            </a:r>
            <a:r>
              <a:rPr lang="sv-SE" sz="1600" dirty="0" err="1" smtClean="0"/>
              <a:t>netCDF</a:t>
            </a:r>
            <a:r>
              <a:rPr lang="sv-SE" sz="1600" dirty="0" smtClean="0"/>
              <a:t> format </a:t>
            </a:r>
            <a:r>
              <a:rPr lang="sv-SE" sz="1600" dirty="0" smtClean="0"/>
              <a:t>in </a:t>
            </a:r>
            <a:r>
              <a:rPr lang="sv-SE" sz="1600" dirty="0" smtClean="0"/>
              <a:t>August 2012</a:t>
            </a: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6415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/>
          <p:cNvSpPr txBox="1"/>
          <p:nvPr/>
        </p:nvSpPr>
        <p:spPr>
          <a:xfrm>
            <a:off x="2597134" y="201448"/>
            <a:ext cx="491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smtClean="0"/>
              <a:t>The </a:t>
            </a:r>
            <a:r>
              <a:rPr lang="sv-SE" sz="2400" b="1" dirty="0" err="1" smtClean="0"/>
              <a:t>historical</a:t>
            </a:r>
            <a:r>
              <a:rPr lang="sv-SE" sz="2400" b="1" dirty="0" smtClean="0"/>
              <a:t> AVHRR data set</a:t>
            </a:r>
            <a:endParaRPr lang="sv-SE" sz="2400" b="1" dirty="0"/>
          </a:p>
        </p:txBody>
      </p:sp>
      <p:sp>
        <p:nvSpPr>
          <p:cNvPr id="2" name="textruta 1"/>
          <p:cNvSpPr txBox="1"/>
          <p:nvPr/>
        </p:nvSpPr>
        <p:spPr>
          <a:xfrm>
            <a:off x="285210" y="1011435"/>
            <a:ext cx="885878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/>
              <a:t>Definition </a:t>
            </a:r>
            <a:r>
              <a:rPr lang="sv-SE" b="1" dirty="0" err="1" smtClean="0"/>
              <a:t>of</a:t>
            </a:r>
            <a:r>
              <a:rPr lang="sv-SE" b="1" dirty="0" smtClean="0"/>
              <a:t> a </a:t>
            </a:r>
            <a:r>
              <a:rPr lang="sv-SE" b="1" dirty="0" err="1" smtClean="0"/>
              <a:t>consistent</a:t>
            </a:r>
            <a:r>
              <a:rPr lang="sv-SE" b="1" dirty="0" smtClean="0"/>
              <a:t> </a:t>
            </a:r>
            <a:r>
              <a:rPr lang="sv-SE" b="1" dirty="0" err="1" smtClean="0"/>
              <a:t>radiance</a:t>
            </a:r>
            <a:r>
              <a:rPr lang="sv-SE" b="1" dirty="0" smtClean="0"/>
              <a:t> </a:t>
            </a:r>
            <a:r>
              <a:rPr lang="sv-SE" b="1" dirty="0" err="1" smtClean="0"/>
              <a:t>dataset</a:t>
            </a:r>
            <a:r>
              <a:rPr lang="sv-SE" b="1" dirty="0" smtClean="0"/>
              <a:t> </a:t>
            </a:r>
            <a:r>
              <a:rPr lang="sv-SE" sz="1400" i="1" dirty="0" smtClean="0"/>
              <a:t>(Fundamental </a:t>
            </a:r>
            <a:r>
              <a:rPr lang="sv-SE" sz="1400" i="1" dirty="0" err="1" smtClean="0"/>
              <a:t>Climate</a:t>
            </a:r>
            <a:r>
              <a:rPr lang="sv-SE" sz="1400" i="1" dirty="0" smtClean="0"/>
              <a:t> Data Record – FCDR)</a:t>
            </a:r>
          </a:p>
          <a:p>
            <a:endParaRPr lang="sv-SE" sz="1400" i="1" dirty="0"/>
          </a:p>
          <a:p>
            <a:r>
              <a:rPr lang="sv-SE" b="1" dirty="0" smtClean="0"/>
              <a:t>CM SAF </a:t>
            </a:r>
            <a:r>
              <a:rPr lang="sv-SE" b="1" dirty="0" err="1" smtClean="0"/>
              <a:t>relies</a:t>
            </a:r>
            <a:r>
              <a:rPr lang="sv-SE" b="1" dirty="0" smtClean="0"/>
              <a:t> on PATMOS-x FCDR </a:t>
            </a:r>
            <a:r>
              <a:rPr lang="sv-SE" sz="1400" i="1" dirty="0" smtClean="0"/>
              <a:t>(Heidinger et al., IJRS, 2010)</a:t>
            </a:r>
            <a:endParaRPr lang="sv-SE" b="1" dirty="0"/>
          </a:p>
        </p:txBody>
      </p:sp>
      <p:pic>
        <p:nvPicPr>
          <p:cNvPr id="9" name="Picture 10" descr="comp_abs_cal_ch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186" y="2013010"/>
            <a:ext cx="6106064" cy="381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ruta 2"/>
          <p:cNvSpPr txBox="1"/>
          <p:nvPr/>
        </p:nvSpPr>
        <p:spPr>
          <a:xfrm>
            <a:off x="200024" y="5835134"/>
            <a:ext cx="8848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/>
              <a:t>Example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time</a:t>
            </a:r>
            <a:r>
              <a:rPr lang="sv-SE" dirty="0" smtClean="0"/>
              <a:t> </a:t>
            </a:r>
            <a:r>
              <a:rPr lang="sv-SE" dirty="0" err="1" smtClean="0"/>
              <a:t>dependent</a:t>
            </a:r>
            <a:r>
              <a:rPr lang="sv-SE" dirty="0" smtClean="0"/>
              <a:t> </a:t>
            </a:r>
            <a:r>
              <a:rPr lang="sv-SE" dirty="0" err="1" smtClean="0"/>
              <a:t>corrections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calibration</a:t>
            </a:r>
            <a:r>
              <a:rPr lang="sv-SE" dirty="0" smtClean="0"/>
              <a:t> </a:t>
            </a:r>
            <a:r>
              <a:rPr lang="sv-SE" dirty="0" err="1" smtClean="0"/>
              <a:t>constants</a:t>
            </a:r>
            <a:r>
              <a:rPr lang="sv-SE" dirty="0" smtClean="0"/>
              <a:t> in AVHRR </a:t>
            </a:r>
            <a:r>
              <a:rPr lang="sv-SE" dirty="0" err="1" smtClean="0"/>
              <a:t>channel</a:t>
            </a:r>
            <a:r>
              <a:rPr lang="sv-SE" dirty="0" smtClean="0"/>
              <a:t> 1</a:t>
            </a:r>
            <a:br>
              <a:rPr lang="sv-SE" dirty="0" smtClean="0"/>
            </a:br>
            <a:r>
              <a:rPr lang="sv-SE" dirty="0" smtClean="0"/>
              <a:t>(PATMOS-x black </a:t>
            </a:r>
            <a:r>
              <a:rPr lang="sv-SE" dirty="0" err="1" smtClean="0"/>
              <a:t>curve</a:t>
            </a:r>
            <a:r>
              <a:rPr lang="sv-SE" dirty="0" smtClean="0"/>
              <a:t>) – </a:t>
            </a:r>
            <a:r>
              <a:rPr lang="sv-SE" dirty="0" err="1" smtClean="0"/>
              <a:t>derived</a:t>
            </a:r>
            <a:r>
              <a:rPr lang="sv-SE" dirty="0" smtClean="0"/>
              <a:t> from MODIS and </a:t>
            </a:r>
            <a:r>
              <a:rPr lang="sv-SE" dirty="0" err="1" smtClean="0"/>
              <a:t>surface</a:t>
            </a:r>
            <a:r>
              <a:rPr lang="sv-SE" dirty="0" smtClean="0"/>
              <a:t> site </a:t>
            </a:r>
            <a:r>
              <a:rPr lang="sv-SE" dirty="0" err="1" smtClean="0"/>
              <a:t>comparisons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6768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MHI - Svart">
  <a:themeElements>
    <a:clrScheme name="SMHI - Sv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B9CDF"/>
      </a:accent1>
      <a:accent2>
        <a:srgbClr val="72CA34"/>
      </a:accent2>
      <a:accent3>
        <a:srgbClr val="FFFFFF"/>
      </a:accent3>
      <a:accent4>
        <a:srgbClr val="000000"/>
      </a:accent4>
      <a:accent5>
        <a:srgbClr val="AFCBEC"/>
      </a:accent5>
      <a:accent6>
        <a:srgbClr val="67B72E"/>
      </a:accent6>
      <a:hlink>
        <a:srgbClr val="FDEB1B"/>
      </a:hlink>
      <a:folHlink>
        <a:srgbClr val="F82B37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MHI-vit">
  <a:themeElements>
    <a:clrScheme name="SMHI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B9CDF"/>
      </a:accent1>
      <a:accent2>
        <a:srgbClr val="72CA34"/>
      </a:accent2>
      <a:accent3>
        <a:srgbClr val="FDEB1B"/>
      </a:accent3>
      <a:accent4>
        <a:srgbClr val="F82B37"/>
      </a:accent4>
      <a:accent5>
        <a:srgbClr val="000000"/>
      </a:accent5>
      <a:accent6>
        <a:srgbClr val="7F7F7F"/>
      </a:accent6>
      <a:hlink>
        <a:srgbClr val="0000FF"/>
      </a:hlink>
      <a:folHlink>
        <a:srgbClr val="800080"/>
      </a:folHlink>
    </a:clrScheme>
    <a:fontScheme name="SMHI - Vi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V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SMHI - Svart">
  <a:themeElements>
    <a:clrScheme name="SMHI - Sv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B9CDF"/>
      </a:accent1>
      <a:accent2>
        <a:srgbClr val="72CA34"/>
      </a:accent2>
      <a:accent3>
        <a:srgbClr val="FFFFFF"/>
      </a:accent3>
      <a:accent4>
        <a:srgbClr val="000000"/>
      </a:accent4>
      <a:accent5>
        <a:srgbClr val="AFCBEC"/>
      </a:accent5>
      <a:accent6>
        <a:srgbClr val="67B72E"/>
      </a:accent6>
      <a:hlink>
        <a:srgbClr val="FDEB1B"/>
      </a:hlink>
      <a:folHlink>
        <a:srgbClr val="F82B37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SMHI-PPT-vit">
  <a:themeElements>
    <a:clrScheme name="SMHI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B9CDF"/>
      </a:accent1>
      <a:accent2>
        <a:srgbClr val="72CA34"/>
      </a:accent2>
      <a:accent3>
        <a:srgbClr val="FDEB1B"/>
      </a:accent3>
      <a:accent4>
        <a:srgbClr val="F82B37"/>
      </a:accent4>
      <a:accent5>
        <a:srgbClr val="000000"/>
      </a:accent5>
      <a:accent6>
        <a:srgbClr val="7F7F7F"/>
      </a:accent6>
      <a:hlink>
        <a:srgbClr val="0000FF"/>
      </a:hlink>
      <a:folHlink>
        <a:srgbClr val="800080"/>
      </a:folHlink>
    </a:clrScheme>
    <a:fontScheme name="SMHI - Vi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V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SMHI - Svart">
  <a:themeElements>
    <a:clrScheme name="SMHI - Sv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B9CDF"/>
      </a:accent1>
      <a:accent2>
        <a:srgbClr val="72CA34"/>
      </a:accent2>
      <a:accent3>
        <a:srgbClr val="FFFFFF"/>
      </a:accent3>
      <a:accent4>
        <a:srgbClr val="000000"/>
      </a:accent4>
      <a:accent5>
        <a:srgbClr val="AFCBEC"/>
      </a:accent5>
      <a:accent6>
        <a:srgbClr val="67B72E"/>
      </a:accent6>
      <a:hlink>
        <a:srgbClr val="FDEB1B"/>
      </a:hlink>
      <a:folHlink>
        <a:srgbClr val="F82B37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B8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ctr" defTabSz="8683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B8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ctr" defTabSz="8683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effectLst/>
            <a:latin typeface="Verdana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4109</TotalTime>
  <Words>1649</Words>
  <Application>Microsoft Office PowerPoint</Application>
  <PresentationFormat>Bildspel på skärmen (4:3)</PresentationFormat>
  <Paragraphs>407</Paragraphs>
  <Slides>36</Slides>
  <Notes>26</Notes>
  <HiddenSlides>0</HiddenSlides>
  <MMClips>0</MMClips>
  <ScaleCrop>false</ScaleCrop>
  <HeadingPairs>
    <vt:vector size="6" baseType="variant">
      <vt:variant>
        <vt:lpstr>Tema</vt:lpstr>
      </vt:variant>
      <vt:variant>
        <vt:i4>7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36</vt:i4>
      </vt:variant>
    </vt:vector>
  </HeadingPairs>
  <TitlesOfParts>
    <vt:vector size="44" baseType="lpstr">
      <vt:lpstr>SMHI - Svart</vt:lpstr>
      <vt:lpstr>Anpassad formgivning</vt:lpstr>
      <vt:lpstr>SMHI-vit</vt:lpstr>
      <vt:lpstr>1_SMHI - Svart</vt:lpstr>
      <vt:lpstr>SMHI-PPT-vit</vt:lpstr>
      <vt:lpstr>2_SMHI - Svart</vt:lpstr>
      <vt:lpstr>2_Standarddesign</vt:lpstr>
      <vt:lpstr>Dokument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CLARA evaluation: South Atlantic – liquid water clouds</vt:lpstr>
      <vt:lpstr>CLARA evaluation: Summary of results</vt:lpstr>
      <vt:lpstr>CLARA usage: Warning on global trend analysis</vt:lpstr>
      <vt:lpstr>   </vt:lpstr>
      <vt:lpstr>PowerPoint-presentation</vt:lpstr>
      <vt:lpstr>PowerPoint-presentation</vt:lpstr>
      <vt:lpstr>CLARA-SAL</vt:lpstr>
      <vt:lpstr>Product example; Arctic albedo April 2007</vt:lpstr>
      <vt:lpstr>Product example; Arctic albedo June 2007</vt:lpstr>
      <vt:lpstr>Product example; Arctic albedo August 2007</vt:lpstr>
      <vt:lpstr>CLARA-SAL edition 1 strengths &amp; weaknesses</vt:lpstr>
      <vt:lpstr>PowerPoint-presentation</vt:lpstr>
      <vt:lpstr>PowerPoint-presentation</vt:lpstr>
      <vt:lpstr>Validation CLARA - SIS </vt:lpstr>
      <vt:lpstr>About applications CLARA - SIS </vt:lpstr>
      <vt:lpstr>Large-scale results CLARA - SIS </vt:lpstr>
      <vt:lpstr>Large-scale results CLARA - SIS </vt:lpstr>
      <vt:lpstr>Local-scale results CLARA - SIS </vt:lpstr>
      <vt:lpstr>PowerPoint-presentation</vt:lpstr>
      <vt:lpstr>PowerPoint-presentation</vt:lpstr>
      <vt:lpstr>PowerPoint-presentation</vt:lpstr>
    </vt:vector>
  </TitlesOfParts>
  <Company>SMHI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Karl-G.Karlsson</dc:creator>
  <cp:lastModifiedBy>Karlsson Karl-Göran</cp:lastModifiedBy>
  <cp:revision>210</cp:revision>
  <dcterms:created xsi:type="dcterms:W3CDTF">2010-08-31T12:32:03Z</dcterms:created>
  <dcterms:modified xsi:type="dcterms:W3CDTF">2012-06-19T12:26:54Z</dcterms:modified>
</cp:coreProperties>
</file>