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276" r:id="rId2"/>
    <p:sldId id="313" r:id="rId3"/>
    <p:sldId id="314" r:id="rId4"/>
    <p:sldId id="319" r:id="rId5"/>
    <p:sldId id="318" r:id="rId6"/>
    <p:sldId id="317" r:id="rId7"/>
    <p:sldId id="315" r:id="rId8"/>
    <p:sldId id="31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90" r:id="rId17"/>
    <p:sldId id="285" r:id="rId18"/>
    <p:sldId id="286" r:id="rId19"/>
    <p:sldId id="287" r:id="rId20"/>
    <p:sldId id="289" r:id="rId21"/>
    <p:sldId id="291" r:id="rId22"/>
    <p:sldId id="292" r:id="rId23"/>
    <p:sldId id="294" r:id="rId24"/>
    <p:sldId id="295" r:id="rId25"/>
    <p:sldId id="296" r:id="rId26"/>
    <p:sldId id="297" r:id="rId27"/>
    <p:sldId id="301" r:id="rId28"/>
    <p:sldId id="300" r:id="rId29"/>
    <p:sldId id="298" r:id="rId30"/>
    <p:sldId id="302" r:id="rId31"/>
    <p:sldId id="303" r:id="rId32"/>
    <p:sldId id="329" r:id="rId33"/>
    <p:sldId id="322" r:id="rId34"/>
    <p:sldId id="321" r:id="rId35"/>
    <p:sldId id="320" r:id="rId36"/>
    <p:sldId id="266" r:id="rId37"/>
    <p:sldId id="323" r:id="rId38"/>
    <p:sldId id="267" r:id="rId39"/>
    <p:sldId id="324" r:id="rId40"/>
    <p:sldId id="325" r:id="rId41"/>
    <p:sldId id="268" r:id="rId42"/>
    <p:sldId id="326" r:id="rId43"/>
    <p:sldId id="269" r:id="rId44"/>
    <p:sldId id="327" r:id="rId45"/>
    <p:sldId id="270" r:id="rId46"/>
    <p:sldId id="328" r:id="rId47"/>
    <p:sldId id="271" r:id="rId48"/>
    <p:sldId id="272" r:id="rId49"/>
    <p:sldId id="273" r:id="rId50"/>
    <p:sldId id="274" r:id="rId51"/>
    <p:sldId id="27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0D253B-1E3F-42C1-B0B4-13B7DAFE7317}" type="datetimeFigureOut">
              <a:rPr lang="en-US"/>
              <a:pPr>
                <a:defRPr/>
              </a:pPr>
              <a:t>11/21/2011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en-US" noProof="0" smtClean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D669A1-A7DD-4026-9A47-2F0991DA7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2275" y="260350"/>
            <a:ext cx="8397875" cy="6284913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1842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Clique para editar o estilo do título mestre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Clique para editar o estilo do subtítulo mestre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4BF97-4D62-444B-ABE6-D8BEA155A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CF546-7762-474E-AF63-72C811BF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DBCD4-BDD5-4D75-8B7B-7DCD976E6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32656"/>
            <a:ext cx="8153400" cy="723677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628800"/>
            <a:ext cx="8153400" cy="489654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D907-A32B-4D78-AD4A-6DD06FC9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1E98-41A9-4DAF-B847-9FF560E2B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E1B7-9A05-448B-B6A8-05EE3D603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D34A-6920-491B-891C-4C8DF02A4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1A50-4613-4FE2-8484-BBCF2309B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2ECF0-2926-4059-96EF-6EFD8AC10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D5C6-A16A-4536-8976-38D6A200E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6A8E-474E-4BC9-B1F4-ACCCA11BC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152400"/>
            <a:ext cx="8686800" cy="6513513"/>
            <a:chOff x="144" y="144"/>
            <a:chExt cx="5472" cy="3744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3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sp>
          <p:nvSpPr>
            <p:cNvPr id="1031" name="Line 5"/>
            <p:cNvSpPr>
              <a:spLocks noChangeShapeType="1"/>
            </p:cNvSpPr>
            <p:nvPr/>
          </p:nvSpPr>
          <p:spPr bwMode="auto">
            <a:xfrm>
              <a:off x="336" y="786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12875"/>
            <a:ext cx="8153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LSA-SAF </a:t>
            </a:r>
            <a:r>
              <a:rPr lang="pt-PT" b="1" dirty="0" err="1" smtClean="0"/>
              <a:t>Event</a:t>
            </a:r>
            <a:r>
              <a:rPr lang="pt-PT" b="1" dirty="0" smtClean="0"/>
              <a:t> </a:t>
            </a:r>
            <a:r>
              <a:rPr lang="pt-PT" b="1" dirty="0" err="1" smtClean="0"/>
              <a:t>Week</a:t>
            </a:r>
            <a:r>
              <a:rPr lang="pt-PT" b="1" dirty="0" smtClean="0"/>
              <a:t> 2011</a:t>
            </a:r>
            <a:endParaRPr lang="pt-PT" b="1" dirty="0"/>
          </a:p>
        </p:txBody>
      </p:sp>
      <p:pic>
        <p:nvPicPr>
          <p:cNvPr id="4" name="Content Placeholder 3" descr="Carlos_ms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376264" cy="3008249"/>
          </a:xfrm>
        </p:spPr>
      </p:pic>
      <p:sp>
        <p:nvSpPr>
          <p:cNvPr id="5" name="TextBox 4"/>
          <p:cNvSpPr txBox="1"/>
          <p:nvPr/>
        </p:nvSpPr>
        <p:spPr>
          <a:xfrm>
            <a:off x="3203848" y="47396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Carlos C. </a:t>
            </a:r>
            <a:r>
              <a:rPr lang="pt-PT" sz="2400" dirty="0" err="1" smtClean="0"/>
              <a:t>DaCamara</a:t>
            </a:r>
            <a:endParaRPr lang="pt-PT" sz="2400" dirty="0" smtClean="0"/>
          </a:p>
          <a:p>
            <a:r>
              <a:rPr lang="pt-PT" sz="2400" dirty="0" err="1" smtClean="0"/>
              <a:t>Associate</a:t>
            </a:r>
            <a:r>
              <a:rPr lang="pt-PT" sz="2400" dirty="0" smtClean="0"/>
              <a:t> Professor</a:t>
            </a:r>
          </a:p>
          <a:p>
            <a:r>
              <a:rPr lang="pt-PT" sz="2400" dirty="0" smtClean="0"/>
              <a:t>IDL – </a:t>
            </a:r>
            <a:r>
              <a:rPr lang="pt-PT" sz="2400" dirty="0" err="1" smtClean="0"/>
              <a:t>University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Lisbon</a:t>
            </a:r>
            <a:endParaRPr lang="pt-PT" sz="2400" dirty="0" smtClean="0"/>
          </a:p>
          <a:p>
            <a:r>
              <a:rPr lang="pt-PT" sz="2400" dirty="0" smtClean="0"/>
              <a:t>Email: </a:t>
            </a:r>
            <a:r>
              <a:rPr lang="pt-PT" sz="2400" dirty="0" err="1" smtClean="0"/>
              <a:t>cdcamara@fc.ul.pt</a:t>
            </a:r>
            <a:endParaRPr lang="pt-PT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090" y="4675212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13176"/>
            <a:ext cx="2448272" cy="1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170080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/>
              <a:t>Session</a:t>
            </a:r>
            <a:r>
              <a:rPr lang="pt-PT" b="1" dirty="0" smtClean="0"/>
              <a:t> 5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FIRE RISK</a:t>
            </a: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INTRODUCTION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4784"/>
            <a:ext cx="8153400" cy="4896544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Rural fires are common events on ecosystems characterized by </a:t>
            </a:r>
            <a:r>
              <a:rPr lang="en-GB" b="1" u="sng" dirty="0" smtClean="0">
                <a:latin typeface="+mn-lt"/>
                <a:ea typeface="+mn-ea"/>
                <a:cs typeface="+mn-cs"/>
              </a:rPr>
              <a:t>alternating rainy and drought periods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inevitably lead to </a:t>
            </a:r>
            <a:r>
              <a:rPr lang="en-GB" b="1" u="sng" dirty="0" smtClean="0">
                <a:latin typeface="+mn-lt"/>
                <a:ea typeface="+mn-ea"/>
                <a:cs typeface="+mn-cs"/>
              </a:rPr>
              <a:t>high levels of vegetation stress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 the </a:t>
            </a:r>
            <a:r>
              <a:rPr lang="en-GB" b="1" u="sng" dirty="0" smtClean="0">
                <a:latin typeface="+mn-lt"/>
                <a:ea typeface="+mn-ea"/>
                <a:cs typeface="+mn-cs"/>
              </a:rPr>
              <a:t>accumulation of fuels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dry phase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 smtClean="0"/>
          </a:p>
          <a:p>
            <a:r>
              <a:rPr lang="en-GB" dirty="0" smtClean="0"/>
              <a:t>QUESTION: In what part of Europe is this particularly true?</a:t>
            </a:r>
            <a:endParaRPr lang="en-GB" dirty="0" smtClean="0"/>
          </a:p>
          <a:p>
            <a:endParaRPr lang="en-GB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INTRODUCTION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particularly true in </a:t>
            </a:r>
            <a:r>
              <a:rPr lang="en-GB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Mediterranean Europe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the rainy and mild winters followed by warm and dry summers make the region especially prone to the occurrence of a large number of fire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</a:t>
            </a:r>
          </a:p>
          <a:p>
            <a:endParaRPr lang="en-GB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INTRODUCTION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particularly true in </a:t>
            </a:r>
            <a:r>
              <a:rPr lang="en-GB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Mediterranean Europe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the rainy and mild winters followed by warm and dry summers make the region especially prone to the occurrence of a large number of fire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events.</a:t>
            </a:r>
          </a:p>
          <a:p>
            <a:endParaRPr lang="en-GB" dirty="0" smtClean="0"/>
          </a:p>
          <a:p>
            <a:r>
              <a:rPr lang="en-GB" dirty="0" smtClean="0"/>
              <a:t>QUESTION: In what time of the year do</a:t>
            </a:r>
            <a:r>
              <a:rPr lang="en-GB" dirty="0" smtClean="0"/>
              <a:t> the most severe fire episodes</a:t>
            </a:r>
            <a:r>
              <a:rPr lang="en-GB" dirty="0" smtClean="0"/>
              <a:t> take place?</a:t>
            </a:r>
            <a:endParaRPr lang="en-GB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FIRES IN PORTUGAL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PORTUGAL has been strongly affected by wildfires.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most recent inventory provided by the National Forest Authority (</a:t>
            </a:r>
            <a:r>
              <a:rPr lang="en-GB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Autoridade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Florestal</a:t>
            </a:r>
            <a:r>
              <a:rPr lang="en-GB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Nacional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AFN), </a:t>
            </a:r>
            <a:r>
              <a:rPr lang="en-GB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5 million hectares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burned during 1980-2006, of which the impressive amount of 1 million ha concentrates in the 3-year period of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2003-2005.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FIRES IN PORTUGAL</a:t>
            </a:r>
            <a:endParaRPr lang="pt-PT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0" y="1412776"/>
            <a:ext cx="7687312" cy="504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FIRES IN PORTUGAL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43063"/>
            <a:ext cx="7214800" cy="47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FIRES IN PORTUGAL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0253"/>
            <a:ext cx="81915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&amp; WEATHER ANOMALIES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r>
              <a:rPr lang="en-US" dirty="0" smtClean="0"/>
              <a:t>The aim of this lesson is to demonstrate that the </a:t>
            </a:r>
            <a:r>
              <a:rPr lang="en-US" dirty="0" smtClean="0"/>
              <a:t>extent of burnt area in Portugal is mainly controlled by </a:t>
            </a:r>
            <a:r>
              <a:rPr lang="en-US" b="1" u="sng" dirty="0" smtClean="0"/>
              <a:t>two different types</a:t>
            </a:r>
            <a:r>
              <a:rPr lang="en-US" dirty="0" smtClean="0"/>
              <a:t> of meteorological factors associated to </a:t>
            </a:r>
            <a:r>
              <a:rPr lang="en-US" b="1" u="sng" dirty="0" smtClean="0"/>
              <a:t>two </a:t>
            </a:r>
            <a:r>
              <a:rPr lang="en-US" b="1" u="sng" dirty="0" smtClean="0"/>
              <a:t>different temporal scales</a:t>
            </a:r>
            <a:r>
              <a:rPr lang="en-US" dirty="0" smtClean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&amp; WEATHER ANOMALIES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r>
              <a:rPr lang="en-US" dirty="0" smtClean="0"/>
              <a:t>The aim of this lesson is to demonstrate that the </a:t>
            </a:r>
            <a:r>
              <a:rPr lang="en-US" dirty="0" smtClean="0"/>
              <a:t>extent of burnt area in Portugal is mainly controlled by </a:t>
            </a:r>
            <a:r>
              <a:rPr lang="en-US" b="1" u="sng" dirty="0" smtClean="0"/>
              <a:t>two different types</a:t>
            </a:r>
            <a:r>
              <a:rPr lang="en-US" dirty="0" smtClean="0"/>
              <a:t> of meteorological factors associated to </a:t>
            </a:r>
            <a:r>
              <a:rPr lang="en-US" b="1" u="sng" dirty="0" smtClean="0"/>
              <a:t>two </a:t>
            </a:r>
            <a:r>
              <a:rPr lang="en-US" b="1" u="sng" dirty="0" smtClean="0"/>
              <a:t>different temporal scales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climate anomaly </a:t>
            </a:r>
            <a:r>
              <a:rPr lang="en-US" dirty="0" smtClean="0"/>
              <a:t> which relates to the existence of long dry periods with absence of precipitation in late spring and early summer;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&amp; WEATHER ANOMALIES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r>
              <a:rPr lang="en-US" dirty="0" smtClean="0"/>
              <a:t>We begin by demonstrating that the </a:t>
            </a:r>
            <a:r>
              <a:rPr lang="en-US" dirty="0" smtClean="0"/>
              <a:t>extent of burnt area in Portugal is mainly controlled by </a:t>
            </a:r>
            <a:r>
              <a:rPr lang="en-US" b="1" u="sng" dirty="0" smtClean="0"/>
              <a:t>two different types</a:t>
            </a:r>
            <a:r>
              <a:rPr lang="en-US" dirty="0" smtClean="0"/>
              <a:t> of meteorological factors associated to </a:t>
            </a:r>
            <a:r>
              <a:rPr lang="en-US" b="1" u="sng" dirty="0" smtClean="0"/>
              <a:t>two </a:t>
            </a:r>
            <a:r>
              <a:rPr lang="en-US" b="1" u="sng" dirty="0" smtClean="0"/>
              <a:t>different temporal scales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climate anomaly </a:t>
            </a:r>
            <a:r>
              <a:rPr lang="en-US" dirty="0" smtClean="0"/>
              <a:t> which relates to the </a:t>
            </a:r>
            <a:r>
              <a:rPr lang="en-US" dirty="0" smtClean="0"/>
              <a:t>existence of long dry periods with absence of precipitation in late spring and early summer;</a:t>
            </a:r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weather anomaly </a:t>
            </a:r>
            <a:r>
              <a:rPr lang="en-US" dirty="0" smtClean="0"/>
              <a:t>  which relates to the occurrence of very intense </a:t>
            </a:r>
            <a:r>
              <a:rPr lang="en-US" dirty="0" err="1" smtClean="0"/>
              <a:t>dryspells</a:t>
            </a:r>
            <a:r>
              <a:rPr lang="en-US" dirty="0" smtClean="0"/>
              <a:t> in days of extreme synoptic situations.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smtClean="0"/>
              <a:t>BACKGROUND</a:t>
            </a:r>
            <a:endParaRPr lang="pt-PT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533400" y="1628800"/>
            <a:ext cx="8153400" cy="4896544"/>
          </a:xfrm>
        </p:spPr>
        <p:txBody>
          <a:bodyPr/>
          <a:lstStyle/>
          <a:p>
            <a:r>
              <a:rPr lang="en-US" dirty="0" smtClean="0"/>
              <a:t>Fire-related processes have long been identified as applications with great potential to be derived from </a:t>
            </a:r>
            <a:r>
              <a:rPr lang="en-US" dirty="0" err="1" smtClean="0"/>
              <a:t>Meteosat</a:t>
            </a:r>
            <a:r>
              <a:rPr lang="en-US" dirty="0" smtClean="0"/>
              <a:t>/SEVIRI.</a:t>
            </a:r>
          </a:p>
          <a:p>
            <a:endParaRPr lang="en-US" dirty="0" smtClean="0"/>
          </a:p>
          <a:p>
            <a:endParaRPr lang="pt-P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340" y="3645024"/>
            <a:ext cx="28468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WHAT IS NDVI?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r>
              <a:rPr lang="en-US" b="1" u="sng" dirty="0" smtClean="0"/>
              <a:t>Red light is strongly absorbed</a:t>
            </a:r>
            <a:r>
              <a:rPr lang="en-US" dirty="0" smtClean="0"/>
              <a:t> by photosynthetic pigments found in green leaves, whereas </a:t>
            </a:r>
            <a:r>
              <a:rPr lang="en-US" b="1" u="sng" dirty="0" smtClean="0"/>
              <a:t>near-infrared is highly reflected</a:t>
            </a:r>
            <a:r>
              <a:rPr lang="en-US" dirty="0" smtClean="0"/>
              <a:t> by live leaf tissues, regardless of their color.</a:t>
            </a:r>
          </a:p>
          <a:p>
            <a:r>
              <a:rPr lang="en-US" dirty="0" smtClean="0"/>
              <a:t>Areas of bare soil on the contrary tend to appear similar in both the red and near-infrared wavelengths.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WHAT IS NDVI?</a:t>
            </a:r>
            <a:endParaRPr lang="pt-PT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20" y="1700808"/>
            <a:ext cx="4992167" cy="17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4316903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QUESTION</a:t>
            </a:r>
          </a:p>
          <a:p>
            <a:endParaRPr lang="pt-PT" b="1" dirty="0"/>
          </a:p>
          <a:p>
            <a:r>
              <a:rPr lang="pt-PT" b="1" dirty="0" err="1" smtClean="0"/>
              <a:t>What</a:t>
            </a:r>
            <a:r>
              <a:rPr lang="pt-PT" b="1" dirty="0" smtClean="0"/>
              <a:t> are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values</a:t>
            </a:r>
            <a:r>
              <a:rPr lang="pt-PT" b="1" dirty="0" smtClean="0"/>
              <a:t>  </a:t>
            </a:r>
            <a:r>
              <a:rPr lang="pt-PT" b="1" dirty="0" err="1" smtClean="0"/>
              <a:t>of</a:t>
            </a:r>
            <a:r>
              <a:rPr lang="pt-PT" b="1" dirty="0" smtClean="0"/>
              <a:t> NDVI to </a:t>
            </a:r>
            <a:r>
              <a:rPr lang="pt-PT" b="1" dirty="0" err="1" smtClean="0"/>
              <a:t>be</a:t>
            </a:r>
            <a:r>
              <a:rPr lang="pt-PT" b="1" dirty="0" smtClean="0"/>
              <a:t> </a:t>
            </a:r>
            <a:r>
              <a:rPr lang="pt-PT" b="1" dirty="0" err="1" smtClean="0"/>
              <a:t>expected</a:t>
            </a:r>
            <a:r>
              <a:rPr lang="pt-PT" b="1" dirty="0" smtClean="0"/>
              <a:t> for </a:t>
            </a:r>
            <a:r>
              <a:rPr lang="pt-PT" b="1" dirty="0" err="1" smtClean="0"/>
              <a:t>vegetation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bare</a:t>
            </a:r>
            <a:r>
              <a:rPr lang="pt-PT" b="1" dirty="0" smtClean="0"/>
              <a:t> </a:t>
            </a:r>
            <a:r>
              <a:rPr lang="pt-PT" b="1" dirty="0" err="1" smtClean="0"/>
              <a:t>soil</a:t>
            </a:r>
            <a:r>
              <a:rPr lang="pt-PT" b="1" dirty="0" smtClean="0"/>
              <a:t> </a:t>
            </a:r>
            <a:r>
              <a:rPr lang="pt-PT" b="1" dirty="0" err="1" smtClean="0"/>
              <a:t>surfaces</a:t>
            </a:r>
            <a:r>
              <a:rPr lang="pt-PT" b="1" dirty="0" smtClean="0"/>
              <a:t>?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WHAT IS NDVI?</a:t>
            </a:r>
            <a:endParaRPr lang="pt-PT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120" y="1700808"/>
            <a:ext cx="4992167" cy="17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4316903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QUESTION</a:t>
            </a:r>
          </a:p>
          <a:p>
            <a:endParaRPr lang="pt-PT" b="1" dirty="0"/>
          </a:p>
          <a:p>
            <a:r>
              <a:rPr lang="pt-PT" b="1" dirty="0" err="1" smtClean="0"/>
              <a:t>What</a:t>
            </a:r>
            <a:r>
              <a:rPr lang="pt-PT" b="1" dirty="0" smtClean="0"/>
              <a:t> are </a:t>
            </a:r>
            <a:r>
              <a:rPr lang="pt-PT" b="1" dirty="0" err="1" smtClean="0"/>
              <a:t>the</a:t>
            </a:r>
            <a:r>
              <a:rPr lang="pt-PT" b="1" dirty="0" smtClean="0"/>
              <a:t> </a:t>
            </a:r>
            <a:r>
              <a:rPr lang="pt-PT" b="1" dirty="0" err="1" smtClean="0"/>
              <a:t>values</a:t>
            </a:r>
            <a:r>
              <a:rPr lang="pt-PT" b="1" dirty="0" smtClean="0"/>
              <a:t>  </a:t>
            </a:r>
            <a:r>
              <a:rPr lang="pt-PT" b="1" dirty="0" err="1" smtClean="0"/>
              <a:t>of</a:t>
            </a:r>
            <a:r>
              <a:rPr lang="pt-PT" b="1" dirty="0" smtClean="0"/>
              <a:t> NDVI to </a:t>
            </a:r>
            <a:r>
              <a:rPr lang="pt-PT" b="1" dirty="0" err="1" smtClean="0"/>
              <a:t>be</a:t>
            </a:r>
            <a:r>
              <a:rPr lang="pt-PT" b="1" dirty="0" smtClean="0"/>
              <a:t> </a:t>
            </a:r>
            <a:r>
              <a:rPr lang="pt-PT" b="1" dirty="0" err="1" smtClean="0"/>
              <a:t>expected</a:t>
            </a:r>
            <a:r>
              <a:rPr lang="pt-PT" b="1" dirty="0" smtClean="0"/>
              <a:t> for </a:t>
            </a:r>
            <a:r>
              <a:rPr lang="pt-PT" b="1" dirty="0" err="1" smtClean="0"/>
              <a:t>vegetation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</a:t>
            </a:r>
            <a:r>
              <a:rPr lang="pt-PT" b="1" dirty="0" err="1" smtClean="0"/>
              <a:t>bare</a:t>
            </a:r>
            <a:r>
              <a:rPr lang="pt-PT" b="1" dirty="0" smtClean="0"/>
              <a:t> </a:t>
            </a:r>
            <a:r>
              <a:rPr lang="pt-PT" b="1" dirty="0" err="1" smtClean="0"/>
              <a:t>soil</a:t>
            </a:r>
            <a:r>
              <a:rPr lang="pt-PT" b="1" dirty="0" smtClean="0"/>
              <a:t> </a:t>
            </a:r>
            <a:r>
              <a:rPr lang="pt-PT" b="1" dirty="0" err="1" smtClean="0"/>
              <a:t>surfaces</a:t>
            </a:r>
            <a:r>
              <a:rPr lang="pt-PT" b="1" dirty="0" smtClean="0"/>
              <a:t>?</a:t>
            </a:r>
          </a:p>
          <a:p>
            <a:endParaRPr lang="pt-PT" b="1" dirty="0"/>
          </a:p>
          <a:p>
            <a:r>
              <a:rPr lang="en-US" dirty="0" smtClean="0"/>
              <a:t>Answer: The </a:t>
            </a:r>
            <a:r>
              <a:rPr lang="en-US" dirty="0"/>
              <a:t>typical range of actual values </a:t>
            </a:r>
            <a:r>
              <a:rPr lang="en-US" dirty="0" smtClean="0"/>
              <a:t>of NDVI is </a:t>
            </a:r>
            <a:r>
              <a:rPr lang="en-US" dirty="0"/>
              <a:t>about 0.1 for bare soils to 0.9 for dense vegetation.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EXTREME YEARS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" name="Picture 5" descr="FIG1.tif"/>
          <p:cNvPicPr>
            <a:picLocks noChangeAspect="1"/>
          </p:cNvPicPr>
          <p:nvPr/>
        </p:nvPicPr>
        <p:blipFill>
          <a:blip r:embed="rId2" cstate="print"/>
          <a:srcRect l="7826" t="2974" r="6087" b="1547"/>
          <a:stretch>
            <a:fillRect/>
          </a:stretch>
        </p:blipFill>
        <p:spPr>
          <a:xfrm>
            <a:off x="835793" y="1571612"/>
            <a:ext cx="754385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EXTREME YEARS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6" name="Picture 5" descr="FIG1.tif"/>
          <p:cNvPicPr>
            <a:picLocks noChangeAspect="1"/>
          </p:cNvPicPr>
          <p:nvPr/>
        </p:nvPicPr>
        <p:blipFill>
          <a:blip r:embed="rId2" cstate="print"/>
          <a:srcRect l="7826" t="2974" r="6087" b="1547"/>
          <a:stretch>
            <a:fillRect/>
          </a:stretch>
        </p:blipFill>
        <p:spPr>
          <a:xfrm>
            <a:off x="835793" y="1571612"/>
            <a:ext cx="7543852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SEVERE YEARS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2838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92D050"/>
                </a:solidFill>
              </a:rPr>
              <a:t>WEAK YEARS</a:t>
            </a:r>
            <a:endParaRPr lang="pt-PT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EXTREME YEARS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8" name="Picture 31" descr="cicloanual_corine_sev"/>
          <p:cNvPicPr>
            <a:picLocks noChangeAspect="1" noChangeArrowheads="1"/>
          </p:cNvPicPr>
          <p:nvPr/>
        </p:nvPicPr>
        <p:blipFill>
          <a:blip r:embed="rId2" cstate="print"/>
          <a:srcRect r="8043"/>
          <a:stretch>
            <a:fillRect/>
          </a:stretch>
        </p:blipFill>
        <p:spPr bwMode="auto">
          <a:xfrm>
            <a:off x="631602" y="2204864"/>
            <a:ext cx="3991913" cy="38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51479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SEVERE YEARS</a:t>
            </a:r>
            <a:endParaRPr lang="pt-P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EXTREME YEARS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8" name="Picture 31" descr="cicloanual_corine_sev"/>
          <p:cNvPicPr>
            <a:picLocks noChangeAspect="1" noChangeArrowheads="1"/>
          </p:cNvPicPr>
          <p:nvPr/>
        </p:nvPicPr>
        <p:blipFill>
          <a:blip r:embed="rId2" cstate="print"/>
          <a:srcRect r="8043"/>
          <a:stretch>
            <a:fillRect/>
          </a:stretch>
        </p:blipFill>
        <p:spPr bwMode="auto">
          <a:xfrm>
            <a:off x="631602" y="2204864"/>
            <a:ext cx="3991913" cy="38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5" descr="cicloanual_corine_weak"/>
          <p:cNvPicPr>
            <a:picLocks noChangeArrowheads="1"/>
          </p:cNvPicPr>
          <p:nvPr/>
        </p:nvPicPr>
        <p:blipFill>
          <a:blip r:embed="rId3" cstate="print"/>
          <a:srcRect r="6083"/>
          <a:stretch>
            <a:fillRect/>
          </a:stretch>
        </p:blipFill>
        <p:spPr bwMode="auto">
          <a:xfrm>
            <a:off x="4629940" y="2206800"/>
            <a:ext cx="3720922" cy="38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51479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SEVERE YEARS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51479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92D050"/>
                </a:solidFill>
              </a:rPr>
              <a:t>WEAK YEARS</a:t>
            </a:r>
            <a:endParaRPr lang="pt-PT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2003 versus 2005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9" name="Picture 37" descr="cicloanual03_cor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904" y="2304235"/>
            <a:ext cx="4187694" cy="40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8" descr="cicloanual05_corine"/>
          <p:cNvPicPr>
            <a:picLocks noChangeAspect="1" noChangeArrowheads="1"/>
          </p:cNvPicPr>
          <p:nvPr/>
        </p:nvPicPr>
        <p:blipFill>
          <a:blip r:embed="rId3" cstate="print"/>
          <a:srcRect r="7163"/>
          <a:stretch>
            <a:fillRect/>
          </a:stretch>
        </p:blipFill>
        <p:spPr bwMode="auto">
          <a:xfrm>
            <a:off x="4788744" y="2304236"/>
            <a:ext cx="3887712" cy="40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63888" y="54359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2003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2360" y="5445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2005</a:t>
            </a:r>
            <a:endParaRPr lang="pt-P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vs. WEATHER ANOMALIES</a:t>
            </a:r>
            <a:endParaRPr lang="pt-PT" sz="36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63" y="1500336"/>
            <a:ext cx="4848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191683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T</a:t>
            </a:r>
            <a:r>
              <a:rPr lang="pt-PT" sz="2000" b="1" baseline="-25000" dirty="0" smtClean="0"/>
              <a:t>P</a:t>
            </a:r>
            <a:r>
              <a:rPr lang="pt-PT" sz="2000" b="1" dirty="0" smtClean="0"/>
              <a:t> </a:t>
            </a:r>
            <a:r>
              <a:rPr lang="pt-PT" sz="2000" b="1" dirty="0" smtClean="0"/>
              <a:t>(</a:t>
            </a:r>
            <a:r>
              <a:rPr lang="pt-PT" sz="2000" b="1" dirty="0" err="1" smtClean="0"/>
              <a:t>summer</a:t>
            </a:r>
            <a:r>
              <a:rPr lang="pt-PT" sz="2000" b="1" dirty="0" smtClean="0"/>
              <a:t>) </a:t>
            </a:r>
            <a:r>
              <a:rPr lang="pt-PT" sz="2000" b="1" dirty="0" err="1" smtClean="0"/>
              <a:t>is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the</a:t>
            </a:r>
            <a:r>
              <a:rPr lang="pt-PT" sz="2000" b="1" dirty="0" smtClean="0"/>
              <a:t> “</a:t>
            </a:r>
            <a:r>
              <a:rPr lang="pt-PT" sz="2000" b="1" dirty="0" err="1" smtClean="0"/>
              <a:t>pyrogenic</a:t>
            </a:r>
            <a:r>
              <a:rPr lang="pt-PT" sz="2000" b="1" dirty="0" smtClean="0"/>
              <a:t>” </a:t>
            </a:r>
            <a:r>
              <a:rPr lang="pt-PT" sz="2000" b="1" dirty="0" err="1" smtClean="0"/>
              <a:t>temperature</a:t>
            </a:r>
            <a:r>
              <a:rPr lang="pt-PT" sz="2000" b="1" dirty="0" smtClean="0"/>
              <a:t> </a:t>
            </a:r>
            <a:r>
              <a:rPr lang="pt-PT" b="1" dirty="0" err="1" smtClean="0"/>
              <a:t>defined</a:t>
            </a:r>
            <a:r>
              <a:rPr lang="pt-PT" b="1" dirty="0" smtClean="0"/>
              <a:t> </a:t>
            </a:r>
            <a:r>
              <a:rPr lang="pt-PT" b="1" dirty="0" err="1" smtClean="0"/>
              <a:t>by</a:t>
            </a:r>
            <a:r>
              <a:rPr lang="pt-PT" b="1" dirty="0" smtClean="0"/>
              <a:t>:</a:t>
            </a:r>
          </a:p>
          <a:p>
            <a:endParaRPr lang="pt-PT" b="1" dirty="0"/>
          </a:p>
          <a:p>
            <a:endParaRPr lang="pt-PT" b="1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6556" y="3429000"/>
            <a:ext cx="3009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vs. WEATHER ANOMALIES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63" y="1500336"/>
            <a:ext cx="4848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>
          <a:xfrm>
            <a:off x="971600" y="2138289"/>
            <a:ext cx="4093698" cy="1505243"/>
          </a:xfrm>
          <a:custGeom>
            <a:avLst/>
            <a:gdLst>
              <a:gd name="connsiteX0" fmla="*/ 0 w 4093698"/>
              <a:gd name="connsiteY0" fmla="*/ 0 h 1505243"/>
              <a:gd name="connsiteX1" fmla="*/ 2110154 w 4093698"/>
              <a:gd name="connsiteY1" fmla="*/ 1237957 h 1505243"/>
              <a:gd name="connsiteX2" fmla="*/ 4093698 w 4093698"/>
              <a:gd name="connsiteY2" fmla="*/ 1505243 h 1505243"/>
              <a:gd name="connsiteX3" fmla="*/ 4093698 w 4093698"/>
              <a:gd name="connsiteY3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698" h="1505243">
                <a:moveTo>
                  <a:pt x="0" y="0"/>
                </a:moveTo>
                <a:cubicBezTo>
                  <a:pt x="713935" y="493541"/>
                  <a:pt x="1427871" y="987083"/>
                  <a:pt x="2110154" y="1237957"/>
                </a:cubicBezTo>
                <a:cubicBezTo>
                  <a:pt x="2792437" y="1488831"/>
                  <a:pt x="4093698" y="1505243"/>
                  <a:pt x="4093698" y="1505243"/>
                </a:cubicBezTo>
                <a:lnTo>
                  <a:pt x="4093698" y="1505243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reeform 31"/>
          <p:cNvSpPr/>
          <p:nvPr/>
        </p:nvSpPr>
        <p:spPr>
          <a:xfrm>
            <a:off x="959695" y="4221088"/>
            <a:ext cx="2532185" cy="1983545"/>
          </a:xfrm>
          <a:custGeom>
            <a:avLst/>
            <a:gdLst>
              <a:gd name="connsiteX0" fmla="*/ 0 w 2532185"/>
              <a:gd name="connsiteY0" fmla="*/ 0 h 1983545"/>
              <a:gd name="connsiteX1" fmla="*/ 1477108 w 2532185"/>
              <a:gd name="connsiteY1" fmla="*/ 647114 h 1983545"/>
              <a:gd name="connsiteX2" fmla="*/ 2532185 w 2532185"/>
              <a:gd name="connsiteY2" fmla="*/ 1983545 h 1983545"/>
              <a:gd name="connsiteX3" fmla="*/ 2532185 w 2532185"/>
              <a:gd name="connsiteY3" fmla="*/ 1983545 h 19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1983545">
                <a:moveTo>
                  <a:pt x="0" y="0"/>
                </a:moveTo>
                <a:cubicBezTo>
                  <a:pt x="527538" y="158261"/>
                  <a:pt x="1055077" y="316523"/>
                  <a:pt x="1477108" y="647114"/>
                </a:cubicBezTo>
                <a:cubicBezTo>
                  <a:pt x="1899139" y="977705"/>
                  <a:pt x="2532185" y="1983545"/>
                  <a:pt x="2532185" y="1983545"/>
                </a:cubicBezTo>
                <a:lnTo>
                  <a:pt x="2532185" y="1983545"/>
                </a:lnTo>
              </a:path>
            </a:pathLst>
          </a:cu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smtClean="0"/>
              <a:t>BACKGROUND</a:t>
            </a:r>
            <a:endParaRPr lang="pt-PT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533400" y="1628800"/>
            <a:ext cx="8153400" cy="489654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growing number of users</a:t>
            </a:r>
            <a:r>
              <a:rPr lang="en-US" dirty="0" smtClean="0"/>
              <a:t> of </a:t>
            </a:r>
            <a:r>
              <a:rPr lang="en-US" dirty="0" err="1" smtClean="0"/>
              <a:t>Meteosat</a:t>
            </a:r>
            <a:r>
              <a:rPr lang="en-US" dirty="0" smtClean="0"/>
              <a:t> information for agricultural and forestry applications, together with the </a:t>
            </a:r>
            <a:r>
              <a:rPr lang="en-US" b="1" dirty="0" smtClean="0"/>
              <a:t>growing demands for environmental monitoring and risk management</a:t>
            </a:r>
            <a:r>
              <a:rPr lang="en-US" dirty="0" smtClean="0"/>
              <a:t> has led EUMETSAT’s LSA SAF to commit to the development of a new line of research aiming to explore the capability of </a:t>
            </a:r>
            <a:r>
              <a:rPr lang="en-US" dirty="0" err="1" smtClean="0"/>
              <a:t>Meteosat</a:t>
            </a:r>
            <a:r>
              <a:rPr lang="en-US" dirty="0" smtClean="0"/>
              <a:t>/SEVIRI to detect and monitor active fires over Africa and Europe.</a:t>
            </a:r>
          </a:p>
          <a:p>
            <a:endParaRPr lang="en-US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vs. WEATHER ANOMALIES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63" y="1500336"/>
            <a:ext cx="4848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reeform 30"/>
          <p:cNvSpPr/>
          <p:nvPr/>
        </p:nvSpPr>
        <p:spPr>
          <a:xfrm>
            <a:off x="971600" y="2138289"/>
            <a:ext cx="4093698" cy="1505243"/>
          </a:xfrm>
          <a:custGeom>
            <a:avLst/>
            <a:gdLst>
              <a:gd name="connsiteX0" fmla="*/ 0 w 4093698"/>
              <a:gd name="connsiteY0" fmla="*/ 0 h 1505243"/>
              <a:gd name="connsiteX1" fmla="*/ 2110154 w 4093698"/>
              <a:gd name="connsiteY1" fmla="*/ 1237957 h 1505243"/>
              <a:gd name="connsiteX2" fmla="*/ 4093698 w 4093698"/>
              <a:gd name="connsiteY2" fmla="*/ 1505243 h 1505243"/>
              <a:gd name="connsiteX3" fmla="*/ 4093698 w 4093698"/>
              <a:gd name="connsiteY3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3698" h="1505243">
                <a:moveTo>
                  <a:pt x="0" y="0"/>
                </a:moveTo>
                <a:cubicBezTo>
                  <a:pt x="713935" y="493541"/>
                  <a:pt x="1427871" y="987083"/>
                  <a:pt x="2110154" y="1237957"/>
                </a:cubicBezTo>
                <a:cubicBezTo>
                  <a:pt x="2792437" y="1488831"/>
                  <a:pt x="4093698" y="1505243"/>
                  <a:pt x="4093698" y="1505243"/>
                </a:cubicBezTo>
                <a:lnTo>
                  <a:pt x="4093698" y="1505243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Freeform 31"/>
          <p:cNvSpPr/>
          <p:nvPr/>
        </p:nvSpPr>
        <p:spPr>
          <a:xfrm>
            <a:off x="959695" y="4221088"/>
            <a:ext cx="2532185" cy="1983545"/>
          </a:xfrm>
          <a:custGeom>
            <a:avLst/>
            <a:gdLst>
              <a:gd name="connsiteX0" fmla="*/ 0 w 2532185"/>
              <a:gd name="connsiteY0" fmla="*/ 0 h 1983545"/>
              <a:gd name="connsiteX1" fmla="*/ 1477108 w 2532185"/>
              <a:gd name="connsiteY1" fmla="*/ 647114 h 1983545"/>
              <a:gd name="connsiteX2" fmla="*/ 2532185 w 2532185"/>
              <a:gd name="connsiteY2" fmla="*/ 1983545 h 1983545"/>
              <a:gd name="connsiteX3" fmla="*/ 2532185 w 2532185"/>
              <a:gd name="connsiteY3" fmla="*/ 1983545 h 198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185" h="1983545">
                <a:moveTo>
                  <a:pt x="0" y="0"/>
                </a:moveTo>
                <a:cubicBezTo>
                  <a:pt x="527538" y="158261"/>
                  <a:pt x="1055077" y="316523"/>
                  <a:pt x="1477108" y="647114"/>
                </a:cubicBezTo>
                <a:cubicBezTo>
                  <a:pt x="1899139" y="977705"/>
                  <a:pt x="2532185" y="1983545"/>
                  <a:pt x="2532185" y="1983545"/>
                </a:cubicBezTo>
                <a:lnTo>
                  <a:pt x="2532185" y="1983545"/>
                </a:lnTo>
              </a:path>
            </a:pathLst>
          </a:cu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ight Arrow 7"/>
          <p:cNvSpPr/>
          <p:nvPr/>
        </p:nvSpPr>
        <p:spPr>
          <a:xfrm>
            <a:off x="5796136" y="5013176"/>
            <a:ext cx="2592288" cy="288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5868144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Climate</a:t>
            </a:r>
            <a:r>
              <a:rPr lang="pt-PT" dirty="0" smtClean="0"/>
              <a:t> </a:t>
            </a:r>
            <a:r>
              <a:rPr lang="pt-PT" dirty="0" err="1" smtClean="0"/>
              <a:t>anomaly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smtClean="0"/>
              <a:t>CLIMATE vs. WEATHER ANOMALIES</a:t>
            </a:r>
            <a:endParaRPr lang="pt-PT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412776"/>
            <a:ext cx="8153400" cy="4896544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8" name="Right Arrow 7"/>
          <p:cNvSpPr/>
          <p:nvPr/>
        </p:nvSpPr>
        <p:spPr>
          <a:xfrm>
            <a:off x="5796136" y="5013176"/>
            <a:ext cx="2592288" cy="288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extBox 8"/>
          <p:cNvSpPr txBox="1"/>
          <p:nvPr/>
        </p:nvSpPr>
        <p:spPr>
          <a:xfrm>
            <a:off x="5868144" y="544522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Climate</a:t>
            </a:r>
            <a:r>
              <a:rPr lang="pt-PT" dirty="0" smtClean="0"/>
              <a:t> </a:t>
            </a:r>
            <a:r>
              <a:rPr lang="pt-PT" dirty="0" err="1" smtClean="0"/>
              <a:t>anomaly</a:t>
            </a:r>
            <a:endParaRPr lang="pt-PT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5148064" y="3933056"/>
            <a:ext cx="2592288" cy="2880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639362" y="335234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Meteorological</a:t>
            </a:r>
            <a:r>
              <a:rPr lang="pt-PT" dirty="0" smtClean="0"/>
              <a:t> </a:t>
            </a:r>
            <a:r>
              <a:rPr lang="pt-PT" dirty="0" err="1" smtClean="0"/>
              <a:t>anomaly</a:t>
            </a:r>
            <a:endParaRPr lang="pt-PT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88" y="1538436"/>
            <a:ext cx="4838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LSA-SAF </a:t>
            </a:r>
            <a:r>
              <a:rPr lang="pt-PT" b="1" dirty="0" err="1" smtClean="0"/>
              <a:t>Event</a:t>
            </a:r>
            <a:r>
              <a:rPr lang="pt-PT" b="1" dirty="0" smtClean="0"/>
              <a:t> </a:t>
            </a:r>
            <a:r>
              <a:rPr lang="pt-PT" b="1" dirty="0" err="1" smtClean="0"/>
              <a:t>Week</a:t>
            </a:r>
            <a:r>
              <a:rPr lang="pt-PT" b="1" dirty="0" smtClean="0"/>
              <a:t> 2011</a:t>
            </a:r>
            <a:endParaRPr lang="pt-PT" b="1" dirty="0"/>
          </a:p>
        </p:txBody>
      </p:sp>
      <p:pic>
        <p:nvPicPr>
          <p:cNvPr id="4" name="Content Placeholder 3" descr="Carlos_ms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376264" cy="3008249"/>
          </a:xfrm>
        </p:spPr>
      </p:pic>
      <p:sp>
        <p:nvSpPr>
          <p:cNvPr id="5" name="TextBox 4"/>
          <p:cNvSpPr txBox="1"/>
          <p:nvPr/>
        </p:nvSpPr>
        <p:spPr>
          <a:xfrm>
            <a:off x="3203848" y="47396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Carlos C. </a:t>
            </a:r>
            <a:r>
              <a:rPr lang="pt-PT" sz="2400" dirty="0" err="1" smtClean="0"/>
              <a:t>DaCamara</a:t>
            </a:r>
            <a:endParaRPr lang="pt-PT" sz="2400" dirty="0" smtClean="0"/>
          </a:p>
          <a:p>
            <a:r>
              <a:rPr lang="pt-PT" sz="2400" dirty="0" err="1" smtClean="0"/>
              <a:t>Associate</a:t>
            </a:r>
            <a:r>
              <a:rPr lang="pt-PT" sz="2400" dirty="0" smtClean="0"/>
              <a:t> Professor</a:t>
            </a:r>
          </a:p>
          <a:p>
            <a:r>
              <a:rPr lang="pt-PT" sz="2400" dirty="0" smtClean="0"/>
              <a:t>IDL – </a:t>
            </a:r>
            <a:r>
              <a:rPr lang="pt-PT" sz="2400" dirty="0" err="1" smtClean="0"/>
              <a:t>University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Lisbon</a:t>
            </a:r>
            <a:endParaRPr lang="pt-PT" sz="2400" dirty="0" smtClean="0"/>
          </a:p>
          <a:p>
            <a:r>
              <a:rPr lang="pt-PT" sz="2400" dirty="0" smtClean="0"/>
              <a:t>Email: </a:t>
            </a:r>
            <a:r>
              <a:rPr lang="pt-PT" sz="2400" dirty="0" err="1" smtClean="0"/>
              <a:t>cdcamara@fc.ul.pt</a:t>
            </a:r>
            <a:endParaRPr lang="pt-PT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090" y="4675212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13176"/>
            <a:ext cx="2448272" cy="1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170080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/>
              <a:t>Session</a:t>
            </a:r>
            <a:r>
              <a:rPr lang="pt-PT" b="1" dirty="0" smtClean="0"/>
              <a:t> 5</a:t>
            </a:r>
          </a:p>
          <a:p>
            <a:endParaRPr lang="pt-PT" b="1" dirty="0" smtClean="0"/>
          </a:p>
          <a:p>
            <a:r>
              <a:rPr lang="pt-PT" b="1" dirty="0" err="1" smtClean="0"/>
              <a:t>Part</a:t>
            </a:r>
            <a:r>
              <a:rPr lang="pt-PT" b="1" dirty="0" smtClean="0"/>
              <a:t> 2</a:t>
            </a:r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THE FRM PRODUCT</a:t>
            </a: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Mapping</a:t>
            </a:r>
            <a:r>
              <a:rPr lang="pt-PT" dirty="0" smtClean="0"/>
              <a:t> </a:t>
            </a:r>
            <a:r>
              <a:rPr lang="pt-PT" dirty="0" err="1" smtClean="0"/>
              <a:t>product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153400" cy="489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The FRM product is based on:</a:t>
            </a: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Mapping</a:t>
            </a:r>
            <a:r>
              <a:rPr lang="pt-PT" dirty="0" smtClean="0"/>
              <a:t> </a:t>
            </a:r>
            <a:r>
              <a:rPr lang="pt-PT" dirty="0" err="1" smtClean="0"/>
              <a:t>product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153400" cy="165620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The FRM product is based on:</a:t>
            </a:r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vegetation </a:t>
            </a:r>
            <a:r>
              <a:rPr lang="en-US" sz="2400" b="1" u="sng" dirty="0" smtClean="0"/>
              <a:t>type</a:t>
            </a:r>
            <a:r>
              <a:rPr lang="en-US" sz="2400" dirty="0" smtClean="0"/>
              <a:t> from GLC200. </a:t>
            </a:r>
            <a:r>
              <a:rPr lang="en-US" sz="2400" dirty="0" smtClean="0"/>
              <a:t>Vegetation </a:t>
            </a:r>
            <a:r>
              <a:rPr lang="en-US" sz="2400" dirty="0" smtClean="0"/>
              <a:t>type </a:t>
            </a:r>
            <a:r>
              <a:rPr lang="en-US" sz="2400" dirty="0" smtClean="0"/>
              <a:t>provides </a:t>
            </a:r>
            <a:r>
              <a:rPr lang="en-US" sz="2400" dirty="0" smtClean="0"/>
              <a:t>an indication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available fuel and </a:t>
            </a:r>
            <a:r>
              <a:rPr lang="en-US" sz="2400" b="1" u="sng" dirty="0" err="1" smtClean="0"/>
              <a:t>flammabiltiy</a:t>
            </a:r>
            <a:r>
              <a:rPr lang="en-US" sz="2400" dirty="0" smtClean="0"/>
              <a:t>;  </a:t>
            </a:r>
            <a:endParaRPr lang="en-US" sz="2400" dirty="0" smtClean="0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124" y="3524597"/>
            <a:ext cx="6671260" cy="26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Mapping</a:t>
            </a:r>
            <a:r>
              <a:rPr lang="pt-PT" dirty="0" smtClean="0"/>
              <a:t> </a:t>
            </a:r>
            <a:r>
              <a:rPr lang="pt-PT" dirty="0" err="1" smtClean="0"/>
              <a:t>product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153400" cy="489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The FRM product is based on:</a:t>
            </a:r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vegetation </a:t>
            </a:r>
            <a:r>
              <a:rPr lang="en-US" sz="2400" b="1" u="sng" dirty="0" smtClean="0"/>
              <a:t>type</a:t>
            </a:r>
            <a:r>
              <a:rPr lang="en-US" sz="2400" dirty="0" smtClean="0"/>
              <a:t> from GLC200. </a:t>
            </a:r>
            <a:r>
              <a:rPr lang="en-US" sz="2400" dirty="0" smtClean="0"/>
              <a:t>Vegetation </a:t>
            </a:r>
            <a:r>
              <a:rPr lang="en-US" sz="2400" dirty="0" smtClean="0"/>
              <a:t>type </a:t>
            </a:r>
            <a:r>
              <a:rPr lang="en-US" sz="2400" dirty="0" smtClean="0"/>
              <a:t>provides </a:t>
            </a:r>
            <a:r>
              <a:rPr lang="en-US" sz="2400" dirty="0" smtClean="0"/>
              <a:t>an indication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available fuel</a:t>
            </a:r>
            <a:r>
              <a:rPr lang="en-US" sz="2400" dirty="0" smtClean="0"/>
              <a:t> and </a:t>
            </a:r>
            <a:r>
              <a:rPr lang="en-US" sz="2400" b="1" u="sng" dirty="0" err="1" smtClean="0"/>
              <a:t>flammabiltiy</a:t>
            </a:r>
            <a:r>
              <a:rPr lang="en-US" sz="2400" dirty="0" smtClean="0"/>
              <a:t>;  </a:t>
            </a:r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location </a:t>
            </a:r>
            <a:r>
              <a:rPr lang="en-US" sz="2400" b="1" u="sng" dirty="0" smtClean="0"/>
              <a:t>and duration</a:t>
            </a:r>
            <a:r>
              <a:rPr lang="en-US" sz="2400" dirty="0" smtClean="0"/>
              <a:t> of fire events </a:t>
            </a:r>
            <a:r>
              <a:rPr lang="en-US" sz="2400" dirty="0" smtClean="0"/>
              <a:t>as obtained from the </a:t>
            </a:r>
            <a:r>
              <a:rPr lang="en-US" sz="2400" dirty="0" smtClean="0"/>
              <a:t>Fire Detection &amp; Monitoring </a:t>
            </a:r>
            <a:r>
              <a:rPr lang="en-US" sz="2400" dirty="0" smtClean="0"/>
              <a:t>product (</a:t>
            </a:r>
            <a:r>
              <a:rPr lang="en-US" sz="2400" dirty="0" smtClean="0"/>
              <a:t>details will be provided in Session 6</a:t>
            </a:r>
            <a:r>
              <a:rPr lang="en-US" sz="2400" dirty="0" smtClean="0"/>
              <a:t>);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Mapping</a:t>
            </a:r>
            <a:r>
              <a:rPr lang="pt-PT" dirty="0" smtClean="0"/>
              <a:t> </a:t>
            </a:r>
            <a:r>
              <a:rPr lang="pt-PT" dirty="0" err="1" smtClean="0"/>
              <a:t>product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153400" cy="4895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The FRM product is based on:</a:t>
            </a:r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vegetation </a:t>
            </a:r>
            <a:r>
              <a:rPr lang="en-US" sz="2400" b="1" u="sng" dirty="0" smtClean="0"/>
              <a:t>type</a:t>
            </a:r>
            <a:r>
              <a:rPr lang="en-US" sz="2400" dirty="0" smtClean="0"/>
              <a:t> from GLC200. </a:t>
            </a:r>
            <a:r>
              <a:rPr lang="en-US" sz="2400" dirty="0" smtClean="0"/>
              <a:t>Vegetation </a:t>
            </a:r>
            <a:r>
              <a:rPr lang="en-US" sz="2400" dirty="0" smtClean="0"/>
              <a:t>type </a:t>
            </a:r>
            <a:r>
              <a:rPr lang="en-US" sz="2400" dirty="0" smtClean="0"/>
              <a:t>provides </a:t>
            </a:r>
            <a:r>
              <a:rPr lang="en-US" sz="2400" dirty="0" smtClean="0"/>
              <a:t>an indication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available fuel and </a:t>
            </a:r>
            <a:r>
              <a:rPr lang="en-US" sz="2400" b="1" u="sng" dirty="0" err="1" smtClean="0"/>
              <a:t>flammabiltiy</a:t>
            </a:r>
            <a:r>
              <a:rPr lang="en-US" sz="2400" dirty="0" smtClean="0"/>
              <a:t>;  </a:t>
            </a:r>
            <a:endParaRPr lang="en-US" sz="2400" dirty="0" smtClean="0"/>
          </a:p>
          <a:p>
            <a:r>
              <a:rPr lang="en-US" sz="2400" dirty="0" smtClean="0"/>
              <a:t>Information </a:t>
            </a:r>
            <a:r>
              <a:rPr lang="en-US" sz="2400" dirty="0" smtClean="0"/>
              <a:t>about </a:t>
            </a:r>
            <a:r>
              <a:rPr lang="en-US" sz="2400" b="1" u="sng" dirty="0" smtClean="0"/>
              <a:t>location </a:t>
            </a:r>
            <a:r>
              <a:rPr lang="en-US" sz="2400" b="1" u="sng" dirty="0" smtClean="0"/>
              <a:t>and duration</a:t>
            </a:r>
            <a:r>
              <a:rPr lang="en-US" sz="2400" dirty="0" smtClean="0"/>
              <a:t> of fire events </a:t>
            </a:r>
            <a:r>
              <a:rPr lang="en-US" sz="2400" dirty="0" smtClean="0"/>
              <a:t>as obtained from the </a:t>
            </a:r>
            <a:r>
              <a:rPr lang="en-US" sz="2400" dirty="0" smtClean="0"/>
              <a:t>Fire Detection &amp; Monitoring </a:t>
            </a:r>
            <a:r>
              <a:rPr lang="en-US" sz="2400" dirty="0" smtClean="0"/>
              <a:t>product (details will be provided in Session 6);</a:t>
            </a:r>
            <a:endParaRPr lang="en-US" sz="2400" dirty="0" smtClean="0"/>
          </a:p>
          <a:p>
            <a:r>
              <a:rPr lang="en-US" sz="2400" dirty="0" smtClean="0"/>
              <a:t>The Fire Weather Index, that uses meteorological data to empirically estimate the </a:t>
            </a:r>
            <a:r>
              <a:rPr lang="en-US" sz="2400" b="1" u="sng" dirty="0" smtClean="0"/>
              <a:t>available fuel and fire spread rate</a:t>
            </a:r>
            <a:r>
              <a:rPr lang="en-US" sz="2400" dirty="0" smtClean="0"/>
              <a:t>. Data used to calculate FWI </a:t>
            </a:r>
            <a:r>
              <a:rPr lang="en-US" sz="2400" dirty="0" smtClean="0"/>
              <a:t>are </a:t>
            </a:r>
            <a:r>
              <a:rPr lang="en-US" sz="2400" dirty="0" smtClean="0"/>
              <a:t>derived from daily meteorological fields of ECMWF analyses.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z="4300" dirty="0" err="1" smtClean="0"/>
              <a:t>The</a:t>
            </a:r>
            <a:r>
              <a:rPr lang="pt-PT" sz="4300" dirty="0" smtClean="0"/>
              <a:t> </a:t>
            </a:r>
            <a:r>
              <a:rPr lang="pt-PT" sz="4300" dirty="0" err="1" smtClean="0"/>
              <a:t>Fire</a:t>
            </a:r>
            <a:r>
              <a:rPr lang="pt-PT" sz="4300" dirty="0" smtClean="0"/>
              <a:t> </a:t>
            </a:r>
            <a:r>
              <a:rPr lang="pt-PT" sz="4300" dirty="0" err="1" smtClean="0"/>
              <a:t>Weather</a:t>
            </a:r>
            <a:r>
              <a:rPr lang="pt-PT" sz="4300" dirty="0" smtClean="0"/>
              <a:t> </a:t>
            </a:r>
            <a:r>
              <a:rPr lang="pt-PT" sz="4300" dirty="0" err="1" smtClean="0"/>
              <a:t>Index</a:t>
            </a:r>
            <a:endParaRPr lang="en-US" sz="4300" dirty="0" smtClean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18215"/>
            <a:ext cx="8153400" cy="43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z="4300" smtClean="0"/>
              <a:t>The Generalized Pareto distribution</a:t>
            </a:r>
            <a:endParaRPr lang="en-US" sz="43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153400" cy="4895850"/>
          </a:xfrm>
        </p:spPr>
        <p:txBody>
          <a:bodyPr/>
          <a:lstStyle/>
          <a:p>
            <a:r>
              <a:rPr lang="pt-PT" b="1" u="sng" dirty="0" smtClean="0"/>
              <a:t>Active </a:t>
            </a:r>
            <a:r>
              <a:rPr lang="pt-PT" b="1" u="sng" dirty="0" err="1" smtClean="0"/>
              <a:t>fire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duration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defined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consecutive</a:t>
            </a:r>
            <a:r>
              <a:rPr lang="pt-PT" dirty="0" smtClean="0"/>
              <a:t> MSG slots (1 MSG slot = 15 minutes)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active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identified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a </a:t>
            </a:r>
            <a:r>
              <a:rPr lang="pt-PT" dirty="0" err="1" smtClean="0"/>
              <a:t>given</a:t>
            </a:r>
            <a:r>
              <a:rPr lang="pt-PT" dirty="0" smtClean="0"/>
              <a:t>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z="4300" smtClean="0"/>
              <a:t>The Generalized Pareto distribution</a:t>
            </a:r>
            <a:endParaRPr lang="en-US" sz="43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628775"/>
            <a:ext cx="8153400" cy="4895850"/>
          </a:xfrm>
        </p:spPr>
        <p:txBody>
          <a:bodyPr/>
          <a:lstStyle/>
          <a:p>
            <a:r>
              <a:rPr lang="pt-PT" b="1" u="sng" dirty="0" smtClean="0"/>
              <a:t>Active </a:t>
            </a:r>
            <a:r>
              <a:rPr lang="pt-PT" b="1" u="sng" dirty="0" err="1" smtClean="0"/>
              <a:t>fire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duration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defined</a:t>
            </a:r>
            <a:r>
              <a:rPr lang="pt-PT" dirty="0" smtClean="0"/>
              <a:t> </a:t>
            </a:r>
            <a:r>
              <a:rPr lang="pt-PT" dirty="0" err="1" smtClean="0"/>
              <a:t>by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number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consecutive</a:t>
            </a:r>
            <a:r>
              <a:rPr lang="pt-PT" dirty="0" smtClean="0"/>
              <a:t> MSG slots (1 MSG slot = 15 minutes) </a:t>
            </a:r>
            <a:r>
              <a:rPr lang="pt-PT" dirty="0" err="1" smtClean="0"/>
              <a:t>where</a:t>
            </a:r>
            <a:r>
              <a:rPr lang="pt-PT" dirty="0" smtClean="0"/>
              <a:t> </a:t>
            </a:r>
            <a:r>
              <a:rPr lang="pt-PT" dirty="0" err="1" smtClean="0"/>
              <a:t>an</a:t>
            </a:r>
            <a:r>
              <a:rPr lang="pt-PT" dirty="0" smtClean="0"/>
              <a:t> active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identified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a </a:t>
            </a:r>
            <a:r>
              <a:rPr lang="pt-PT" dirty="0" err="1" smtClean="0"/>
              <a:t>given</a:t>
            </a:r>
            <a:r>
              <a:rPr lang="pt-PT" dirty="0" smtClean="0"/>
              <a:t> pixel.</a:t>
            </a:r>
          </a:p>
          <a:p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was</a:t>
            </a:r>
            <a:r>
              <a:rPr lang="pt-PT" dirty="0" smtClean="0"/>
              <a:t> </a:t>
            </a:r>
            <a:r>
              <a:rPr lang="pt-PT" dirty="0" err="1" smtClean="0"/>
              <a:t>found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decimal </a:t>
            </a:r>
            <a:r>
              <a:rPr lang="pt-PT" dirty="0" err="1" smtClean="0"/>
              <a:t>logarithm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active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duration</a:t>
            </a:r>
            <a:r>
              <a:rPr lang="pt-PT" dirty="0" smtClean="0"/>
              <a:t> </a:t>
            </a:r>
            <a:r>
              <a:rPr lang="pt-PT" dirty="0" err="1" smtClean="0"/>
              <a:t>tends</a:t>
            </a:r>
            <a:r>
              <a:rPr lang="pt-PT" dirty="0" smtClean="0"/>
              <a:t> to </a:t>
            </a:r>
            <a:r>
              <a:rPr lang="pt-PT" dirty="0" err="1" smtClean="0"/>
              <a:t>follow</a:t>
            </a:r>
            <a:r>
              <a:rPr lang="pt-PT" dirty="0" smtClean="0"/>
              <a:t> a </a:t>
            </a:r>
            <a:r>
              <a:rPr lang="pt-PT" b="1" u="sng" dirty="0" err="1" smtClean="0"/>
              <a:t>Generalized</a:t>
            </a:r>
            <a:r>
              <a:rPr lang="pt-PT" b="1" u="sng" dirty="0" smtClean="0"/>
              <a:t> </a:t>
            </a:r>
            <a:r>
              <a:rPr lang="pt-PT" b="1" u="sng" dirty="0" err="1" smtClean="0"/>
              <a:t>Pareto</a:t>
            </a:r>
            <a:r>
              <a:rPr lang="pt-PT" b="1" u="sng" dirty="0" smtClean="0"/>
              <a:t> (GP) </a:t>
            </a:r>
            <a:r>
              <a:rPr lang="pt-PT" b="1" u="sng" dirty="0" err="1" smtClean="0"/>
              <a:t>distribution</a:t>
            </a:r>
            <a:r>
              <a:rPr lang="pt-PT" dirty="0" smtClean="0"/>
              <a:t>.</a:t>
            </a: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smtClean="0"/>
              <a:t>BACKGROUND</a:t>
            </a:r>
            <a:endParaRPr lang="pt-PT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533400" y="1312632"/>
            <a:ext cx="8153400" cy="4896544"/>
          </a:xfrm>
        </p:spPr>
        <p:txBody>
          <a:bodyPr/>
          <a:lstStyle/>
          <a:p>
            <a:r>
              <a:rPr lang="en-US" dirty="0" smtClean="0"/>
              <a:t>As a result, the LSA SAF is currently disseminating on an </a:t>
            </a:r>
            <a:r>
              <a:rPr lang="en-US" b="1" dirty="0" smtClean="0"/>
              <a:t>operational basis</a:t>
            </a:r>
            <a:r>
              <a:rPr lang="en-US" dirty="0" smtClean="0"/>
              <a:t> the following products:</a:t>
            </a:r>
          </a:p>
          <a:p>
            <a:pPr lvl="1"/>
            <a:endParaRPr lang="en-US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z="4300" smtClean="0"/>
              <a:t>The Generalized Pareto distribution</a:t>
            </a:r>
            <a:endParaRPr lang="en-US" sz="430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32" y="2833599"/>
            <a:ext cx="3444920" cy="34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003" y="2847916"/>
            <a:ext cx="4623445" cy="346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222004"/>
            <a:ext cx="6099975" cy="4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ig1.tif"/>
          <p:cNvPicPr>
            <a:picLocks noChangeAspect="1"/>
          </p:cNvPicPr>
          <p:nvPr/>
        </p:nvPicPr>
        <p:blipFill>
          <a:blip r:embed="rId2" cstate="print"/>
          <a:srcRect l="8691" t="2673" r="7289"/>
          <a:stretch>
            <a:fillRect/>
          </a:stretch>
        </p:blipFill>
        <p:spPr bwMode="auto">
          <a:xfrm>
            <a:off x="1770063" y="2060575"/>
            <a:ext cx="5394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en-US" smtClean="0"/>
              <a:t>Active fire duration distribution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798638" y="5661025"/>
            <a:ext cx="71332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QUESTION: Witch </a:t>
            </a:r>
            <a:r>
              <a:rPr lang="en-US" b="1" dirty="0"/>
              <a:t>curve corresponds to each vegetation type?</a:t>
            </a:r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7707" y="4076700"/>
            <a:ext cx="1152525" cy="72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4975225" cy="64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dirty="0" err="1" smtClean="0"/>
              <a:t>The</a:t>
            </a:r>
            <a:r>
              <a:rPr lang="pt-PT" sz="2400" dirty="0" smtClean="0"/>
              <a:t> background </a:t>
            </a:r>
            <a:r>
              <a:rPr lang="pt-PT" sz="2400" dirty="0" err="1" smtClean="0"/>
              <a:t>model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2550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chemeClr val="bg1"/>
                </a:solidFill>
              </a:rPr>
              <a:t>Forest</a:t>
            </a:r>
            <a:endParaRPr lang="pt-PT" sz="2000" b="1" dirty="0" smtClean="0">
              <a:solidFill>
                <a:schemeClr val="bg1"/>
              </a:solidFill>
            </a:endParaRPr>
          </a:p>
          <a:p>
            <a:r>
              <a:rPr lang="pt-PT" sz="2000" b="1" dirty="0" err="1" smtClean="0">
                <a:solidFill>
                  <a:schemeClr val="bg1"/>
                </a:solidFill>
              </a:rPr>
              <a:t>Shrub</a:t>
            </a:r>
            <a:endParaRPr lang="pt-PT" sz="2000" b="1" dirty="0" smtClean="0">
              <a:solidFill>
                <a:schemeClr val="bg1"/>
              </a:solidFill>
            </a:endParaRPr>
          </a:p>
          <a:p>
            <a:r>
              <a:rPr lang="pt-PT" sz="2000" b="1" dirty="0" err="1" smtClean="0">
                <a:solidFill>
                  <a:schemeClr val="bg1"/>
                </a:solidFill>
              </a:rPr>
              <a:t>Cultivated</a:t>
            </a:r>
            <a:r>
              <a:rPr lang="pt-PT" sz="2000" b="1" dirty="0" smtClean="0">
                <a:solidFill>
                  <a:schemeClr val="bg1"/>
                </a:solidFill>
              </a:rPr>
              <a:t> </a:t>
            </a:r>
            <a:r>
              <a:rPr lang="pt-PT" sz="2000" b="1" dirty="0" err="1" smtClean="0">
                <a:solidFill>
                  <a:schemeClr val="bg1"/>
                </a:solidFill>
              </a:rPr>
              <a:t>areas</a:t>
            </a:r>
            <a:endParaRPr lang="pt-P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en-US" smtClean="0"/>
              <a:t>Active fire duration distribution</a:t>
            </a:r>
          </a:p>
        </p:txBody>
      </p:sp>
      <p:pic>
        <p:nvPicPr>
          <p:cNvPr id="16387" name="Picture 3" descr="fig1.tif"/>
          <p:cNvPicPr>
            <a:picLocks noChangeAspect="1"/>
          </p:cNvPicPr>
          <p:nvPr/>
        </p:nvPicPr>
        <p:blipFill>
          <a:blip r:embed="rId2" cstate="print"/>
          <a:srcRect l="8691" t="2673" r="7289"/>
          <a:stretch>
            <a:fillRect/>
          </a:stretch>
        </p:blipFill>
        <p:spPr bwMode="auto">
          <a:xfrm>
            <a:off x="1770063" y="2060575"/>
            <a:ext cx="5394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14975" y="4076700"/>
            <a:ext cx="1152525" cy="7207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4975225" cy="64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dirty="0" err="1" smtClean="0"/>
              <a:t>The</a:t>
            </a:r>
            <a:r>
              <a:rPr lang="pt-PT" sz="2400" dirty="0" smtClean="0"/>
              <a:t> background </a:t>
            </a:r>
            <a:r>
              <a:rPr lang="pt-PT" sz="2400" dirty="0" err="1" smtClean="0"/>
              <a:t>model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60032" y="3925505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err="1" smtClean="0">
                <a:solidFill>
                  <a:srgbClr val="00B050"/>
                </a:solidFill>
              </a:rPr>
              <a:t>Forest</a:t>
            </a:r>
            <a:endParaRPr lang="pt-PT" sz="2000" b="1" dirty="0" smtClean="0">
              <a:solidFill>
                <a:srgbClr val="00B050"/>
              </a:solidFill>
            </a:endParaRPr>
          </a:p>
          <a:p>
            <a:r>
              <a:rPr lang="pt-PT" sz="2000" b="1" dirty="0" err="1" smtClean="0">
                <a:solidFill>
                  <a:srgbClr val="0070C0"/>
                </a:solidFill>
              </a:rPr>
              <a:t>Shrub</a:t>
            </a:r>
            <a:endParaRPr lang="pt-PT" sz="2000" b="1" dirty="0" smtClean="0">
              <a:solidFill>
                <a:srgbClr val="0070C0"/>
              </a:solidFill>
            </a:endParaRPr>
          </a:p>
          <a:p>
            <a:r>
              <a:rPr lang="pt-PT" sz="2000" b="1" dirty="0" err="1" smtClean="0">
                <a:solidFill>
                  <a:srgbClr val="FF0000"/>
                </a:solidFill>
              </a:rPr>
              <a:t>Cultivated</a:t>
            </a:r>
            <a:r>
              <a:rPr lang="pt-PT" sz="2000" b="1" dirty="0" smtClean="0">
                <a:solidFill>
                  <a:srgbClr val="FF0000"/>
                </a:solidFill>
              </a:rPr>
              <a:t> </a:t>
            </a:r>
            <a:r>
              <a:rPr lang="pt-PT" sz="2000" b="1" dirty="0" err="1" smtClean="0">
                <a:solidFill>
                  <a:srgbClr val="FF0000"/>
                </a:solidFill>
              </a:rPr>
              <a:t>areas</a:t>
            </a:r>
            <a:endParaRPr lang="pt-P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en-US" smtClean="0"/>
              <a:t>Active fire duration distribution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4975225" cy="64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smtClean="0"/>
              <a:t>FWI </a:t>
            </a:r>
            <a:r>
              <a:rPr lang="pt-PT" sz="2400" dirty="0" err="1" smtClean="0"/>
              <a:t>model</a:t>
            </a:r>
            <a:endParaRPr lang="en-US" sz="2400" dirty="0" smtClean="0"/>
          </a:p>
        </p:txBody>
      </p:sp>
      <p:pic>
        <p:nvPicPr>
          <p:cNvPr id="17412" name="Picture 3" descr="fig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5022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1500" y="3860800"/>
            <a:ext cx="1152525" cy="936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39975" y="5661025"/>
            <a:ext cx="6224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QUESTION: Which </a:t>
            </a:r>
            <a:r>
              <a:rPr lang="en-US" b="1" dirty="0"/>
              <a:t>curve corresponds to highest FWI?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en-US" smtClean="0"/>
              <a:t>Active fire duration distribution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4975225" cy="649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smtClean="0"/>
              <a:t>FWI </a:t>
            </a:r>
            <a:r>
              <a:rPr lang="pt-PT" sz="2400" dirty="0" err="1" smtClean="0"/>
              <a:t>model</a:t>
            </a:r>
            <a:endParaRPr lang="en-US" sz="2400" dirty="0" smtClean="0"/>
          </a:p>
        </p:txBody>
      </p:sp>
      <p:pic>
        <p:nvPicPr>
          <p:cNvPr id="8" name="Picture 3" descr="fig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5022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z="4000" dirty="0" err="1" smtClean="0"/>
              <a:t>Mapping</a:t>
            </a:r>
            <a:r>
              <a:rPr lang="pt-PT" sz="4000" dirty="0" smtClean="0"/>
              <a:t> </a:t>
            </a:r>
            <a:r>
              <a:rPr lang="pt-PT" sz="4000" dirty="0" err="1" smtClean="0"/>
              <a:t>fire</a:t>
            </a:r>
            <a:r>
              <a:rPr lang="pt-PT" sz="4000" dirty="0" smtClean="0"/>
              <a:t> </a:t>
            </a:r>
            <a:r>
              <a:rPr lang="pt-PT" sz="4000" dirty="0" err="1" smtClean="0"/>
              <a:t>risk</a:t>
            </a:r>
            <a:r>
              <a:rPr lang="pt-PT" sz="4000" dirty="0" smtClean="0"/>
              <a:t> (background </a:t>
            </a:r>
            <a:r>
              <a:rPr lang="pt-PT" sz="4000" dirty="0" err="1" smtClean="0"/>
              <a:t>model</a:t>
            </a:r>
            <a:r>
              <a:rPr lang="pt-PT" sz="4000" dirty="0" smtClean="0"/>
              <a:t>)</a:t>
            </a:r>
            <a:endParaRPr lang="en-US" sz="4000" dirty="0" smtClean="0"/>
          </a:p>
        </p:txBody>
      </p:sp>
      <p:pic>
        <p:nvPicPr>
          <p:cNvPr id="18435" name="Picture 3" descr="Figure7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79565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134143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Risk of occurrence of active fires with a duration exceeding pre-defined threshold (150 minutes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z="4000" dirty="0" err="1" smtClean="0"/>
              <a:t>Mapping</a:t>
            </a:r>
            <a:r>
              <a:rPr lang="pt-PT" sz="4000" dirty="0" smtClean="0"/>
              <a:t> </a:t>
            </a:r>
            <a:r>
              <a:rPr lang="pt-PT" sz="4000" dirty="0" err="1" smtClean="0"/>
              <a:t>fire</a:t>
            </a:r>
            <a:r>
              <a:rPr lang="pt-PT" sz="4000" dirty="0" smtClean="0"/>
              <a:t> </a:t>
            </a:r>
            <a:r>
              <a:rPr lang="pt-PT" sz="4000" dirty="0" err="1" smtClean="0"/>
              <a:t>risk</a:t>
            </a:r>
            <a:r>
              <a:rPr lang="pt-PT" sz="4000" dirty="0" smtClean="0"/>
              <a:t> (background </a:t>
            </a:r>
            <a:r>
              <a:rPr lang="pt-PT" sz="4000" dirty="0" err="1" smtClean="0"/>
              <a:t>model</a:t>
            </a:r>
            <a:r>
              <a:rPr lang="pt-PT" sz="4000" dirty="0" smtClean="0"/>
              <a:t>)</a:t>
            </a:r>
            <a:endParaRPr lang="en-US" sz="4000" dirty="0" smtClean="0"/>
          </a:p>
        </p:txBody>
      </p:sp>
      <p:pic>
        <p:nvPicPr>
          <p:cNvPr id="18435" name="Picture 3" descr="Figure7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79565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134143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Risk of occurrence of active fires with a duration exceeding pre-defined threshold (150 minutes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39750" y="3933825"/>
            <a:ext cx="813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Active fire duration (in minutes) associated to a risk of occurrence of fire (25</a:t>
            </a:r>
            <a:r>
              <a:rPr lang="en-US" dirty="0" smtClean="0"/>
              <a:t>%)</a:t>
            </a:r>
            <a:endParaRPr lang="en-US" dirty="0"/>
          </a:p>
        </p:txBody>
      </p:sp>
      <p:pic>
        <p:nvPicPr>
          <p:cNvPr id="18438" name="Picture 6" descr="Figure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610100"/>
            <a:ext cx="7993062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Mapping</a:t>
            </a:r>
            <a:r>
              <a:rPr lang="pt-PT" dirty="0" smtClean="0"/>
              <a:t> </a:t>
            </a:r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(FWI </a:t>
            </a:r>
            <a:r>
              <a:rPr lang="pt-PT" dirty="0" err="1" smtClean="0"/>
              <a:t>model</a:t>
            </a:r>
            <a:r>
              <a:rPr lang="pt-PT" dirty="0" smtClean="0"/>
              <a:t>)</a:t>
            </a:r>
            <a:endParaRPr lang="pt-PT" dirty="0" smtClean="0"/>
          </a:p>
        </p:txBody>
      </p:sp>
      <p:pic>
        <p:nvPicPr>
          <p:cNvPr id="19459" name="Picture 3" descr="Figure7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67691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Figure7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00438"/>
            <a:ext cx="67691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Figure7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013325"/>
            <a:ext cx="6769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9750" y="134143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Risk of occurrence of active fires with a duration exceeding pre-defined threshold (150 minutes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7596188" y="2565400"/>
            <a:ext cx="1082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24/07/07</a:t>
            </a:r>
            <a:endParaRPr lang="en-US"/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7596188" y="400526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25/08/07</a:t>
            </a:r>
            <a:endParaRPr lang="en-US"/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7596188" y="5516563"/>
            <a:ext cx="108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31/08/09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endParaRPr lang="pt-PT" dirty="0" smtClean="0"/>
          </a:p>
        </p:txBody>
      </p:sp>
      <p:pic>
        <p:nvPicPr>
          <p:cNvPr id="20483" name="Picture 3" descr="Figure7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60091"/>
            <a:ext cx="79216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4213" y="6011441"/>
            <a:ext cx="6968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QUESTION: Can </a:t>
            </a:r>
            <a:r>
              <a:rPr lang="en-US" b="1" dirty="0"/>
              <a:t>you tell where it is likely to have a fire event?</a:t>
            </a:r>
          </a:p>
        </p:txBody>
      </p:sp>
      <p:pic>
        <p:nvPicPr>
          <p:cNvPr id="20485" name="Picture 6" descr="Figure7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77047"/>
            <a:ext cx="7877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3717032"/>
            <a:ext cx="24545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FWI model – 24/07/07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560" y="1331476"/>
            <a:ext cx="2108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Background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mtClean="0"/>
              <a:t>Risk anomaly</a:t>
            </a:r>
            <a:endParaRPr lang="en-US" smtClean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11188" y="1484313"/>
            <a:ext cx="8137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Combining the static maps of the </a:t>
            </a:r>
            <a:r>
              <a:rPr lang="en-US" dirty="0" smtClean="0"/>
              <a:t>background model  (which depends </a:t>
            </a:r>
            <a:r>
              <a:rPr lang="en-US" dirty="0"/>
              <a:t>on vegetation only) with the daily maps of the </a:t>
            </a:r>
            <a:r>
              <a:rPr lang="en-US" dirty="0" smtClean="0"/>
              <a:t>FWI model (which also uses </a:t>
            </a:r>
            <a:r>
              <a:rPr lang="en-US" dirty="0"/>
              <a:t>FWI as </a:t>
            </a:r>
            <a:r>
              <a:rPr lang="en-US" dirty="0" smtClean="0"/>
              <a:t>a covariate) provides </a:t>
            </a:r>
            <a:r>
              <a:rPr lang="en-US" dirty="0"/>
              <a:t>better </a:t>
            </a:r>
            <a:r>
              <a:rPr lang="en-US" dirty="0" smtClean="0"/>
              <a:t>indication on whether meteorological </a:t>
            </a:r>
            <a:r>
              <a:rPr lang="en-US" dirty="0"/>
              <a:t>conditions </a:t>
            </a:r>
            <a:r>
              <a:rPr lang="en-US" dirty="0" smtClean="0"/>
              <a:t>are aggravating or mitigating fire risk.</a:t>
            </a:r>
            <a:endParaRPr lang="en-US" dirty="0"/>
          </a:p>
        </p:txBody>
      </p:sp>
      <p:pic>
        <p:nvPicPr>
          <p:cNvPr id="21508" name="Picture 5" descr="Figure9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864023"/>
            <a:ext cx="802798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1"/>
          <p:cNvSpPr txBox="1">
            <a:spLocks noChangeArrowheads="1"/>
          </p:cNvSpPr>
          <p:nvPr/>
        </p:nvSpPr>
        <p:spPr bwMode="auto">
          <a:xfrm>
            <a:off x="684213" y="4916488"/>
            <a:ext cx="1439862" cy="58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/>
              <a:t>Background risk </a:t>
            </a:r>
          </a:p>
        </p:txBody>
      </p:sp>
      <p:sp>
        <p:nvSpPr>
          <p:cNvPr id="21510" name="CaixaDeTexto 2"/>
          <p:cNvSpPr txBox="1">
            <a:spLocks noChangeArrowheads="1"/>
          </p:cNvSpPr>
          <p:nvPr/>
        </p:nvSpPr>
        <p:spPr bwMode="auto">
          <a:xfrm>
            <a:off x="2339975" y="4914900"/>
            <a:ext cx="1511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dirty="0" smtClean="0"/>
              <a:t>Background GP </a:t>
            </a:r>
            <a:r>
              <a:rPr lang="pt-PT" sz="1600" dirty="0" err="1" smtClean="0"/>
              <a:t>model</a:t>
            </a:r>
            <a:endParaRPr lang="pt-PT" sz="1600" dirty="0"/>
          </a:p>
        </p:txBody>
      </p:sp>
      <p:sp>
        <p:nvSpPr>
          <p:cNvPr id="21511" name="CaixaDeTexto 3"/>
          <p:cNvSpPr txBox="1">
            <a:spLocks noChangeArrowheads="1"/>
          </p:cNvSpPr>
          <p:nvPr/>
        </p:nvSpPr>
        <p:spPr bwMode="auto">
          <a:xfrm>
            <a:off x="4140200" y="4914900"/>
            <a:ext cx="15843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/>
              <a:t>Active fire duration</a:t>
            </a:r>
          </a:p>
        </p:txBody>
      </p:sp>
      <p:sp>
        <p:nvSpPr>
          <p:cNvPr id="21512" name="CaixaDeTexto 4"/>
          <p:cNvSpPr txBox="1">
            <a:spLocks noChangeArrowheads="1"/>
          </p:cNvSpPr>
          <p:nvPr/>
        </p:nvSpPr>
        <p:spPr bwMode="auto">
          <a:xfrm>
            <a:off x="5940425" y="4914900"/>
            <a:ext cx="1439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 dirty="0"/>
              <a:t>GP </a:t>
            </a:r>
            <a:r>
              <a:rPr lang="pt-PT" sz="1600" dirty="0" err="1"/>
              <a:t>model</a:t>
            </a:r>
            <a:r>
              <a:rPr lang="pt-PT" sz="1600" dirty="0"/>
              <a:t> </a:t>
            </a:r>
            <a:r>
              <a:rPr lang="pt-PT" sz="1600" dirty="0" err="1"/>
              <a:t>with</a:t>
            </a:r>
            <a:r>
              <a:rPr lang="pt-PT" sz="1600" dirty="0"/>
              <a:t> FWI</a:t>
            </a:r>
          </a:p>
        </p:txBody>
      </p:sp>
      <p:sp>
        <p:nvSpPr>
          <p:cNvPr id="21513" name="CaixaDeTexto 5"/>
          <p:cNvSpPr txBox="1">
            <a:spLocks noChangeArrowheads="1"/>
          </p:cNvSpPr>
          <p:nvPr/>
        </p:nvSpPr>
        <p:spPr bwMode="auto">
          <a:xfrm>
            <a:off x="7596188" y="5033963"/>
            <a:ext cx="93662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sz="1600"/>
              <a:t>Fire risk</a:t>
            </a:r>
          </a:p>
        </p:txBody>
      </p:sp>
      <p:cxnSp>
        <p:nvCxnSpPr>
          <p:cNvPr id="12" name="Conexão recta 7"/>
          <p:cNvCxnSpPr>
            <a:stCxn id="21509" idx="3"/>
            <a:endCxn id="21510" idx="1"/>
          </p:cNvCxnSpPr>
          <p:nvPr/>
        </p:nvCxnSpPr>
        <p:spPr>
          <a:xfrm flipV="1">
            <a:off x="2124075" y="5207288"/>
            <a:ext cx="215900" cy="2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unidireccional 9"/>
          <p:cNvCxnSpPr>
            <a:stCxn id="21510" idx="3"/>
            <a:endCxn id="21511" idx="1"/>
          </p:cNvCxnSpPr>
          <p:nvPr/>
        </p:nvCxnSpPr>
        <p:spPr>
          <a:xfrm>
            <a:off x="3851275" y="5207288"/>
            <a:ext cx="288925" cy="5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11"/>
          <p:cNvCxnSpPr>
            <a:stCxn id="21511" idx="3"/>
            <a:endCxn id="21512" idx="1"/>
          </p:cNvCxnSpPr>
          <p:nvPr/>
        </p:nvCxnSpPr>
        <p:spPr>
          <a:xfrm>
            <a:off x="5724525" y="520858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3"/>
          <p:cNvCxnSpPr>
            <a:stCxn id="21512" idx="3"/>
            <a:endCxn id="21513" idx="1"/>
          </p:cNvCxnSpPr>
          <p:nvPr/>
        </p:nvCxnSpPr>
        <p:spPr>
          <a:xfrm flipV="1">
            <a:off x="7380288" y="5203825"/>
            <a:ext cx="215900" cy="47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CaixaDeTexto 22"/>
          <p:cNvSpPr txBox="1">
            <a:spLocks noChangeArrowheads="1"/>
          </p:cNvSpPr>
          <p:nvPr/>
        </p:nvSpPr>
        <p:spPr bwMode="auto">
          <a:xfrm>
            <a:off x="3203575" y="6021388"/>
            <a:ext cx="2592388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PT" dirty="0" err="1"/>
              <a:t>Maps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risk</a:t>
            </a:r>
            <a:r>
              <a:rPr lang="pt-PT" dirty="0"/>
              <a:t> </a:t>
            </a:r>
            <a:r>
              <a:rPr lang="pt-PT" dirty="0" err="1" smtClean="0"/>
              <a:t>anomaly</a:t>
            </a:r>
            <a:endParaRPr lang="pt-PT" dirty="0"/>
          </a:p>
        </p:txBody>
      </p:sp>
      <p:cxnSp>
        <p:nvCxnSpPr>
          <p:cNvPr id="17" name="Conexão em ângulos rectos 24"/>
          <p:cNvCxnSpPr>
            <a:stCxn id="21509" idx="2"/>
            <a:endCxn id="21518" idx="0"/>
          </p:cNvCxnSpPr>
          <p:nvPr/>
        </p:nvCxnSpPr>
        <p:spPr>
          <a:xfrm rot="16200000" flipH="1">
            <a:off x="2692400" y="4213225"/>
            <a:ext cx="519113" cy="3097213"/>
          </a:xfrm>
          <a:prstGeom prst="bentConnector3">
            <a:avLst>
              <a:gd name="adj1" fmla="val 3837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em ângulos rectos 26"/>
          <p:cNvCxnSpPr>
            <a:stCxn id="21513" idx="2"/>
            <a:endCxn id="21518" idx="0"/>
          </p:cNvCxnSpPr>
          <p:nvPr/>
        </p:nvCxnSpPr>
        <p:spPr>
          <a:xfrm rot="5400000">
            <a:off x="5958682" y="3915569"/>
            <a:ext cx="647700" cy="356393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4088" y="2555612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Risk anomaly – 24/07/07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smtClean="0"/>
              <a:t>BACKGROUND</a:t>
            </a:r>
            <a:endParaRPr lang="pt-PT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533400" y="1312632"/>
            <a:ext cx="8153400" cy="4896544"/>
          </a:xfrm>
        </p:spPr>
        <p:txBody>
          <a:bodyPr/>
          <a:lstStyle/>
          <a:p>
            <a:r>
              <a:rPr lang="en-US" dirty="0" smtClean="0"/>
              <a:t>As a result, the LSA SAF is currently disseminating on an </a:t>
            </a:r>
            <a:r>
              <a:rPr lang="en-US" b="1" dirty="0" smtClean="0"/>
              <a:t>operational basis</a:t>
            </a:r>
            <a:r>
              <a:rPr lang="en-US" dirty="0" smtClean="0"/>
              <a:t> the following products:</a:t>
            </a:r>
          </a:p>
          <a:p>
            <a:pPr lvl="1"/>
            <a:r>
              <a:rPr lang="en-US" dirty="0" smtClean="0"/>
              <a:t>the  </a:t>
            </a:r>
            <a:r>
              <a:rPr lang="en-US" b="1" dirty="0" smtClean="0"/>
              <a:t>Fire Risk Mapping (FRM) product</a:t>
            </a:r>
            <a:r>
              <a:rPr lang="en-US" dirty="0" smtClean="0"/>
              <a:t>, that provides daily maps of meteorological fire risk over Mediterranean Europe;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smtClean="0"/>
              <a:t>Classes of fire risk</a:t>
            </a:r>
            <a:endParaRPr lang="en-US" smtClean="0"/>
          </a:p>
        </p:txBody>
      </p:sp>
      <p:pic>
        <p:nvPicPr>
          <p:cNvPr id="22531" name="Picture 3" descr="Figure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16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92275" y="3644900"/>
          <a:ext cx="5544615" cy="87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923"/>
                <a:gridCol w="1108923"/>
                <a:gridCol w="1108923"/>
                <a:gridCol w="1108923"/>
                <a:gridCol w="1108923"/>
              </a:tblGrid>
              <a:tr h="203472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-10%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80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488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Very high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Moderate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Very low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err="1" smtClean="0"/>
              <a:t>An</a:t>
            </a:r>
            <a:r>
              <a:rPr lang="pt-PT" dirty="0" smtClean="0"/>
              <a:t> “</a:t>
            </a:r>
            <a:r>
              <a:rPr lang="pt-PT" dirty="0" err="1" smtClean="0"/>
              <a:t>happy</a:t>
            </a:r>
            <a:r>
              <a:rPr lang="pt-PT" dirty="0" smtClean="0"/>
              <a:t>” </a:t>
            </a:r>
            <a:r>
              <a:rPr lang="pt-PT" dirty="0" err="1" smtClean="0"/>
              <a:t>ending</a:t>
            </a:r>
            <a:r>
              <a:rPr lang="pt-PT" dirty="0" smtClean="0"/>
              <a:t>!</a:t>
            </a:r>
            <a:endParaRPr lang="pt-PT" dirty="0" smtClean="0"/>
          </a:p>
        </p:txBody>
      </p:sp>
      <p:pic>
        <p:nvPicPr>
          <p:cNvPr id="23555" name="Picture 2" descr="E:\untitled.tif"/>
          <p:cNvPicPr>
            <a:picLocks noChangeAspect="1" noChangeArrowheads="1"/>
          </p:cNvPicPr>
          <p:nvPr/>
        </p:nvPicPr>
        <p:blipFill>
          <a:blip r:embed="rId2" cstate="print"/>
          <a:srcRect l="14308" t="31169" r="8263" b="31169"/>
          <a:stretch>
            <a:fillRect/>
          </a:stretch>
        </p:blipFill>
        <p:spPr bwMode="auto">
          <a:xfrm>
            <a:off x="415925" y="2349500"/>
            <a:ext cx="82597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E:\legenda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7963"/>
          <a:stretch>
            <a:fillRect/>
          </a:stretch>
        </p:blipFill>
        <p:spPr>
          <a:xfrm>
            <a:off x="2339975" y="4652963"/>
            <a:ext cx="4797425" cy="863600"/>
          </a:xfrm>
          <a:noFill/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555875" y="5178425"/>
            <a:ext cx="792163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chemeClr val="bg1"/>
                </a:solidFill>
              </a:rPr>
              <a:t>]0-0.5]</a:t>
            </a: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3348038" y="5178425"/>
            <a:ext cx="1223962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chemeClr val="bg1"/>
                </a:solidFill>
              </a:rPr>
              <a:t>]0.5-2.5]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427538" y="5178425"/>
            <a:ext cx="1223962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chemeClr val="bg1"/>
                </a:solidFill>
              </a:rPr>
              <a:t>]2.5-5]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64163" y="5178425"/>
            <a:ext cx="1223962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chemeClr val="bg1"/>
                </a:solidFill>
              </a:rPr>
              <a:t>] 5-7.5]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6227763" y="5178425"/>
            <a:ext cx="792162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 b="1">
                <a:solidFill>
                  <a:schemeClr val="bg1"/>
                </a:solidFill>
              </a:rPr>
              <a:t>&gt;7.5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smtClean="0"/>
              <a:t>BACKGROUND</a:t>
            </a:r>
            <a:endParaRPr lang="pt-PT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533400" y="1312632"/>
            <a:ext cx="8153400" cy="4896544"/>
          </a:xfrm>
        </p:spPr>
        <p:txBody>
          <a:bodyPr/>
          <a:lstStyle/>
          <a:p>
            <a:r>
              <a:rPr lang="en-US" dirty="0" smtClean="0"/>
              <a:t>As a result, the LSA SAF is currently disseminating on an </a:t>
            </a:r>
            <a:r>
              <a:rPr lang="en-US" b="1" dirty="0" smtClean="0"/>
              <a:t>operational basis</a:t>
            </a:r>
            <a:r>
              <a:rPr lang="en-US" dirty="0" smtClean="0"/>
              <a:t> the following products:</a:t>
            </a:r>
          </a:p>
          <a:p>
            <a:pPr lvl="1"/>
            <a:r>
              <a:rPr lang="en-US" dirty="0" smtClean="0"/>
              <a:t>the  </a:t>
            </a:r>
            <a:r>
              <a:rPr lang="en-US" b="1" dirty="0" smtClean="0"/>
              <a:t>Fire Risk Mapping (FRM) product</a:t>
            </a:r>
            <a:r>
              <a:rPr lang="en-US" dirty="0" smtClean="0"/>
              <a:t>, that provides daily maps of meteorological fire risk over Mediterranean Europe;</a:t>
            </a:r>
          </a:p>
          <a:p>
            <a:pPr lvl="1"/>
            <a:r>
              <a:rPr lang="en-US" dirty="0" smtClean="0"/>
              <a:t>the  </a:t>
            </a:r>
            <a:r>
              <a:rPr lang="en-US" b="1" dirty="0" smtClean="0"/>
              <a:t>Fire Detection and Monitoring (FD&amp;M)</a:t>
            </a:r>
            <a:r>
              <a:rPr lang="en-US" dirty="0" smtClean="0"/>
              <a:t> product, that provides a continuous monitoring of fire activity over Africa and Europe;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33375"/>
            <a:ext cx="8153400" cy="722313"/>
          </a:xfrm>
        </p:spPr>
        <p:txBody>
          <a:bodyPr/>
          <a:lstStyle/>
          <a:p>
            <a:r>
              <a:rPr lang="pt-PT" dirty="0" smtClean="0"/>
              <a:t>BACKGROUND</a:t>
            </a:r>
            <a:endParaRPr lang="pt-PT" dirty="0" smtClean="0"/>
          </a:p>
        </p:txBody>
      </p:sp>
      <p:sp>
        <p:nvSpPr>
          <p:cNvPr id="11" name="Content Placeholder 9"/>
          <p:cNvSpPr>
            <a:spLocks noGrp="1"/>
          </p:cNvSpPr>
          <p:nvPr>
            <p:ph idx="1"/>
          </p:nvPr>
        </p:nvSpPr>
        <p:spPr>
          <a:xfrm>
            <a:off x="533400" y="1312632"/>
            <a:ext cx="8153400" cy="4896544"/>
          </a:xfrm>
        </p:spPr>
        <p:txBody>
          <a:bodyPr/>
          <a:lstStyle/>
          <a:p>
            <a:r>
              <a:rPr lang="en-US" dirty="0" smtClean="0"/>
              <a:t>As a result, the LSA SAF is currently disseminating on an </a:t>
            </a:r>
            <a:r>
              <a:rPr lang="en-US" b="1" dirty="0" smtClean="0"/>
              <a:t>operational basis</a:t>
            </a:r>
            <a:r>
              <a:rPr lang="en-US" dirty="0" smtClean="0"/>
              <a:t> the following products:</a:t>
            </a:r>
          </a:p>
          <a:p>
            <a:pPr lvl="1"/>
            <a:r>
              <a:rPr lang="en-US" dirty="0" smtClean="0"/>
              <a:t>the  </a:t>
            </a:r>
            <a:r>
              <a:rPr lang="en-US" b="1" dirty="0" smtClean="0"/>
              <a:t>Fire Risk Mapping (FRM) product</a:t>
            </a:r>
            <a:r>
              <a:rPr lang="en-US" dirty="0" smtClean="0"/>
              <a:t>, that provides daily maps of meteorological fire risk over Mediterranean Europe;</a:t>
            </a:r>
          </a:p>
          <a:p>
            <a:pPr lvl="1"/>
            <a:r>
              <a:rPr lang="en-US" dirty="0" smtClean="0"/>
              <a:t>the  </a:t>
            </a:r>
            <a:r>
              <a:rPr lang="en-US" b="1" dirty="0" smtClean="0"/>
              <a:t>Fire Detection and Monitoring (FD&amp;M)</a:t>
            </a:r>
            <a:r>
              <a:rPr lang="en-US" dirty="0" smtClean="0"/>
              <a:t> product, that provides a continuous monitoring of fire activity over Africa and Europe;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Fire </a:t>
            </a:r>
            <a:r>
              <a:rPr lang="en-US" b="1" dirty="0" err="1" smtClean="0"/>
              <a:t>Radiative</a:t>
            </a:r>
            <a:r>
              <a:rPr lang="en-US" b="1" dirty="0" smtClean="0"/>
              <a:t> Power (FRP) product</a:t>
            </a:r>
            <a:r>
              <a:rPr lang="en-US" dirty="0" smtClean="0"/>
              <a:t> that allows the estimation of carbon emissions from the vegetation fires.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LSA-SAF </a:t>
            </a:r>
            <a:r>
              <a:rPr lang="pt-PT" b="1" dirty="0" err="1" smtClean="0"/>
              <a:t>Event</a:t>
            </a:r>
            <a:r>
              <a:rPr lang="pt-PT" b="1" dirty="0" smtClean="0"/>
              <a:t> </a:t>
            </a:r>
            <a:r>
              <a:rPr lang="pt-PT" b="1" dirty="0" err="1" smtClean="0"/>
              <a:t>Week</a:t>
            </a:r>
            <a:r>
              <a:rPr lang="pt-PT" b="1" dirty="0" smtClean="0"/>
              <a:t> 2011</a:t>
            </a:r>
            <a:endParaRPr lang="pt-PT" b="1" dirty="0"/>
          </a:p>
        </p:txBody>
      </p:sp>
      <p:pic>
        <p:nvPicPr>
          <p:cNvPr id="4" name="Content Placeholder 3" descr="Carlos_ms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2376264" cy="3008249"/>
          </a:xfrm>
        </p:spPr>
      </p:pic>
      <p:sp>
        <p:nvSpPr>
          <p:cNvPr id="5" name="TextBox 4"/>
          <p:cNvSpPr txBox="1"/>
          <p:nvPr/>
        </p:nvSpPr>
        <p:spPr>
          <a:xfrm>
            <a:off x="3203848" y="47396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Carlos C. </a:t>
            </a:r>
            <a:r>
              <a:rPr lang="pt-PT" sz="2400" dirty="0" err="1" smtClean="0"/>
              <a:t>DaCamara</a:t>
            </a:r>
            <a:endParaRPr lang="pt-PT" sz="2400" dirty="0" smtClean="0"/>
          </a:p>
          <a:p>
            <a:r>
              <a:rPr lang="pt-PT" sz="2400" dirty="0" err="1" smtClean="0"/>
              <a:t>Associate</a:t>
            </a:r>
            <a:r>
              <a:rPr lang="pt-PT" sz="2400" dirty="0" smtClean="0"/>
              <a:t> Professor</a:t>
            </a:r>
          </a:p>
          <a:p>
            <a:r>
              <a:rPr lang="pt-PT" sz="2400" dirty="0" smtClean="0"/>
              <a:t>IDL – </a:t>
            </a:r>
            <a:r>
              <a:rPr lang="pt-PT" sz="2400" dirty="0" err="1" smtClean="0"/>
              <a:t>University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Lisbon</a:t>
            </a:r>
            <a:endParaRPr lang="pt-PT" sz="2400" dirty="0" smtClean="0"/>
          </a:p>
          <a:p>
            <a:r>
              <a:rPr lang="pt-PT" sz="2400" dirty="0" smtClean="0"/>
              <a:t>Email: </a:t>
            </a:r>
            <a:r>
              <a:rPr lang="pt-PT" sz="2400" dirty="0" err="1" smtClean="0"/>
              <a:t>cdcamara@fc.ul.pt</a:t>
            </a:r>
            <a:endParaRPr lang="pt-PT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090" y="4675212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013176"/>
            <a:ext cx="2448272" cy="1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1700808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/>
              <a:t>Session</a:t>
            </a:r>
            <a:r>
              <a:rPr lang="pt-PT" b="1" dirty="0" smtClean="0"/>
              <a:t> 5</a:t>
            </a:r>
          </a:p>
          <a:p>
            <a:endParaRPr lang="pt-PT" b="1" dirty="0" smtClean="0"/>
          </a:p>
          <a:p>
            <a:r>
              <a:rPr lang="pt-PT" b="1" dirty="0" err="1" smtClean="0"/>
              <a:t>Part</a:t>
            </a:r>
            <a:r>
              <a:rPr lang="pt-PT" b="1" dirty="0" smtClean="0"/>
              <a:t> 1</a:t>
            </a:r>
          </a:p>
          <a:p>
            <a:endParaRPr lang="pt-PT" b="1" dirty="0" smtClean="0"/>
          </a:p>
          <a:p>
            <a:endParaRPr lang="pt-PT" b="1" dirty="0"/>
          </a:p>
          <a:p>
            <a:r>
              <a:rPr lang="pt-PT" b="1" dirty="0" smtClean="0"/>
              <a:t>PRE-FIRE CONDITIONS</a:t>
            </a:r>
          </a:p>
          <a:p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INTRODUCTION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Rural fires are common events on ecosystems characterized by </a:t>
            </a:r>
            <a:r>
              <a:rPr lang="en-GB" b="1" u="sng" dirty="0" smtClean="0">
                <a:latin typeface="+mn-lt"/>
                <a:ea typeface="+mn-ea"/>
                <a:cs typeface="+mn-cs"/>
              </a:rPr>
              <a:t>alternating rainy and drought periods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inevitably lead to </a:t>
            </a:r>
            <a:r>
              <a:rPr lang="en-GB" u="sng" dirty="0" smtClean="0">
                <a:latin typeface="+mn-lt"/>
                <a:ea typeface="+mn-ea"/>
                <a:cs typeface="+mn-cs"/>
              </a:rPr>
              <a:t>high levels of vegetation stress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 the </a:t>
            </a:r>
            <a:r>
              <a:rPr lang="en-GB" b="1" u="sng" dirty="0" smtClean="0">
                <a:latin typeface="+mn-lt"/>
                <a:ea typeface="+mn-ea"/>
                <a:cs typeface="+mn-cs"/>
              </a:rPr>
              <a:t>accumulation of fuels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dry phase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quintado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quintado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quintado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quintado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1511</Words>
  <Application>Microsoft Office PowerPoint</Application>
  <PresentationFormat>On-screen Show (4:3)</PresentationFormat>
  <Paragraphs>190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Times New Roman</vt:lpstr>
      <vt:lpstr>Wingdings</vt:lpstr>
      <vt:lpstr>Calibri</vt:lpstr>
      <vt:lpstr>Requintado</vt:lpstr>
      <vt:lpstr>LSA-SAF Event Week 2011</vt:lpstr>
      <vt:lpstr>BACKGROUND</vt:lpstr>
      <vt:lpstr>BACKGROUND</vt:lpstr>
      <vt:lpstr>BACKGROUND</vt:lpstr>
      <vt:lpstr>BACKGROUND</vt:lpstr>
      <vt:lpstr>BACKGROUND</vt:lpstr>
      <vt:lpstr>BACKGROUND</vt:lpstr>
      <vt:lpstr>LSA-SAF Event Week 2011</vt:lpstr>
      <vt:lpstr>INTRODUCTION</vt:lpstr>
      <vt:lpstr>INTRODUCTION</vt:lpstr>
      <vt:lpstr>INTRODUCTION</vt:lpstr>
      <vt:lpstr>INTRODUCTION</vt:lpstr>
      <vt:lpstr>FIRES IN PORTUGAL</vt:lpstr>
      <vt:lpstr>FIRES IN PORTUGAL</vt:lpstr>
      <vt:lpstr>FIRES IN PORTUGAL</vt:lpstr>
      <vt:lpstr>FIRES IN PORTUGAL</vt:lpstr>
      <vt:lpstr>CLIMATE &amp; WEATHER ANOMALIES</vt:lpstr>
      <vt:lpstr>CLIMATE &amp; WEATHER ANOMALIES</vt:lpstr>
      <vt:lpstr>CLIMATE &amp; WEATHER ANOMALIES</vt:lpstr>
      <vt:lpstr>WHAT IS NDVI?</vt:lpstr>
      <vt:lpstr>WHAT IS NDVI?</vt:lpstr>
      <vt:lpstr>WHAT IS NDVI?</vt:lpstr>
      <vt:lpstr>EXTREME YEARS</vt:lpstr>
      <vt:lpstr>EXTREME YEARS</vt:lpstr>
      <vt:lpstr>EXTREME YEARS</vt:lpstr>
      <vt:lpstr>EXTREME YEARS</vt:lpstr>
      <vt:lpstr>2003 versus 2005</vt:lpstr>
      <vt:lpstr>CLIMATE vs. WEATHER ANOMALIES</vt:lpstr>
      <vt:lpstr>CLIMATE vs. WEATHER ANOMALIES</vt:lpstr>
      <vt:lpstr>CLIMATE vs. WEATHER ANOMALIES</vt:lpstr>
      <vt:lpstr>CLIMATE vs. WEATHER ANOMALIES</vt:lpstr>
      <vt:lpstr>LSA-SAF Event Week 2011</vt:lpstr>
      <vt:lpstr>The Fire Risk Mapping product</vt:lpstr>
      <vt:lpstr>The Fire Risk Mapping product</vt:lpstr>
      <vt:lpstr>The Fire Risk Mapping product</vt:lpstr>
      <vt:lpstr>The Fire Risk Mapping product</vt:lpstr>
      <vt:lpstr>The Fire Weather Index</vt:lpstr>
      <vt:lpstr>The Generalized Pareto distribution</vt:lpstr>
      <vt:lpstr>The Generalized Pareto distribution</vt:lpstr>
      <vt:lpstr>The Generalized Pareto distribution</vt:lpstr>
      <vt:lpstr>Active fire duration distribution</vt:lpstr>
      <vt:lpstr>Active fire duration distribution</vt:lpstr>
      <vt:lpstr>Active fire duration distribution</vt:lpstr>
      <vt:lpstr>Active fire duration distribution</vt:lpstr>
      <vt:lpstr>Mapping fire risk (background model)</vt:lpstr>
      <vt:lpstr>Mapping fire risk (background model)</vt:lpstr>
      <vt:lpstr>Mapping fire risk (FWI model)</vt:lpstr>
      <vt:lpstr>Fire risk</vt:lpstr>
      <vt:lpstr>Risk anomaly</vt:lpstr>
      <vt:lpstr>Classes of fire risk</vt:lpstr>
      <vt:lpstr>An “happy” ending!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libonati</dc:creator>
  <cp:lastModifiedBy>Carlos da Camara</cp:lastModifiedBy>
  <cp:revision>94</cp:revision>
  <dcterms:created xsi:type="dcterms:W3CDTF">2011-10-04T17:48:10Z</dcterms:created>
  <dcterms:modified xsi:type="dcterms:W3CDTF">2011-11-22T10:33:54Z</dcterms:modified>
</cp:coreProperties>
</file>