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320" r:id="rId2"/>
    <p:sldId id="478" r:id="rId3"/>
    <p:sldId id="530" r:id="rId4"/>
    <p:sldId id="531" r:id="rId5"/>
    <p:sldId id="493" r:id="rId6"/>
    <p:sldId id="477" r:id="rId7"/>
    <p:sldId id="497" r:id="rId8"/>
    <p:sldId id="517" r:id="rId9"/>
    <p:sldId id="516" r:id="rId10"/>
    <p:sldId id="480" r:id="rId11"/>
    <p:sldId id="494" r:id="rId12"/>
    <p:sldId id="495" r:id="rId13"/>
    <p:sldId id="491" r:id="rId14"/>
    <p:sldId id="509" r:id="rId15"/>
    <p:sldId id="500" r:id="rId16"/>
    <p:sldId id="508" r:id="rId17"/>
    <p:sldId id="496" r:id="rId18"/>
    <p:sldId id="504" r:id="rId19"/>
    <p:sldId id="501" r:id="rId20"/>
    <p:sldId id="510" r:id="rId21"/>
    <p:sldId id="528" r:id="rId22"/>
    <p:sldId id="526" r:id="rId23"/>
    <p:sldId id="527" r:id="rId24"/>
    <p:sldId id="492" r:id="rId25"/>
    <p:sldId id="511" r:id="rId26"/>
    <p:sldId id="502" r:id="rId27"/>
    <p:sldId id="513" r:id="rId28"/>
    <p:sldId id="483" r:id="rId29"/>
    <p:sldId id="484" r:id="rId30"/>
    <p:sldId id="485" r:id="rId31"/>
    <p:sldId id="486" r:id="rId32"/>
    <p:sldId id="487" r:id="rId33"/>
    <p:sldId id="490" r:id="rId34"/>
    <p:sldId id="489" r:id="rId35"/>
    <p:sldId id="520" r:id="rId36"/>
    <p:sldId id="503" r:id="rId37"/>
    <p:sldId id="524" r:id="rId38"/>
    <p:sldId id="529" r:id="rId39"/>
    <p:sldId id="533" r:id="rId40"/>
    <p:sldId id="481" r:id="rId41"/>
    <p:sldId id="532" r:id="rId42"/>
  </p:sldIdLst>
  <p:sldSz cx="9906000" cy="6858000" type="A4"/>
  <p:notesSz cx="6797675" cy="9926638"/>
  <p:kinsoku lang="ja-JP" invalStChars="、。，．・：；？！゛゜ヽヾゝゞ々ー’”）〕］｝〉》」』】°‰′″℃￠％ぁぃぅぇぉっゃゅょゎァィゥェォッャュョヮヵヶ!%),.:;?]}｡｣､･ｧｨｩｪｫｬｭｮｯｰﾞﾟ" invalEndChars="‘“（〔［｛〈《「『【￥＄$([\{｢￡"/>
  <p:defaultTextStyle>
    <a:defPPr>
      <a:defRPr lang="fr-FR"/>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99"/>
    <a:srgbClr val="598CFD"/>
    <a:srgbClr val="FF99CC"/>
    <a:srgbClr val="FF6699"/>
    <a:srgbClr val="E1FFE1"/>
    <a:srgbClr val="FFFFCC"/>
    <a:srgbClr val="D4F49A"/>
    <a:srgbClr val="5DD5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75" autoAdjust="0"/>
    <p:restoredTop sz="95693" autoAdjust="0"/>
  </p:normalViewPr>
  <p:slideViewPr>
    <p:cSldViewPr>
      <p:cViewPr>
        <p:scale>
          <a:sx n="80" d="100"/>
          <a:sy n="80" d="100"/>
        </p:scale>
        <p:origin x="-864" y="-618"/>
      </p:cViewPr>
      <p:guideLst>
        <p:guide orient="horz" pos="2160"/>
        <p:guide pos="3120"/>
      </p:guideLst>
    </p:cSldViewPr>
  </p:slideViewPr>
  <p:outlineViewPr>
    <p:cViewPr>
      <p:scale>
        <a:sx n="33" d="100"/>
        <a:sy n="33" d="100"/>
      </p:scale>
      <p:origin x="18" y="604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66" y="-11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85825" y="865188"/>
            <a:ext cx="5024438" cy="34798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08050" y="4714875"/>
            <a:ext cx="4979988" cy="4468813"/>
          </a:xfrm>
          <a:prstGeom prst="rect">
            <a:avLst/>
          </a:prstGeom>
          <a:noFill/>
          <a:ln w="12700">
            <a:noFill/>
            <a:miter lim="800000"/>
            <a:headEnd/>
            <a:tailEnd/>
          </a:ln>
          <a:effectLst/>
        </p:spPr>
        <p:txBody>
          <a:bodyPr vert="horz" wrap="square" lIns="91972" tIns="45179" rIns="91972" bIns="45179" numCol="1" anchor="t" anchorCtr="0" compatLnSpc="1">
            <a:prstTxWarp prst="textNoShape">
              <a:avLst/>
            </a:prstTxWarp>
          </a:bodyPr>
          <a:lstStyle/>
          <a:p>
            <a:pPr lvl="0"/>
            <a:r>
              <a:rPr lang="fr-FR" noProof="0" smtClean="0"/>
              <a:t>Cliquez pour modifier les styles de texte du masque</a:t>
            </a:r>
          </a:p>
          <a:p>
            <a:pPr lvl="1"/>
            <a:r>
              <a:rPr lang="fr-FR" noProof="0" smtClean="0"/>
              <a:t>Second niveau</a:t>
            </a:r>
          </a:p>
          <a:p>
            <a:pPr lvl="2"/>
            <a:r>
              <a:rPr lang="fr-FR" noProof="0" smtClean="0"/>
              <a:t>Troisième niveau</a:t>
            </a:r>
          </a:p>
          <a:p>
            <a:pPr lvl="3"/>
            <a:r>
              <a:rPr lang="fr-FR" noProof="0" smtClean="0"/>
              <a:t>Quatrième niveau</a:t>
            </a:r>
          </a:p>
          <a:p>
            <a:pPr lvl="4"/>
            <a:r>
              <a:rPr lang="fr-FR" noProof="0" smtClean="0"/>
              <a:t>Cinquième niveau</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F6C62C53-94A0-43BC-9BE2-0A9F39C32A7B}" type="slidenum">
              <a:rPr lang="en-GB"/>
              <a:pPr/>
              <a:t>32</a:t>
            </a:fld>
            <a:endParaRPr lang="en-GB"/>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CCCC1A82-755B-4B7E-BEF8-0F324B577AF8}" type="slidenum">
              <a:rPr lang="en-GB"/>
              <a:pPr/>
              <a:t>33</a:t>
            </a:fld>
            <a:endParaRPr lang="en-GB"/>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0D018E1A-BAEE-47A1-AC69-1B42972811FD}" type="slidenum">
              <a:rPr lang="en-GB"/>
              <a:pPr/>
              <a:t>34</a:t>
            </a:fld>
            <a:endParaRPr lang="en-GB"/>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E76C1907-8124-4914-B6E2-9474BC98C6E6}" type="slidenum">
              <a:rPr lang="en-GB">
                <a:latin typeface="Arial" charset="0"/>
              </a:rPr>
              <a:pPr/>
              <a:t>5</a:t>
            </a:fld>
            <a:endParaRPr lang="en-GB">
              <a:latin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pPr eaLnBrk="1" hangingPunct="1"/>
            <a:endParaRPr lang="de-DE"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62A35332-60CC-4387-8938-3A9FCCC9CD0B}" type="slidenum">
              <a:rPr lang="fr-FR">
                <a:latin typeface="Arial" charset="0"/>
              </a:rPr>
              <a:pPr/>
              <a:t>11</a:t>
            </a:fld>
            <a:endParaRPr lang="fr-FR">
              <a:latin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endParaRPr lang="de-DE"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7C00AAE6-B161-4400-BC0C-6C23F4795DD3}" type="slidenum">
              <a:rPr lang="fr-FR">
                <a:latin typeface="Arial" charset="0"/>
              </a:rPr>
              <a:pPr/>
              <a:t>12</a:t>
            </a:fld>
            <a:endParaRPr lang="fr-FR">
              <a:latin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w="9525"/>
        </p:spPr>
        <p:txBody>
          <a:bodyPr/>
          <a:lstStyle/>
          <a:p>
            <a:endParaRPr lang="de-DE"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91452789-2649-42C6-8894-9D0DC49F8BBF}" type="slidenum">
              <a:rPr lang="en-GB">
                <a:latin typeface="Arial" charset="0"/>
              </a:rPr>
              <a:pPr/>
              <a:t>22</a:t>
            </a:fld>
            <a:endParaRPr lang="en-GB">
              <a:latin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p:spPr>
        <p:txBody>
          <a:bodyPr/>
          <a:lstStyle/>
          <a:p>
            <a:r>
              <a:rPr lang="en-US" smtClean="0">
                <a:latin typeface="Arial" charset="0"/>
              </a:rPr>
              <a:t>Alternative to previous slide (T/P-Jason orbit through Google Earth).</a:t>
            </a:r>
          </a:p>
          <a:p>
            <a:r>
              <a:rPr lang="en-US" smtClean="0">
                <a:latin typeface="Arial" charset="0"/>
              </a:rPr>
              <a:t>Cf http://www.aviso.oceanobs.com/en/data/tools/pass-locator/ for Google Earth files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DA5FF365-414C-4DED-B8B6-05F82859CAFB}" type="slidenum">
              <a:rPr lang="en-GB"/>
              <a:pPr/>
              <a:t>28</a:t>
            </a:fld>
            <a:endParaRPr lang="en-GB"/>
          </a:p>
        </p:txBody>
      </p:sp>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a:noFill/>
          <a:ln w="9525"/>
        </p:spPr>
        <p:txBody>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192F9CB5-F359-4893-B893-BEF58F405719}" type="slidenum">
              <a:rPr lang="en-GB"/>
              <a:pPr/>
              <a:t>29</a:t>
            </a:fld>
            <a:endParaRPr lang="en-GB"/>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p:spPr>
        <p:txBody>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4C301FAA-6136-43DE-9308-354B5940EC00}" type="slidenum">
              <a:rPr lang="en-GB"/>
              <a:pPr/>
              <a:t>30</a:t>
            </a:fld>
            <a:endParaRPr lang="en-GB"/>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4294967295"/>
          </p:nvPr>
        </p:nvSpPr>
        <p:spPr bwMode="auto">
          <a:xfrm>
            <a:off x="3849688" y="9428163"/>
            <a:ext cx="2946400" cy="496887"/>
          </a:xfrm>
          <a:prstGeom prst="rect">
            <a:avLst/>
          </a:prstGeom>
          <a:noFill/>
          <a:ln>
            <a:miter lim="800000"/>
            <a:headEnd/>
            <a:tailEnd/>
          </a:ln>
        </p:spPr>
        <p:txBody>
          <a:bodyPr/>
          <a:lstStyle/>
          <a:p>
            <a:fld id="{9E608A1A-5284-4FD6-8BB1-589942693FDB}" type="slidenum">
              <a:rPr lang="en-GB"/>
              <a:pPr/>
              <a:t>31</a:t>
            </a:fld>
            <a:endParaRPr lang="en-GB"/>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0913" y="196850"/>
            <a:ext cx="2379662" cy="59753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60338" y="196850"/>
            <a:ext cx="6988175" cy="59753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211138" y="196850"/>
            <a:ext cx="9424987" cy="9906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60338" y="1447800"/>
            <a:ext cx="4683125" cy="4724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95863" y="1447800"/>
            <a:ext cx="4684712" cy="2286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995863" y="3886200"/>
            <a:ext cx="4684712" cy="2286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3pPr>
              <a:defRPr sz="18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none" baseline="0"/>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60338" y="1447800"/>
            <a:ext cx="46831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95863" y="1447800"/>
            <a:ext cx="46847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211138" y="196850"/>
            <a:ext cx="9424987" cy="9906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smtClean="0"/>
              <a:t>Cliquez pour modifier le style de titre du masque</a:t>
            </a:r>
          </a:p>
        </p:txBody>
      </p:sp>
      <p:sp>
        <p:nvSpPr>
          <p:cNvPr id="1037" name="Rectangle 13"/>
          <p:cNvSpPr>
            <a:spLocks noChangeArrowheads="1"/>
          </p:cNvSpPr>
          <p:nvPr/>
        </p:nvSpPr>
        <p:spPr bwMode="auto">
          <a:xfrm>
            <a:off x="69850" y="82550"/>
            <a:ext cx="9747250" cy="6692900"/>
          </a:xfrm>
          <a:prstGeom prst="rect">
            <a:avLst/>
          </a:prstGeom>
          <a:noFill/>
          <a:ln w="12700">
            <a:solidFill>
              <a:srgbClr val="00279F"/>
            </a:solidFill>
            <a:miter lim="800000"/>
            <a:headEnd/>
            <a:tailEnd/>
          </a:ln>
          <a:effectLst/>
        </p:spPr>
        <p:txBody>
          <a:bodyPr wrap="none" anchor="ctr"/>
          <a:lstStyle/>
          <a:p>
            <a:pPr algn="ctr" eaLnBrk="0" hangingPunct="0">
              <a:defRPr/>
            </a:pPr>
            <a:endParaRPr lang="fr-FR"/>
          </a:p>
        </p:txBody>
      </p:sp>
      <p:sp>
        <p:nvSpPr>
          <p:cNvPr id="1038" name="Line 14"/>
          <p:cNvSpPr>
            <a:spLocks noChangeShapeType="1"/>
          </p:cNvSpPr>
          <p:nvPr/>
        </p:nvSpPr>
        <p:spPr bwMode="auto">
          <a:xfrm>
            <a:off x="69850" y="6289675"/>
            <a:ext cx="9747250" cy="0"/>
          </a:xfrm>
          <a:prstGeom prst="line">
            <a:avLst/>
          </a:prstGeom>
          <a:noFill/>
          <a:ln w="12700">
            <a:solidFill>
              <a:srgbClr val="00279F"/>
            </a:solidFill>
            <a:round/>
            <a:headEnd/>
            <a:tailEnd/>
          </a:ln>
          <a:effectLst/>
        </p:spPr>
        <p:txBody>
          <a:bodyPr wrap="none" anchor="ctr"/>
          <a:lstStyle/>
          <a:p>
            <a:pPr algn="ctr" eaLnBrk="0" hangingPunct="0">
              <a:defRPr/>
            </a:pPr>
            <a:endParaRPr lang="fr-FR"/>
          </a:p>
        </p:txBody>
      </p:sp>
      <p:sp>
        <p:nvSpPr>
          <p:cNvPr id="1039" name="Rectangle 15"/>
          <p:cNvSpPr>
            <a:spLocks noChangeArrowheads="1"/>
          </p:cNvSpPr>
          <p:nvPr/>
        </p:nvSpPr>
        <p:spPr bwMode="auto">
          <a:xfrm>
            <a:off x="4697413" y="6402388"/>
            <a:ext cx="407987" cy="271462"/>
          </a:xfrm>
          <a:prstGeom prst="rect">
            <a:avLst/>
          </a:prstGeom>
          <a:noFill/>
          <a:ln w="12700">
            <a:noFill/>
            <a:miter lim="800000"/>
            <a:headEnd/>
            <a:tailEnd/>
          </a:ln>
          <a:effectLst/>
        </p:spPr>
        <p:txBody>
          <a:bodyPr lIns="90488" tIns="44450" rIns="90488" bIns="44450">
            <a:spAutoFit/>
          </a:bodyPr>
          <a:lstStyle/>
          <a:p>
            <a:pPr eaLnBrk="0" hangingPunct="0">
              <a:defRPr/>
            </a:pPr>
            <a:fld id="{16763B37-7E57-4F39-8BF2-919081E7B474}" type="slidenum">
              <a:rPr lang="fr-FR" b="1">
                <a:solidFill>
                  <a:srgbClr val="F6BF69"/>
                </a:solidFill>
                <a:latin typeface="Avant Garde"/>
              </a:rPr>
              <a:pPr eaLnBrk="0" hangingPunct="0">
                <a:defRPr/>
              </a:pPr>
              <a:t>‹#›</a:t>
            </a:fld>
            <a:endParaRPr lang="fr-FR" b="1">
              <a:solidFill>
                <a:srgbClr val="F6BF69"/>
              </a:solidFill>
              <a:latin typeface="Avant Garde"/>
            </a:endParaRPr>
          </a:p>
        </p:txBody>
      </p:sp>
      <p:sp>
        <p:nvSpPr>
          <p:cNvPr id="1030" name="Rectangle 18"/>
          <p:cNvSpPr>
            <a:spLocks noGrp="1" noChangeArrowheads="1"/>
          </p:cNvSpPr>
          <p:nvPr>
            <p:ph type="body" idx="1"/>
          </p:nvPr>
        </p:nvSpPr>
        <p:spPr bwMode="auto">
          <a:xfrm>
            <a:off x="160338" y="1447800"/>
            <a:ext cx="9520237" cy="4724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smtClean="0"/>
              <a:t>Cliquez pour modifier les styles de texte du masque</a:t>
            </a:r>
          </a:p>
          <a:p>
            <a:pPr lvl="1"/>
            <a:r>
              <a:rPr lang="fr-FR" smtClean="0"/>
              <a:t>Second niveau</a:t>
            </a:r>
          </a:p>
          <a:p>
            <a:pPr lvl="2"/>
            <a:r>
              <a:rPr lang="fr-FR" smtClean="0"/>
              <a:t>Troisième niveau</a:t>
            </a:r>
          </a:p>
          <a:p>
            <a:pPr lvl="3"/>
            <a:r>
              <a:rPr lang="fr-FR" smtClean="0"/>
              <a:t>Quatrième niveau</a:t>
            </a:r>
          </a:p>
          <a:p>
            <a:pPr lvl="4"/>
            <a:r>
              <a:rPr lang="fr-FR" smtClean="0"/>
              <a:t>Cinquième niveau</a:t>
            </a:r>
          </a:p>
        </p:txBody>
      </p:sp>
      <p:pic>
        <p:nvPicPr>
          <p:cNvPr id="1031" name="Picture 35"/>
          <p:cNvPicPr>
            <a:picLocks noChangeAspect="1" noChangeArrowheads="1"/>
          </p:cNvPicPr>
          <p:nvPr/>
        </p:nvPicPr>
        <p:blipFill>
          <a:blip r:embed="rId14"/>
          <a:srcRect/>
          <a:stretch>
            <a:fillRect/>
          </a:stretch>
        </p:blipFill>
        <p:spPr bwMode="auto">
          <a:xfrm>
            <a:off x="128588" y="6308725"/>
            <a:ext cx="633412" cy="431800"/>
          </a:xfrm>
          <a:prstGeom prst="rect">
            <a:avLst/>
          </a:prstGeom>
          <a:noFill/>
          <a:ln w="12700">
            <a:noFill/>
            <a:miter lim="800000"/>
            <a:headEnd/>
            <a:tailEnd/>
          </a:ln>
        </p:spPr>
      </p:pic>
      <p:pic>
        <p:nvPicPr>
          <p:cNvPr id="1032" name="Picture 23" descr="LogoCLS2008"/>
          <p:cNvPicPr>
            <a:picLocks noChangeAspect="1" noChangeArrowheads="1"/>
          </p:cNvPicPr>
          <p:nvPr userDrawn="1"/>
        </p:nvPicPr>
        <p:blipFill>
          <a:blip r:embed="rId15"/>
          <a:srcRect/>
          <a:stretch>
            <a:fillRect/>
          </a:stretch>
        </p:blipFill>
        <p:spPr bwMode="auto">
          <a:xfrm>
            <a:off x="9356725" y="6335713"/>
            <a:ext cx="420688" cy="393700"/>
          </a:xfrm>
          <a:prstGeom prst="rect">
            <a:avLst/>
          </a:prstGeom>
          <a:noFill/>
          <a:ln w="9525">
            <a:noFill/>
            <a:miter lim="800000"/>
            <a:headEnd/>
            <a:tailEnd/>
          </a:ln>
        </p:spPr>
      </p:pic>
      <p:pic>
        <p:nvPicPr>
          <p:cNvPr id="1033" name="Picture 11" descr="C:\Documents and Settings\vrosmorduc\Galerie\Images\Logos\salp.jpg"/>
          <p:cNvPicPr>
            <a:picLocks noChangeAspect="1" noChangeArrowheads="1"/>
          </p:cNvPicPr>
          <p:nvPr userDrawn="1"/>
        </p:nvPicPr>
        <p:blipFill>
          <a:blip r:embed="rId16"/>
          <a:srcRect/>
          <a:stretch>
            <a:fillRect/>
          </a:stretch>
        </p:blipFill>
        <p:spPr bwMode="auto">
          <a:xfrm>
            <a:off x="8201025" y="6308725"/>
            <a:ext cx="1073150"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a:solidFill>
            <a:srgbClr val="FE9B03"/>
          </a:solidFill>
          <a:latin typeface="+mj-lt"/>
          <a:ea typeface="+mj-ea"/>
          <a:cs typeface="+mj-cs"/>
        </a:defRPr>
      </a:lvl1pPr>
      <a:lvl2pPr algn="ctr" rtl="0" eaLnBrk="0" fontAlgn="base" hangingPunct="0">
        <a:spcBef>
          <a:spcPct val="0"/>
        </a:spcBef>
        <a:spcAft>
          <a:spcPct val="0"/>
        </a:spcAft>
        <a:defRPr sz="3200">
          <a:solidFill>
            <a:srgbClr val="FE9B03"/>
          </a:solidFill>
          <a:latin typeface="CB Futura CondensedBold"/>
        </a:defRPr>
      </a:lvl2pPr>
      <a:lvl3pPr algn="ctr" rtl="0" eaLnBrk="0" fontAlgn="base" hangingPunct="0">
        <a:spcBef>
          <a:spcPct val="0"/>
        </a:spcBef>
        <a:spcAft>
          <a:spcPct val="0"/>
        </a:spcAft>
        <a:defRPr sz="3200">
          <a:solidFill>
            <a:srgbClr val="FE9B03"/>
          </a:solidFill>
          <a:latin typeface="CB Futura CondensedBold"/>
        </a:defRPr>
      </a:lvl3pPr>
      <a:lvl4pPr algn="ctr" rtl="0" eaLnBrk="0" fontAlgn="base" hangingPunct="0">
        <a:spcBef>
          <a:spcPct val="0"/>
        </a:spcBef>
        <a:spcAft>
          <a:spcPct val="0"/>
        </a:spcAft>
        <a:defRPr sz="3200">
          <a:solidFill>
            <a:srgbClr val="FE9B03"/>
          </a:solidFill>
          <a:latin typeface="CB Futura CondensedBold"/>
        </a:defRPr>
      </a:lvl4pPr>
      <a:lvl5pPr algn="ctr" rtl="0" eaLnBrk="0" fontAlgn="base" hangingPunct="0">
        <a:spcBef>
          <a:spcPct val="0"/>
        </a:spcBef>
        <a:spcAft>
          <a:spcPct val="0"/>
        </a:spcAft>
        <a:defRPr sz="3200">
          <a:solidFill>
            <a:srgbClr val="FE9B03"/>
          </a:solidFill>
          <a:latin typeface="CB Futura CondensedBold"/>
        </a:defRPr>
      </a:lvl5pPr>
      <a:lvl6pPr marL="457200" algn="ctr" rtl="0" eaLnBrk="0" fontAlgn="base" hangingPunct="0">
        <a:spcBef>
          <a:spcPct val="0"/>
        </a:spcBef>
        <a:spcAft>
          <a:spcPct val="0"/>
        </a:spcAft>
        <a:defRPr sz="3200">
          <a:solidFill>
            <a:srgbClr val="FE9B03"/>
          </a:solidFill>
          <a:latin typeface="CB Futura CondensedBold"/>
        </a:defRPr>
      </a:lvl6pPr>
      <a:lvl7pPr marL="914400" algn="ctr" rtl="0" eaLnBrk="0" fontAlgn="base" hangingPunct="0">
        <a:spcBef>
          <a:spcPct val="0"/>
        </a:spcBef>
        <a:spcAft>
          <a:spcPct val="0"/>
        </a:spcAft>
        <a:defRPr sz="3200">
          <a:solidFill>
            <a:srgbClr val="FE9B03"/>
          </a:solidFill>
          <a:latin typeface="CB Futura CondensedBold"/>
        </a:defRPr>
      </a:lvl7pPr>
      <a:lvl8pPr marL="1371600" algn="ctr" rtl="0" eaLnBrk="0" fontAlgn="base" hangingPunct="0">
        <a:spcBef>
          <a:spcPct val="0"/>
        </a:spcBef>
        <a:spcAft>
          <a:spcPct val="0"/>
        </a:spcAft>
        <a:defRPr sz="3200">
          <a:solidFill>
            <a:srgbClr val="FE9B03"/>
          </a:solidFill>
          <a:latin typeface="CB Futura CondensedBold"/>
        </a:defRPr>
      </a:lvl8pPr>
      <a:lvl9pPr marL="1828800" algn="ctr" rtl="0" eaLnBrk="0" fontAlgn="base" hangingPunct="0">
        <a:spcBef>
          <a:spcPct val="0"/>
        </a:spcBef>
        <a:spcAft>
          <a:spcPct val="0"/>
        </a:spcAft>
        <a:defRPr sz="3200">
          <a:solidFill>
            <a:srgbClr val="FE9B03"/>
          </a:solidFill>
          <a:latin typeface="CB Futura CondensedBold"/>
        </a:defRPr>
      </a:lvl9pPr>
    </p:titleStyle>
    <p:bodyStyle>
      <a:lvl1pPr marL="342900" indent="-342900" algn="l" rtl="0" eaLnBrk="0" fontAlgn="base" hangingPunct="0">
        <a:spcBef>
          <a:spcPct val="20000"/>
        </a:spcBef>
        <a:spcAft>
          <a:spcPct val="0"/>
        </a:spcAft>
        <a:buClr>
          <a:srgbClr val="FE9B03"/>
        </a:buClr>
        <a:buSzPct val="100000"/>
        <a:buChar char="•"/>
        <a:defRPr sz="2200">
          <a:solidFill>
            <a:srgbClr val="00279F"/>
          </a:solidFill>
          <a:latin typeface="+mn-lt"/>
          <a:ea typeface="+mn-ea"/>
          <a:cs typeface="+mn-cs"/>
        </a:defRPr>
      </a:lvl1pPr>
      <a:lvl2pPr marL="742950" indent="-285750" algn="l" rtl="0" eaLnBrk="0" fontAlgn="base" hangingPunct="0">
        <a:spcBef>
          <a:spcPct val="20000"/>
        </a:spcBef>
        <a:spcAft>
          <a:spcPct val="0"/>
        </a:spcAft>
        <a:buClr>
          <a:srgbClr val="FE9B03"/>
        </a:buClr>
        <a:buSzPct val="100000"/>
        <a:buChar char="–"/>
        <a:defRPr sz="2000">
          <a:solidFill>
            <a:srgbClr val="00279F"/>
          </a:solidFill>
          <a:latin typeface="Avant Garde"/>
        </a:defRPr>
      </a:lvl2pPr>
      <a:lvl3pPr marL="1143000" indent="-228600" algn="l" rtl="0" eaLnBrk="0" fontAlgn="base" hangingPunct="0">
        <a:spcBef>
          <a:spcPct val="20000"/>
        </a:spcBef>
        <a:spcAft>
          <a:spcPct val="0"/>
        </a:spcAft>
        <a:buClr>
          <a:srgbClr val="FE9B03"/>
        </a:buClr>
        <a:buSzPct val="100000"/>
        <a:buChar char="•"/>
        <a:defRPr>
          <a:solidFill>
            <a:srgbClr val="00279F"/>
          </a:solidFill>
          <a:latin typeface="Avant Garde"/>
        </a:defRPr>
      </a:lvl3pPr>
      <a:lvl4pPr marL="1600200" indent="-228600" algn="l" rtl="0" eaLnBrk="0" fontAlgn="base" hangingPunct="0">
        <a:spcBef>
          <a:spcPct val="20000"/>
        </a:spcBef>
        <a:spcAft>
          <a:spcPct val="0"/>
        </a:spcAft>
        <a:buClr>
          <a:srgbClr val="FE9B03"/>
        </a:buClr>
        <a:buSzPct val="100000"/>
        <a:buChar char="–"/>
        <a:defRPr sz="1600">
          <a:solidFill>
            <a:srgbClr val="00279F"/>
          </a:solidFill>
          <a:latin typeface="Avant Garde"/>
        </a:defRPr>
      </a:lvl4pPr>
      <a:lvl5pPr marL="2057400" indent="-228600" algn="l" rtl="0" eaLnBrk="0" fontAlgn="base" hangingPunct="0">
        <a:spcBef>
          <a:spcPct val="20000"/>
        </a:spcBef>
        <a:spcAft>
          <a:spcPct val="0"/>
        </a:spcAft>
        <a:buClr>
          <a:srgbClr val="FE9B03"/>
        </a:buClr>
        <a:buSzPct val="100000"/>
        <a:buChar char="•"/>
        <a:defRPr sz="1600">
          <a:solidFill>
            <a:srgbClr val="00279F"/>
          </a:solidFill>
          <a:latin typeface="Avant Garde"/>
        </a:defRPr>
      </a:lvl5pPr>
      <a:lvl6pPr marL="2514600" indent="-228600" algn="l" rtl="0" eaLnBrk="0" fontAlgn="base" hangingPunct="0">
        <a:spcBef>
          <a:spcPct val="20000"/>
        </a:spcBef>
        <a:spcAft>
          <a:spcPct val="0"/>
        </a:spcAft>
        <a:buClr>
          <a:srgbClr val="FE9B03"/>
        </a:buClr>
        <a:buSzPct val="100000"/>
        <a:buChar char="•"/>
        <a:defRPr sz="1600">
          <a:solidFill>
            <a:srgbClr val="00279F"/>
          </a:solidFill>
          <a:latin typeface="Avant Garde"/>
        </a:defRPr>
      </a:lvl6pPr>
      <a:lvl7pPr marL="2971800" indent="-228600" algn="l" rtl="0" eaLnBrk="0" fontAlgn="base" hangingPunct="0">
        <a:spcBef>
          <a:spcPct val="20000"/>
        </a:spcBef>
        <a:spcAft>
          <a:spcPct val="0"/>
        </a:spcAft>
        <a:buClr>
          <a:srgbClr val="FE9B03"/>
        </a:buClr>
        <a:buSzPct val="100000"/>
        <a:buChar char="•"/>
        <a:defRPr sz="1600">
          <a:solidFill>
            <a:srgbClr val="00279F"/>
          </a:solidFill>
          <a:latin typeface="Avant Garde"/>
        </a:defRPr>
      </a:lvl7pPr>
      <a:lvl8pPr marL="3429000" indent="-228600" algn="l" rtl="0" eaLnBrk="0" fontAlgn="base" hangingPunct="0">
        <a:spcBef>
          <a:spcPct val="20000"/>
        </a:spcBef>
        <a:spcAft>
          <a:spcPct val="0"/>
        </a:spcAft>
        <a:buClr>
          <a:srgbClr val="FE9B03"/>
        </a:buClr>
        <a:buSzPct val="100000"/>
        <a:buChar char="•"/>
        <a:defRPr sz="1600">
          <a:solidFill>
            <a:srgbClr val="00279F"/>
          </a:solidFill>
          <a:latin typeface="Avant Garde"/>
        </a:defRPr>
      </a:lvl8pPr>
      <a:lvl9pPr marL="3886200" indent="-228600" algn="l" rtl="0" eaLnBrk="0" fontAlgn="base" hangingPunct="0">
        <a:spcBef>
          <a:spcPct val="20000"/>
        </a:spcBef>
        <a:spcAft>
          <a:spcPct val="0"/>
        </a:spcAft>
        <a:buClr>
          <a:srgbClr val="FE9B03"/>
        </a:buClr>
        <a:buSzPct val="100000"/>
        <a:buChar char="•"/>
        <a:defRPr sz="1600">
          <a:solidFill>
            <a:srgbClr val="00279F"/>
          </a:solidFill>
          <a:latin typeface="Avant Garde"/>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aviso.oceanob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aviso.oceanobs.com/" TargetMode="External"/><Relationship Id="rId5" Type="http://schemas.openxmlformats.org/officeDocument/2006/relationships/hyperlink" Target="http://www.aviso.oceanobs/" TargetMode="Externa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200025" y="981075"/>
            <a:ext cx="8893175" cy="1143000"/>
          </a:xfrm>
          <a:prstGeom prst="rect">
            <a:avLst/>
          </a:prstGeom>
          <a:noFill/>
          <a:ln w="12700">
            <a:noFill/>
            <a:miter lim="800000"/>
            <a:headEnd/>
            <a:tailEnd/>
          </a:ln>
        </p:spPr>
        <p:txBody>
          <a:bodyPr wrap="none" lIns="90488" tIns="44450" rIns="90488" bIns="44450" anchor="ctr"/>
          <a:lstStyle/>
          <a:p>
            <a:pPr algn="ctr">
              <a:spcBef>
                <a:spcPct val="30000"/>
              </a:spcBef>
            </a:pPr>
            <a:endParaRPr lang="en-US" sz="2400">
              <a:solidFill>
                <a:srgbClr val="FE9B03"/>
              </a:solidFill>
              <a:latin typeface="CB Futura CondensedBold"/>
            </a:endParaRPr>
          </a:p>
        </p:txBody>
      </p:sp>
      <p:sp>
        <p:nvSpPr>
          <p:cNvPr id="16386" name="Titre 3"/>
          <p:cNvSpPr>
            <a:spLocks noGrp="1"/>
          </p:cNvSpPr>
          <p:nvPr>
            <p:ph type="ctrTitle"/>
          </p:nvPr>
        </p:nvSpPr>
        <p:spPr>
          <a:xfrm>
            <a:off x="128588" y="1095375"/>
            <a:ext cx="9290050" cy="1470025"/>
          </a:xfrm>
        </p:spPr>
        <p:txBody>
          <a:bodyPr/>
          <a:lstStyle/>
          <a:p>
            <a:pPr algn="l"/>
            <a:r>
              <a:rPr lang="en-US" sz="4400" smtClean="0"/>
              <a:t>Waves from radar altimetry satellites: measurements and uses</a:t>
            </a:r>
            <a:br>
              <a:rPr lang="en-US" sz="4400" smtClean="0"/>
            </a:br>
            <a:endParaRPr lang="en-US" sz="4400" smtClean="0"/>
          </a:p>
        </p:txBody>
      </p:sp>
      <p:sp>
        <p:nvSpPr>
          <p:cNvPr id="16387" name="Sous-titre 5"/>
          <p:cNvSpPr>
            <a:spLocks noGrp="1"/>
          </p:cNvSpPr>
          <p:nvPr>
            <p:ph type="subTitle" idx="1"/>
          </p:nvPr>
        </p:nvSpPr>
        <p:spPr>
          <a:xfrm>
            <a:off x="1065213" y="5734050"/>
            <a:ext cx="7777162" cy="479425"/>
          </a:xfrm>
        </p:spPr>
        <p:txBody>
          <a:bodyPr/>
          <a:lstStyle/>
          <a:p>
            <a:r>
              <a:rPr lang="en-US" smtClean="0"/>
              <a:t>Vinca Rosmorduc, CLS / Aviso</a:t>
            </a:r>
          </a:p>
        </p:txBody>
      </p:sp>
      <p:pic>
        <p:nvPicPr>
          <p:cNvPr id="16389" name="Picture 5" descr="Argonautica-26-05-11-027H"/>
          <p:cNvPicPr>
            <a:picLocks noChangeAspect="1" noChangeArrowheads="1"/>
          </p:cNvPicPr>
          <p:nvPr/>
        </p:nvPicPr>
        <p:blipFill>
          <a:blip r:embed="rId2"/>
          <a:srcRect/>
          <a:stretch>
            <a:fillRect/>
          </a:stretch>
        </p:blipFill>
        <p:spPr bwMode="auto">
          <a:xfrm>
            <a:off x="200025" y="2205038"/>
            <a:ext cx="2781300" cy="3887787"/>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lstStyle/>
          <a:p>
            <a:r>
              <a:rPr lang="fr-FR" smtClean="0"/>
              <a:t>No…</a:t>
            </a:r>
          </a:p>
        </p:txBody>
      </p:sp>
      <p:sp>
        <p:nvSpPr>
          <p:cNvPr id="27650" name="Espace réservé du contenu 2"/>
          <p:cNvSpPr>
            <a:spLocks noGrp="1"/>
          </p:cNvSpPr>
          <p:nvPr>
            <p:ph idx="1"/>
          </p:nvPr>
        </p:nvSpPr>
        <p:spPr>
          <a:xfrm>
            <a:off x="160338" y="1447800"/>
            <a:ext cx="5440362" cy="4724400"/>
          </a:xfrm>
        </p:spPr>
        <p:txBody>
          <a:bodyPr/>
          <a:lstStyle/>
          <a:p>
            <a:r>
              <a:rPr lang="en-US" smtClean="0"/>
              <a:t>Because :</a:t>
            </a:r>
          </a:p>
          <a:p>
            <a:pPr lvl="1"/>
            <a:r>
              <a:rPr lang="en-US" smtClean="0"/>
              <a:t>Satellite beam is not a thin line…</a:t>
            </a:r>
            <a:br>
              <a:rPr lang="en-US" smtClean="0"/>
            </a:br>
            <a:r>
              <a:rPr lang="en-US" smtClean="0"/>
              <a:t>(its footprint is about 1-2 km minimum in diameter)</a:t>
            </a:r>
          </a:p>
          <a:p>
            <a:pPr lvl="1"/>
            <a:r>
              <a:rPr lang="en-US" smtClean="0"/>
              <a:t> Measurements are averaged anyway (over 1s, i.e. 7 km along the track), to remove noise. Individual measurements are never used</a:t>
            </a:r>
          </a:p>
          <a:p>
            <a:pPr lvl="1"/>
            <a:r>
              <a:rPr lang="en-US" smtClean="0"/>
              <a:t>Anyway, it would be too anecdotic </a:t>
            </a:r>
            <a:br>
              <a:rPr lang="en-US" smtClean="0"/>
            </a:br>
            <a:r>
              <a:rPr lang="en-US" smtClean="0"/>
              <a:t>(one wave measured over a lot)</a:t>
            </a:r>
          </a:p>
          <a:p>
            <a:r>
              <a:rPr lang="en-US" smtClean="0"/>
              <a:t>So, how?:</a:t>
            </a:r>
            <a:br>
              <a:rPr lang="en-US" smtClean="0"/>
            </a:br>
            <a:r>
              <a:rPr lang="en-US" smtClean="0"/>
              <a:t>the way the radar wave reflects on the ocean surface is largely shaped by wave (and wind) at the footprint level</a:t>
            </a:r>
          </a:p>
        </p:txBody>
      </p:sp>
      <p:pic>
        <p:nvPicPr>
          <p:cNvPr id="27651" name="Picture 3" descr="C:\Documents and Settings\vrosmorduc\Galerie\Images\Missions\1992_tp\P7291.jpg"/>
          <p:cNvPicPr>
            <a:picLocks noChangeAspect="1" noChangeArrowheads="1"/>
          </p:cNvPicPr>
          <p:nvPr/>
        </p:nvPicPr>
        <p:blipFill>
          <a:blip r:embed="rId2"/>
          <a:srcRect/>
          <a:stretch>
            <a:fillRect/>
          </a:stretch>
        </p:blipFill>
        <p:spPr bwMode="auto">
          <a:xfrm>
            <a:off x="5600700" y="950913"/>
            <a:ext cx="4176713" cy="52863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ChangeArrowheads="1"/>
          </p:cNvSpPr>
          <p:nvPr/>
        </p:nvSpPr>
        <p:spPr bwMode="auto">
          <a:xfrm>
            <a:off x="128588" y="1268413"/>
            <a:ext cx="7064375" cy="4897437"/>
          </a:xfrm>
          <a:prstGeom prst="rect">
            <a:avLst/>
          </a:prstGeom>
          <a:solidFill>
            <a:srgbClr val="E5FFFF"/>
          </a:solidFill>
          <a:ln w="9525">
            <a:noFill/>
            <a:miter lim="800000"/>
            <a:headEnd/>
            <a:tailEnd/>
          </a:ln>
        </p:spPr>
        <p:txBody>
          <a:bodyPr wrap="none" anchor="ctr"/>
          <a:lstStyle/>
          <a:p>
            <a:endParaRPr lang="de-DE"/>
          </a:p>
        </p:txBody>
      </p:sp>
      <p:grpSp>
        <p:nvGrpSpPr>
          <p:cNvPr id="28674" name="Group 7"/>
          <p:cNvGrpSpPr>
            <a:grpSpLocks/>
          </p:cNvGrpSpPr>
          <p:nvPr/>
        </p:nvGrpSpPr>
        <p:grpSpPr bwMode="auto">
          <a:xfrm>
            <a:off x="241300" y="1611313"/>
            <a:ext cx="1703388" cy="4297362"/>
            <a:chOff x="146" y="1938"/>
            <a:chExt cx="965" cy="3113"/>
          </a:xfrm>
        </p:grpSpPr>
        <p:grpSp>
          <p:nvGrpSpPr>
            <p:cNvPr id="28736" name="Group 8"/>
            <p:cNvGrpSpPr>
              <a:grpSpLocks/>
            </p:cNvGrpSpPr>
            <p:nvPr/>
          </p:nvGrpSpPr>
          <p:grpSpPr bwMode="auto">
            <a:xfrm>
              <a:off x="194" y="1938"/>
              <a:ext cx="873" cy="1230"/>
              <a:chOff x="194" y="1938"/>
              <a:chExt cx="873" cy="1230"/>
            </a:xfrm>
          </p:grpSpPr>
          <p:pic>
            <p:nvPicPr>
              <p:cNvPr id="28745" name="Picture 9" descr="Jason_seul1"/>
              <p:cNvPicPr>
                <a:picLocks noChangeAspect="1" noChangeArrowheads="1"/>
              </p:cNvPicPr>
              <p:nvPr/>
            </p:nvPicPr>
            <p:blipFill>
              <a:blip r:embed="rId3"/>
              <a:srcRect/>
              <a:stretch>
                <a:fillRect/>
              </a:stretch>
            </p:blipFill>
            <p:spPr bwMode="auto">
              <a:xfrm>
                <a:off x="274" y="1938"/>
                <a:ext cx="546" cy="283"/>
              </a:xfrm>
              <a:prstGeom prst="rect">
                <a:avLst/>
              </a:prstGeom>
              <a:noFill/>
              <a:ln w="9525">
                <a:noFill/>
                <a:miter lim="800000"/>
                <a:headEnd/>
                <a:tailEnd/>
              </a:ln>
            </p:spPr>
          </p:pic>
          <p:sp>
            <p:nvSpPr>
              <p:cNvPr id="28746" name="Rectangle 10"/>
              <p:cNvSpPr>
                <a:spLocks noChangeArrowheads="1"/>
              </p:cNvSpPr>
              <p:nvPr/>
            </p:nvSpPr>
            <p:spPr bwMode="auto">
              <a:xfrm>
                <a:off x="194" y="2981"/>
                <a:ext cx="873" cy="187"/>
              </a:xfrm>
              <a:prstGeom prst="rect">
                <a:avLst/>
              </a:prstGeom>
              <a:solidFill>
                <a:srgbClr val="0097F4"/>
              </a:solidFill>
              <a:ln w="9525">
                <a:solidFill>
                  <a:srgbClr val="0097F4"/>
                </a:solidFill>
                <a:miter lim="800000"/>
                <a:headEnd/>
                <a:tailEnd/>
              </a:ln>
            </p:spPr>
            <p:txBody>
              <a:bodyPr wrap="none" anchor="ctr"/>
              <a:lstStyle/>
              <a:p>
                <a:endParaRPr lang="de-DE"/>
              </a:p>
            </p:txBody>
          </p:sp>
          <p:sp>
            <p:nvSpPr>
              <p:cNvPr id="28747" name="Line 11"/>
              <p:cNvSpPr>
                <a:spLocks noChangeShapeType="1"/>
              </p:cNvSpPr>
              <p:nvPr/>
            </p:nvSpPr>
            <p:spPr bwMode="auto">
              <a:xfrm flipH="1">
                <a:off x="311" y="2127"/>
                <a:ext cx="327" cy="835"/>
              </a:xfrm>
              <a:prstGeom prst="line">
                <a:avLst/>
              </a:prstGeom>
              <a:noFill/>
              <a:ln w="6350">
                <a:solidFill>
                  <a:schemeClr val="tx1"/>
                </a:solidFill>
                <a:round/>
                <a:headEnd/>
                <a:tailEnd/>
              </a:ln>
            </p:spPr>
            <p:txBody>
              <a:bodyPr wrap="none" anchor="ctr"/>
              <a:lstStyle/>
              <a:p>
                <a:endParaRPr lang="de-DE"/>
              </a:p>
            </p:txBody>
          </p:sp>
          <p:sp>
            <p:nvSpPr>
              <p:cNvPr id="28748" name="Line 12"/>
              <p:cNvSpPr>
                <a:spLocks noChangeShapeType="1"/>
              </p:cNvSpPr>
              <p:nvPr/>
            </p:nvSpPr>
            <p:spPr bwMode="auto">
              <a:xfrm>
                <a:off x="638" y="2127"/>
                <a:ext cx="327" cy="835"/>
              </a:xfrm>
              <a:prstGeom prst="line">
                <a:avLst/>
              </a:prstGeom>
              <a:noFill/>
              <a:ln w="6350">
                <a:solidFill>
                  <a:schemeClr val="tx1"/>
                </a:solidFill>
                <a:round/>
                <a:headEnd/>
                <a:tailEnd/>
              </a:ln>
            </p:spPr>
            <p:txBody>
              <a:bodyPr wrap="none" anchor="ctr"/>
              <a:lstStyle/>
              <a:p>
                <a:endParaRPr lang="de-DE"/>
              </a:p>
            </p:txBody>
          </p:sp>
          <p:sp>
            <p:nvSpPr>
              <p:cNvPr id="28749" name="Freeform 13"/>
              <p:cNvSpPr>
                <a:spLocks/>
              </p:cNvSpPr>
              <p:nvPr/>
            </p:nvSpPr>
            <p:spPr bwMode="auto">
              <a:xfrm>
                <a:off x="371" y="2821"/>
                <a:ext cx="534" cy="61"/>
              </a:xfrm>
              <a:custGeom>
                <a:avLst/>
                <a:gdLst>
                  <a:gd name="T0" fmla="*/ 0 w 2304"/>
                  <a:gd name="T1" fmla="*/ 0 h 288"/>
                  <a:gd name="T2" fmla="*/ 100 w 2304"/>
                  <a:gd name="T3" fmla="*/ 41 h 288"/>
                  <a:gd name="T4" fmla="*/ 267 w 2304"/>
                  <a:gd name="T5" fmla="*/ 61 h 288"/>
                  <a:gd name="T6" fmla="*/ 445 w 2304"/>
                  <a:gd name="T7" fmla="*/ 41 h 288"/>
                  <a:gd name="T8" fmla="*/ 534 w 2304"/>
                  <a:gd name="T9" fmla="*/ 0 h 288"/>
                  <a:gd name="T10" fmla="*/ 0 60000 65536"/>
                  <a:gd name="T11" fmla="*/ 0 60000 65536"/>
                  <a:gd name="T12" fmla="*/ 0 60000 65536"/>
                  <a:gd name="T13" fmla="*/ 0 60000 65536"/>
                  <a:gd name="T14" fmla="*/ 0 60000 65536"/>
                  <a:gd name="T15" fmla="*/ 0 w 2304"/>
                  <a:gd name="T16" fmla="*/ 0 h 288"/>
                  <a:gd name="T17" fmla="*/ 2304 w 2304"/>
                  <a:gd name="T18" fmla="*/ 288 h 288"/>
                </a:gdLst>
                <a:ahLst/>
                <a:cxnLst>
                  <a:cxn ang="T10">
                    <a:pos x="T0" y="T1"/>
                  </a:cxn>
                  <a:cxn ang="T11">
                    <a:pos x="T2" y="T3"/>
                  </a:cxn>
                  <a:cxn ang="T12">
                    <a:pos x="T4" y="T5"/>
                  </a:cxn>
                  <a:cxn ang="T13">
                    <a:pos x="T6" y="T7"/>
                  </a:cxn>
                  <a:cxn ang="T14">
                    <a:pos x="T8" y="T9"/>
                  </a:cxn>
                </a:cxnLst>
                <a:rect l="T15" t="T16" r="T17" b="T18"/>
                <a:pathLst>
                  <a:path w="2304" h="288">
                    <a:moveTo>
                      <a:pt x="0" y="0"/>
                    </a:moveTo>
                    <a:cubicBezTo>
                      <a:pt x="120" y="72"/>
                      <a:pt x="240" y="144"/>
                      <a:pt x="432" y="192"/>
                    </a:cubicBezTo>
                    <a:cubicBezTo>
                      <a:pt x="624" y="240"/>
                      <a:pt x="904" y="288"/>
                      <a:pt x="1152" y="288"/>
                    </a:cubicBezTo>
                    <a:cubicBezTo>
                      <a:pt x="1400" y="288"/>
                      <a:pt x="1728" y="240"/>
                      <a:pt x="1920" y="192"/>
                    </a:cubicBezTo>
                    <a:cubicBezTo>
                      <a:pt x="2112" y="144"/>
                      <a:pt x="2208" y="72"/>
                      <a:pt x="2304" y="0"/>
                    </a:cubicBezTo>
                  </a:path>
                </a:pathLst>
              </a:custGeom>
              <a:noFill/>
              <a:ln w="57150" cmpd="sng">
                <a:solidFill>
                  <a:srgbClr val="FF3300"/>
                </a:solidFill>
                <a:round/>
                <a:headEnd/>
                <a:tailEnd/>
              </a:ln>
            </p:spPr>
            <p:txBody>
              <a:bodyPr wrap="none" anchor="ctr"/>
              <a:lstStyle/>
              <a:p>
                <a:endParaRPr lang="de-DE"/>
              </a:p>
            </p:txBody>
          </p:sp>
        </p:grpSp>
        <p:sp>
          <p:nvSpPr>
            <p:cNvPr id="28737" name="Oval 14"/>
            <p:cNvSpPr>
              <a:spLocks noChangeArrowheads="1"/>
            </p:cNvSpPr>
            <p:nvPr/>
          </p:nvSpPr>
          <p:spPr bwMode="auto">
            <a:xfrm>
              <a:off x="165" y="3264"/>
              <a:ext cx="946" cy="943"/>
            </a:xfrm>
            <a:prstGeom prst="ellipse">
              <a:avLst/>
            </a:prstGeom>
            <a:solidFill>
              <a:srgbClr val="A3DCFF"/>
            </a:solidFill>
            <a:ln w="9525">
              <a:noFill/>
              <a:round/>
              <a:headEnd/>
              <a:tailEnd/>
            </a:ln>
          </p:spPr>
          <p:txBody>
            <a:bodyPr wrap="none" anchor="ctr"/>
            <a:lstStyle/>
            <a:p>
              <a:endParaRPr lang="de-DE"/>
            </a:p>
          </p:txBody>
        </p:sp>
        <p:grpSp>
          <p:nvGrpSpPr>
            <p:cNvPr id="28738" name="Group 15"/>
            <p:cNvGrpSpPr>
              <a:grpSpLocks/>
            </p:cNvGrpSpPr>
            <p:nvPr/>
          </p:nvGrpSpPr>
          <p:grpSpPr bwMode="auto">
            <a:xfrm>
              <a:off x="146" y="4421"/>
              <a:ext cx="946" cy="630"/>
              <a:chOff x="146" y="4421"/>
              <a:chExt cx="946" cy="630"/>
            </a:xfrm>
          </p:grpSpPr>
          <p:sp>
            <p:nvSpPr>
              <p:cNvPr id="28739" name="Rectangle 16"/>
              <p:cNvSpPr>
                <a:spLocks noChangeArrowheads="1"/>
              </p:cNvSpPr>
              <p:nvPr/>
            </p:nvSpPr>
            <p:spPr bwMode="auto">
              <a:xfrm>
                <a:off x="146" y="4421"/>
                <a:ext cx="946" cy="630"/>
              </a:xfrm>
              <a:prstGeom prst="rect">
                <a:avLst/>
              </a:prstGeom>
              <a:solidFill>
                <a:srgbClr val="B3E2FF"/>
              </a:solidFill>
              <a:ln w="9525">
                <a:solidFill>
                  <a:schemeClr val="tx1"/>
                </a:solidFill>
                <a:miter lim="800000"/>
                <a:headEnd/>
                <a:tailEnd/>
              </a:ln>
            </p:spPr>
            <p:txBody>
              <a:bodyPr wrap="none" anchor="ctr"/>
              <a:lstStyle/>
              <a:p>
                <a:endParaRPr lang="de-DE"/>
              </a:p>
            </p:txBody>
          </p:sp>
          <p:grpSp>
            <p:nvGrpSpPr>
              <p:cNvPr id="28740" name="Group 17"/>
              <p:cNvGrpSpPr>
                <a:grpSpLocks/>
              </p:cNvGrpSpPr>
              <p:nvPr/>
            </p:nvGrpSpPr>
            <p:grpSpPr bwMode="auto">
              <a:xfrm>
                <a:off x="240" y="4560"/>
                <a:ext cx="720" cy="432"/>
                <a:chOff x="3264" y="4560"/>
                <a:chExt cx="720" cy="432"/>
              </a:xfrm>
            </p:grpSpPr>
            <p:sp>
              <p:nvSpPr>
                <p:cNvPr id="28742" name="Line 18"/>
                <p:cNvSpPr>
                  <a:spLocks noChangeShapeType="1"/>
                </p:cNvSpPr>
                <p:nvPr/>
              </p:nvSpPr>
              <p:spPr bwMode="auto">
                <a:xfrm flipV="1">
                  <a:off x="3504" y="4560"/>
                  <a:ext cx="0" cy="432"/>
                </a:xfrm>
                <a:prstGeom prst="line">
                  <a:avLst/>
                </a:prstGeom>
                <a:noFill/>
                <a:ln w="9525">
                  <a:solidFill>
                    <a:schemeClr val="tx1"/>
                  </a:solidFill>
                  <a:round/>
                  <a:headEnd/>
                  <a:tailEnd/>
                </a:ln>
              </p:spPr>
              <p:txBody>
                <a:bodyPr wrap="none" anchor="ctr"/>
                <a:lstStyle/>
                <a:p>
                  <a:endParaRPr lang="de-DE"/>
                </a:p>
              </p:txBody>
            </p:sp>
            <p:sp>
              <p:nvSpPr>
                <p:cNvPr id="28743" name="Line 19"/>
                <p:cNvSpPr>
                  <a:spLocks noChangeShapeType="1"/>
                </p:cNvSpPr>
                <p:nvPr/>
              </p:nvSpPr>
              <p:spPr bwMode="auto">
                <a:xfrm flipH="1">
                  <a:off x="3264" y="4992"/>
                  <a:ext cx="240" cy="0"/>
                </a:xfrm>
                <a:prstGeom prst="line">
                  <a:avLst/>
                </a:prstGeom>
                <a:noFill/>
                <a:ln w="9525">
                  <a:solidFill>
                    <a:schemeClr val="tx1"/>
                  </a:solidFill>
                  <a:round/>
                  <a:headEnd/>
                  <a:tailEnd/>
                </a:ln>
              </p:spPr>
              <p:txBody>
                <a:bodyPr wrap="none" anchor="ctr"/>
                <a:lstStyle/>
                <a:p>
                  <a:endParaRPr lang="de-DE"/>
                </a:p>
              </p:txBody>
            </p:sp>
            <p:sp>
              <p:nvSpPr>
                <p:cNvPr id="28744" name="Line 20"/>
                <p:cNvSpPr>
                  <a:spLocks noChangeShapeType="1"/>
                </p:cNvSpPr>
                <p:nvPr/>
              </p:nvSpPr>
              <p:spPr bwMode="auto">
                <a:xfrm>
                  <a:off x="3504" y="4560"/>
                  <a:ext cx="480" cy="0"/>
                </a:xfrm>
                <a:prstGeom prst="line">
                  <a:avLst/>
                </a:prstGeom>
                <a:noFill/>
                <a:ln w="9525">
                  <a:solidFill>
                    <a:schemeClr val="tx1"/>
                  </a:solidFill>
                  <a:round/>
                  <a:headEnd/>
                  <a:tailEnd/>
                </a:ln>
              </p:spPr>
              <p:txBody>
                <a:bodyPr wrap="none" anchor="ctr"/>
                <a:lstStyle/>
                <a:p>
                  <a:endParaRPr lang="de-DE"/>
                </a:p>
              </p:txBody>
            </p:sp>
          </p:grpSp>
          <p:sp>
            <p:nvSpPr>
              <p:cNvPr id="28741" name="Line 21"/>
              <p:cNvSpPr>
                <a:spLocks noChangeShapeType="1"/>
              </p:cNvSpPr>
              <p:nvPr/>
            </p:nvSpPr>
            <p:spPr bwMode="auto">
              <a:xfrm>
                <a:off x="240" y="4992"/>
                <a:ext cx="192" cy="0"/>
              </a:xfrm>
              <a:prstGeom prst="line">
                <a:avLst/>
              </a:prstGeom>
              <a:noFill/>
              <a:ln w="38100">
                <a:solidFill>
                  <a:srgbClr val="FF3300"/>
                </a:solidFill>
                <a:round/>
                <a:headEnd/>
                <a:tailEnd/>
              </a:ln>
            </p:spPr>
            <p:txBody>
              <a:bodyPr wrap="none" anchor="ctr"/>
              <a:lstStyle/>
              <a:p>
                <a:endParaRPr lang="de-DE"/>
              </a:p>
            </p:txBody>
          </p:sp>
        </p:grpSp>
      </p:grpSp>
      <p:grpSp>
        <p:nvGrpSpPr>
          <p:cNvPr id="28675" name="Group 22"/>
          <p:cNvGrpSpPr>
            <a:grpSpLocks/>
          </p:cNvGrpSpPr>
          <p:nvPr/>
        </p:nvGrpSpPr>
        <p:grpSpPr bwMode="auto">
          <a:xfrm>
            <a:off x="1971675" y="1611313"/>
            <a:ext cx="1673225" cy="4297362"/>
            <a:chOff x="1152" y="1938"/>
            <a:chExt cx="948" cy="3113"/>
          </a:xfrm>
        </p:grpSpPr>
        <p:sp>
          <p:nvSpPr>
            <p:cNvPr id="28716" name="Oval 23"/>
            <p:cNvSpPr>
              <a:spLocks noChangeArrowheads="1"/>
            </p:cNvSpPr>
            <p:nvPr/>
          </p:nvSpPr>
          <p:spPr bwMode="auto">
            <a:xfrm>
              <a:off x="1152" y="3264"/>
              <a:ext cx="946" cy="943"/>
            </a:xfrm>
            <a:prstGeom prst="ellipse">
              <a:avLst/>
            </a:prstGeom>
            <a:solidFill>
              <a:srgbClr val="A3DCFF"/>
            </a:solidFill>
            <a:ln w="9525">
              <a:noFill/>
              <a:round/>
              <a:headEnd/>
              <a:tailEnd/>
            </a:ln>
          </p:spPr>
          <p:txBody>
            <a:bodyPr wrap="none" anchor="ctr"/>
            <a:lstStyle/>
            <a:p>
              <a:endParaRPr lang="de-DE"/>
            </a:p>
          </p:txBody>
        </p:sp>
        <p:grpSp>
          <p:nvGrpSpPr>
            <p:cNvPr id="28717" name="Group 24"/>
            <p:cNvGrpSpPr>
              <a:grpSpLocks/>
            </p:cNvGrpSpPr>
            <p:nvPr/>
          </p:nvGrpSpPr>
          <p:grpSpPr bwMode="auto">
            <a:xfrm>
              <a:off x="1202" y="1938"/>
              <a:ext cx="873" cy="1230"/>
              <a:chOff x="1202" y="1938"/>
              <a:chExt cx="873" cy="1230"/>
            </a:xfrm>
          </p:grpSpPr>
          <p:pic>
            <p:nvPicPr>
              <p:cNvPr id="28731" name="Picture 25" descr="Jason_seul1"/>
              <p:cNvPicPr>
                <a:picLocks noChangeAspect="1" noChangeArrowheads="1"/>
              </p:cNvPicPr>
              <p:nvPr/>
            </p:nvPicPr>
            <p:blipFill>
              <a:blip r:embed="rId3"/>
              <a:srcRect/>
              <a:stretch>
                <a:fillRect/>
              </a:stretch>
            </p:blipFill>
            <p:spPr bwMode="auto">
              <a:xfrm>
                <a:off x="1261" y="1938"/>
                <a:ext cx="546" cy="283"/>
              </a:xfrm>
              <a:prstGeom prst="rect">
                <a:avLst/>
              </a:prstGeom>
              <a:noFill/>
              <a:ln w="9525">
                <a:noFill/>
                <a:miter lim="800000"/>
                <a:headEnd/>
                <a:tailEnd/>
              </a:ln>
            </p:spPr>
          </p:pic>
          <p:sp>
            <p:nvSpPr>
              <p:cNvPr id="28732" name="Line 26"/>
              <p:cNvSpPr>
                <a:spLocks noChangeShapeType="1"/>
              </p:cNvSpPr>
              <p:nvPr/>
            </p:nvSpPr>
            <p:spPr bwMode="auto">
              <a:xfrm flipH="1">
                <a:off x="1298" y="2127"/>
                <a:ext cx="327" cy="835"/>
              </a:xfrm>
              <a:prstGeom prst="line">
                <a:avLst/>
              </a:prstGeom>
              <a:noFill/>
              <a:ln w="6350">
                <a:solidFill>
                  <a:schemeClr val="tx1"/>
                </a:solidFill>
                <a:round/>
                <a:headEnd/>
                <a:tailEnd/>
              </a:ln>
            </p:spPr>
            <p:txBody>
              <a:bodyPr wrap="none" anchor="ctr"/>
              <a:lstStyle/>
              <a:p>
                <a:endParaRPr lang="de-DE"/>
              </a:p>
            </p:txBody>
          </p:sp>
          <p:sp>
            <p:nvSpPr>
              <p:cNvPr id="28733" name="Line 27"/>
              <p:cNvSpPr>
                <a:spLocks noChangeShapeType="1"/>
              </p:cNvSpPr>
              <p:nvPr/>
            </p:nvSpPr>
            <p:spPr bwMode="auto">
              <a:xfrm>
                <a:off x="1625" y="2127"/>
                <a:ext cx="327" cy="835"/>
              </a:xfrm>
              <a:prstGeom prst="line">
                <a:avLst/>
              </a:prstGeom>
              <a:noFill/>
              <a:ln w="6350">
                <a:solidFill>
                  <a:schemeClr val="tx1"/>
                </a:solidFill>
                <a:round/>
                <a:headEnd/>
                <a:tailEnd/>
              </a:ln>
            </p:spPr>
            <p:txBody>
              <a:bodyPr wrap="none" anchor="ctr"/>
              <a:lstStyle/>
              <a:p>
                <a:endParaRPr lang="de-DE"/>
              </a:p>
            </p:txBody>
          </p:sp>
          <p:sp>
            <p:nvSpPr>
              <p:cNvPr id="28734" name="Freeform 28"/>
              <p:cNvSpPr>
                <a:spLocks/>
              </p:cNvSpPr>
              <p:nvPr/>
            </p:nvSpPr>
            <p:spPr bwMode="auto">
              <a:xfrm>
                <a:off x="1344" y="2880"/>
                <a:ext cx="576" cy="84"/>
              </a:xfrm>
              <a:custGeom>
                <a:avLst/>
                <a:gdLst>
                  <a:gd name="T0" fmla="*/ 0 w 2304"/>
                  <a:gd name="T1" fmla="*/ 0 h 288"/>
                  <a:gd name="T2" fmla="*/ 108 w 2304"/>
                  <a:gd name="T3" fmla="*/ 56 h 288"/>
                  <a:gd name="T4" fmla="*/ 288 w 2304"/>
                  <a:gd name="T5" fmla="*/ 84 h 288"/>
                  <a:gd name="T6" fmla="*/ 480 w 2304"/>
                  <a:gd name="T7" fmla="*/ 56 h 288"/>
                  <a:gd name="T8" fmla="*/ 576 w 2304"/>
                  <a:gd name="T9" fmla="*/ 0 h 288"/>
                  <a:gd name="T10" fmla="*/ 0 60000 65536"/>
                  <a:gd name="T11" fmla="*/ 0 60000 65536"/>
                  <a:gd name="T12" fmla="*/ 0 60000 65536"/>
                  <a:gd name="T13" fmla="*/ 0 60000 65536"/>
                  <a:gd name="T14" fmla="*/ 0 60000 65536"/>
                  <a:gd name="T15" fmla="*/ 0 w 2304"/>
                  <a:gd name="T16" fmla="*/ 0 h 288"/>
                  <a:gd name="T17" fmla="*/ 2304 w 2304"/>
                  <a:gd name="T18" fmla="*/ 288 h 288"/>
                </a:gdLst>
                <a:ahLst/>
                <a:cxnLst>
                  <a:cxn ang="T10">
                    <a:pos x="T0" y="T1"/>
                  </a:cxn>
                  <a:cxn ang="T11">
                    <a:pos x="T2" y="T3"/>
                  </a:cxn>
                  <a:cxn ang="T12">
                    <a:pos x="T4" y="T5"/>
                  </a:cxn>
                  <a:cxn ang="T13">
                    <a:pos x="T6" y="T7"/>
                  </a:cxn>
                  <a:cxn ang="T14">
                    <a:pos x="T8" y="T9"/>
                  </a:cxn>
                </a:cxnLst>
                <a:rect l="T15" t="T16" r="T17" b="T18"/>
                <a:pathLst>
                  <a:path w="2304" h="288">
                    <a:moveTo>
                      <a:pt x="0" y="0"/>
                    </a:moveTo>
                    <a:cubicBezTo>
                      <a:pt x="120" y="72"/>
                      <a:pt x="240" y="144"/>
                      <a:pt x="432" y="192"/>
                    </a:cubicBezTo>
                    <a:cubicBezTo>
                      <a:pt x="624" y="240"/>
                      <a:pt x="904" y="288"/>
                      <a:pt x="1152" y="288"/>
                    </a:cubicBezTo>
                    <a:cubicBezTo>
                      <a:pt x="1400" y="288"/>
                      <a:pt x="1728" y="240"/>
                      <a:pt x="1920" y="192"/>
                    </a:cubicBezTo>
                    <a:cubicBezTo>
                      <a:pt x="2112" y="144"/>
                      <a:pt x="2208" y="72"/>
                      <a:pt x="2304" y="0"/>
                    </a:cubicBezTo>
                  </a:path>
                </a:pathLst>
              </a:custGeom>
              <a:noFill/>
              <a:ln w="57150" cmpd="sng">
                <a:solidFill>
                  <a:srgbClr val="FF3300"/>
                </a:solidFill>
                <a:round/>
                <a:headEnd/>
                <a:tailEnd/>
              </a:ln>
            </p:spPr>
            <p:txBody>
              <a:bodyPr wrap="none" anchor="ctr"/>
              <a:lstStyle/>
              <a:p>
                <a:endParaRPr lang="de-DE"/>
              </a:p>
            </p:txBody>
          </p:sp>
          <p:sp>
            <p:nvSpPr>
              <p:cNvPr id="28735" name="Rectangle 29"/>
              <p:cNvSpPr>
                <a:spLocks noChangeArrowheads="1"/>
              </p:cNvSpPr>
              <p:nvPr/>
            </p:nvSpPr>
            <p:spPr bwMode="auto">
              <a:xfrm>
                <a:off x="1202" y="2981"/>
                <a:ext cx="873" cy="187"/>
              </a:xfrm>
              <a:prstGeom prst="rect">
                <a:avLst/>
              </a:prstGeom>
              <a:solidFill>
                <a:srgbClr val="0097F4"/>
              </a:solidFill>
              <a:ln w="9525">
                <a:solidFill>
                  <a:srgbClr val="0097F4"/>
                </a:solidFill>
                <a:miter lim="800000"/>
                <a:headEnd/>
                <a:tailEnd/>
              </a:ln>
            </p:spPr>
            <p:txBody>
              <a:bodyPr wrap="none" anchor="ctr"/>
              <a:lstStyle/>
              <a:p>
                <a:endParaRPr lang="de-DE"/>
              </a:p>
            </p:txBody>
          </p:sp>
        </p:grpSp>
        <p:sp>
          <p:nvSpPr>
            <p:cNvPr id="28718" name="Oval 30"/>
            <p:cNvSpPr>
              <a:spLocks noChangeArrowheads="1"/>
            </p:cNvSpPr>
            <p:nvPr/>
          </p:nvSpPr>
          <p:spPr bwMode="auto">
            <a:xfrm>
              <a:off x="1584" y="3696"/>
              <a:ext cx="48" cy="48"/>
            </a:xfrm>
            <a:prstGeom prst="ellipse">
              <a:avLst/>
            </a:prstGeom>
            <a:solidFill>
              <a:srgbClr val="FF3300"/>
            </a:solidFill>
            <a:ln w="9525">
              <a:solidFill>
                <a:srgbClr val="FF3300"/>
              </a:solidFill>
              <a:round/>
              <a:headEnd/>
              <a:tailEnd/>
            </a:ln>
          </p:spPr>
          <p:txBody>
            <a:bodyPr wrap="none" anchor="ctr"/>
            <a:lstStyle/>
            <a:p>
              <a:endParaRPr lang="de-DE"/>
            </a:p>
          </p:txBody>
        </p:sp>
        <p:grpSp>
          <p:nvGrpSpPr>
            <p:cNvPr id="28719" name="Group 31"/>
            <p:cNvGrpSpPr>
              <a:grpSpLocks/>
            </p:cNvGrpSpPr>
            <p:nvPr/>
          </p:nvGrpSpPr>
          <p:grpSpPr bwMode="auto">
            <a:xfrm>
              <a:off x="1154" y="4421"/>
              <a:ext cx="946" cy="630"/>
              <a:chOff x="1154" y="4421"/>
              <a:chExt cx="946" cy="630"/>
            </a:xfrm>
          </p:grpSpPr>
          <p:sp>
            <p:nvSpPr>
              <p:cNvPr id="28720" name="Line 32"/>
              <p:cNvSpPr>
                <a:spLocks noChangeShapeType="1"/>
              </p:cNvSpPr>
              <p:nvPr/>
            </p:nvSpPr>
            <p:spPr bwMode="auto">
              <a:xfrm>
                <a:off x="1181" y="4871"/>
                <a:ext cx="146" cy="0"/>
              </a:xfrm>
              <a:prstGeom prst="line">
                <a:avLst/>
              </a:prstGeom>
              <a:noFill/>
              <a:ln w="38100">
                <a:solidFill>
                  <a:srgbClr val="FF3300"/>
                </a:solidFill>
                <a:round/>
                <a:headEnd/>
                <a:tailEnd/>
              </a:ln>
            </p:spPr>
            <p:txBody>
              <a:bodyPr wrap="none" anchor="ctr"/>
              <a:lstStyle/>
              <a:p>
                <a:endParaRPr lang="de-DE"/>
              </a:p>
            </p:txBody>
          </p:sp>
          <p:sp>
            <p:nvSpPr>
              <p:cNvPr id="28721" name="Line 33"/>
              <p:cNvSpPr>
                <a:spLocks noChangeShapeType="1"/>
              </p:cNvSpPr>
              <p:nvPr/>
            </p:nvSpPr>
            <p:spPr bwMode="auto">
              <a:xfrm flipV="1">
                <a:off x="1375" y="4449"/>
                <a:ext cx="576" cy="0"/>
              </a:xfrm>
              <a:prstGeom prst="line">
                <a:avLst/>
              </a:prstGeom>
              <a:noFill/>
              <a:ln w="9525">
                <a:solidFill>
                  <a:schemeClr val="tx1"/>
                </a:solidFill>
                <a:prstDash val="sysDot"/>
                <a:round/>
                <a:headEnd/>
                <a:tailEnd/>
              </a:ln>
            </p:spPr>
            <p:txBody>
              <a:bodyPr wrap="none" anchor="ctr"/>
              <a:lstStyle/>
              <a:p>
                <a:endParaRPr lang="de-DE"/>
              </a:p>
            </p:txBody>
          </p:sp>
          <p:sp>
            <p:nvSpPr>
              <p:cNvPr id="28722" name="Line 34"/>
              <p:cNvSpPr>
                <a:spLocks noChangeShapeType="1"/>
              </p:cNvSpPr>
              <p:nvPr/>
            </p:nvSpPr>
            <p:spPr bwMode="auto">
              <a:xfrm flipV="1">
                <a:off x="1375" y="4448"/>
                <a:ext cx="0" cy="432"/>
              </a:xfrm>
              <a:prstGeom prst="line">
                <a:avLst/>
              </a:prstGeom>
              <a:noFill/>
              <a:ln w="9525">
                <a:solidFill>
                  <a:schemeClr val="tx1"/>
                </a:solidFill>
                <a:round/>
                <a:headEnd/>
                <a:tailEnd/>
              </a:ln>
            </p:spPr>
            <p:txBody>
              <a:bodyPr wrap="none" anchor="ctr"/>
              <a:lstStyle/>
              <a:p>
                <a:endParaRPr lang="de-DE"/>
              </a:p>
            </p:txBody>
          </p:sp>
          <p:sp>
            <p:nvSpPr>
              <p:cNvPr id="28723" name="Line 35"/>
              <p:cNvSpPr>
                <a:spLocks noChangeShapeType="1"/>
              </p:cNvSpPr>
              <p:nvPr/>
            </p:nvSpPr>
            <p:spPr bwMode="auto">
              <a:xfrm>
                <a:off x="1327" y="4881"/>
                <a:ext cx="48" cy="0"/>
              </a:xfrm>
              <a:prstGeom prst="line">
                <a:avLst/>
              </a:prstGeom>
              <a:noFill/>
              <a:ln w="9525">
                <a:solidFill>
                  <a:schemeClr val="tx1"/>
                </a:solidFill>
                <a:round/>
                <a:headEnd/>
                <a:tailEnd/>
              </a:ln>
            </p:spPr>
            <p:txBody>
              <a:bodyPr wrap="none" anchor="ctr"/>
              <a:lstStyle/>
              <a:p>
                <a:endParaRPr lang="de-DE"/>
              </a:p>
            </p:txBody>
          </p:sp>
          <p:sp>
            <p:nvSpPr>
              <p:cNvPr id="28724" name="Rectangle 36"/>
              <p:cNvSpPr>
                <a:spLocks noChangeArrowheads="1"/>
              </p:cNvSpPr>
              <p:nvPr/>
            </p:nvSpPr>
            <p:spPr bwMode="auto">
              <a:xfrm>
                <a:off x="1154" y="4421"/>
                <a:ext cx="946" cy="630"/>
              </a:xfrm>
              <a:prstGeom prst="rect">
                <a:avLst/>
              </a:prstGeom>
              <a:solidFill>
                <a:srgbClr val="B3E2FF"/>
              </a:solidFill>
              <a:ln w="9525">
                <a:solidFill>
                  <a:schemeClr val="tx1"/>
                </a:solidFill>
                <a:miter lim="800000"/>
                <a:headEnd/>
                <a:tailEnd/>
              </a:ln>
            </p:spPr>
            <p:txBody>
              <a:bodyPr wrap="none" anchor="ctr"/>
              <a:lstStyle/>
              <a:p>
                <a:endParaRPr lang="de-DE"/>
              </a:p>
            </p:txBody>
          </p:sp>
          <p:grpSp>
            <p:nvGrpSpPr>
              <p:cNvPr id="28725" name="Group 37"/>
              <p:cNvGrpSpPr>
                <a:grpSpLocks/>
              </p:cNvGrpSpPr>
              <p:nvPr/>
            </p:nvGrpSpPr>
            <p:grpSpPr bwMode="auto">
              <a:xfrm>
                <a:off x="1248" y="4560"/>
                <a:ext cx="720" cy="432"/>
                <a:chOff x="3264" y="4560"/>
                <a:chExt cx="720" cy="432"/>
              </a:xfrm>
            </p:grpSpPr>
            <p:sp>
              <p:nvSpPr>
                <p:cNvPr id="28728" name="Line 38"/>
                <p:cNvSpPr>
                  <a:spLocks noChangeShapeType="1"/>
                </p:cNvSpPr>
                <p:nvPr/>
              </p:nvSpPr>
              <p:spPr bwMode="auto">
                <a:xfrm flipV="1">
                  <a:off x="3504" y="4560"/>
                  <a:ext cx="0" cy="432"/>
                </a:xfrm>
                <a:prstGeom prst="line">
                  <a:avLst/>
                </a:prstGeom>
                <a:noFill/>
                <a:ln w="9525">
                  <a:solidFill>
                    <a:schemeClr val="tx1"/>
                  </a:solidFill>
                  <a:round/>
                  <a:headEnd/>
                  <a:tailEnd/>
                </a:ln>
              </p:spPr>
              <p:txBody>
                <a:bodyPr wrap="none" anchor="ctr"/>
                <a:lstStyle/>
                <a:p>
                  <a:endParaRPr lang="de-DE"/>
                </a:p>
              </p:txBody>
            </p:sp>
            <p:sp>
              <p:nvSpPr>
                <p:cNvPr id="28729" name="Line 39"/>
                <p:cNvSpPr>
                  <a:spLocks noChangeShapeType="1"/>
                </p:cNvSpPr>
                <p:nvPr/>
              </p:nvSpPr>
              <p:spPr bwMode="auto">
                <a:xfrm flipH="1">
                  <a:off x="3264" y="4992"/>
                  <a:ext cx="240" cy="0"/>
                </a:xfrm>
                <a:prstGeom prst="line">
                  <a:avLst/>
                </a:prstGeom>
                <a:noFill/>
                <a:ln w="9525">
                  <a:solidFill>
                    <a:schemeClr val="tx1"/>
                  </a:solidFill>
                  <a:round/>
                  <a:headEnd/>
                  <a:tailEnd/>
                </a:ln>
              </p:spPr>
              <p:txBody>
                <a:bodyPr wrap="none" anchor="ctr"/>
                <a:lstStyle/>
                <a:p>
                  <a:endParaRPr lang="de-DE"/>
                </a:p>
              </p:txBody>
            </p:sp>
            <p:sp>
              <p:nvSpPr>
                <p:cNvPr id="28730" name="Line 40"/>
                <p:cNvSpPr>
                  <a:spLocks noChangeShapeType="1"/>
                </p:cNvSpPr>
                <p:nvPr/>
              </p:nvSpPr>
              <p:spPr bwMode="auto">
                <a:xfrm>
                  <a:off x="3504" y="4560"/>
                  <a:ext cx="480" cy="0"/>
                </a:xfrm>
                <a:prstGeom prst="line">
                  <a:avLst/>
                </a:prstGeom>
                <a:noFill/>
                <a:ln w="9525">
                  <a:solidFill>
                    <a:schemeClr val="tx1"/>
                  </a:solidFill>
                  <a:round/>
                  <a:headEnd/>
                  <a:tailEnd/>
                </a:ln>
              </p:spPr>
              <p:txBody>
                <a:bodyPr wrap="none" anchor="ctr"/>
                <a:lstStyle/>
                <a:p>
                  <a:endParaRPr lang="de-DE"/>
                </a:p>
              </p:txBody>
            </p:sp>
          </p:grpSp>
          <p:sp>
            <p:nvSpPr>
              <p:cNvPr id="28726" name="Line 41"/>
              <p:cNvSpPr>
                <a:spLocks noChangeShapeType="1"/>
              </p:cNvSpPr>
              <p:nvPr/>
            </p:nvSpPr>
            <p:spPr bwMode="auto">
              <a:xfrm>
                <a:off x="1248" y="4992"/>
                <a:ext cx="240" cy="0"/>
              </a:xfrm>
              <a:prstGeom prst="line">
                <a:avLst/>
              </a:prstGeom>
              <a:noFill/>
              <a:ln w="38100">
                <a:solidFill>
                  <a:srgbClr val="FF3300"/>
                </a:solidFill>
                <a:round/>
                <a:headEnd/>
                <a:tailEnd/>
              </a:ln>
            </p:spPr>
            <p:txBody>
              <a:bodyPr wrap="none" anchor="ctr"/>
              <a:lstStyle/>
              <a:p>
                <a:endParaRPr lang="de-DE"/>
              </a:p>
            </p:txBody>
          </p:sp>
          <p:sp>
            <p:nvSpPr>
              <p:cNvPr id="28727" name="Line 42"/>
              <p:cNvSpPr>
                <a:spLocks noChangeShapeType="1"/>
              </p:cNvSpPr>
              <p:nvPr/>
            </p:nvSpPr>
            <p:spPr bwMode="auto">
              <a:xfrm flipV="1">
                <a:off x="1488" y="4800"/>
                <a:ext cx="0" cy="192"/>
              </a:xfrm>
              <a:prstGeom prst="line">
                <a:avLst/>
              </a:prstGeom>
              <a:noFill/>
              <a:ln w="38100">
                <a:solidFill>
                  <a:srgbClr val="FF3300"/>
                </a:solidFill>
                <a:round/>
                <a:headEnd/>
                <a:tailEnd/>
              </a:ln>
            </p:spPr>
            <p:txBody>
              <a:bodyPr wrap="none" anchor="ctr"/>
              <a:lstStyle/>
              <a:p>
                <a:endParaRPr lang="de-DE"/>
              </a:p>
            </p:txBody>
          </p:sp>
        </p:grpSp>
      </p:grpSp>
      <p:grpSp>
        <p:nvGrpSpPr>
          <p:cNvPr id="28676" name="Group 43"/>
          <p:cNvGrpSpPr>
            <a:grpSpLocks/>
          </p:cNvGrpSpPr>
          <p:nvPr/>
        </p:nvGrpSpPr>
        <p:grpSpPr bwMode="auto">
          <a:xfrm>
            <a:off x="3670300" y="1611313"/>
            <a:ext cx="1709738" cy="4297362"/>
            <a:chOff x="2140" y="1938"/>
            <a:chExt cx="968" cy="3113"/>
          </a:xfrm>
        </p:grpSpPr>
        <p:sp>
          <p:nvSpPr>
            <p:cNvPr id="28701" name="Oval 44"/>
            <p:cNvSpPr>
              <a:spLocks noChangeArrowheads="1"/>
            </p:cNvSpPr>
            <p:nvPr/>
          </p:nvSpPr>
          <p:spPr bwMode="auto">
            <a:xfrm>
              <a:off x="2140" y="3264"/>
              <a:ext cx="946" cy="943"/>
            </a:xfrm>
            <a:prstGeom prst="ellipse">
              <a:avLst/>
            </a:prstGeom>
            <a:solidFill>
              <a:srgbClr val="A3DCFF"/>
            </a:solidFill>
            <a:ln w="9525">
              <a:noFill/>
              <a:round/>
              <a:headEnd/>
              <a:tailEnd/>
            </a:ln>
          </p:spPr>
          <p:txBody>
            <a:bodyPr wrap="none" anchor="ctr"/>
            <a:lstStyle/>
            <a:p>
              <a:endParaRPr lang="de-DE"/>
            </a:p>
          </p:txBody>
        </p:sp>
        <p:pic>
          <p:nvPicPr>
            <p:cNvPr id="28702" name="Picture 45" descr="Jason_seul1"/>
            <p:cNvPicPr>
              <a:picLocks noChangeAspect="1" noChangeArrowheads="1"/>
            </p:cNvPicPr>
            <p:nvPr/>
          </p:nvPicPr>
          <p:blipFill>
            <a:blip r:embed="rId3"/>
            <a:srcRect/>
            <a:stretch>
              <a:fillRect/>
            </a:stretch>
          </p:blipFill>
          <p:spPr bwMode="auto">
            <a:xfrm>
              <a:off x="2249" y="1938"/>
              <a:ext cx="546" cy="283"/>
            </a:xfrm>
            <a:prstGeom prst="rect">
              <a:avLst/>
            </a:prstGeom>
            <a:noFill/>
            <a:ln w="9525">
              <a:noFill/>
              <a:miter lim="800000"/>
              <a:headEnd/>
              <a:tailEnd/>
            </a:ln>
          </p:spPr>
        </p:pic>
        <p:sp>
          <p:nvSpPr>
            <p:cNvPr id="28703" name="Line 46"/>
            <p:cNvSpPr>
              <a:spLocks noChangeShapeType="1"/>
            </p:cNvSpPr>
            <p:nvPr/>
          </p:nvSpPr>
          <p:spPr bwMode="auto">
            <a:xfrm flipH="1">
              <a:off x="2286" y="2127"/>
              <a:ext cx="327" cy="835"/>
            </a:xfrm>
            <a:prstGeom prst="line">
              <a:avLst/>
            </a:prstGeom>
            <a:noFill/>
            <a:ln w="6350">
              <a:solidFill>
                <a:schemeClr val="tx1"/>
              </a:solidFill>
              <a:round/>
              <a:headEnd/>
              <a:tailEnd/>
            </a:ln>
          </p:spPr>
          <p:txBody>
            <a:bodyPr wrap="none" anchor="ctr"/>
            <a:lstStyle/>
            <a:p>
              <a:endParaRPr lang="de-DE"/>
            </a:p>
          </p:txBody>
        </p:sp>
        <p:sp>
          <p:nvSpPr>
            <p:cNvPr id="28704" name="Line 47"/>
            <p:cNvSpPr>
              <a:spLocks noChangeShapeType="1"/>
            </p:cNvSpPr>
            <p:nvPr/>
          </p:nvSpPr>
          <p:spPr bwMode="auto">
            <a:xfrm>
              <a:off x="2613" y="2127"/>
              <a:ext cx="327" cy="835"/>
            </a:xfrm>
            <a:prstGeom prst="line">
              <a:avLst/>
            </a:prstGeom>
            <a:noFill/>
            <a:ln w="6350">
              <a:solidFill>
                <a:schemeClr val="tx1"/>
              </a:solidFill>
              <a:round/>
              <a:headEnd/>
              <a:tailEnd/>
            </a:ln>
          </p:spPr>
          <p:txBody>
            <a:bodyPr wrap="none" anchor="ctr"/>
            <a:lstStyle/>
            <a:p>
              <a:endParaRPr lang="de-DE"/>
            </a:p>
          </p:txBody>
        </p:sp>
        <p:sp>
          <p:nvSpPr>
            <p:cNvPr id="28705" name="Rectangle 48"/>
            <p:cNvSpPr>
              <a:spLocks noChangeArrowheads="1"/>
            </p:cNvSpPr>
            <p:nvPr/>
          </p:nvSpPr>
          <p:spPr bwMode="auto">
            <a:xfrm>
              <a:off x="2160" y="2976"/>
              <a:ext cx="873" cy="192"/>
            </a:xfrm>
            <a:prstGeom prst="rect">
              <a:avLst/>
            </a:prstGeom>
            <a:solidFill>
              <a:srgbClr val="0097F4"/>
            </a:solidFill>
            <a:ln w="9525">
              <a:solidFill>
                <a:srgbClr val="0097F4"/>
              </a:solidFill>
              <a:miter lim="800000"/>
              <a:headEnd/>
              <a:tailEnd/>
            </a:ln>
          </p:spPr>
          <p:txBody>
            <a:bodyPr wrap="none" anchor="ctr"/>
            <a:lstStyle/>
            <a:p>
              <a:endParaRPr lang="de-DE"/>
            </a:p>
          </p:txBody>
        </p:sp>
        <p:sp>
          <p:nvSpPr>
            <p:cNvPr id="28706" name="Freeform 49"/>
            <p:cNvSpPr>
              <a:spLocks/>
            </p:cNvSpPr>
            <p:nvPr/>
          </p:nvSpPr>
          <p:spPr bwMode="auto">
            <a:xfrm>
              <a:off x="2307" y="2898"/>
              <a:ext cx="624" cy="96"/>
            </a:xfrm>
            <a:custGeom>
              <a:avLst/>
              <a:gdLst>
                <a:gd name="T0" fmla="*/ 0 w 2304"/>
                <a:gd name="T1" fmla="*/ 0 h 288"/>
                <a:gd name="T2" fmla="*/ 117 w 2304"/>
                <a:gd name="T3" fmla="*/ 64 h 288"/>
                <a:gd name="T4" fmla="*/ 312 w 2304"/>
                <a:gd name="T5" fmla="*/ 96 h 288"/>
                <a:gd name="T6" fmla="*/ 520 w 2304"/>
                <a:gd name="T7" fmla="*/ 64 h 288"/>
                <a:gd name="T8" fmla="*/ 624 w 2304"/>
                <a:gd name="T9" fmla="*/ 0 h 288"/>
                <a:gd name="T10" fmla="*/ 0 60000 65536"/>
                <a:gd name="T11" fmla="*/ 0 60000 65536"/>
                <a:gd name="T12" fmla="*/ 0 60000 65536"/>
                <a:gd name="T13" fmla="*/ 0 60000 65536"/>
                <a:gd name="T14" fmla="*/ 0 60000 65536"/>
                <a:gd name="T15" fmla="*/ 0 w 2304"/>
                <a:gd name="T16" fmla="*/ 0 h 288"/>
                <a:gd name="T17" fmla="*/ 2304 w 2304"/>
                <a:gd name="T18" fmla="*/ 288 h 288"/>
              </a:gdLst>
              <a:ahLst/>
              <a:cxnLst>
                <a:cxn ang="T10">
                  <a:pos x="T0" y="T1"/>
                </a:cxn>
                <a:cxn ang="T11">
                  <a:pos x="T2" y="T3"/>
                </a:cxn>
                <a:cxn ang="T12">
                  <a:pos x="T4" y="T5"/>
                </a:cxn>
                <a:cxn ang="T13">
                  <a:pos x="T6" y="T7"/>
                </a:cxn>
                <a:cxn ang="T14">
                  <a:pos x="T8" y="T9"/>
                </a:cxn>
              </a:cxnLst>
              <a:rect l="T15" t="T16" r="T17" b="T18"/>
              <a:pathLst>
                <a:path w="2304" h="288">
                  <a:moveTo>
                    <a:pt x="0" y="0"/>
                  </a:moveTo>
                  <a:cubicBezTo>
                    <a:pt x="120" y="72"/>
                    <a:pt x="240" y="144"/>
                    <a:pt x="432" y="192"/>
                  </a:cubicBezTo>
                  <a:cubicBezTo>
                    <a:pt x="624" y="240"/>
                    <a:pt x="904" y="288"/>
                    <a:pt x="1152" y="288"/>
                  </a:cubicBezTo>
                  <a:cubicBezTo>
                    <a:pt x="1400" y="288"/>
                    <a:pt x="1728" y="240"/>
                    <a:pt x="1920" y="192"/>
                  </a:cubicBezTo>
                  <a:cubicBezTo>
                    <a:pt x="2112" y="144"/>
                    <a:pt x="2208" y="72"/>
                    <a:pt x="2304" y="0"/>
                  </a:cubicBezTo>
                </a:path>
              </a:pathLst>
            </a:custGeom>
            <a:noFill/>
            <a:ln w="76200" cmpd="sng">
              <a:solidFill>
                <a:srgbClr val="FF3300"/>
              </a:solidFill>
              <a:round/>
              <a:headEnd/>
              <a:tailEnd/>
            </a:ln>
          </p:spPr>
          <p:txBody>
            <a:bodyPr wrap="none" anchor="ctr"/>
            <a:lstStyle/>
            <a:p>
              <a:endParaRPr lang="de-DE"/>
            </a:p>
          </p:txBody>
        </p:sp>
        <p:sp>
          <p:nvSpPr>
            <p:cNvPr id="28707" name="AutoShape 50"/>
            <p:cNvSpPr>
              <a:spLocks noChangeArrowheads="1"/>
            </p:cNvSpPr>
            <p:nvPr/>
          </p:nvSpPr>
          <p:spPr bwMode="auto">
            <a:xfrm>
              <a:off x="2361" y="3498"/>
              <a:ext cx="480" cy="480"/>
            </a:xfrm>
            <a:custGeom>
              <a:avLst/>
              <a:gdLst>
                <a:gd name="T0" fmla="*/ 5 w 21600"/>
                <a:gd name="T1" fmla="*/ 0 h 21600"/>
                <a:gd name="T2" fmla="*/ 2 w 21600"/>
                <a:gd name="T3" fmla="*/ 2 h 21600"/>
                <a:gd name="T4" fmla="*/ 0 w 21600"/>
                <a:gd name="T5" fmla="*/ 5 h 21600"/>
                <a:gd name="T6" fmla="*/ 2 w 21600"/>
                <a:gd name="T7" fmla="*/ 9 h 21600"/>
                <a:gd name="T8" fmla="*/ 5 w 21600"/>
                <a:gd name="T9" fmla="*/ 11 h 21600"/>
                <a:gd name="T10" fmla="*/ 9 w 21600"/>
                <a:gd name="T11" fmla="*/ 9 h 21600"/>
                <a:gd name="T12" fmla="*/ 11 w 21600"/>
                <a:gd name="T13" fmla="*/ 5 h 21600"/>
                <a:gd name="T14" fmla="*/ 9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FF3300"/>
            </a:solidFill>
            <a:ln w="9525">
              <a:solidFill>
                <a:srgbClr val="FF3300"/>
              </a:solidFill>
              <a:round/>
              <a:headEnd/>
              <a:tailEnd/>
            </a:ln>
          </p:spPr>
          <p:txBody>
            <a:bodyPr wrap="none" anchor="ctr"/>
            <a:lstStyle/>
            <a:p>
              <a:endParaRPr lang="de-DE"/>
            </a:p>
          </p:txBody>
        </p:sp>
        <p:grpSp>
          <p:nvGrpSpPr>
            <p:cNvPr id="28708" name="Group 51"/>
            <p:cNvGrpSpPr>
              <a:grpSpLocks/>
            </p:cNvGrpSpPr>
            <p:nvPr/>
          </p:nvGrpSpPr>
          <p:grpSpPr bwMode="auto">
            <a:xfrm>
              <a:off x="2162" y="4421"/>
              <a:ext cx="946" cy="630"/>
              <a:chOff x="2162" y="4421"/>
              <a:chExt cx="946" cy="630"/>
            </a:xfrm>
          </p:grpSpPr>
          <p:sp>
            <p:nvSpPr>
              <p:cNvPr id="28709" name="Rectangle 52"/>
              <p:cNvSpPr>
                <a:spLocks noChangeArrowheads="1"/>
              </p:cNvSpPr>
              <p:nvPr/>
            </p:nvSpPr>
            <p:spPr bwMode="auto">
              <a:xfrm>
                <a:off x="2162" y="4421"/>
                <a:ext cx="946" cy="630"/>
              </a:xfrm>
              <a:prstGeom prst="rect">
                <a:avLst/>
              </a:prstGeom>
              <a:solidFill>
                <a:srgbClr val="B3E2FF"/>
              </a:solidFill>
              <a:ln w="9525">
                <a:solidFill>
                  <a:schemeClr val="tx1"/>
                </a:solidFill>
                <a:miter lim="800000"/>
                <a:headEnd/>
                <a:tailEnd/>
              </a:ln>
            </p:spPr>
            <p:txBody>
              <a:bodyPr wrap="none" anchor="ctr"/>
              <a:lstStyle/>
              <a:p>
                <a:endParaRPr lang="de-DE"/>
              </a:p>
            </p:txBody>
          </p:sp>
          <p:grpSp>
            <p:nvGrpSpPr>
              <p:cNvPr id="28710" name="Group 53"/>
              <p:cNvGrpSpPr>
                <a:grpSpLocks/>
              </p:cNvGrpSpPr>
              <p:nvPr/>
            </p:nvGrpSpPr>
            <p:grpSpPr bwMode="auto">
              <a:xfrm>
                <a:off x="2304" y="4560"/>
                <a:ext cx="720" cy="432"/>
                <a:chOff x="3264" y="4560"/>
                <a:chExt cx="720" cy="432"/>
              </a:xfrm>
            </p:grpSpPr>
            <p:sp>
              <p:nvSpPr>
                <p:cNvPr id="28713" name="Line 54"/>
                <p:cNvSpPr>
                  <a:spLocks noChangeShapeType="1"/>
                </p:cNvSpPr>
                <p:nvPr/>
              </p:nvSpPr>
              <p:spPr bwMode="auto">
                <a:xfrm flipV="1">
                  <a:off x="3504" y="4560"/>
                  <a:ext cx="0" cy="432"/>
                </a:xfrm>
                <a:prstGeom prst="line">
                  <a:avLst/>
                </a:prstGeom>
                <a:noFill/>
                <a:ln w="9525">
                  <a:solidFill>
                    <a:schemeClr val="tx1"/>
                  </a:solidFill>
                  <a:round/>
                  <a:headEnd/>
                  <a:tailEnd/>
                </a:ln>
              </p:spPr>
              <p:txBody>
                <a:bodyPr wrap="none" anchor="ctr"/>
                <a:lstStyle/>
                <a:p>
                  <a:endParaRPr lang="de-DE"/>
                </a:p>
              </p:txBody>
            </p:sp>
            <p:sp>
              <p:nvSpPr>
                <p:cNvPr id="28714" name="Line 55"/>
                <p:cNvSpPr>
                  <a:spLocks noChangeShapeType="1"/>
                </p:cNvSpPr>
                <p:nvPr/>
              </p:nvSpPr>
              <p:spPr bwMode="auto">
                <a:xfrm flipH="1">
                  <a:off x="3264" y="4992"/>
                  <a:ext cx="240" cy="0"/>
                </a:xfrm>
                <a:prstGeom prst="line">
                  <a:avLst/>
                </a:prstGeom>
                <a:noFill/>
                <a:ln w="9525">
                  <a:solidFill>
                    <a:schemeClr val="tx1"/>
                  </a:solidFill>
                  <a:round/>
                  <a:headEnd/>
                  <a:tailEnd/>
                </a:ln>
              </p:spPr>
              <p:txBody>
                <a:bodyPr wrap="none" anchor="ctr"/>
                <a:lstStyle/>
                <a:p>
                  <a:endParaRPr lang="de-DE"/>
                </a:p>
              </p:txBody>
            </p:sp>
            <p:sp>
              <p:nvSpPr>
                <p:cNvPr id="28715" name="Line 56"/>
                <p:cNvSpPr>
                  <a:spLocks noChangeShapeType="1"/>
                </p:cNvSpPr>
                <p:nvPr/>
              </p:nvSpPr>
              <p:spPr bwMode="auto">
                <a:xfrm>
                  <a:off x="3504" y="4560"/>
                  <a:ext cx="480" cy="0"/>
                </a:xfrm>
                <a:prstGeom prst="line">
                  <a:avLst/>
                </a:prstGeom>
                <a:noFill/>
                <a:ln w="9525">
                  <a:solidFill>
                    <a:schemeClr val="tx1"/>
                  </a:solidFill>
                  <a:round/>
                  <a:headEnd/>
                  <a:tailEnd/>
                </a:ln>
              </p:spPr>
              <p:txBody>
                <a:bodyPr wrap="none" anchor="ctr"/>
                <a:lstStyle/>
                <a:p>
                  <a:endParaRPr lang="de-DE"/>
                </a:p>
              </p:txBody>
            </p:sp>
          </p:grpSp>
          <p:sp>
            <p:nvSpPr>
              <p:cNvPr id="28711" name="Line 57"/>
              <p:cNvSpPr>
                <a:spLocks noChangeShapeType="1"/>
              </p:cNvSpPr>
              <p:nvPr/>
            </p:nvSpPr>
            <p:spPr bwMode="auto">
              <a:xfrm flipV="1">
                <a:off x="2544" y="4560"/>
                <a:ext cx="0" cy="432"/>
              </a:xfrm>
              <a:prstGeom prst="line">
                <a:avLst/>
              </a:prstGeom>
              <a:noFill/>
              <a:ln w="38100">
                <a:solidFill>
                  <a:srgbClr val="FF3300"/>
                </a:solidFill>
                <a:round/>
                <a:headEnd/>
                <a:tailEnd/>
              </a:ln>
            </p:spPr>
            <p:txBody>
              <a:bodyPr wrap="none" anchor="ctr"/>
              <a:lstStyle/>
              <a:p>
                <a:endParaRPr lang="de-DE"/>
              </a:p>
            </p:txBody>
          </p:sp>
          <p:sp>
            <p:nvSpPr>
              <p:cNvPr id="28712" name="Line 58"/>
              <p:cNvSpPr>
                <a:spLocks noChangeShapeType="1"/>
              </p:cNvSpPr>
              <p:nvPr/>
            </p:nvSpPr>
            <p:spPr bwMode="auto">
              <a:xfrm>
                <a:off x="2304" y="4992"/>
                <a:ext cx="240" cy="0"/>
              </a:xfrm>
              <a:prstGeom prst="line">
                <a:avLst/>
              </a:prstGeom>
              <a:noFill/>
              <a:ln w="38100">
                <a:solidFill>
                  <a:srgbClr val="FF3300"/>
                </a:solidFill>
                <a:round/>
                <a:headEnd/>
                <a:tailEnd/>
              </a:ln>
            </p:spPr>
            <p:txBody>
              <a:bodyPr wrap="none" anchor="ctr"/>
              <a:lstStyle/>
              <a:p>
                <a:endParaRPr lang="de-DE"/>
              </a:p>
            </p:txBody>
          </p:sp>
        </p:grpSp>
      </p:grpSp>
      <p:grpSp>
        <p:nvGrpSpPr>
          <p:cNvPr id="28677" name="Group 59"/>
          <p:cNvGrpSpPr>
            <a:grpSpLocks/>
          </p:cNvGrpSpPr>
          <p:nvPr/>
        </p:nvGrpSpPr>
        <p:grpSpPr bwMode="auto">
          <a:xfrm>
            <a:off x="5356225" y="1611313"/>
            <a:ext cx="1757363" cy="4297362"/>
            <a:chOff x="3120" y="1938"/>
            <a:chExt cx="996" cy="3113"/>
          </a:xfrm>
        </p:grpSpPr>
        <p:grpSp>
          <p:nvGrpSpPr>
            <p:cNvPr id="28680" name="Group 60"/>
            <p:cNvGrpSpPr>
              <a:grpSpLocks/>
            </p:cNvGrpSpPr>
            <p:nvPr/>
          </p:nvGrpSpPr>
          <p:grpSpPr bwMode="auto">
            <a:xfrm>
              <a:off x="3120" y="3264"/>
              <a:ext cx="946" cy="943"/>
              <a:chOff x="3120" y="3264"/>
              <a:chExt cx="946" cy="943"/>
            </a:xfrm>
          </p:grpSpPr>
          <p:sp>
            <p:nvSpPr>
              <p:cNvPr id="28699" name="Oval 61"/>
              <p:cNvSpPr>
                <a:spLocks noChangeArrowheads="1"/>
              </p:cNvSpPr>
              <p:nvPr/>
            </p:nvSpPr>
            <p:spPr bwMode="auto">
              <a:xfrm>
                <a:off x="3120" y="3264"/>
                <a:ext cx="946" cy="943"/>
              </a:xfrm>
              <a:prstGeom prst="ellipse">
                <a:avLst/>
              </a:prstGeom>
              <a:solidFill>
                <a:srgbClr val="A3DCFF"/>
              </a:solidFill>
              <a:ln w="9525">
                <a:noFill/>
                <a:round/>
                <a:headEnd/>
                <a:tailEnd/>
              </a:ln>
            </p:spPr>
            <p:txBody>
              <a:bodyPr wrap="none" anchor="ctr"/>
              <a:lstStyle/>
              <a:p>
                <a:endParaRPr lang="de-DE"/>
              </a:p>
            </p:txBody>
          </p:sp>
          <p:sp>
            <p:nvSpPr>
              <p:cNvPr id="28700" name="AutoShape 62"/>
              <p:cNvSpPr>
                <a:spLocks noChangeArrowheads="1"/>
              </p:cNvSpPr>
              <p:nvPr/>
            </p:nvSpPr>
            <p:spPr bwMode="auto">
              <a:xfrm>
                <a:off x="3360" y="3504"/>
                <a:ext cx="487" cy="480"/>
              </a:xfrm>
              <a:custGeom>
                <a:avLst/>
                <a:gdLst>
                  <a:gd name="T0" fmla="*/ 6 w 21600"/>
                  <a:gd name="T1" fmla="*/ 0 h 21600"/>
                  <a:gd name="T2" fmla="*/ 2 w 21600"/>
                  <a:gd name="T3" fmla="*/ 2 h 21600"/>
                  <a:gd name="T4" fmla="*/ 0 w 21600"/>
                  <a:gd name="T5" fmla="*/ 5 h 21600"/>
                  <a:gd name="T6" fmla="*/ 2 w 21600"/>
                  <a:gd name="T7" fmla="*/ 9 h 21600"/>
                  <a:gd name="T8" fmla="*/ 6 w 21600"/>
                  <a:gd name="T9" fmla="*/ 11 h 21600"/>
                  <a:gd name="T10" fmla="*/ 9 w 21600"/>
                  <a:gd name="T11" fmla="*/ 9 h 21600"/>
                  <a:gd name="T12" fmla="*/ 11 w 21600"/>
                  <a:gd name="T13" fmla="*/ 5 h 21600"/>
                  <a:gd name="T14" fmla="*/ 9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49 w 21600"/>
                  <a:gd name="T25" fmla="*/ 3150 h 21600"/>
                  <a:gd name="T26" fmla="*/ 18451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476" y="10800"/>
                    </a:moveTo>
                    <a:cubicBezTo>
                      <a:pt x="6476" y="13188"/>
                      <a:pt x="8412" y="15124"/>
                      <a:pt x="10800" y="15124"/>
                    </a:cubicBezTo>
                    <a:cubicBezTo>
                      <a:pt x="13188" y="15124"/>
                      <a:pt x="15124" y="13188"/>
                      <a:pt x="15124" y="10800"/>
                    </a:cubicBezTo>
                    <a:cubicBezTo>
                      <a:pt x="15124" y="8412"/>
                      <a:pt x="13188" y="6476"/>
                      <a:pt x="10800" y="6476"/>
                    </a:cubicBezTo>
                    <a:cubicBezTo>
                      <a:pt x="8412" y="6476"/>
                      <a:pt x="6476" y="8412"/>
                      <a:pt x="6476" y="10800"/>
                    </a:cubicBezTo>
                    <a:close/>
                  </a:path>
                </a:pathLst>
              </a:custGeom>
              <a:solidFill>
                <a:srgbClr val="FF3300"/>
              </a:solidFill>
              <a:ln w="9525">
                <a:solidFill>
                  <a:srgbClr val="FF3300"/>
                </a:solidFill>
                <a:round/>
                <a:headEnd/>
                <a:tailEnd/>
              </a:ln>
            </p:spPr>
            <p:txBody>
              <a:bodyPr wrap="none" anchor="ctr"/>
              <a:lstStyle/>
              <a:p>
                <a:endParaRPr lang="de-DE"/>
              </a:p>
            </p:txBody>
          </p:sp>
        </p:grpSp>
        <p:pic>
          <p:nvPicPr>
            <p:cNvPr id="28681" name="Picture 63" descr="Jason_seul1"/>
            <p:cNvPicPr>
              <a:picLocks noChangeAspect="1" noChangeArrowheads="1"/>
            </p:cNvPicPr>
            <p:nvPr/>
          </p:nvPicPr>
          <p:blipFill>
            <a:blip r:embed="rId3"/>
            <a:srcRect/>
            <a:stretch>
              <a:fillRect/>
            </a:stretch>
          </p:blipFill>
          <p:spPr bwMode="auto">
            <a:xfrm>
              <a:off x="3236" y="1938"/>
              <a:ext cx="546" cy="283"/>
            </a:xfrm>
            <a:prstGeom prst="rect">
              <a:avLst/>
            </a:prstGeom>
            <a:noFill/>
            <a:ln w="9525">
              <a:noFill/>
              <a:miter lim="800000"/>
              <a:headEnd/>
              <a:tailEnd/>
            </a:ln>
          </p:spPr>
        </p:pic>
        <p:sp>
          <p:nvSpPr>
            <p:cNvPr id="28682" name="Line 64"/>
            <p:cNvSpPr>
              <a:spLocks noChangeShapeType="1"/>
            </p:cNvSpPr>
            <p:nvPr/>
          </p:nvSpPr>
          <p:spPr bwMode="auto">
            <a:xfrm flipH="1">
              <a:off x="3273" y="2127"/>
              <a:ext cx="327" cy="835"/>
            </a:xfrm>
            <a:prstGeom prst="line">
              <a:avLst/>
            </a:prstGeom>
            <a:noFill/>
            <a:ln w="6350">
              <a:solidFill>
                <a:schemeClr val="tx1"/>
              </a:solidFill>
              <a:round/>
              <a:headEnd/>
              <a:tailEnd/>
            </a:ln>
          </p:spPr>
          <p:txBody>
            <a:bodyPr wrap="none" anchor="ctr"/>
            <a:lstStyle/>
            <a:p>
              <a:endParaRPr lang="de-DE"/>
            </a:p>
          </p:txBody>
        </p:sp>
        <p:sp>
          <p:nvSpPr>
            <p:cNvPr id="28683" name="Line 65"/>
            <p:cNvSpPr>
              <a:spLocks noChangeShapeType="1"/>
            </p:cNvSpPr>
            <p:nvPr/>
          </p:nvSpPr>
          <p:spPr bwMode="auto">
            <a:xfrm>
              <a:off x="3600" y="2127"/>
              <a:ext cx="327" cy="835"/>
            </a:xfrm>
            <a:prstGeom prst="line">
              <a:avLst/>
            </a:prstGeom>
            <a:noFill/>
            <a:ln w="6350">
              <a:solidFill>
                <a:schemeClr val="tx1"/>
              </a:solidFill>
              <a:round/>
              <a:headEnd/>
              <a:tailEnd/>
            </a:ln>
          </p:spPr>
          <p:txBody>
            <a:bodyPr wrap="none" anchor="ctr"/>
            <a:lstStyle/>
            <a:p>
              <a:endParaRPr lang="de-DE"/>
            </a:p>
          </p:txBody>
        </p:sp>
        <p:sp>
          <p:nvSpPr>
            <p:cNvPr id="28684" name="Rectangle 66"/>
            <p:cNvSpPr>
              <a:spLocks noChangeArrowheads="1"/>
            </p:cNvSpPr>
            <p:nvPr/>
          </p:nvSpPr>
          <p:spPr bwMode="auto">
            <a:xfrm>
              <a:off x="3170" y="2981"/>
              <a:ext cx="873" cy="187"/>
            </a:xfrm>
            <a:prstGeom prst="rect">
              <a:avLst/>
            </a:prstGeom>
            <a:solidFill>
              <a:srgbClr val="0097F4"/>
            </a:solidFill>
            <a:ln w="9525">
              <a:solidFill>
                <a:srgbClr val="0097F4"/>
              </a:solidFill>
              <a:miter lim="800000"/>
              <a:headEnd/>
              <a:tailEnd/>
            </a:ln>
          </p:spPr>
          <p:txBody>
            <a:bodyPr wrap="none" anchor="ctr"/>
            <a:lstStyle/>
            <a:p>
              <a:endParaRPr lang="de-DE"/>
            </a:p>
          </p:txBody>
        </p:sp>
        <p:sp>
          <p:nvSpPr>
            <p:cNvPr id="28685" name="Freeform 67"/>
            <p:cNvSpPr>
              <a:spLocks/>
            </p:cNvSpPr>
            <p:nvPr/>
          </p:nvSpPr>
          <p:spPr bwMode="auto">
            <a:xfrm>
              <a:off x="3294" y="2956"/>
              <a:ext cx="624" cy="84"/>
            </a:xfrm>
            <a:custGeom>
              <a:avLst/>
              <a:gdLst>
                <a:gd name="T0" fmla="*/ 0 w 2304"/>
                <a:gd name="T1" fmla="*/ 0 h 288"/>
                <a:gd name="T2" fmla="*/ 117 w 2304"/>
                <a:gd name="T3" fmla="*/ 56 h 288"/>
                <a:gd name="T4" fmla="*/ 312 w 2304"/>
                <a:gd name="T5" fmla="*/ 84 h 288"/>
                <a:gd name="T6" fmla="*/ 520 w 2304"/>
                <a:gd name="T7" fmla="*/ 56 h 288"/>
                <a:gd name="T8" fmla="*/ 624 w 2304"/>
                <a:gd name="T9" fmla="*/ 0 h 288"/>
                <a:gd name="T10" fmla="*/ 0 60000 65536"/>
                <a:gd name="T11" fmla="*/ 0 60000 65536"/>
                <a:gd name="T12" fmla="*/ 0 60000 65536"/>
                <a:gd name="T13" fmla="*/ 0 60000 65536"/>
                <a:gd name="T14" fmla="*/ 0 60000 65536"/>
                <a:gd name="T15" fmla="*/ 0 w 2304"/>
                <a:gd name="T16" fmla="*/ 0 h 288"/>
                <a:gd name="T17" fmla="*/ 2304 w 2304"/>
                <a:gd name="T18" fmla="*/ 288 h 288"/>
              </a:gdLst>
              <a:ahLst/>
              <a:cxnLst>
                <a:cxn ang="T10">
                  <a:pos x="T0" y="T1"/>
                </a:cxn>
                <a:cxn ang="T11">
                  <a:pos x="T2" y="T3"/>
                </a:cxn>
                <a:cxn ang="T12">
                  <a:pos x="T4" y="T5"/>
                </a:cxn>
                <a:cxn ang="T13">
                  <a:pos x="T6" y="T7"/>
                </a:cxn>
                <a:cxn ang="T14">
                  <a:pos x="T8" y="T9"/>
                </a:cxn>
              </a:cxnLst>
              <a:rect l="T15" t="T16" r="T17" b="T18"/>
              <a:pathLst>
                <a:path w="2304" h="288">
                  <a:moveTo>
                    <a:pt x="0" y="0"/>
                  </a:moveTo>
                  <a:cubicBezTo>
                    <a:pt x="120" y="72"/>
                    <a:pt x="240" y="144"/>
                    <a:pt x="432" y="192"/>
                  </a:cubicBezTo>
                  <a:cubicBezTo>
                    <a:pt x="624" y="240"/>
                    <a:pt x="904" y="288"/>
                    <a:pt x="1152" y="288"/>
                  </a:cubicBezTo>
                  <a:cubicBezTo>
                    <a:pt x="1400" y="288"/>
                    <a:pt x="1728" y="240"/>
                    <a:pt x="1920" y="192"/>
                  </a:cubicBezTo>
                  <a:cubicBezTo>
                    <a:pt x="2112" y="144"/>
                    <a:pt x="2208" y="72"/>
                    <a:pt x="2304" y="0"/>
                  </a:cubicBezTo>
                </a:path>
              </a:pathLst>
            </a:custGeom>
            <a:noFill/>
            <a:ln w="76200" cmpd="sng">
              <a:solidFill>
                <a:srgbClr val="FF3300"/>
              </a:solidFill>
              <a:round/>
              <a:headEnd/>
              <a:tailEnd/>
            </a:ln>
          </p:spPr>
          <p:txBody>
            <a:bodyPr wrap="none" anchor="ctr"/>
            <a:lstStyle/>
            <a:p>
              <a:endParaRPr lang="de-DE"/>
            </a:p>
          </p:txBody>
        </p:sp>
        <p:sp>
          <p:nvSpPr>
            <p:cNvPr id="28686" name="Line 68"/>
            <p:cNvSpPr>
              <a:spLocks noChangeShapeType="1"/>
            </p:cNvSpPr>
            <p:nvPr/>
          </p:nvSpPr>
          <p:spPr bwMode="auto">
            <a:xfrm>
              <a:off x="3840" y="2976"/>
              <a:ext cx="0" cy="816"/>
            </a:xfrm>
            <a:prstGeom prst="line">
              <a:avLst/>
            </a:prstGeom>
            <a:noFill/>
            <a:ln w="9525">
              <a:solidFill>
                <a:schemeClr val="tx1"/>
              </a:solidFill>
              <a:prstDash val="sysDot"/>
              <a:round/>
              <a:headEnd/>
              <a:tailEnd/>
            </a:ln>
          </p:spPr>
          <p:txBody>
            <a:bodyPr wrap="none" anchor="ctr"/>
            <a:lstStyle/>
            <a:p>
              <a:endParaRPr lang="de-DE"/>
            </a:p>
          </p:txBody>
        </p:sp>
        <p:grpSp>
          <p:nvGrpSpPr>
            <p:cNvPr id="28687" name="Group 69"/>
            <p:cNvGrpSpPr>
              <a:grpSpLocks/>
            </p:cNvGrpSpPr>
            <p:nvPr/>
          </p:nvGrpSpPr>
          <p:grpSpPr bwMode="auto">
            <a:xfrm>
              <a:off x="3170" y="4421"/>
              <a:ext cx="946" cy="630"/>
              <a:chOff x="3170" y="4421"/>
              <a:chExt cx="946" cy="630"/>
            </a:xfrm>
          </p:grpSpPr>
          <p:sp>
            <p:nvSpPr>
              <p:cNvPr id="28691" name="Rectangle 70"/>
              <p:cNvSpPr>
                <a:spLocks noChangeArrowheads="1"/>
              </p:cNvSpPr>
              <p:nvPr/>
            </p:nvSpPr>
            <p:spPr bwMode="auto">
              <a:xfrm>
                <a:off x="3170" y="4421"/>
                <a:ext cx="946" cy="630"/>
              </a:xfrm>
              <a:prstGeom prst="rect">
                <a:avLst/>
              </a:prstGeom>
              <a:solidFill>
                <a:srgbClr val="B3E2FF"/>
              </a:solidFill>
              <a:ln w="9525">
                <a:solidFill>
                  <a:schemeClr val="tx1"/>
                </a:solidFill>
                <a:miter lim="800000"/>
                <a:headEnd/>
                <a:tailEnd/>
              </a:ln>
            </p:spPr>
            <p:txBody>
              <a:bodyPr wrap="none" anchor="ctr"/>
              <a:lstStyle/>
              <a:p>
                <a:endParaRPr lang="de-DE"/>
              </a:p>
            </p:txBody>
          </p:sp>
          <p:grpSp>
            <p:nvGrpSpPr>
              <p:cNvPr id="28692" name="Group 71"/>
              <p:cNvGrpSpPr>
                <a:grpSpLocks/>
              </p:cNvGrpSpPr>
              <p:nvPr/>
            </p:nvGrpSpPr>
            <p:grpSpPr bwMode="auto">
              <a:xfrm>
                <a:off x="3264" y="4560"/>
                <a:ext cx="720" cy="432"/>
                <a:chOff x="3264" y="4560"/>
                <a:chExt cx="720" cy="432"/>
              </a:xfrm>
            </p:grpSpPr>
            <p:sp>
              <p:nvSpPr>
                <p:cNvPr id="28696" name="Line 72"/>
                <p:cNvSpPr>
                  <a:spLocks noChangeShapeType="1"/>
                </p:cNvSpPr>
                <p:nvPr/>
              </p:nvSpPr>
              <p:spPr bwMode="auto">
                <a:xfrm flipV="1">
                  <a:off x="3504" y="4560"/>
                  <a:ext cx="0" cy="432"/>
                </a:xfrm>
                <a:prstGeom prst="line">
                  <a:avLst/>
                </a:prstGeom>
                <a:noFill/>
                <a:ln w="9525">
                  <a:solidFill>
                    <a:schemeClr val="tx1"/>
                  </a:solidFill>
                  <a:round/>
                  <a:headEnd/>
                  <a:tailEnd/>
                </a:ln>
              </p:spPr>
              <p:txBody>
                <a:bodyPr wrap="none" anchor="ctr"/>
                <a:lstStyle/>
                <a:p>
                  <a:endParaRPr lang="de-DE"/>
                </a:p>
              </p:txBody>
            </p:sp>
            <p:sp>
              <p:nvSpPr>
                <p:cNvPr id="28697" name="Line 73"/>
                <p:cNvSpPr>
                  <a:spLocks noChangeShapeType="1"/>
                </p:cNvSpPr>
                <p:nvPr/>
              </p:nvSpPr>
              <p:spPr bwMode="auto">
                <a:xfrm flipH="1">
                  <a:off x="3264" y="4992"/>
                  <a:ext cx="240" cy="0"/>
                </a:xfrm>
                <a:prstGeom prst="line">
                  <a:avLst/>
                </a:prstGeom>
                <a:noFill/>
                <a:ln w="9525">
                  <a:solidFill>
                    <a:schemeClr val="tx1"/>
                  </a:solidFill>
                  <a:round/>
                  <a:headEnd/>
                  <a:tailEnd/>
                </a:ln>
              </p:spPr>
              <p:txBody>
                <a:bodyPr wrap="none" anchor="ctr"/>
                <a:lstStyle/>
                <a:p>
                  <a:endParaRPr lang="de-DE"/>
                </a:p>
              </p:txBody>
            </p:sp>
            <p:sp>
              <p:nvSpPr>
                <p:cNvPr id="28698" name="Line 74"/>
                <p:cNvSpPr>
                  <a:spLocks noChangeShapeType="1"/>
                </p:cNvSpPr>
                <p:nvPr/>
              </p:nvSpPr>
              <p:spPr bwMode="auto">
                <a:xfrm>
                  <a:off x="3504" y="4560"/>
                  <a:ext cx="480" cy="0"/>
                </a:xfrm>
                <a:prstGeom prst="line">
                  <a:avLst/>
                </a:prstGeom>
                <a:noFill/>
                <a:ln w="9525">
                  <a:solidFill>
                    <a:schemeClr val="tx1"/>
                  </a:solidFill>
                  <a:round/>
                  <a:headEnd/>
                  <a:tailEnd/>
                </a:ln>
              </p:spPr>
              <p:txBody>
                <a:bodyPr wrap="none" anchor="ctr"/>
                <a:lstStyle/>
                <a:p>
                  <a:endParaRPr lang="de-DE"/>
                </a:p>
              </p:txBody>
            </p:sp>
          </p:grpSp>
          <p:sp>
            <p:nvSpPr>
              <p:cNvPr id="28693" name="Line 75"/>
              <p:cNvSpPr>
                <a:spLocks noChangeShapeType="1"/>
              </p:cNvSpPr>
              <p:nvPr/>
            </p:nvSpPr>
            <p:spPr bwMode="auto">
              <a:xfrm flipV="1">
                <a:off x="3504" y="4566"/>
                <a:ext cx="0" cy="432"/>
              </a:xfrm>
              <a:prstGeom prst="line">
                <a:avLst/>
              </a:prstGeom>
              <a:noFill/>
              <a:ln w="38100">
                <a:solidFill>
                  <a:srgbClr val="FF3300"/>
                </a:solidFill>
                <a:round/>
                <a:headEnd/>
                <a:tailEnd/>
              </a:ln>
            </p:spPr>
            <p:txBody>
              <a:bodyPr wrap="none" anchor="ctr"/>
              <a:lstStyle/>
              <a:p>
                <a:endParaRPr lang="de-DE"/>
              </a:p>
            </p:txBody>
          </p:sp>
          <p:sp>
            <p:nvSpPr>
              <p:cNvPr id="28694" name="Line 76"/>
              <p:cNvSpPr>
                <a:spLocks noChangeShapeType="1"/>
              </p:cNvSpPr>
              <p:nvPr/>
            </p:nvSpPr>
            <p:spPr bwMode="auto">
              <a:xfrm>
                <a:off x="3264" y="4992"/>
                <a:ext cx="240" cy="0"/>
              </a:xfrm>
              <a:prstGeom prst="line">
                <a:avLst/>
              </a:prstGeom>
              <a:noFill/>
              <a:ln w="38100">
                <a:solidFill>
                  <a:srgbClr val="FF3300"/>
                </a:solidFill>
                <a:round/>
                <a:headEnd/>
                <a:tailEnd/>
              </a:ln>
            </p:spPr>
            <p:txBody>
              <a:bodyPr wrap="none" anchor="ctr"/>
              <a:lstStyle/>
              <a:p>
                <a:endParaRPr lang="de-DE"/>
              </a:p>
            </p:txBody>
          </p:sp>
          <p:sp>
            <p:nvSpPr>
              <p:cNvPr id="28695" name="Line 77"/>
              <p:cNvSpPr>
                <a:spLocks noChangeShapeType="1"/>
              </p:cNvSpPr>
              <p:nvPr/>
            </p:nvSpPr>
            <p:spPr bwMode="auto">
              <a:xfrm>
                <a:off x="3504" y="4560"/>
                <a:ext cx="288" cy="0"/>
              </a:xfrm>
              <a:prstGeom prst="line">
                <a:avLst/>
              </a:prstGeom>
              <a:noFill/>
              <a:ln w="38100">
                <a:solidFill>
                  <a:srgbClr val="FF3300"/>
                </a:solidFill>
                <a:round/>
                <a:headEnd/>
                <a:tailEnd/>
              </a:ln>
            </p:spPr>
            <p:txBody>
              <a:bodyPr wrap="none" anchor="ctr"/>
              <a:lstStyle/>
              <a:p>
                <a:endParaRPr lang="de-DE"/>
              </a:p>
            </p:txBody>
          </p:sp>
        </p:grpSp>
        <p:sp>
          <p:nvSpPr>
            <p:cNvPr id="28688" name="Line 78"/>
            <p:cNvSpPr>
              <a:spLocks noChangeShapeType="1"/>
            </p:cNvSpPr>
            <p:nvPr/>
          </p:nvSpPr>
          <p:spPr bwMode="auto">
            <a:xfrm>
              <a:off x="3360" y="2976"/>
              <a:ext cx="0" cy="816"/>
            </a:xfrm>
            <a:prstGeom prst="line">
              <a:avLst/>
            </a:prstGeom>
            <a:noFill/>
            <a:ln w="9525">
              <a:solidFill>
                <a:schemeClr val="tx1"/>
              </a:solidFill>
              <a:prstDash val="sysDot"/>
              <a:round/>
              <a:headEnd/>
              <a:tailEnd/>
            </a:ln>
          </p:spPr>
          <p:txBody>
            <a:bodyPr wrap="none" anchor="ctr"/>
            <a:lstStyle/>
            <a:p>
              <a:endParaRPr lang="de-DE"/>
            </a:p>
          </p:txBody>
        </p:sp>
        <p:sp>
          <p:nvSpPr>
            <p:cNvPr id="28689" name="Line 79"/>
            <p:cNvSpPr>
              <a:spLocks noChangeShapeType="1"/>
            </p:cNvSpPr>
            <p:nvPr/>
          </p:nvSpPr>
          <p:spPr bwMode="auto">
            <a:xfrm>
              <a:off x="3507" y="2973"/>
              <a:ext cx="0" cy="783"/>
            </a:xfrm>
            <a:prstGeom prst="line">
              <a:avLst/>
            </a:prstGeom>
            <a:noFill/>
            <a:ln w="9525">
              <a:solidFill>
                <a:schemeClr val="tx1"/>
              </a:solidFill>
              <a:prstDash val="sysDot"/>
              <a:round/>
              <a:headEnd/>
              <a:tailEnd/>
            </a:ln>
          </p:spPr>
          <p:txBody>
            <a:bodyPr wrap="none" anchor="ctr"/>
            <a:lstStyle/>
            <a:p>
              <a:endParaRPr lang="de-DE"/>
            </a:p>
          </p:txBody>
        </p:sp>
        <p:sp>
          <p:nvSpPr>
            <p:cNvPr id="28690" name="Line 80"/>
            <p:cNvSpPr>
              <a:spLocks noChangeShapeType="1"/>
            </p:cNvSpPr>
            <p:nvPr/>
          </p:nvSpPr>
          <p:spPr bwMode="auto">
            <a:xfrm>
              <a:off x="3696" y="2976"/>
              <a:ext cx="0" cy="783"/>
            </a:xfrm>
            <a:prstGeom prst="line">
              <a:avLst/>
            </a:prstGeom>
            <a:noFill/>
            <a:ln w="9525">
              <a:solidFill>
                <a:schemeClr val="tx1"/>
              </a:solidFill>
              <a:prstDash val="sysDot"/>
              <a:round/>
              <a:headEnd/>
              <a:tailEnd/>
            </a:ln>
          </p:spPr>
          <p:txBody>
            <a:bodyPr wrap="none" anchor="ctr"/>
            <a:lstStyle/>
            <a:p>
              <a:endParaRPr lang="de-DE"/>
            </a:p>
          </p:txBody>
        </p:sp>
      </p:grpSp>
      <p:sp>
        <p:nvSpPr>
          <p:cNvPr id="28678" name="Titre 81"/>
          <p:cNvSpPr>
            <a:spLocks noGrp="1"/>
          </p:cNvSpPr>
          <p:nvPr>
            <p:ph type="title"/>
          </p:nvPr>
        </p:nvSpPr>
        <p:spPr/>
        <p:txBody>
          <a:bodyPr/>
          <a:lstStyle/>
          <a:p>
            <a:r>
              <a:rPr lang="en-US" smtClean="0"/>
              <a:t>Radar return echo: calm sea</a:t>
            </a:r>
            <a:endParaRPr lang="fr-FR" smtClean="0"/>
          </a:p>
        </p:txBody>
      </p:sp>
      <p:sp>
        <p:nvSpPr>
          <p:cNvPr id="28679" name="Espace réservé du contenu 80"/>
          <p:cNvSpPr>
            <a:spLocks noGrp="1"/>
          </p:cNvSpPr>
          <p:nvPr>
            <p:ph idx="1"/>
          </p:nvPr>
        </p:nvSpPr>
        <p:spPr>
          <a:xfrm>
            <a:off x="7185025" y="1262063"/>
            <a:ext cx="2495550" cy="5191125"/>
          </a:xfrm>
        </p:spPr>
        <p:txBody>
          <a:bodyPr/>
          <a:lstStyle/>
          <a:p>
            <a:pPr marL="0" indent="0">
              <a:buFontTx/>
              <a:buNone/>
            </a:pPr>
            <a:endParaRPr lang="en-US" sz="2000" smtClean="0"/>
          </a:p>
          <a:p>
            <a:pPr marL="0" indent="0">
              <a:buFontTx/>
              <a:buNone/>
            </a:pPr>
            <a:r>
              <a:rPr lang="en-US" sz="2000" smtClean="0"/>
              <a:t>Satellite</a:t>
            </a:r>
          </a:p>
          <a:p>
            <a:pPr marL="0" indent="0">
              <a:buFontTx/>
              <a:buNone/>
            </a:pPr>
            <a:endParaRPr lang="en-US" sz="2000" smtClean="0"/>
          </a:p>
          <a:p>
            <a:pPr marL="0" indent="0">
              <a:buFontTx/>
              <a:buNone/>
            </a:pPr>
            <a:endParaRPr lang="en-US" sz="2000" smtClean="0"/>
          </a:p>
          <a:p>
            <a:pPr marL="0" indent="0">
              <a:buFontTx/>
              <a:buNone/>
            </a:pPr>
            <a:r>
              <a:rPr lang="en-US" sz="2000" smtClean="0"/>
              <a:t>Radar wave </a:t>
            </a:r>
          </a:p>
          <a:p>
            <a:pPr marL="0" indent="0">
              <a:buFontTx/>
              <a:buNone/>
            </a:pPr>
            <a:endParaRPr lang="en-US" sz="2000" smtClean="0"/>
          </a:p>
          <a:p>
            <a:pPr marL="0" indent="0">
              <a:buFontTx/>
              <a:buNone/>
            </a:pPr>
            <a:r>
              <a:rPr lang="en-US" sz="2000" smtClean="0"/>
              <a:t>Radar wave as seen from above the surface</a:t>
            </a:r>
          </a:p>
          <a:p>
            <a:pPr marL="0" indent="0">
              <a:buFontTx/>
              <a:buNone/>
            </a:pPr>
            <a:endParaRPr lang="en-US" sz="2000" smtClean="0"/>
          </a:p>
          <a:p>
            <a:pPr marL="0" indent="0">
              <a:buFontTx/>
              <a:buNone/>
            </a:pPr>
            <a:r>
              <a:rPr lang="en-US" sz="2000" smtClean="0"/>
              <a:t>Shape of the power as received back by the onboard radar with respect to time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ChangeArrowheads="1"/>
          </p:cNvSpPr>
          <p:nvPr/>
        </p:nvSpPr>
        <p:spPr bwMode="auto">
          <a:xfrm>
            <a:off x="128588" y="1204913"/>
            <a:ext cx="7250112" cy="5032375"/>
          </a:xfrm>
          <a:prstGeom prst="rect">
            <a:avLst/>
          </a:prstGeom>
          <a:solidFill>
            <a:srgbClr val="E5FFFF"/>
          </a:solidFill>
          <a:ln w="9525">
            <a:noFill/>
            <a:miter lim="800000"/>
            <a:headEnd/>
            <a:tailEnd/>
          </a:ln>
        </p:spPr>
        <p:txBody>
          <a:bodyPr wrap="none" anchor="ctr"/>
          <a:lstStyle/>
          <a:p>
            <a:endParaRPr lang="de-DE"/>
          </a:p>
        </p:txBody>
      </p:sp>
      <p:grpSp>
        <p:nvGrpSpPr>
          <p:cNvPr id="30722" name="Group 7"/>
          <p:cNvGrpSpPr>
            <a:grpSpLocks/>
          </p:cNvGrpSpPr>
          <p:nvPr/>
        </p:nvGrpSpPr>
        <p:grpSpPr bwMode="auto">
          <a:xfrm>
            <a:off x="2047875" y="1604963"/>
            <a:ext cx="1666875" cy="4264025"/>
            <a:chOff x="1198" y="1933"/>
            <a:chExt cx="946" cy="3133"/>
          </a:xfrm>
        </p:grpSpPr>
        <p:grpSp>
          <p:nvGrpSpPr>
            <p:cNvPr id="30794" name="Group 8"/>
            <p:cNvGrpSpPr>
              <a:grpSpLocks/>
            </p:cNvGrpSpPr>
            <p:nvPr/>
          </p:nvGrpSpPr>
          <p:grpSpPr bwMode="auto">
            <a:xfrm>
              <a:off x="1234" y="1933"/>
              <a:ext cx="874" cy="1187"/>
              <a:chOff x="1234" y="1933"/>
              <a:chExt cx="874" cy="1187"/>
            </a:xfrm>
          </p:grpSpPr>
          <p:pic>
            <p:nvPicPr>
              <p:cNvPr id="30807" name="Picture 9" descr="Jason_seul1"/>
              <p:cNvPicPr>
                <a:picLocks noChangeAspect="1" noChangeArrowheads="1"/>
              </p:cNvPicPr>
              <p:nvPr/>
            </p:nvPicPr>
            <p:blipFill>
              <a:blip r:embed="rId3"/>
              <a:srcRect/>
              <a:stretch>
                <a:fillRect/>
              </a:stretch>
            </p:blipFill>
            <p:spPr bwMode="auto">
              <a:xfrm>
                <a:off x="1307" y="1933"/>
                <a:ext cx="546" cy="283"/>
              </a:xfrm>
              <a:prstGeom prst="rect">
                <a:avLst/>
              </a:prstGeom>
              <a:noFill/>
              <a:ln w="9525">
                <a:noFill/>
                <a:miter lim="800000"/>
                <a:headEnd/>
                <a:tailEnd/>
              </a:ln>
            </p:spPr>
          </p:pic>
          <p:grpSp>
            <p:nvGrpSpPr>
              <p:cNvPr id="30808" name="Group 10"/>
              <p:cNvGrpSpPr>
                <a:grpSpLocks/>
              </p:cNvGrpSpPr>
              <p:nvPr/>
            </p:nvGrpSpPr>
            <p:grpSpPr bwMode="auto">
              <a:xfrm>
                <a:off x="1234" y="2957"/>
                <a:ext cx="874" cy="163"/>
                <a:chOff x="479" y="4848"/>
                <a:chExt cx="1009" cy="193"/>
              </a:xfrm>
            </p:grpSpPr>
            <p:grpSp>
              <p:nvGrpSpPr>
                <p:cNvPr id="30812" name="Group 11"/>
                <p:cNvGrpSpPr>
                  <a:grpSpLocks/>
                </p:cNvGrpSpPr>
                <p:nvPr/>
              </p:nvGrpSpPr>
              <p:grpSpPr bwMode="auto">
                <a:xfrm>
                  <a:off x="479" y="4848"/>
                  <a:ext cx="1009" cy="193"/>
                  <a:chOff x="527" y="3936"/>
                  <a:chExt cx="1009" cy="193"/>
                </a:xfrm>
              </p:grpSpPr>
              <p:sp>
                <p:nvSpPr>
                  <p:cNvPr id="30814" name="Freeform 12"/>
                  <p:cNvSpPr>
                    <a:spLocks/>
                  </p:cNvSpPr>
                  <p:nvPr/>
                </p:nvSpPr>
                <p:spPr bwMode="auto">
                  <a:xfrm>
                    <a:off x="527" y="3936"/>
                    <a:ext cx="1009" cy="96"/>
                  </a:xfrm>
                  <a:custGeom>
                    <a:avLst/>
                    <a:gdLst>
                      <a:gd name="T0" fmla="*/ 0 w 4283"/>
                      <a:gd name="T1" fmla="*/ 87 h 510"/>
                      <a:gd name="T2" fmla="*/ 77 w 4283"/>
                      <a:gd name="T3" fmla="*/ 21 h 510"/>
                      <a:gd name="T4" fmla="*/ 109 w 4283"/>
                      <a:gd name="T5" fmla="*/ 27 h 510"/>
                      <a:gd name="T6" fmla="*/ 129 w 4283"/>
                      <a:gd name="T7" fmla="*/ 41 h 510"/>
                      <a:gd name="T8" fmla="*/ 139 w 4283"/>
                      <a:gd name="T9" fmla="*/ 56 h 510"/>
                      <a:gd name="T10" fmla="*/ 169 w 4283"/>
                      <a:gd name="T11" fmla="*/ 81 h 510"/>
                      <a:gd name="T12" fmla="*/ 184 w 4283"/>
                      <a:gd name="T13" fmla="*/ 84 h 510"/>
                      <a:gd name="T14" fmla="*/ 210 w 4283"/>
                      <a:gd name="T15" fmla="*/ 82 h 510"/>
                      <a:gd name="T16" fmla="*/ 264 w 4283"/>
                      <a:gd name="T17" fmla="*/ 46 h 510"/>
                      <a:gd name="T18" fmla="*/ 285 w 4283"/>
                      <a:gd name="T19" fmla="*/ 19 h 510"/>
                      <a:gd name="T20" fmla="*/ 294 w 4283"/>
                      <a:gd name="T21" fmla="*/ 17 h 510"/>
                      <a:gd name="T22" fmla="*/ 306 w 4283"/>
                      <a:gd name="T23" fmla="*/ 14 h 510"/>
                      <a:gd name="T24" fmla="*/ 334 w 4283"/>
                      <a:gd name="T25" fmla="*/ 15 h 510"/>
                      <a:gd name="T26" fmla="*/ 345 w 4283"/>
                      <a:gd name="T27" fmla="*/ 22 h 510"/>
                      <a:gd name="T28" fmla="*/ 362 w 4283"/>
                      <a:gd name="T29" fmla="*/ 34 h 510"/>
                      <a:gd name="T30" fmla="*/ 377 w 4283"/>
                      <a:gd name="T31" fmla="*/ 48 h 510"/>
                      <a:gd name="T32" fmla="*/ 426 w 4283"/>
                      <a:gd name="T33" fmla="*/ 87 h 510"/>
                      <a:gd name="T34" fmla="*/ 497 w 4283"/>
                      <a:gd name="T35" fmla="*/ 74 h 510"/>
                      <a:gd name="T36" fmla="*/ 508 w 4283"/>
                      <a:gd name="T37" fmla="*/ 60 h 510"/>
                      <a:gd name="T38" fmla="*/ 523 w 4283"/>
                      <a:gd name="T39" fmla="*/ 46 h 510"/>
                      <a:gd name="T40" fmla="*/ 546 w 4283"/>
                      <a:gd name="T41" fmla="*/ 19 h 510"/>
                      <a:gd name="T42" fmla="*/ 548 w 4283"/>
                      <a:gd name="T43" fmla="*/ 14 h 510"/>
                      <a:gd name="T44" fmla="*/ 555 w 4283"/>
                      <a:gd name="T45" fmla="*/ 12 h 510"/>
                      <a:gd name="T46" fmla="*/ 568 w 4283"/>
                      <a:gd name="T47" fmla="*/ 5 h 510"/>
                      <a:gd name="T48" fmla="*/ 593 w 4283"/>
                      <a:gd name="T49" fmla="*/ 7 h 510"/>
                      <a:gd name="T50" fmla="*/ 606 w 4283"/>
                      <a:gd name="T51" fmla="*/ 14 h 510"/>
                      <a:gd name="T52" fmla="*/ 634 w 4283"/>
                      <a:gd name="T53" fmla="*/ 40 h 510"/>
                      <a:gd name="T54" fmla="*/ 645 w 4283"/>
                      <a:gd name="T55" fmla="*/ 60 h 510"/>
                      <a:gd name="T56" fmla="*/ 651 w 4283"/>
                      <a:gd name="T57" fmla="*/ 63 h 510"/>
                      <a:gd name="T58" fmla="*/ 677 w 4283"/>
                      <a:gd name="T59" fmla="*/ 82 h 510"/>
                      <a:gd name="T60" fmla="*/ 713 w 4283"/>
                      <a:gd name="T61" fmla="*/ 96 h 510"/>
                      <a:gd name="T62" fmla="*/ 752 w 4283"/>
                      <a:gd name="T63" fmla="*/ 94 h 510"/>
                      <a:gd name="T64" fmla="*/ 773 w 4283"/>
                      <a:gd name="T65" fmla="*/ 84 h 510"/>
                      <a:gd name="T66" fmla="*/ 799 w 4283"/>
                      <a:gd name="T67" fmla="*/ 62 h 510"/>
                      <a:gd name="T68" fmla="*/ 816 w 4283"/>
                      <a:gd name="T69" fmla="*/ 41 h 510"/>
                      <a:gd name="T70" fmla="*/ 835 w 4283"/>
                      <a:gd name="T71" fmla="*/ 17 h 510"/>
                      <a:gd name="T72" fmla="*/ 866 w 4283"/>
                      <a:gd name="T73" fmla="*/ 0 h 510"/>
                      <a:gd name="T74" fmla="*/ 898 w 4283"/>
                      <a:gd name="T75" fmla="*/ 14 h 510"/>
                      <a:gd name="T76" fmla="*/ 913 w 4283"/>
                      <a:gd name="T77" fmla="*/ 26 h 510"/>
                      <a:gd name="T78" fmla="*/ 925 w 4283"/>
                      <a:gd name="T79" fmla="*/ 36 h 510"/>
                      <a:gd name="T80" fmla="*/ 934 w 4283"/>
                      <a:gd name="T81" fmla="*/ 46 h 510"/>
                      <a:gd name="T82" fmla="*/ 955 w 4283"/>
                      <a:gd name="T83" fmla="*/ 62 h 510"/>
                      <a:gd name="T84" fmla="*/ 975 w 4283"/>
                      <a:gd name="T85" fmla="*/ 79 h 510"/>
                      <a:gd name="T86" fmla="*/ 994 w 4283"/>
                      <a:gd name="T87" fmla="*/ 89 h 510"/>
                      <a:gd name="T88" fmla="*/ 1002 w 4283"/>
                      <a:gd name="T89" fmla="*/ 92 h 510"/>
                      <a:gd name="T90" fmla="*/ 1009 w 4283"/>
                      <a:gd name="T91" fmla="*/ 94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83"/>
                      <a:gd name="T139" fmla="*/ 0 h 510"/>
                      <a:gd name="T140" fmla="*/ 4283 w 4283"/>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83" h="510">
                        <a:moveTo>
                          <a:pt x="0" y="464"/>
                        </a:moveTo>
                        <a:cubicBezTo>
                          <a:pt x="109" y="359"/>
                          <a:pt x="163" y="142"/>
                          <a:pt x="328" y="110"/>
                        </a:cubicBezTo>
                        <a:cubicBezTo>
                          <a:pt x="377" y="120"/>
                          <a:pt x="414" y="138"/>
                          <a:pt x="464" y="146"/>
                        </a:cubicBezTo>
                        <a:cubicBezTo>
                          <a:pt x="517" y="186"/>
                          <a:pt x="489" y="162"/>
                          <a:pt x="546" y="219"/>
                        </a:cubicBezTo>
                        <a:cubicBezTo>
                          <a:pt x="570" y="243"/>
                          <a:pt x="569" y="275"/>
                          <a:pt x="591" y="300"/>
                        </a:cubicBezTo>
                        <a:cubicBezTo>
                          <a:pt x="630" y="345"/>
                          <a:pt x="677" y="386"/>
                          <a:pt x="719" y="428"/>
                        </a:cubicBezTo>
                        <a:cubicBezTo>
                          <a:pt x="734" y="443"/>
                          <a:pt x="761" y="439"/>
                          <a:pt x="782" y="446"/>
                        </a:cubicBezTo>
                        <a:cubicBezTo>
                          <a:pt x="818" y="443"/>
                          <a:pt x="855" y="442"/>
                          <a:pt x="891" y="437"/>
                        </a:cubicBezTo>
                        <a:cubicBezTo>
                          <a:pt x="999" y="423"/>
                          <a:pt x="1050" y="312"/>
                          <a:pt x="1119" y="246"/>
                        </a:cubicBezTo>
                        <a:cubicBezTo>
                          <a:pt x="1141" y="180"/>
                          <a:pt x="1163" y="147"/>
                          <a:pt x="1210" y="100"/>
                        </a:cubicBezTo>
                        <a:cubicBezTo>
                          <a:pt x="1219" y="91"/>
                          <a:pt x="1234" y="95"/>
                          <a:pt x="1246" y="91"/>
                        </a:cubicBezTo>
                        <a:cubicBezTo>
                          <a:pt x="1264" y="86"/>
                          <a:pt x="1300" y="73"/>
                          <a:pt x="1300" y="73"/>
                        </a:cubicBezTo>
                        <a:cubicBezTo>
                          <a:pt x="1340" y="76"/>
                          <a:pt x="1380" y="75"/>
                          <a:pt x="1419" y="82"/>
                        </a:cubicBezTo>
                        <a:cubicBezTo>
                          <a:pt x="1439" y="86"/>
                          <a:pt x="1450" y="108"/>
                          <a:pt x="1464" y="119"/>
                        </a:cubicBezTo>
                        <a:cubicBezTo>
                          <a:pt x="1498" y="147"/>
                          <a:pt x="1506" y="134"/>
                          <a:pt x="1537" y="182"/>
                        </a:cubicBezTo>
                        <a:cubicBezTo>
                          <a:pt x="1579" y="246"/>
                          <a:pt x="1555" y="225"/>
                          <a:pt x="1601" y="255"/>
                        </a:cubicBezTo>
                        <a:cubicBezTo>
                          <a:pt x="1652" y="332"/>
                          <a:pt x="1726" y="423"/>
                          <a:pt x="1810" y="464"/>
                        </a:cubicBezTo>
                        <a:cubicBezTo>
                          <a:pt x="2097" y="452"/>
                          <a:pt x="1968" y="487"/>
                          <a:pt x="2110" y="391"/>
                        </a:cubicBezTo>
                        <a:cubicBezTo>
                          <a:pt x="2126" y="367"/>
                          <a:pt x="2137" y="341"/>
                          <a:pt x="2155" y="319"/>
                        </a:cubicBezTo>
                        <a:cubicBezTo>
                          <a:pt x="2196" y="269"/>
                          <a:pt x="2196" y="289"/>
                          <a:pt x="2219" y="246"/>
                        </a:cubicBezTo>
                        <a:cubicBezTo>
                          <a:pt x="2243" y="201"/>
                          <a:pt x="2268" y="119"/>
                          <a:pt x="2319" y="100"/>
                        </a:cubicBezTo>
                        <a:cubicBezTo>
                          <a:pt x="2322" y="91"/>
                          <a:pt x="2321" y="80"/>
                          <a:pt x="2328" y="73"/>
                        </a:cubicBezTo>
                        <a:cubicBezTo>
                          <a:pt x="2335" y="66"/>
                          <a:pt x="2347" y="69"/>
                          <a:pt x="2355" y="64"/>
                        </a:cubicBezTo>
                        <a:cubicBezTo>
                          <a:pt x="2422" y="20"/>
                          <a:pt x="2345" y="49"/>
                          <a:pt x="2410" y="28"/>
                        </a:cubicBezTo>
                        <a:cubicBezTo>
                          <a:pt x="2446" y="31"/>
                          <a:pt x="2484" y="27"/>
                          <a:pt x="2519" y="37"/>
                        </a:cubicBezTo>
                        <a:cubicBezTo>
                          <a:pt x="2540" y="43"/>
                          <a:pt x="2555" y="61"/>
                          <a:pt x="2573" y="73"/>
                        </a:cubicBezTo>
                        <a:cubicBezTo>
                          <a:pt x="2643" y="119"/>
                          <a:pt x="2649" y="125"/>
                          <a:pt x="2692" y="210"/>
                        </a:cubicBezTo>
                        <a:cubicBezTo>
                          <a:pt x="2709" y="244"/>
                          <a:pt x="2712" y="289"/>
                          <a:pt x="2737" y="319"/>
                        </a:cubicBezTo>
                        <a:cubicBezTo>
                          <a:pt x="2744" y="327"/>
                          <a:pt x="2756" y="330"/>
                          <a:pt x="2764" y="337"/>
                        </a:cubicBezTo>
                        <a:cubicBezTo>
                          <a:pt x="2803" y="371"/>
                          <a:pt x="2831" y="409"/>
                          <a:pt x="2873" y="437"/>
                        </a:cubicBezTo>
                        <a:cubicBezTo>
                          <a:pt x="2908" y="486"/>
                          <a:pt x="2970" y="501"/>
                          <a:pt x="3028" y="510"/>
                        </a:cubicBezTo>
                        <a:cubicBezTo>
                          <a:pt x="3083" y="507"/>
                          <a:pt x="3138" y="506"/>
                          <a:pt x="3192" y="501"/>
                        </a:cubicBezTo>
                        <a:cubicBezTo>
                          <a:pt x="3225" y="498"/>
                          <a:pt x="3253" y="460"/>
                          <a:pt x="3283" y="446"/>
                        </a:cubicBezTo>
                        <a:cubicBezTo>
                          <a:pt x="3314" y="404"/>
                          <a:pt x="3365" y="371"/>
                          <a:pt x="3392" y="328"/>
                        </a:cubicBezTo>
                        <a:cubicBezTo>
                          <a:pt x="3415" y="291"/>
                          <a:pt x="3442" y="257"/>
                          <a:pt x="3464" y="219"/>
                        </a:cubicBezTo>
                        <a:cubicBezTo>
                          <a:pt x="3495" y="167"/>
                          <a:pt x="3499" y="124"/>
                          <a:pt x="3546" y="91"/>
                        </a:cubicBezTo>
                        <a:cubicBezTo>
                          <a:pt x="3576" y="47"/>
                          <a:pt x="3624" y="18"/>
                          <a:pt x="3674" y="0"/>
                        </a:cubicBezTo>
                        <a:cubicBezTo>
                          <a:pt x="3773" y="34"/>
                          <a:pt x="3737" y="24"/>
                          <a:pt x="3810" y="73"/>
                        </a:cubicBezTo>
                        <a:cubicBezTo>
                          <a:pt x="3830" y="103"/>
                          <a:pt x="3844" y="117"/>
                          <a:pt x="3874" y="137"/>
                        </a:cubicBezTo>
                        <a:cubicBezTo>
                          <a:pt x="3935" y="228"/>
                          <a:pt x="3835" y="85"/>
                          <a:pt x="3928" y="191"/>
                        </a:cubicBezTo>
                        <a:cubicBezTo>
                          <a:pt x="3942" y="207"/>
                          <a:pt x="3948" y="231"/>
                          <a:pt x="3964" y="246"/>
                        </a:cubicBezTo>
                        <a:cubicBezTo>
                          <a:pt x="3996" y="277"/>
                          <a:pt x="4023" y="300"/>
                          <a:pt x="4055" y="328"/>
                        </a:cubicBezTo>
                        <a:cubicBezTo>
                          <a:pt x="4084" y="353"/>
                          <a:pt x="4107" y="396"/>
                          <a:pt x="4137" y="419"/>
                        </a:cubicBezTo>
                        <a:cubicBezTo>
                          <a:pt x="4163" y="439"/>
                          <a:pt x="4190" y="458"/>
                          <a:pt x="4219" y="473"/>
                        </a:cubicBezTo>
                        <a:cubicBezTo>
                          <a:pt x="4231" y="479"/>
                          <a:pt x="4243" y="486"/>
                          <a:pt x="4255" y="491"/>
                        </a:cubicBezTo>
                        <a:cubicBezTo>
                          <a:pt x="4264" y="495"/>
                          <a:pt x="4283" y="501"/>
                          <a:pt x="4283" y="501"/>
                        </a:cubicBezTo>
                      </a:path>
                    </a:pathLst>
                  </a:custGeom>
                  <a:solidFill>
                    <a:srgbClr val="0097F4"/>
                  </a:solidFill>
                  <a:ln w="9525">
                    <a:solidFill>
                      <a:srgbClr val="0097F4"/>
                    </a:solidFill>
                    <a:round/>
                    <a:headEnd/>
                    <a:tailEnd/>
                  </a:ln>
                </p:spPr>
                <p:txBody>
                  <a:bodyPr wrap="none" anchor="ctr"/>
                  <a:lstStyle/>
                  <a:p>
                    <a:endParaRPr lang="de-DE"/>
                  </a:p>
                </p:txBody>
              </p:sp>
              <p:sp>
                <p:nvSpPr>
                  <p:cNvPr id="30815" name="Freeform 13"/>
                  <p:cNvSpPr>
                    <a:spLocks/>
                  </p:cNvSpPr>
                  <p:nvPr/>
                </p:nvSpPr>
                <p:spPr bwMode="auto">
                  <a:xfrm>
                    <a:off x="528" y="4128"/>
                    <a:ext cx="1008" cy="1"/>
                  </a:xfrm>
                  <a:custGeom>
                    <a:avLst/>
                    <a:gdLst>
                      <a:gd name="T0" fmla="*/ 0 w 1008"/>
                      <a:gd name="T1" fmla="*/ 0 h 1"/>
                      <a:gd name="T2" fmla="*/ 1008 w 1008"/>
                      <a:gd name="T3" fmla="*/ 0 h 1"/>
                      <a:gd name="T4" fmla="*/ 0 60000 65536"/>
                      <a:gd name="T5" fmla="*/ 0 60000 65536"/>
                      <a:gd name="T6" fmla="*/ 0 w 1008"/>
                      <a:gd name="T7" fmla="*/ 0 h 1"/>
                      <a:gd name="T8" fmla="*/ 1008 w 1008"/>
                      <a:gd name="T9" fmla="*/ 1 h 1"/>
                    </a:gdLst>
                    <a:ahLst/>
                    <a:cxnLst>
                      <a:cxn ang="T4">
                        <a:pos x="T0" y="T1"/>
                      </a:cxn>
                      <a:cxn ang="T5">
                        <a:pos x="T2" y="T3"/>
                      </a:cxn>
                    </a:cxnLst>
                    <a:rect l="T6" t="T7" r="T8" b="T9"/>
                    <a:pathLst>
                      <a:path w="1008" h="1">
                        <a:moveTo>
                          <a:pt x="0" y="0"/>
                        </a:moveTo>
                        <a:cubicBezTo>
                          <a:pt x="420" y="0"/>
                          <a:pt x="840" y="0"/>
                          <a:pt x="1008" y="0"/>
                        </a:cubicBezTo>
                      </a:path>
                    </a:pathLst>
                  </a:custGeom>
                  <a:solidFill>
                    <a:srgbClr val="0097F4"/>
                  </a:solidFill>
                  <a:ln w="9525">
                    <a:solidFill>
                      <a:srgbClr val="0097F4"/>
                    </a:solidFill>
                    <a:round/>
                    <a:headEnd/>
                    <a:tailEnd/>
                  </a:ln>
                </p:spPr>
                <p:txBody>
                  <a:bodyPr wrap="none" anchor="ctr"/>
                  <a:lstStyle/>
                  <a:p>
                    <a:endParaRPr lang="de-DE"/>
                  </a:p>
                </p:txBody>
              </p:sp>
              <p:cxnSp>
                <p:nvCxnSpPr>
                  <p:cNvPr id="30816" name="AutoShape 14"/>
                  <p:cNvCxnSpPr>
                    <a:cxnSpLocks noChangeShapeType="1"/>
                    <a:stCxn id="30814" idx="0"/>
                    <a:endCxn id="30815" idx="0"/>
                  </p:cNvCxnSpPr>
                  <p:nvPr/>
                </p:nvCxnSpPr>
                <p:spPr bwMode="auto">
                  <a:xfrm>
                    <a:off x="527" y="4023"/>
                    <a:ext cx="1" cy="105"/>
                  </a:xfrm>
                  <a:prstGeom prst="straightConnector1">
                    <a:avLst/>
                  </a:prstGeom>
                  <a:noFill/>
                  <a:ln w="9525">
                    <a:solidFill>
                      <a:srgbClr val="0097F4"/>
                    </a:solidFill>
                    <a:round/>
                    <a:headEnd/>
                    <a:tailEnd/>
                  </a:ln>
                </p:spPr>
              </p:cxnSp>
              <p:cxnSp>
                <p:nvCxnSpPr>
                  <p:cNvPr id="30817" name="AutoShape 15"/>
                  <p:cNvCxnSpPr>
                    <a:cxnSpLocks noChangeShapeType="1"/>
                    <a:stCxn id="30814" idx="45"/>
                    <a:endCxn id="30815" idx="1"/>
                  </p:cNvCxnSpPr>
                  <p:nvPr/>
                </p:nvCxnSpPr>
                <p:spPr bwMode="auto">
                  <a:xfrm>
                    <a:off x="1536" y="4030"/>
                    <a:ext cx="0" cy="98"/>
                  </a:xfrm>
                  <a:prstGeom prst="straightConnector1">
                    <a:avLst/>
                  </a:prstGeom>
                  <a:noFill/>
                  <a:ln w="9525">
                    <a:solidFill>
                      <a:srgbClr val="0097F4"/>
                    </a:solidFill>
                    <a:round/>
                    <a:headEnd/>
                    <a:tailEnd/>
                  </a:ln>
                </p:spPr>
              </p:cxnSp>
            </p:grpSp>
            <p:sp>
              <p:nvSpPr>
                <p:cNvPr id="30813" name="Rectangle 16"/>
                <p:cNvSpPr>
                  <a:spLocks noChangeArrowheads="1"/>
                </p:cNvSpPr>
                <p:nvPr/>
              </p:nvSpPr>
              <p:spPr bwMode="auto">
                <a:xfrm>
                  <a:off x="480" y="4944"/>
                  <a:ext cx="1008" cy="96"/>
                </a:xfrm>
                <a:prstGeom prst="rect">
                  <a:avLst/>
                </a:prstGeom>
                <a:solidFill>
                  <a:srgbClr val="0097F4"/>
                </a:solidFill>
                <a:ln w="9525">
                  <a:solidFill>
                    <a:srgbClr val="0097F4"/>
                  </a:solidFill>
                  <a:miter lim="800000"/>
                  <a:headEnd/>
                  <a:tailEnd/>
                </a:ln>
              </p:spPr>
              <p:txBody>
                <a:bodyPr wrap="none" anchor="ctr"/>
                <a:lstStyle/>
                <a:p>
                  <a:endParaRPr lang="de-DE"/>
                </a:p>
              </p:txBody>
            </p:sp>
          </p:grpSp>
          <p:sp>
            <p:nvSpPr>
              <p:cNvPr id="30809" name="Line 17"/>
              <p:cNvSpPr>
                <a:spLocks noChangeShapeType="1"/>
              </p:cNvSpPr>
              <p:nvPr/>
            </p:nvSpPr>
            <p:spPr bwMode="auto">
              <a:xfrm flipH="1">
                <a:off x="1344" y="2122"/>
                <a:ext cx="327" cy="835"/>
              </a:xfrm>
              <a:prstGeom prst="line">
                <a:avLst/>
              </a:prstGeom>
              <a:noFill/>
              <a:ln w="6350">
                <a:solidFill>
                  <a:schemeClr val="tx1"/>
                </a:solidFill>
                <a:round/>
                <a:headEnd/>
                <a:tailEnd/>
              </a:ln>
            </p:spPr>
            <p:txBody>
              <a:bodyPr wrap="none" anchor="ctr"/>
              <a:lstStyle/>
              <a:p>
                <a:endParaRPr lang="de-DE"/>
              </a:p>
            </p:txBody>
          </p:sp>
          <p:sp>
            <p:nvSpPr>
              <p:cNvPr id="30810" name="Line 18"/>
              <p:cNvSpPr>
                <a:spLocks noChangeShapeType="1"/>
              </p:cNvSpPr>
              <p:nvPr/>
            </p:nvSpPr>
            <p:spPr bwMode="auto">
              <a:xfrm>
                <a:off x="1671" y="2122"/>
                <a:ext cx="327" cy="835"/>
              </a:xfrm>
              <a:prstGeom prst="line">
                <a:avLst/>
              </a:prstGeom>
              <a:noFill/>
              <a:ln w="6350">
                <a:solidFill>
                  <a:schemeClr val="tx1"/>
                </a:solidFill>
                <a:round/>
                <a:headEnd/>
                <a:tailEnd/>
              </a:ln>
            </p:spPr>
            <p:txBody>
              <a:bodyPr wrap="none" anchor="ctr"/>
              <a:lstStyle/>
              <a:p>
                <a:endParaRPr lang="de-DE"/>
              </a:p>
            </p:txBody>
          </p:sp>
          <p:sp>
            <p:nvSpPr>
              <p:cNvPr id="30811" name="Freeform 19"/>
              <p:cNvSpPr>
                <a:spLocks/>
              </p:cNvSpPr>
              <p:nvPr/>
            </p:nvSpPr>
            <p:spPr bwMode="auto">
              <a:xfrm>
                <a:off x="1363" y="2900"/>
                <a:ext cx="616" cy="84"/>
              </a:xfrm>
              <a:custGeom>
                <a:avLst/>
                <a:gdLst>
                  <a:gd name="T0" fmla="*/ 0 w 2304"/>
                  <a:gd name="T1" fmla="*/ 0 h 288"/>
                  <a:gd name="T2" fmla="*/ 115 w 2304"/>
                  <a:gd name="T3" fmla="*/ 56 h 288"/>
                  <a:gd name="T4" fmla="*/ 308 w 2304"/>
                  <a:gd name="T5" fmla="*/ 84 h 288"/>
                  <a:gd name="T6" fmla="*/ 513 w 2304"/>
                  <a:gd name="T7" fmla="*/ 56 h 288"/>
                  <a:gd name="T8" fmla="*/ 616 w 2304"/>
                  <a:gd name="T9" fmla="*/ 0 h 288"/>
                  <a:gd name="T10" fmla="*/ 0 60000 65536"/>
                  <a:gd name="T11" fmla="*/ 0 60000 65536"/>
                  <a:gd name="T12" fmla="*/ 0 60000 65536"/>
                  <a:gd name="T13" fmla="*/ 0 60000 65536"/>
                  <a:gd name="T14" fmla="*/ 0 60000 65536"/>
                  <a:gd name="T15" fmla="*/ 0 w 2304"/>
                  <a:gd name="T16" fmla="*/ 0 h 288"/>
                  <a:gd name="T17" fmla="*/ 2304 w 2304"/>
                  <a:gd name="T18" fmla="*/ 288 h 288"/>
                </a:gdLst>
                <a:ahLst/>
                <a:cxnLst>
                  <a:cxn ang="T10">
                    <a:pos x="T0" y="T1"/>
                  </a:cxn>
                  <a:cxn ang="T11">
                    <a:pos x="T2" y="T3"/>
                  </a:cxn>
                  <a:cxn ang="T12">
                    <a:pos x="T4" y="T5"/>
                  </a:cxn>
                  <a:cxn ang="T13">
                    <a:pos x="T6" y="T7"/>
                  </a:cxn>
                  <a:cxn ang="T14">
                    <a:pos x="T8" y="T9"/>
                  </a:cxn>
                </a:cxnLst>
                <a:rect l="T15" t="T16" r="T17" b="T18"/>
                <a:pathLst>
                  <a:path w="2304" h="288">
                    <a:moveTo>
                      <a:pt x="0" y="0"/>
                    </a:moveTo>
                    <a:cubicBezTo>
                      <a:pt x="120" y="72"/>
                      <a:pt x="240" y="144"/>
                      <a:pt x="432" y="192"/>
                    </a:cubicBezTo>
                    <a:cubicBezTo>
                      <a:pt x="624" y="240"/>
                      <a:pt x="904" y="288"/>
                      <a:pt x="1152" y="288"/>
                    </a:cubicBezTo>
                    <a:cubicBezTo>
                      <a:pt x="1400" y="288"/>
                      <a:pt x="1728" y="240"/>
                      <a:pt x="1920" y="192"/>
                    </a:cubicBezTo>
                    <a:cubicBezTo>
                      <a:pt x="2112" y="144"/>
                      <a:pt x="2208" y="72"/>
                      <a:pt x="2304" y="0"/>
                    </a:cubicBezTo>
                  </a:path>
                </a:pathLst>
              </a:custGeom>
              <a:noFill/>
              <a:ln w="76200" cmpd="sng">
                <a:solidFill>
                  <a:srgbClr val="FF3300"/>
                </a:solidFill>
                <a:round/>
                <a:headEnd/>
                <a:tailEnd/>
              </a:ln>
            </p:spPr>
            <p:txBody>
              <a:bodyPr wrap="none" anchor="ctr"/>
              <a:lstStyle/>
              <a:p>
                <a:endParaRPr lang="de-DE"/>
              </a:p>
            </p:txBody>
          </p:sp>
        </p:grpSp>
        <p:grpSp>
          <p:nvGrpSpPr>
            <p:cNvPr id="30795" name="Group 20"/>
            <p:cNvGrpSpPr>
              <a:grpSpLocks/>
            </p:cNvGrpSpPr>
            <p:nvPr/>
          </p:nvGrpSpPr>
          <p:grpSpPr bwMode="auto">
            <a:xfrm>
              <a:off x="1198" y="4436"/>
              <a:ext cx="946" cy="630"/>
              <a:chOff x="1344" y="5157"/>
              <a:chExt cx="1104" cy="720"/>
            </a:xfrm>
          </p:grpSpPr>
          <p:sp>
            <p:nvSpPr>
              <p:cNvPr id="30800" name="Rectangle 21"/>
              <p:cNvSpPr>
                <a:spLocks noChangeArrowheads="1"/>
              </p:cNvSpPr>
              <p:nvPr/>
            </p:nvSpPr>
            <p:spPr bwMode="auto">
              <a:xfrm>
                <a:off x="1344" y="5157"/>
                <a:ext cx="1104" cy="720"/>
              </a:xfrm>
              <a:prstGeom prst="rect">
                <a:avLst/>
              </a:prstGeom>
              <a:solidFill>
                <a:srgbClr val="B3E2FF"/>
              </a:solidFill>
              <a:ln w="9525">
                <a:solidFill>
                  <a:schemeClr val="tx1"/>
                </a:solidFill>
                <a:miter lim="800000"/>
                <a:headEnd/>
                <a:tailEnd/>
              </a:ln>
            </p:spPr>
            <p:txBody>
              <a:bodyPr wrap="none" anchor="ctr"/>
              <a:lstStyle/>
              <a:p>
                <a:endParaRPr lang="de-DE"/>
              </a:p>
            </p:txBody>
          </p:sp>
          <p:sp>
            <p:nvSpPr>
              <p:cNvPr id="30801" name="Line 22"/>
              <p:cNvSpPr>
                <a:spLocks noChangeShapeType="1"/>
              </p:cNvSpPr>
              <p:nvPr/>
            </p:nvSpPr>
            <p:spPr bwMode="auto">
              <a:xfrm>
                <a:off x="1440" y="5781"/>
                <a:ext cx="170" cy="0"/>
              </a:xfrm>
              <a:prstGeom prst="line">
                <a:avLst/>
              </a:prstGeom>
              <a:noFill/>
              <a:ln w="9525">
                <a:solidFill>
                  <a:schemeClr val="tx1"/>
                </a:solidFill>
                <a:prstDash val="sysDot"/>
                <a:round/>
                <a:headEnd/>
                <a:tailEnd/>
              </a:ln>
            </p:spPr>
            <p:txBody>
              <a:bodyPr wrap="none" anchor="ctr"/>
              <a:lstStyle/>
              <a:p>
                <a:endParaRPr lang="de-DE"/>
              </a:p>
            </p:txBody>
          </p:sp>
          <p:sp>
            <p:nvSpPr>
              <p:cNvPr id="30802" name="Line 23"/>
              <p:cNvSpPr>
                <a:spLocks noChangeShapeType="1"/>
              </p:cNvSpPr>
              <p:nvPr/>
            </p:nvSpPr>
            <p:spPr bwMode="auto">
              <a:xfrm flipV="1">
                <a:off x="1636" y="5351"/>
                <a:ext cx="118" cy="397"/>
              </a:xfrm>
              <a:prstGeom prst="line">
                <a:avLst/>
              </a:prstGeom>
              <a:noFill/>
              <a:ln w="9525">
                <a:solidFill>
                  <a:schemeClr val="tx1"/>
                </a:solidFill>
                <a:prstDash val="sysDot"/>
                <a:round/>
                <a:headEnd/>
                <a:tailEnd/>
              </a:ln>
            </p:spPr>
            <p:txBody>
              <a:bodyPr wrap="none" anchor="ctr"/>
              <a:lstStyle/>
              <a:p>
                <a:endParaRPr lang="de-DE"/>
              </a:p>
            </p:txBody>
          </p:sp>
          <p:sp>
            <p:nvSpPr>
              <p:cNvPr id="30803" name="Line 24"/>
              <p:cNvSpPr>
                <a:spLocks noChangeShapeType="1"/>
              </p:cNvSpPr>
              <p:nvPr/>
            </p:nvSpPr>
            <p:spPr bwMode="auto">
              <a:xfrm>
                <a:off x="1820" y="5301"/>
                <a:ext cx="484" cy="33"/>
              </a:xfrm>
              <a:prstGeom prst="line">
                <a:avLst/>
              </a:prstGeom>
              <a:noFill/>
              <a:ln w="9525">
                <a:solidFill>
                  <a:schemeClr val="tx1"/>
                </a:solidFill>
                <a:prstDash val="sysDot"/>
                <a:round/>
                <a:headEnd/>
                <a:tailEnd/>
              </a:ln>
            </p:spPr>
            <p:txBody>
              <a:bodyPr wrap="none" anchor="ctr"/>
              <a:lstStyle/>
              <a:p>
                <a:endParaRPr lang="de-DE"/>
              </a:p>
            </p:txBody>
          </p:sp>
          <p:cxnSp>
            <p:nvCxnSpPr>
              <p:cNvPr id="30804" name="AutoShape 25"/>
              <p:cNvCxnSpPr>
                <a:cxnSpLocks noChangeShapeType="1"/>
                <a:stCxn id="30802" idx="1"/>
                <a:endCxn id="30803" idx="0"/>
              </p:cNvCxnSpPr>
              <p:nvPr/>
            </p:nvCxnSpPr>
            <p:spPr bwMode="auto">
              <a:xfrm rot="-5400000">
                <a:off x="1762" y="5293"/>
                <a:ext cx="50" cy="66"/>
              </a:xfrm>
              <a:prstGeom prst="curvedConnector3">
                <a:avLst>
                  <a:gd name="adj1" fmla="val 91667"/>
                </a:avLst>
              </a:prstGeom>
              <a:noFill/>
              <a:ln w="9525">
                <a:solidFill>
                  <a:schemeClr val="tx1"/>
                </a:solidFill>
                <a:prstDash val="sysDot"/>
                <a:round/>
                <a:headEnd/>
                <a:tailEnd/>
              </a:ln>
            </p:spPr>
          </p:cxnSp>
          <p:cxnSp>
            <p:nvCxnSpPr>
              <p:cNvPr id="30805" name="AutoShape 26"/>
              <p:cNvCxnSpPr>
                <a:cxnSpLocks noChangeShapeType="1"/>
                <a:stCxn id="30801" idx="1"/>
                <a:endCxn id="30802" idx="0"/>
              </p:cNvCxnSpPr>
              <p:nvPr/>
            </p:nvCxnSpPr>
            <p:spPr bwMode="auto">
              <a:xfrm rot="5400000" flipH="1" flipV="1">
                <a:off x="1606" y="5752"/>
                <a:ext cx="33" cy="26"/>
              </a:xfrm>
              <a:prstGeom prst="curvedConnector3">
                <a:avLst>
                  <a:gd name="adj1" fmla="val 17708"/>
                </a:avLst>
              </a:prstGeom>
              <a:noFill/>
              <a:ln w="38100">
                <a:solidFill>
                  <a:srgbClr val="FF3300"/>
                </a:solidFill>
                <a:round/>
                <a:headEnd/>
                <a:tailEnd/>
              </a:ln>
            </p:spPr>
          </p:cxnSp>
          <p:sp>
            <p:nvSpPr>
              <p:cNvPr id="30806" name="Line 27"/>
              <p:cNvSpPr>
                <a:spLocks noChangeShapeType="1"/>
              </p:cNvSpPr>
              <p:nvPr/>
            </p:nvSpPr>
            <p:spPr bwMode="auto">
              <a:xfrm flipV="1">
                <a:off x="1632" y="5445"/>
                <a:ext cx="96" cy="336"/>
              </a:xfrm>
              <a:prstGeom prst="line">
                <a:avLst/>
              </a:prstGeom>
              <a:noFill/>
              <a:ln w="38100">
                <a:solidFill>
                  <a:srgbClr val="FF3300"/>
                </a:solidFill>
                <a:round/>
                <a:headEnd/>
                <a:tailEnd/>
              </a:ln>
            </p:spPr>
            <p:txBody>
              <a:bodyPr wrap="none" anchor="ctr"/>
              <a:lstStyle/>
              <a:p>
                <a:endParaRPr lang="de-DE"/>
              </a:p>
            </p:txBody>
          </p:sp>
        </p:grpSp>
        <p:grpSp>
          <p:nvGrpSpPr>
            <p:cNvPr id="30796" name="Group 28"/>
            <p:cNvGrpSpPr>
              <a:grpSpLocks/>
            </p:cNvGrpSpPr>
            <p:nvPr/>
          </p:nvGrpSpPr>
          <p:grpSpPr bwMode="auto">
            <a:xfrm>
              <a:off x="1198" y="3259"/>
              <a:ext cx="946" cy="943"/>
              <a:chOff x="1398" y="3723"/>
              <a:chExt cx="1104" cy="1077"/>
            </a:xfrm>
          </p:grpSpPr>
          <p:sp>
            <p:nvSpPr>
              <p:cNvPr id="30797" name="Oval 29"/>
              <p:cNvSpPr>
                <a:spLocks noChangeArrowheads="1"/>
              </p:cNvSpPr>
              <p:nvPr/>
            </p:nvSpPr>
            <p:spPr bwMode="auto">
              <a:xfrm>
                <a:off x="1398" y="3723"/>
                <a:ext cx="1104" cy="1077"/>
              </a:xfrm>
              <a:prstGeom prst="ellipse">
                <a:avLst/>
              </a:prstGeom>
              <a:solidFill>
                <a:srgbClr val="A3DCFF"/>
              </a:solidFill>
              <a:ln w="9525">
                <a:noFill/>
                <a:round/>
                <a:headEnd/>
                <a:tailEnd/>
              </a:ln>
            </p:spPr>
            <p:txBody>
              <a:bodyPr wrap="none" anchor="ctr"/>
              <a:lstStyle/>
              <a:p>
                <a:endParaRPr lang="de-DE"/>
              </a:p>
            </p:txBody>
          </p:sp>
          <p:sp>
            <p:nvSpPr>
              <p:cNvPr id="30798" name="Freeform 30"/>
              <p:cNvSpPr>
                <a:spLocks/>
              </p:cNvSpPr>
              <p:nvPr/>
            </p:nvSpPr>
            <p:spPr bwMode="auto">
              <a:xfrm>
                <a:off x="1945" y="4191"/>
                <a:ext cx="172" cy="255"/>
              </a:xfrm>
              <a:custGeom>
                <a:avLst/>
                <a:gdLst>
                  <a:gd name="T0" fmla="*/ 21 w 172"/>
                  <a:gd name="T1" fmla="*/ 37 h 255"/>
                  <a:gd name="T2" fmla="*/ 39 w 172"/>
                  <a:gd name="T3" fmla="*/ 119 h 255"/>
                  <a:gd name="T4" fmla="*/ 85 w 172"/>
                  <a:gd name="T5" fmla="*/ 164 h 255"/>
                  <a:gd name="T6" fmla="*/ 103 w 172"/>
                  <a:gd name="T7" fmla="*/ 191 h 255"/>
                  <a:gd name="T8" fmla="*/ 148 w 172"/>
                  <a:gd name="T9" fmla="*/ 237 h 255"/>
                  <a:gd name="T10" fmla="*/ 57 w 172"/>
                  <a:gd name="T11" fmla="*/ 0 h 255"/>
                  <a:gd name="T12" fmla="*/ 39 w 172"/>
                  <a:gd name="T13" fmla="*/ 19 h 255"/>
                  <a:gd name="T14" fmla="*/ 21 w 172"/>
                  <a:gd name="T15" fmla="*/ 37 h 255"/>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255"/>
                  <a:gd name="T26" fmla="*/ 172 w 172"/>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255">
                    <a:moveTo>
                      <a:pt x="21" y="37"/>
                    </a:moveTo>
                    <a:cubicBezTo>
                      <a:pt x="21" y="38"/>
                      <a:pt x="30" y="107"/>
                      <a:pt x="39" y="119"/>
                    </a:cubicBezTo>
                    <a:cubicBezTo>
                      <a:pt x="52" y="136"/>
                      <a:pt x="70" y="149"/>
                      <a:pt x="85" y="164"/>
                    </a:cubicBezTo>
                    <a:cubicBezTo>
                      <a:pt x="93" y="172"/>
                      <a:pt x="97" y="182"/>
                      <a:pt x="103" y="191"/>
                    </a:cubicBezTo>
                    <a:cubicBezTo>
                      <a:pt x="124" y="255"/>
                      <a:pt x="103" y="252"/>
                      <a:pt x="148" y="237"/>
                    </a:cubicBezTo>
                    <a:cubicBezTo>
                      <a:pt x="172" y="162"/>
                      <a:pt x="140" y="27"/>
                      <a:pt x="57" y="0"/>
                    </a:cubicBezTo>
                    <a:cubicBezTo>
                      <a:pt x="51" y="6"/>
                      <a:pt x="46" y="13"/>
                      <a:pt x="39" y="19"/>
                    </a:cubicBezTo>
                    <a:cubicBezTo>
                      <a:pt x="15" y="39"/>
                      <a:pt x="0" y="37"/>
                      <a:pt x="21" y="37"/>
                    </a:cubicBezTo>
                    <a:close/>
                  </a:path>
                </a:pathLst>
              </a:custGeom>
              <a:solidFill>
                <a:srgbClr val="FF3300"/>
              </a:solidFill>
              <a:ln w="9525">
                <a:solidFill>
                  <a:schemeClr val="tx1"/>
                </a:solidFill>
                <a:round/>
                <a:headEnd/>
                <a:tailEnd/>
              </a:ln>
            </p:spPr>
            <p:txBody>
              <a:bodyPr wrap="none" anchor="ctr"/>
              <a:lstStyle/>
              <a:p>
                <a:endParaRPr lang="de-DE"/>
              </a:p>
            </p:txBody>
          </p:sp>
          <p:sp>
            <p:nvSpPr>
              <p:cNvPr id="30799" name="Freeform 31"/>
              <p:cNvSpPr>
                <a:spLocks/>
              </p:cNvSpPr>
              <p:nvPr/>
            </p:nvSpPr>
            <p:spPr bwMode="auto">
              <a:xfrm>
                <a:off x="1782" y="4128"/>
                <a:ext cx="137" cy="150"/>
              </a:xfrm>
              <a:custGeom>
                <a:avLst/>
                <a:gdLst>
                  <a:gd name="T0" fmla="*/ 48 w 137"/>
                  <a:gd name="T1" fmla="*/ 6 h 150"/>
                  <a:gd name="T2" fmla="*/ 21 w 137"/>
                  <a:gd name="T3" fmla="*/ 24 h 150"/>
                  <a:gd name="T4" fmla="*/ 3 w 137"/>
                  <a:gd name="T5" fmla="*/ 79 h 150"/>
                  <a:gd name="T6" fmla="*/ 12 w 137"/>
                  <a:gd name="T7" fmla="*/ 142 h 150"/>
                  <a:gd name="T8" fmla="*/ 39 w 137"/>
                  <a:gd name="T9" fmla="*/ 133 h 150"/>
                  <a:gd name="T10" fmla="*/ 94 w 137"/>
                  <a:gd name="T11" fmla="*/ 60 h 150"/>
                  <a:gd name="T12" fmla="*/ 75 w 137"/>
                  <a:gd name="T13" fmla="*/ 33 h 150"/>
                  <a:gd name="T14" fmla="*/ 48 w 137"/>
                  <a:gd name="T15" fmla="*/ 6 h 150"/>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150"/>
                  <a:gd name="T26" fmla="*/ 137 w 137"/>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150">
                    <a:moveTo>
                      <a:pt x="48" y="6"/>
                    </a:moveTo>
                    <a:cubicBezTo>
                      <a:pt x="39" y="12"/>
                      <a:pt x="27" y="15"/>
                      <a:pt x="21" y="24"/>
                    </a:cubicBezTo>
                    <a:cubicBezTo>
                      <a:pt x="11" y="40"/>
                      <a:pt x="3" y="79"/>
                      <a:pt x="3" y="79"/>
                    </a:cubicBezTo>
                    <a:cubicBezTo>
                      <a:pt x="6" y="100"/>
                      <a:pt x="0" y="124"/>
                      <a:pt x="12" y="142"/>
                    </a:cubicBezTo>
                    <a:cubicBezTo>
                      <a:pt x="17" y="150"/>
                      <a:pt x="32" y="140"/>
                      <a:pt x="39" y="133"/>
                    </a:cubicBezTo>
                    <a:cubicBezTo>
                      <a:pt x="137" y="35"/>
                      <a:pt x="40" y="114"/>
                      <a:pt x="94" y="60"/>
                    </a:cubicBezTo>
                    <a:cubicBezTo>
                      <a:pt x="88" y="51"/>
                      <a:pt x="80" y="43"/>
                      <a:pt x="75" y="33"/>
                    </a:cubicBezTo>
                    <a:cubicBezTo>
                      <a:pt x="58" y="0"/>
                      <a:pt x="79" y="6"/>
                      <a:pt x="48" y="6"/>
                    </a:cubicBezTo>
                    <a:close/>
                  </a:path>
                </a:pathLst>
              </a:custGeom>
              <a:solidFill>
                <a:srgbClr val="FF3300"/>
              </a:solidFill>
              <a:ln w="9525">
                <a:solidFill>
                  <a:schemeClr val="tx1"/>
                </a:solidFill>
                <a:round/>
                <a:headEnd/>
                <a:tailEnd/>
              </a:ln>
            </p:spPr>
            <p:txBody>
              <a:bodyPr wrap="none" anchor="ctr"/>
              <a:lstStyle/>
              <a:p>
                <a:endParaRPr lang="de-DE"/>
              </a:p>
            </p:txBody>
          </p:sp>
        </p:grpSp>
      </p:grpSp>
      <p:grpSp>
        <p:nvGrpSpPr>
          <p:cNvPr id="30723" name="Group 32"/>
          <p:cNvGrpSpPr>
            <a:grpSpLocks/>
          </p:cNvGrpSpPr>
          <p:nvPr/>
        </p:nvGrpSpPr>
        <p:grpSpPr bwMode="auto">
          <a:xfrm>
            <a:off x="350838" y="1604963"/>
            <a:ext cx="1665287" cy="4264025"/>
            <a:chOff x="211" y="1933"/>
            <a:chExt cx="946" cy="3133"/>
          </a:xfrm>
        </p:grpSpPr>
        <p:grpSp>
          <p:nvGrpSpPr>
            <p:cNvPr id="30777" name="Group 33"/>
            <p:cNvGrpSpPr>
              <a:grpSpLocks/>
            </p:cNvGrpSpPr>
            <p:nvPr/>
          </p:nvGrpSpPr>
          <p:grpSpPr bwMode="auto">
            <a:xfrm>
              <a:off x="247" y="1933"/>
              <a:ext cx="874" cy="1187"/>
              <a:chOff x="247" y="1933"/>
              <a:chExt cx="874" cy="1187"/>
            </a:xfrm>
          </p:grpSpPr>
          <p:pic>
            <p:nvPicPr>
              <p:cNvPr id="30784" name="Picture 34" descr="Jason_seul1"/>
              <p:cNvPicPr>
                <a:picLocks noChangeAspect="1" noChangeArrowheads="1"/>
              </p:cNvPicPr>
              <p:nvPr/>
            </p:nvPicPr>
            <p:blipFill>
              <a:blip r:embed="rId3"/>
              <a:srcRect/>
              <a:stretch>
                <a:fillRect/>
              </a:stretch>
            </p:blipFill>
            <p:spPr bwMode="auto">
              <a:xfrm>
                <a:off x="320" y="1933"/>
                <a:ext cx="546" cy="283"/>
              </a:xfrm>
              <a:prstGeom prst="rect">
                <a:avLst/>
              </a:prstGeom>
              <a:noFill/>
              <a:ln w="9525">
                <a:noFill/>
                <a:miter lim="800000"/>
                <a:headEnd/>
                <a:tailEnd/>
              </a:ln>
            </p:spPr>
          </p:pic>
          <p:grpSp>
            <p:nvGrpSpPr>
              <p:cNvPr id="30785" name="Group 35"/>
              <p:cNvGrpSpPr>
                <a:grpSpLocks/>
              </p:cNvGrpSpPr>
              <p:nvPr/>
            </p:nvGrpSpPr>
            <p:grpSpPr bwMode="auto">
              <a:xfrm>
                <a:off x="247" y="2957"/>
                <a:ext cx="874" cy="152"/>
                <a:chOff x="527" y="3936"/>
                <a:chExt cx="1009" cy="193"/>
              </a:xfrm>
            </p:grpSpPr>
            <p:sp>
              <p:nvSpPr>
                <p:cNvPr id="30790" name="Freeform 36"/>
                <p:cNvSpPr>
                  <a:spLocks/>
                </p:cNvSpPr>
                <p:nvPr/>
              </p:nvSpPr>
              <p:spPr bwMode="auto">
                <a:xfrm>
                  <a:off x="527" y="3936"/>
                  <a:ext cx="1009" cy="96"/>
                </a:xfrm>
                <a:custGeom>
                  <a:avLst/>
                  <a:gdLst>
                    <a:gd name="T0" fmla="*/ 0 w 4283"/>
                    <a:gd name="T1" fmla="*/ 87 h 510"/>
                    <a:gd name="T2" fmla="*/ 77 w 4283"/>
                    <a:gd name="T3" fmla="*/ 21 h 510"/>
                    <a:gd name="T4" fmla="*/ 109 w 4283"/>
                    <a:gd name="T5" fmla="*/ 27 h 510"/>
                    <a:gd name="T6" fmla="*/ 129 w 4283"/>
                    <a:gd name="T7" fmla="*/ 41 h 510"/>
                    <a:gd name="T8" fmla="*/ 139 w 4283"/>
                    <a:gd name="T9" fmla="*/ 56 h 510"/>
                    <a:gd name="T10" fmla="*/ 169 w 4283"/>
                    <a:gd name="T11" fmla="*/ 81 h 510"/>
                    <a:gd name="T12" fmla="*/ 184 w 4283"/>
                    <a:gd name="T13" fmla="*/ 84 h 510"/>
                    <a:gd name="T14" fmla="*/ 210 w 4283"/>
                    <a:gd name="T15" fmla="*/ 82 h 510"/>
                    <a:gd name="T16" fmla="*/ 264 w 4283"/>
                    <a:gd name="T17" fmla="*/ 46 h 510"/>
                    <a:gd name="T18" fmla="*/ 285 w 4283"/>
                    <a:gd name="T19" fmla="*/ 19 h 510"/>
                    <a:gd name="T20" fmla="*/ 294 w 4283"/>
                    <a:gd name="T21" fmla="*/ 17 h 510"/>
                    <a:gd name="T22" fmla="*/ 306 w 4283"/>
                    <a:gd name="T23" fmla="*/ 14 h 510"/>
                    <a:gd name="T24" fmla="*/ 334 w 4283"/>
                    <a:gd name="T25" fmla="*/ 15 h 510"/>
                    <a:gd name="T26" fmla="*/ 345 w 4283"/>
                    <a:gd name="T27" fmla="*/ 22 h 510"/>
                    <a:gd name="T28" fmla="*/ 362 w 4283"/>
                    <a:gd name="T29" fmla="*/ 34 h 510"/>
                    <a:gd name="T30" fmla="*/ 377 w 4283"/>
                    <a:gd name="T31" fmla="*/ 48 h 510"/>
                    <a:gd name="T32" fmla="*/ 426 w 4283"/>
                    <a:gd name="T33" fmla="*/ 87 h 510"/>
                    <a:gd name="T34" fmla="*/ 497 w 4283"/>
                    <a:gd name="T35" fmla="*/ 74 h 510"/>
                    <a:gd name="T36" fmla="*/ 508 w 4283"/>
                    <a:gd name="T37" fmla="*/ 60 h 510"/>
                    <a:gd name="T38" fmla="*/ 523 w 4283"/>
                    <a:gd name="T39" fmla="*/ 46 h 510"/>
                    <a:gd name="T40" fmla="*/ 546 w 4283"/>
                    <a:gd name="T41" fmla="*/ 19 h 510"/>
                    <a:gd name="T42" fmla="*/ 548 w 4283"/>
                    <a:gd name="T43" fmla="*/ 14 h 510"/>
                    <a:gd name="T44" fmla="*/ 555 w 4283"/>
                    <a:gd name="T45" fmla="*/ 12 h 510"/>
                    <a:gd name="T46" fmla="*/ 568 w 4283"/>
                    <a:gd name="T47" fmla="*/ 5 h 510"/>
                    <a:gd name="T48" fmla="*/ 593 w 4283"/>
                    <a:gd name="T49" fmla="*/ 7 h 510"/>
                    <a:gd name="T50" fmla="*/ 606 w 4283"/>
                    <a:gd name="T51" fmla="*/ 14 h 510"/>
                    <a:gd name="T52" fmla="*/ 634 w 4283"/>
                    <a:gd name="T53" fmla="*/ 40 h 510"/>
                    <a:gd name="T54" fmla="*/ 645 w 4283"/>
                    <a:gd name="T55" fmla="*/ 60 h 510"/>
                    <a:gd name="T56" fmla="*/ 651 w 4283"/>
                    <a:gd name="T57" fmla="*/ 63 h 510"/>
                    <a:gd name="T58" fmla="*/ 677 w 4283"/>
                    <a:gd name="T59" fmla="*/ 82 h 510"/>
                    <a:gd name="T60" fmla="*/ 713 w 4283"/>
                    <a:gd name="T61" fmla="*/ 96 h 510"/>
                    <a:gd name="T62" fmla="*/ 752 w 4283"/>
                    <a:gd name="T63" fmla="*/ 94 h 510"/>
                    <a:gd name="T64" fmla="*/ 773 w 4283"/>
                    <a:gd name="T65" fmla="*/ 84 h 510"/>
                    <a:gd name="T66" fmla="*/ 799 w 4283"/>
                    <a:gd name="T67" fmla="*/ 62 h 510"/>
                    <a:gd name="T68" fmla="*/ 816 w 4283"/>
                    <a:gd name="T69" fmla="*/ 41 h 510"/>
                    <a:gd name="T70" fmla="*/ 835 w 4283"/>
                    <a:gd name="T71" fmla="*/ 17 h 510"/>
                    <a:gd name="T72" fmla="*/ 866 w 4283"/>
                    <a:gd name="T73" fmla="*/ 0 h 510"/>
                    <a:gd name="T74" fmla="*/ 898 w 4283"/>
                    <a:gd name="T75" fmla="*/ 14 h 510"/>
                    <a:gd name="T76" fmla="*/ 913 w 4283"/>
                    <a:gd name="T77" fmla="*/ 26 h 510"/>
                    <a:gd name="T78" fmla="*/ 925 w 4283"/>
                    <a:gd name="T79" fmla="*/ 36 h 510"/>
                    <a:gd name="T80" fmla="*/ 934 w 4283"/>
                    <a:gd name="T81" fmla="*/ 46 h 510"/>
                    <a:gd name="T82" fmla="*/ 955 w 4283"/>
                    <a:gd name="T83" fmla="*/ 62 h 510"/>
                    <a:gd name="T84" fmla="*/ 975 w 4283"/>
                    <a:gd name="T85" fmla="*/ 79 h 510"/>
                    <a:gd name="T86" fmla="*/ 994 w 4283"/>
                    <a:gd name="T87" fmla="*/ 89 h 510"/>
                    <a:gd name="T88" fmla="*/ 1002 w 4283"/>
                    <a:gd name="T89" fmla="*/ 92 h 510"/>
                    <a:gd name="T90" fmla="*/ 1009 w 4283"/>
                    <a:gd name="T91" fmla="*/ 94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83"/>
                    <a:gd name="T139" fmla="*/ 0 h 510"/>
                    <a:gd name="T140" fmla="*/ 4283 w 4283"/>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83" h="510">
                      <a:moveTo>
                        <a:pt x="0" y="464"/>
                      </a:moveTo>
                      <a:cubicBezTo>
                        <a:pt x="109" y="359"/>
                        <a:pt x="163" y="142"/>
                        <a:pt x="328" y="110"/>
                      </a:cubicBezTo>
                      <a:cubicBezTo>
                        <a:pt x="377" y="120"/>
                        <a:pt x="414" y="138"/>
                        <a:pt x="464" y="146"/>
                      </a:cubicBezTo>
                      <a:cubicBezTo>
                        <a:pt x="517" y="186"/>
                        <a:pt x="489" y="162"/>
                        <a:pt x="546" y="219"/>
                      </a:cubicBezTo>
                      <a:cubicBezTo>
                        <a:pt x="570" y="243"/>
                        <a:pt x="569" y="275"/>
                        <a:pt x="591" y="300"/>
                      </a:cubicBezTo>
                      <a:cubicBezTo>
                        <a:pt x="630" y="345"/>
                        <a:pt x="677" y="386"/>
                        <a:pt x="719" y="428"/>
                      </a:cubicBezTo>
                      <a:cubicBezTo>
                        <a:pt x="734" y="443"/>
                        <a:pt x="761" y="439"/>
                        <a:pt x="782" y="446"/>
                      </a:cubicBezTo>
                      <a:cubicBezTo>
                        <a:pt x="818" y="443"/>
                        <a:pt x="855" y="442"/>
                        <a:pt x="891" y="437"/>
                      </a:cubicBezTo>
                      <a:cubicBezTo>
                        <a:pt x="999" y="423"/>
                        <a:pt x="1050" y="312"/>
                        <a:pt x="1119" y="246"/>
                      </a:cubicBezTo>
                      <a:cubicBezTo>
                        <a:pt x="1141" y="180"/>
                        <a:pt x="1163" y="147"/>
                        <a:pt x="1210" y="100"/>
                      </a:cubicBezTo>
                      <a:cubicBezTo>
                        <a:pt x="1219" y="91"/>
                        <a:pt x="1234" y="95"/>
                        <a:pt x="1246" y="91"/>
                      </a:cubicBezTo>
                      <a:cubicBezTo>
                        <a:pt x="1264" y="86"/>
                        <a:pt x="1300" y="73"/>
                        <a:pt x="1300" y="73"/>
                      </a:cubicBezTo>
                      <a:cubicBezTo>
                        <a:pt x="1340" y="76"/>
                        <a:pt x="1380" y="75"/>
                        <a:pt x="1419" y="82"/>
                      </a:cubicBezTo>
                      <a:cubicBezTo>
                        <a:pt x="1439" y="86"/>
                        <a:pt x="1450" y="108"/>
                        <a:pt x="1464" y="119"/>
                      </a:cubicBezTo>
                      <a:cubicBezTo>
                        <a:pt x="1498" y="147"/>
                        <a:pt x="1506" y="134"/>
                        <a:pt x="1537" y="182"/>
                      </a:cubicBezTo>
                      <a:cubicBezTo>
                        <a:pt x="1579" y="246"/>
                        <a:pt x="1555" y="225"/>
                        <a:pt x="1601" y="255"/>
                      </a:cubicBezTo>
                      <a:cubicBezTo>
                        <a:pt x="1652" y="332"/>
                        <a:pt x="1726" y="423"/>
                        <a:pt x="1810" y="464"/>
                      </a:cubicBezTo>
                      <a:cubicBezTo>
                        <a:pt x="2097" y="452"/>
                        <a:pt x="1968" y="487"/>
                        <a:pt x="2110" y="391"/>
                      </a:cubicBezTo>
                      <a:cubicBezTo>
                        <a:pt x="2126" y="367"/>
                        <a:pt x="2137" y="341"/>
                        <a:pt x="2155" y="319"/>
                      </a:cubicBezTo>
                      <a:cubicBezTo>
                        <a:pt x="2196" y="269"/>
                        <a:pt x="2196" y="289"/>
                        <a:pt x="2219" y="246"/>
                      </a:cubicBezTo>
                      <a:cubicBezTo>
                        <a:pt x="2243" y="201"/>
                        <a:pt x="2268" y="119"/>
                        <a:pt x="2319" y="100"/>
                      </a:cubicBezTo>
                      <a:cubicBezTo>
                        <a:pt x="2322" y="91"/>
                        <a:pt x="2321" y="80"/>
                        <a:pt x="2328" y="73"/>
                      </a:cubicBezTo>
                      <a:cubicBezTo>
                        <a:pt x="2335" y="66"/>
                        <a:pt x="2347" y="69"/>
                        <a:pt x="2355" y="64"/>
                      </a:cubicBezTo>
                      <a:cubicBezTo>
                        <a:pt x="2422" y="20"/>
                        <a:pt x="2345" y="49"/>
                        <a:pt x="2410" y="28"/>
                      </a:cubicBezTo>
                      <a:cubicBezTo>
                        <a:pt x="2446" y="31"/>
                        <a:pt x="2484" y="27"/>
                        <a:pt x="2519" y="37"/>
                      </a:cubicBezTo>
                      <a:cubicBezTo>
                        <a:pt x="2540" y="43"/>
                        <a:pt x="2555" y="61"/>
                        <a:pt x="2573" y="73"/>
                      </a:cubicBezTo>
                      <a:cubicBezTo>
                        <a:pt x="2643" y="119"/>
                        <a:pt x="2649" y="125"/>
                        <a:pt x="2692" y="210"/>
                      </a:cubicBezTo>
                      <a:cubicBezTo>
                        <a:pt x="2709" y="244"/>
                        <a:pt x="2712" y="289"/>
                        <a:pt x="2737" y="319"/>
                      </a:cubicBezTo>
                      <a:cubicBezTo>
                        <a:pt x="2744" y="327"/>
                        <a:pt x="2756" y="330"/>
                        <a:pt x="2764" y="337"/>
                      </a:cubicBezTo>
                      <a:cubicBezTo>
                        <a:pt x="2803" y="371"/>
                        <a:pt x="2831" y="409"/>
                        <a:pt x="2873" y="437"/>
                      </a:cubicBezTo>
                      <a:cubicBezTo>
                        <a:pt x="2908" y="486"/>
                        <a:pt x="2970" y="501"/>
                        <a:pt x="3028" y="510"/>
                      </a:cubicBezTo>
                      <a:cubicBezTo>
                        <a:pt x="3083" y="507"/>
                        <a:pt x="3138" y="506"/>
                        <a:pt x="3192" y="501"/>
                      </a:cubicBezTo>
                      <a:cubicBezTo>
                        <a:pt x="3225" y="498"/>
                        <a:pt x="3253" y="460"/>
                        <a:pt x="3283" y="446"/>
                      </a:cubicBezTo>
                      <a:cubicBezTo>
                        <a:pt x="3314" y="404"/>
                        <a:pt x="3365" y="371"/>
                        <a:pt x="3392" y="328"/>
                      </a:cubicBezTo>
                      <a:cubicBezTo>
                        <a:pt x="3415" y="291"/>
                        <a:pt x="3442" y="257"/>
                        <a:pt x="3464" y="219"/>
                      </a:cubicBezTo>
                      <a:cubicBezTo>
                        <a:pt x="3495" y="167"/>
                        <a:pt x="3499" y="124"/>
                        <a:pt x="3546" y="91"/>
                      </a:cubicBezTo>
                      <a:cubicBezTo>
                        <a:pt x="3576" y="47"/>
                        <a:pt x="3624" y="18"/>
                        <a:pt x="3674" y="0"/>
                      </a:cubicBezTo>
                      <a:cubicBezTo>
                        <a:pt x="3773" y="34"/>
                        <a:pt x="3737" y="24"/>
                        <a:pt x="3810" y="73"/>
                      </a:cubicBezTo>
                      <a:cubicBezTo>
                        <a:pt x="3830" y="103"/>
                        <a:pt x="3844" y="117"/>
                        <a:pt x="3874" y="137"/>
                      </a:cubicBezTo>
                      <a:cubicBezTo>
                        <a:pt x="3935" y="228"/>
                        <a:pt x="3835" y="85"/>
                        <a:pt x="3928" y="191"/>
                      </a:cubicBezTo>
                      <a:cubicBezTo>
                        <a:pt x="3942" y="207"/>
                        <a:pt x="3948" y="231"/>
                        <a:pt x="3964" y="246"/>
                      </a:cubicBezTo>
                      <a:cubicBezTo>
                        <a:pt x="3996" y="277"/>
                        <a:pt x="4023" y="300"/>
                        <a:pt x="4055" y="328"/>
                      </a:cubicBezTo>
                      <a:cubicBezTo>
                        <a:pt x="4084" y="353"/>
                        <a:pt x="4107" y="396"/>
                        <a:pt x="4137" y="419"/>
                      </a:cubicBezTo>
                      <a:cubicBezTo>
                        <a:pt x="4163" y="439"/>
                        <a:pt x="4190" y="458"/>
                        <a:pt x="4219" y="473"/>
                      </a:cubicBezTo>
                      <a:cubicBezTo>
                        <a:pt x="4231" y="479"/>
                        <a:pt x="4243" y="486"/>
                        <a:pt x="4255" y="491"/>
                      </a:cubicBezTo>
                      <a:cubicBezTo>
                        <a:pt x="4264" y="495"/>
                        <a:pt x="4283" y="501"/>
                        <a:pt x="4283" y="501"/>
                      </a:cubicBezTo>
                    </a:path>
                  </a:pathLst>
                </a:custGeom>
                <a:solidFill>
                  <a:srgbClr val="0097F4"/>
                </a:solidFill>
                <a:ln w="9525">
                  <a:solidFill>
                    <a:srgbClr val="0097F4"/>
                  </a:solidFill>
                  <a:round/>
                  <a:headEnd/>
                  <a:tailEnd/>
                </a:ln>
              </p:spPr>
              <p:txBody>
                <a:bodyPr wrap="none" anchor="ctr"/>
                <a:lstStyle/>
                <a:p>
                  <a:endParaRPr lang="de-DE"/>
                </a:p>
              </p:txBody>
            </p:sp>
            <p:sp>
              <p:nvSpPr>
                <p:cNvPr id="30791" name="Freeform 37"/>
                <p:cNvSpPr>
                  <a:spLocks/>
                </p:cNvSpPr>
                <p:nvPr/>
              </p:nvSpPr>
              <p:spPr bwMode="auto">
                <a:xfrm>
                  <a:off x="528" y="4128"/>
                  <a:ext cx="1008" cy="1"/>
                </a:xfrm>
                <a:custGeom>
                  <a:avLst/>
                  <a:gdLst>
                    <a:gd name="T0" fmla="*/ 0 w 1008"/>
                    <a:gd name="T1" fmla="*/ 0 h 1"/>
                    <a:gd name="T2" fmla="*/ 1008 w 1008"/>
                    <a:gd name="T3" fmla="*/ 0 h 1"/>
                    <a:gd name="T4" fmla="*/ 0 60000 65536"/>
                    <a:gd name="T5" fmla="*/ 0 60000 65536"/>
                    <a:gd name="T6" fmla="*/ 0 w 1008"/>
                    <a:gd name="T7" fmla="*/ 0 h 1"/>
                    <a:gd name="T8" fmla="*/ 1008 w 1008"/>
                    <a:gd name="T9" fmla="*/ 1 h 1"/>
                  </a:gdLst>
                  <a:ahLst/>
                  <a:cxnLst>
                    <a:cxn ang="T4">
                      <a:pos x="T0" y="T1"/>
                    </a:cxn>
                    <a:cxn ang="T5">
                      <a:pos x="T2" y="T3"/>
                    </a:cxn>
                  </a:cxnLst>
                  <a:rect l="T6" t="T7" r="T8" b="T9"/>
                  <a:pathLst>
                    <a:path w="1008" h="1">
                      <a:moveTo>
                        <a:pt x="0" y="0"/>
                      </a:moveTo>
                      <a:cubicBezTo>
                        <a:pt x="420" y="0"/>
                        <a:pt x="840" y="0"/>
                        <a:pt x="1008" y="0"/>
                      </a:cubicBezTo>
                    </a:path>
                  </a:pathLst>
                </a:custGeom>
                <a:solidFill>
                  <a:srgbClr val="0097F4"/>
                </a:solidFill>
                <a:ln w="9525">
                  <a:solidFill>
                    <a:srgbClr val="0097F4"/>
                  </a:solidFill>
                  <a:round/>
                  <a:headEnd/>
                  <a:tailEnd/>
                </a:ln>
              </p:spPr>
              <p:txBody>
                <a:bodyPr wrap="none" anchor="ctr"/>
                <a:lstStyle/>
                <a:p>
                  <a:endParaRPr lang="de-DE"/>
                </a:p>
              </p:txBody>
            </p:sp>
            <p:cxnSp>
              <p:nvCxnSpPr>
                <p:cNvPr id="30792" name="AutoShape 38"/>
                <p:cNvCxnSpPr>
                  <a:cxnSpLocks noChangeShapeType="1"/>
                  <a:stCxn id="30790" idx="0"/>
                  <a:endCxn id="30791" idx="0"/>
                </p:cNvCxnSpPr>
                <p:nvPr/>
              </p:nvCxnSpPr>
              <p:spPr bwMode="auto">
                <a:xfrm>
                  <a:off x="527" y="4023"/>
                  <a:ext cx="1" cy="105"/>
                </a:xfrm>
                <a:prstGeom prst="straightConnector1">
                  <a:avLst/>
                </a:prstGeom>
                <a:noFill/>
                <a:ln w="9525">
                  <a:solidFill>
                    <a:srgbClr val="0097F4"/>
                  </a:solidFill>
                  <a:round/>
                  <a:headEnd/>
                  <a:tailEnd/>
                </a:ln>
              </p:spPr>
            </p:cxnSp>
            <p:cxnSp>
              <p:nvCxnSpPr>
                <p:cNvPr id="30793" name="AutoShape 39"/>
                <p:cNvCxnSpPr>
                  <a:cxnSpLocks noChangeShapeType="1"/>
                  <a:stCxn id="30790" idx="45"/>
                  <a:endCxn id="30791" idx="1"/>
                </p:cNvCxnSpPr>
                <p:nvPr/>
              </p:nvCxnSpPr>
              <p:spPr bwMode="auto">
                <a:xfrm>
                  <a:off x="1536" y="4030"/>
                  <a:ext cx="0" cy="98"/>
                </a:xfrm>
                <a:prstGeom prst="straightConnector1">
                  <a:avLst/>
                </a:prstGeom>
                <a:noFill/>
                <a:ln w="9525">
                  <a:solidFill>
                    <a:srgbClr val="0097F4"/>
                  </a:solidFill>
                  <a:round/>
                  <a:headEnd/>
                  <a:tailEnd/>
                </a:ln>
              </p:spPr>
            </p:cxnSp>
          </p:grpSp>
          <p:sp>
            <p:nvSpPr>
              <p:cNvPr id="30786" name="Rectangle 40"/>
              <p:cNvSpPr>
                <a:spLocks noChangeArrowheads="1"/>
              </p:cNvSpPr>
              <p:nvPr/>
            </p:nvSpPr>
            <p:spPr bwMode="auto">
              <a:xfrm>
                <a:off x="248" y="3024"/>
                <a:ext cx="873" cy="96"/>
              </a:xfrm>
              <a:prstGeom prst="rect">
                <a:avLst/>
              </a:prstGeom>
              <a:solidFill>
                <a:srgbClr val="0097F4"/>
              </a:solidFill>
              <a:ln w="9525">
                <a:solidFill>
                  <a:srgbClr val="0097F4"/>
                </a:solidFill>
                <a:miter lim="800000"/>
                <a:headEnd/>
                <a:tailEnd/>
              </a:ln>
            </p:spPr>
            <p:txBody>
              <a:bodyPr wrap="none" anchor="ctr"/>
              <a:lstStyle/>
              <a:p>
                <a:endParaRPr lang="de-DE"/>
              </a:p>
            </p:txBody>
          </p:sp>
          <p:sp>
            <p:nvSpPr>
              <p:cNvPr id="30787" name="Line 41"/>
              <p:cNvSpPr>
                <a:spLocks noChangeShapeType="1"/>
              </p:cNvSpPr>
              <p:nvPr/>
            </p:nvSpPr>
            <p:spPr bwMode="auto">
              <a:xfrm flipH="1">
                <a:off x="357" y="2122"/>
                <a:ext cx="327" cy="835"/>
              </a:xfrm>
              <a:prstGeom prst="line">
                <a:avLst/>
              </a:prstGeom>
              <a:noFill/>
              <a:ln w="6350">
                <a:solidFill>
                  <a:schemeClr val="tx1"/>
                </a:solidFill>
                <a:round/>
                <a:headEnd/>
                <a:tailEnd/>
              </a:ln>
            </p:spPr>
            <p:txBody>
              <a:bodyPr wrap="none" anchor="ctr"/>
              <a:lstStyle/>
              <a:p>
                <a:endParaRPr lang="de-DE"/>
              </a:p>
            </p:txBody>
          </p:sp>
          <p:sp>
            <p:nvSpPr>
              <p:cNvPr id="30788" name="Line 42"/>
              <p:cNvSpPr>
                <a:spLocks noChangeShapeType="1"/>
              </p:cNvSpPr>
              <p:nvPr/>
            </p:nvSpPr>
            <p:spPr bwMode="auto">
              <a:xfrm>
                <a:off x="684" y="2122"/>
                <a:ext cx="327" cy="835"/>
              </a:xfrm>
              <a:prstGeom prst="line">
                <a:avLst/>
              </a:prstGeom>
              <a:noFill/>
              <a:ln w="6350">
                <a:solidFill>
                  <a:schemeClr val="tx1"/>
                </a:solidFill>
                <a:round/>
                <a:headEnd/>
                <a:tailEnd/>
              </a:ln>
            </p:spPr>
            <p:txBody>
              <a:bodyPr wrap="none" anchor="ctr"/>
              <a:lstStyle/>
              <a:p>
                <a:endParaRPr lang="de-DE"/>
              </a:p>
            </p:txBody>
          </p:sp>
          <p:sp>
            <p:nvSpPr>
              <p:cNvPr id="30789" name="Freeform 43"/>
              <p:cNvSpPr>
                <a:spLocks/>
              </p:cNvSpPr>
              <p:nvPr/>
            </p:nvSpPr>
            <p:spPr bwMode="auto">
              <a:xfrm>
                <a:off x="417" y="2816"/>
                <a:ext cx="534" cy="61"/>
              </a:xfrm>
              <a:custGeom>
                <a:avLst/>
                <a:gdLst>
                  <a:gd name="T0" fmla="*/ 0 w 2304"/>
                  <a:gd name="T1" fmla="*/ 0 h 288"/>
                  <a:gd name="T2" fmla="*/ 100 w 2304"/>
                  <a:gd name="T3" fmla="*/ 41 h 288"/>
                  <a:gd name="T4" fmla="*/ 267 w 2304"/>
                  <a:gd name="T5" fmla="*/ 61 h 288"/>
                  <a:gd name="T6" fmla="*/ 445 w 2304"/>
                  <a:gd name="T7" fmla="*/ 41 h 288"/>
                  <a:gd name="T8" fmla="*/ 534 w 2304"/>
                  <a:gd name="T9" fmla="*/ 0 h 288"/>
                  <a:gd name="T10" fmla="*/ 0 60000 65536"/>
                  <a:gd name="T11" fmla="*/ 0 60000 65536"/>
                  <a:gd name="T12" fmla="*/ 0 60000 65536"/>
                  <a:gd name="T13" fmla="*/ 0 60000 65536"/>
                  <a:gd name="T14" fmla="*/ 0 60000 65536"/>
                  <a:gd name="T15" fmla="*/ 0 w 2304"/>
                  <a:gd name="T16" fmla="*/ 0 h 288"/>
                  <a:gd name="T17" fmla="*/ 2304 w 2304"/>
                  <a:gd name="T18" fmla="*/ 288 h 288"/>
                </a:gdLst>
                <a:ahLst/>
                <a:cxnLst>
                  <a:cxn ang="T10">
                    <a:pos x="T0" y="T1"/>
                  </a:cxn>
                  <a:cxn ang="T11">
                    <a:pos x="T2" y="T3"/>
                  </a:cxn>
                  <a:cxn ang="T12">
                    <a:pos x="T4" y="T5"/>
                  </a:cxn>
                  <a:cxn ang="T13">
                    <a:pos x="T6" y="T7"/>
                  </a:cxn>
                  <a:cxn ang="T14">
                    <a:pos x="T8" y="T9"/>
                  </a:cxn>
                </a:cxnLst>
                <a:rect l="T15" t="T16" r="T17" b="T18"/>
                <a:pathLst>
                  <a:path w="2304" h="288">
                    <a:moveTo>
                      <a:pt x="0" y="0"/>
                    </a:moveTo>
                    <a:cubicBezTo>
                      <a:pt x="120" y="72"/>
                      <a:pt x="240" y="144"/>
                      <a:pt x="432" y="192"/>
                    </a:cubicBezTo>
                    <a:cubicBezTo>
                      <a:pt x="624" y="240"/>
                      <a:pt x="904" y="288"/>
                      <a:pt x="1152" y="288"/>
                    </a:cubicBezTo>
                    <a:cubicBezTo>
                      <a:pt x="1400" y="288"/>
                      <a:pt x="1728" y="240"/>
                      <a:pt x="1920" y="192"/>
                    </a:cubicBezTo>
                    <a:cubicBezTo>
                      <a:pt x="2112" y="144"/>
                      <a:pt x="2208" y="72"/>
                      <a:pt x="2304" y="0"/>
                    </a:cubicBezTo>
                  </a:path>
                </a:pathLst>
              </a:custGeom>
              <a:noFill/>
              <a:ln w="76200" cmpd="sng">
                <a:solidFill>
                  <a:srgbClr val="FF3300"/>
                </a:solidFill>
                <a:round/>
                <a:headEnd/>
                <a:tailEnd/>
              </a:ln>
            </p:spPr>
            <p:txBody>
              <a:bodyPr wrap="none" anchor="ctr"/>
              <a:lstStyle/>
              <a:p>
                <a:endParaRPr lang="de-DE"/>
              </a:p>
            </p:txBody>
          </p:sp>
        </p:grpSp>
        <p:sp>
          <p:nvSpPr>
            <p:cNvPr id="30778" name="Rectangle 44"/>
            <p:cNvSpPr>
              <a:spLocks noChangeArrowheads="1"/>
            </p:cNvSpPr>
            <p:nvPr/>
          </p:nvSpPr>
          <p:spPr bwMode="auto">
            <a:xfrm>
              <a:off x="211" y="4436"/>
              <a:ext cx="946" cy="630"/>
            </a:xfrm>
            <a:prstGeom prst="rect">
              <a:avLst/>
            </a:prstGeom>
            <a:solidFill>
              <a:srgbClr val="B3E2FF"/>
            </a:solidFill>
            <a:ln w="9525">
              <a:solidFill>
                <a:schemeClr val="tx1"/>
              </a:solidFill>
              <a:miter lim="800000"/>
              <a:headEnd/>
              <a:tailEnd/>
            </a:ln>
          </p:spPr>
          <p:txBody>
            <a:bodyPr wrap="none" anchor="ctr"/>
            <a:lstStyle/>
            <a:p>
              <a:endParaRPr lang="de-DE"/>
            </a:p>
          </p:txBody>
        </p:sp>
        <p:sp>
          <p:nvSpPr>
            <p:cNvPr id="30779" name="Line 45"/>
            <p:cNvSpPr>
              <a:spLocks noChangeShapeType="1"/>
            </p:cNvSpPr>
            <p:nvPr/>
          </p:nvSpPr>
          <p:spPr bwMode="auto">
            <a:xfrm>
              <a:off x="334" y="4982"/>
              <a:ext cx="146" cy="0"/>
            </a:xfrm>
            <a:prstGeom prst="line">
              <a:avLst/>
            </a:prstGeom>
            <a:noFill/>
            <a:ln w="38100">
              <a:solidFill>
                <a:srgbClr val="FF3300"/>
              </a:solidFill>
              <a:round/>
              <a:headEnd/>
              <a:tailEnd/>
            </a:ln>
          </p:spPr>
          <p:txBody>
            <a:bodyPr wrap="none" anchor="ctr"/>
            <a:lstStyle/>
            <a:p>
              <a:endParaRPr lang="de-DE"/>
            </a:p>
          </p:txBody>
        </p:sp>
        <p:sp>
          <p:nvSpPr>
            <p:cNvPr id="30780" name="Line 46"/>
            <p:cNvSpPr>
              <a:spLocks noChangeShapeType="1"/>
            </p:cNvSpPr>
            <p:nvPr/>
          </p:nvSpPr>
          <p:spPr bwMode="auto">
            <a:xfrm flipV="1">
              <a:off x="502" y="4606"/>
              <a:ext cx="102" cy="347"/>
            </a:xfrm>
            <a:prstGeom prst="line">
              <a:avLst/>
            </a:prstGeom>
            <a:noFill/>
            <a:ln w="9525">
              <a:solidFill>
                <a:schemeClr val="tx1"/>
              </a:solidFill>
              <a:prstDash val="sysDot"/>
              <a:round/>
              <a:headEnd/>
              <a:tailEnd/>
            </a:ln>
          </p:spPr>
          <p:txBody>
            <a:bodyPr wrap="none" anchor="ctr"/>
            <a:lstStyle/>
            <a:p>
              <a:endParaRPr lang="de-DE"/>
            </a:p>
          </p:txBody>
        </p:sp>
        <p:sp>
          <p:nvSpPr>
            <p:cNvPr id="30781" name="Line 47"/>
            <p:cNvSpPr>
              <a:spLocks noChangeShapeType="1"/>
            </p:cNvSpPr>
            <p:nvPr/>
          </p:nvSpPr>
          <p:spPr bwMode="auto">
            <a:xfrm>
              <a:off x="660" y="4562"/>
              <a:ext cx="415" cy="29"/>
            </a:xfrm>
            <a:prstGeom prst="line">
              <a:avLst/>
            </a:prstGeom>
            <a:noFill/>
            <a:ln w="9525">
              <a:solidFill>
                <a:schemeClr val="tx1"/>
              </a:solidFill>
              <a:prstDash val="sysDot"/>
              <a:round/>
              <a:headEnd/>
              <a:tailEnd/>
            </a:ln>
          </p:spPr>
          <p:txBody>
            <a:bodyPr wrap="none" anchor="ctr"/>
            <a:lstStyle/>
            <a:p>
              <a:endParaRPr lang="de-DE"/>
            </a:p>
          </p:txBody>
        </p:sp>
        <p:cxnSp>
          <p:nvCxnSpPr>
            <p:cNvPr id="30782" name="AutoShape 48"/>
            <p:cNvCxnSpPr>
              <a:cxnSpLocks noChangeShapeType="1"/>
              <a:stCxn id="30780" idx="1"/>
              <a:endCxn id="30781" idx="0"/>
            </p:cNvCxnSpPr>
            <p:nvPr/>
          </p:nvCxnSpPr>
          <p:spPr bwMode="auto">
            <a:xfrm rot="-5400000">
              <a:off x="610" y="4556"/>
              <a:ext cx="44" cy="56"/>
            </a:xfrm>
            <a:prstGeom prst="curvedConnector3">
              <a:avLst>
                <a:gd name="adj1" fmla="val 91667"/>
              </a:avLst>
            </a:prstGeom>
            <a:noFill/>
            <a:ln w="9525">
              <a:solidFill>
                <a:schemeClr val="tx1"/>
              </a:solidFill>
              <a:prstDash val="sysDot"/>
              <a:round/>
              <a:headEnd/>
              <a:tailEnd/>
            </a:ln>
          </p:spPr>
        </p:cxnSp>
        <p:sp>
          <p:nvSpPr>
            <p:cNvPr id="30783" name="Oval 49"/>
            <p:cNvSpPr>
              <a:spLocks noChangeArrowheads="1"/>
            </p:cNvSpPr>
            <p:nvPr/>
          </p:nvSpPr>
          <p:spPr bwMode="auto">
            <a:xfrm>
              <a:off x="211" y="3259"/>
              <a:ext cx="946" cy="943"/>
            </a:xfrm>
            <a:prstGeom prst="ellipse">
              <a:avLst/>
            </a:prstGeom>
            <a:solidFill>
              <a:srgbClr val="A3DCFF"/>
            </a:solidFill>
            <a:ln w="9525">
              <a:noFill/>
              <a:round/>
              <a:headEnd/>
              <a:tailEnd/>
            </a:ln>
          </p:spPr>
          <p:txBody>
            <a:bodyPr wrap="none" anchor="ctr"/>
            <a:lstStyle/>
            <a:p>
              <a:endParaRPr lang="de-DE"/>
            </a:p>
          </p:txBody>
        </p:sp>
      </p:grpSp>
      <p:grpSp>
        <p:nvGrpSpPr>
          <p:cNvPr id="30724" name="Group 50"/>
          <p:cNvGrpSpPr>
            <a:grpSpLocks/>
          </p:cNvGrpSpPr>
          <p:nvPr/>
        </p:nvGrpSpPr>
        <p:grpSpPr bwMode="auto">
          <a:xfrm>
            <a:off x="5445125" y="1604963"/>
            <a:ext cx="1665288" cy="4264025"/>
            <a:chOff x="3173" y="1933"/>
            <a:chExt cx="946" cy="3133"/>
          </a:xfrm>
        </p:grpSpPr>
        <p:grpSp>
          <p:nvGrpSpPr>
            <p:cNvPr id="30754" name="Group 51"/>
            <p:cNvGrpSpPr>
              <a:grpSpLocks/>
            </p:cNvGrpSpPr>
            <p:nvPr/>
          </p:nvGrpSpPr>
          <p:grpSpPr bwMode="auto">
            <a:xfrm>
              <a:off x="3209" y="1933"/>
              <a:ext cx="874" cy="1187"/>
              <a:chOff x="3209" y="1933"/>
              <a:chExt cx="874" cy="1187"/>
            </a:xfrm>
          </p:grpSpPr>
          <p:pic>
            <p:nvPicPr>
              <p:cNvPr id="30766" name="Picture 52" descr="Jason_seul1"/>
              <p:cNvPicPr>
                <a:picLocks noChangeAspect="1" noChangeArrowheads="1"/>
              </p:cNvPicPr>
              <p:nvPr/>
            </p:nvPicPr>
            <p:blipFill>
              <a:blip r:embed="rId3"/>
              <a:srcRect/>
              <a:stretch>
                <a:fillRect/>
              </a:stretch>
            </p:blipFill>
            <p:spPr bwMode="auto">
              <a:xfrm>
                <a:off x="3282" y="1933"/>
                <a:ext cx="546" cy="283"/>
              </a:xfrm>
              <a:prstGeom prst="rect">
                <a:avLst/>
              </a:prstGeom>
              <a:noFill/>
              <a:ln w="9525">
                <a:noFill/>
                <a:miter lim="800000"/>
                <a:headEnd/>
                <a:tailEnd/>
              </a:ln>
            </p:spPr>
          </p:pic>
          <p:grpSp>
            <p:nvGrpSpPr>
              <p:cNvPr id="30767" name="Group 53"/>
              <p:cNvGrpSpPr>
                <a:grpSpLocks/>
              </p:cNvGrpSpPr>
              <p:nvPr/>
            </p:nvGrpSpPr>
            <p:grpSpPr bwMode="auto">
              <a:xfrm>
                <a:off x="3209" y="2957"/>
                <a:ext cx="874" cy="163"/>
                <a:chOff x="479" y="4848"/>
                <a:chExt cx="1009" cy="193"/>
              </a:xfrm>
            </p:grpSpPr>
            <p:grpSp>
              <p:nvGrpSpPr>
                <p:cNvPr id="30771" name="Group 54"/>
                <p:cNvGrpSpPr>
                  <a:grpSpLocks/>
                </p:cNvGrpSpPr>
                <p:nvPr/>
              </p:nvGrpSpPr>
              <p:grpSpPr bwMode="auto">
                <a:xfrm>
                  <a:off x="479" y="4848"/>
                  <a:ext cx="1009" cy="193"/>
                  <a:chOff x="527" y="3936"/>
                  <a:chExt cx="1009" cy="193"/>
                </a:xfrm>
              </p:grpSpPr>
              <p:sp>
                <p:nvSpPr>
                  <p:cNvPr id="30773" name="Freeform 55"/>
                  <p:cNvSpPr>
                    <a:spLocks/>
                  </p:cNvSpPr>
                  <p:nvPr/>
                </p:nvSpPr>
                <p:spPr bwMode="auto">
                  <a:xfrm>
                    <a:off x="527" y="3936"/>
                    <a:ext cx="1009" cy="96"/>
                  </a:xfrm>
                  <a:custGeom>
                    <a:avLst/>
                    <a:gdLst>
                      <a:gd name="T0" fmla="*/ 0 w 4283"/>
                      <a:gd name="T1" fmla="*/ 87 h 510"/>
                      <a:gd name="T2" fmla="*/ 77 w 4283"/>
                      <a:gd name="T3" fmla="*/ 21 h 510"/>
                      <a:gd name="T4" fmla="*/ 109 w 4283"/>
                      <a:gd name="T5" fmla="*/ 27 h 510"/>
                      <a:gd name="T6" fmla="*/ 129 w 4283"/>
                      <a:gd name="T7" fmla="*/ 41 h 510"/>
                      <a:gd name="T8" fmla="*/ 139 w 4283"/>
                      <a:gd name="T9" fmla="*/ 56 h 510"/>
                      <a:gd name="T10" fmla="*/ 169 w 4283"/>
                      <a:gd name="T11" fmla="*/ 81 h 510"/>
                      <a:gd name="T12" fmla="*/ 184 w 4283"/>
                      <a:gd name="T13" fmla="*/ 84 h 510"/>
                      <a:gd name="T14" fmla="*/ 210 w 4283"/>
                      <a:gd name="T15" fmla="*/ 82 h 510"/>
                      <a:gd name="T16" fmla="*/ 264 w 4283"/>
                      <a:gd name="T17" fmla="*/ 46 h 510"/>
                      <a:gd name="T18" fmla="*/ 285 w 4283"/>
                      <a:gd name="T19" fmla="*/ 19 h 510"/>
                      <a:gd name="T20" fmla="*/ 294 w 4283"/>
                      <a:gd name="T21" fmla="*/ 17 h 510"/>
                      <a:gd name="T22" fmla="*/ 306 w 4283"/>
                      <a:gd name="T23" fmla="*/ 14 h 510"/>
                      <a:gd name="T24" fmla="*/ 334 w 4283"/>
                      <a:gd name="T25" fmla="*/ 15 h 510"/>
                      <a:gd name="T26" fmla="*/ 345 w 4283"/>
                      <a:gd name="T27" fmla="*/ 22 h 510"/>
                      <a:gd name="T28" fmla="*/ 362 w 4283"/>
                      <a:gd name="T29" fmla="*/ 34 h 510"/>
                      <a:gd name="T30" fmla="*/ 377 w 4283"/>
                      <a:gd name="T31" fmla="*/ 48 h 510"/>
                      <a:gd name="T32" fmla="*/ 426 w 4283"/>
                      <a:gd name="T33" fmla="*/ 87 h 510"/>
                      <a:gd name="T34" fmla="*/ 497 w 4283"/>
                      <a:gd name="T35" fmla="*/ 74 h 510"/>
                      <a:gd name="T36" fmla="*/ 508 w 4283"/>
                      <a:gd name="T37" fmla="*/ 60 h 510"/>
                      <a:gd name="T38" fmla="*/ 523 w 4283"/>
                      <a:gd name="T39" fmla="*/ 46 h 510"/>
                      <a:gd name="T40" fmla="*/ 546 w 4283"/>
                      <a:gd name="T41" fmla="*/ 19 h 510"/>
                      <a:gd name="T42" fmla="*/ 548 w 4283"/>
                      <a:gd name="T43" fmla="*/ 14 h 510"/>
                      <a:gd name="T44" fmla="*/ 555 w 4283"/>
                      <a:gd name="T45" fmla="*/ 12 h 510"/>
                      <a:gd name="T46" fmla="*/ 568 w 4283"/>
                      <a:gd name="T47" fmla="*/ 5 h 510"/>
                      <a:gd name="T48" fmla="*/ 593 w 4283"/>
                      <a:gd name="T49" fmla="*/ 7 h 510"/>
                      <a:gd name="T50" fmla="*/ 606 w 4283"/>
                      <a:gd name="T51" fmla="*/ 14 h 510"/>
                      <a:gd name="T52" fmla="*/ 634 w 4283"/>
                      <a:gd name="T53" fmla="*/ 40 h 510"/>
                      <a:gd name="T54" fmla="*/ 645 w 4283"/>
                      <a:gd name="T55" fmla="*/ 60 h 510"/>
                      <a:gd name="T56" fmla="*/ 651 w 4283"/>
                      <a:gd name="T57" fmla="*/ 63 h 510"/>
                      <a:gd name="T58" fmla="*/ 677 w 4283"/>
                      <a:gd name="T59" fmla="*/ 82 h 510"/>
                      <a:gd name="T60" fmla="*/ 713 w 4283"/>
                      <a:gd name="T61" fmla="*/ 96 h 510"/>
                      <a:gd name="T62" fmla="*/ 752 w 4283"/>
                      <a:gd name="T63" fmla="*/ 94 h 510"/>
                      <a:gd name="T64" fmla="*/ 773 w 4283"/>
                      <a:gd name="T65" fmla="*/ 84 h 510"/>
                      <a:gd name="T66" fmla="*/ 799 w 4283"/>
                      <a:gd name="T67" fmla="*/ 62 h 510"/>
                      <a:gd name="T68" fmla="*/ 816 w 4283"/>
                      <a:gd name="T69" fmla="*/ 41 h 510"/>
                      <a:gd name="T70" fmla="*/ 835 w 4283"/>
                      <a:gd name="T71" fmla="*/ 17 h 510"/>
                      <a:gd name="T72" fmla="*/ 866 w 4283"/>
                      <a:gd name="T73" fmla="*/ 0 h 510"/>
                      <a:gd name="T74" fmla="*/ 898 w 4283"/>
                      <a:gd name="T75" fmla="*/ 14 h 510"/>
                      <a:gd name="T76" fmla="*/ 913 w 4283"/>
                      <a:gd name="T77" fmla="*/ 26 h 510"/>
                      <a:gd name="T78" fmla="*/ 925 w 4283"/>
                      <a:gd name="T79" fmla="*/ 36 h 510"/>
                      <a:gd name="T80" fmla="*/ 934 w 4283"/>
                      <a:gd name="T81" fmla="*/ 46 h 510"/>
                      <a:gd name="T82" fmla="*/ 955 w 4283"/>
                      <a:gd name="T83" fmla="*/ 62 h 510"/>
                      <a:gd name="T84" fmla="*/ 975 w 4283"/>
                      <a:gd name="T85" fmla="*/ 79 h 510"/>
                      <a:gd name="T86" fmla="*/ 994 w 4283"/>
                      <a:gd name="T87" fmla="*/ 89 h 510"/>
                      <a:gd name="T88" fmla="*/ 1002 w 4283"/>
                      <a:gd name="T89" fmla="*/ 92 h 510"/>
                      <a:gd name="T90" fmla="*/ 1009 w 4283"/>
                      <a:gd name="T91" fmla="*/ 94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83"/>
                      <a:gd name="T139" fmla="*/ 0 h 510"/>
                      <a:gd name="T140" fmla="*/ 4283 w 4283"/>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83" h="510">
                        <a:moveTo>
                          <a:pt x="0" y="464"/>
                        </a:moveTo>
                        <a:cubicBezTo>
                          <a:pt x="109" y="359"/>
                          <a:pt x="163" y="142"/>
                          <a:pt x="328" y="110"/>
                        </a:cubicBezTo>
                        <a:cubicBezTo>
                          <a:pt x="377" y="120"/>
                          <a:pt x="414" y="138"/>
                          <a:pt x="464" y="146"/>
                        </a:cubicBezTo>
                        <a:cubicBezTo>
                          <a:pt x="517" y="186"/>
                          <a:pt x="489" y="162"/>
                          <a:pt x="546" y="219"/>
                        </a:cubicBezTo>
                        <a:cubicBezTo>
                          <a:pt x="570" y="243"/>
                          <a:pt x="569" y="275"/>
                          <a:pt x="591" y="300"/>
                        </a:cubicBezTo>
                        <a:cubicBezTo>
                          <a:pt x="630" y="345"/>
                          <a:pt x="677" y="386"/>
                          <a:pt x="719" y="428"/>
                        </a:cubicBezTo>
                        <a:cubicBezTo>
                          <a:pt x="734" y="443"/>
                          <a:pt x="761" y="439"/>
                          <a:pt x="782" y="446"/>
                        </a:cubicBezTo>
                        <a:cubicBezTo>
                          <a:pt x="818" y="443"/>
                          <a:pt x="855" y="442"/>
                          <a:pt x="891" y="437"/>
                        </a:cubicBezTo>
                        <a:cubicBezTo>
                          <a:pt x="999" y="423"/>
                          <a:pt x="1050" y="312"/>
                          <a:pt x="1119" y="246"/>
                        </a:cubicBezTo>
                        <a:cubicBezTo>
                          <a:pt x="1141" y="180"/>
                          <a:pt x="1163" y="147"/>
                          <a:pt x="1210" y="100"/>
                        </a:cubicBezTo>
                        <a:cubicBezTo>
                          <a:pt x="1219" y="91"/>
                          <a:pt x="1234" y="95"/>
                          <a:pt x="1246" y="91"/>
                        </a:cubicBezTo>
                        <a:cubicBezTo>
                          <a:pt x="1264" y="86"/>
                          <a:pt x="1300" y="73"/>
                          <a:pt x="1300" y="73"/>
                        </a:cubicBezTo>
                        <a:cubicBezTo>
                          <a:pt x="1340" y="76"/>
                          <a:pt x="1380" y="75"/>
                          <a:pt x="1419" y="82"/>
                        </a:cubicBezTo>
                        <a:cubicBezTo>
                          <a:pt x="1439" y="86"/>
                          <a:pt x="1450" y="108"/>
                          <a:pt x="1464" y="119"/>
                        </a:cubicBezTo>
                        <a:cubicBezTo>
                          <a:pt x="1498" y="147"/>
                          <a:pt x="1506" y="134"/>
                          <a:pt x="1537" y="182"/>
                        </a:cubicBezTo>
                        <a:cubicBezTo>
                          <a:pt x="1579" y="246"/>
                          <a:pt x="1555" y="225"/>
                          <a:pt x="1601" y="255"/>
                        </a:cubicBezTo>
                        <a:cubicBezTo>
                          <a:pt x="1652" y="332"/>
                          <a:pt x="1726" y="423"/>
                          <a:pt x="1810" y="464"/>
                        </a:cubicBezTo>
                        <a:cubicBezTo>
                          <a:pt x="2097" y="452"/>
                          <a:pt x="1968" y="487"/>
                          <a:pt x="2110" y="391"/>
                        </a:cubicBezTo>
                        <a:cubicBezTo>
                          <a:pt x="2126" y="367"/>
                          <a:pt x="2137" y="341"/>
                          <a:pt x="2155" y="319"/>
                        </a:cubicBezTo>
                        <a:cubicBezTo>
                          <a:pt x="2196" y="269"/>
                          <a:pt x="2196" y="289"/>
                          <a:pt x="2219" y="246"/>
                        </a:cubicBezTo>
                        <a:cubicBezTo>
                          <a:pt x="2243" y="201"/>
                          <a:pt x="2268" y="119"/>
                          <a:pt x="2319" y="100"/>
                        </a:cubicBezTo>
                        <a:cubicBezTo>
                          <a:pt x="2322" y="91"/>
                          <a:pt x="2321" y="80"/>
                          <a:pt x="2328" y="73"/>
                        </a:cubicBezTo>
                        <a:cubicBezTo>
                          <a:pt x="2335" y="66"/>
                          <a:pt x="2347" y="69"/>
                          <a:pt x="2355" y="64"/>
                        </a:cubicBezTo>
                        <a:cubicBezTo>
                          <a:pt x="2422" y="20"/>
                          <a:pt x="2345" y="49"/>
                          <a:pt x="2410" y="28"/>
                        </a:cubicBezTo>
                        <a:cubicBezTo>
                          <a:pt x="2446" y="31"/>
                          <a:pt x="2484" y="27"/>
                          <a:pt x="2519" y="37"/>
                        </a:cubicBezTo>
                        <a:cubicBezTo>
                          <a:pt x="2540" y="43"/>
                          <a:pt x="2555" y="61"/>
                          <a:pt x="2573" y="73"/>
                        </a:cubicBezTo>
                        <a:cubicBezTo>
                          <a:pt x="2643" y="119"/>
                          <a:pt x="2649" y="125"/>
                          <a:pt x="2692" y="210"/>
                        </a:cubicBezTo>
                        <a:cubicBezTo>
                          <a:pt x="2709" y="244"/>
                          <a:pt x="2712" y="289"/>
                          <a:pt x="2737" y="319"/>
                        </a:cubicBezTo>
                        <a:cubicBezTo>
                          <a:pt x="2744" y="327"/>
                          <a:pt x="2756" y="330"/>
                          <a:pt x="2764" y="337"/>
                        </a:cubicBezTo>
                        <a:cubicBezTo>
                          <a:pt x="2803" y="371"/>
                          <a:pt x="2831" y="409"/>
                          <a:pt x="2873" y="437"/>
                        </a:cubicBezTo>
                        <a:cubicBezTo>
                          <a:pt x="2908" y="486"/>
                          <a:pt x="2970" y="501"/>
                          <a:pt x="3028" y="510"/>
                        </a:cubicBezTo>
                        <a:cubicBezTo>
                          <a:pt x="3083" y="507"/>
                          <a:pt x="3138" y="506"/>
                          <a:pt x="3192" y="501"/>
                        </a:cubicBezTo>
                        <a:cubicBezTo>
                          <a:pt x="3225" y="498"/>
                          <a:pt x="3253" y="460"/>
                          <a:pt x="3283" y="446"/>
                        </a:cubicBezTo>
                        <a:cubicBezTo>
                          <a:pt x="3314" y="404"/>
                          <a:pt x="3365" y="371"/>
                          <a:pt x="3392" y="328"/>
                        </a:cubicBezTo>
                        <a:cubicBezTo>
                          <a:pt x="3415" y="291"/>
                          <a:pt x="3442" y="257"/>
                          <a:pt x="3464" y="219"/>
                        </a:cubicBezTo>
                        <a:cubicBezTo>
                          <a:pt x="3495" y="167"/>
                          <a:pt x="3499" y="124"/>
                          <a:pt x="3546" y="91"/>
                        </a:cubicBezTo>
                        <a:cubicBezTo>
                          <a:pt x="3576" y="47"/>
                          <a:pt x="3624" y="18"/>
                          <a:pt x="3674" y="0"/>
                        </a:cubicBezTo>
                        <a:cubicBezTo>
                          <a:pt x="3773" y="34"/>
                          <a:pt x="3737" y="24"/>
                          <a:pt x="3810" y="73"/>
                        </a:cubicBezTo>
                        <a:cubicBezTo>
                          <a:pt x="3830" y="103"/>
                          <a:pt x="3844" y="117"/>
                          <a:pt x="3874" y="137"/>
                        </a:cubicBezTo>
                        <a:cubicBezTo>
                          <a:pt x="3935" y="228"/>
                          <a:pt x="3835" y="85"/>
                          <a:pt x="3928" y="191"/>
                        </a:cubicBezTo>
                        <a:cubicBezTo>
                          <a:pt x="3942" y="207"/>
                          <a:pt x="3948" y="231"/>
                          <a:pt x="3964" y="246"/>
                        </a:cubicBezTo>
                        <a:cubicBezTo>
                          <a:pt x="3996" y="277"/>
                          <a:pt x="4023" y="300"/>
                          <a:pt x="4055" y="328"/>
                        </a:cubicBezTo>
                        <a:cubicBezTo>
                          <a:pt x="4084" y="353"/>
                          <a:pt x="4107" y="396"/>
                          <a:pt x="4137" y="419"/>
                        </a:cubicBezTo>
                        <a:cubicBezTo>
                          <a:pt x="4163" y="439"/>
                          <a:pt x="4190" y="458"/>
                          <a:pt x="4219" y="473"/>
                        </a:cubicBezTo>
                        <a:cubicBezTo>
                          <a:pt x="4231" y="479"/>
                          <a:pt x="4243" y="486"/>
                          <a:pt x="4255" y="491"/>
                        </a:cubicBezTo>
                        <a:cubicBezTo>
                          <a:pt x="4264" y="495"/>
                          <a:pt x="4283" y="501"/>
                          <a:pt x="4283" y="501"/>
                        </a:cubicBezTo>
                      </a:path>
                    </a:pathLst>
                  </a:custGeom>
                  <a:solidFill>
                    <a:srgbClr val="0097F4"/>
                  </a:solidFill>
                  <a:ln w="9525">
                    <a:solidFill>
                      <a:srgbClr val="0097F4"/>
                    </a:solidFill>
                    <a:round/>
                    <a:headEnd/>
                    <a:tailEnd/>
                  </a:ln>
                </p:spPr>
                <p:txBody>
                  <a:bodyPr wrap="none" anchor="ctr"/>
                  <a:lstStyle/>
                  <a:p>
                    <a:endParaRPr lang="de-DE"/>
                  </a:p>
                </p:txBody>
              </p:sp>
              <p:sp>
                <p:nvSpPr>
                  <p:cNvPr id="30774" name="Freeform 56"/>
                  <p:cNvSpPr>
                    <a:spLocks/>
                  </p:cNvSpPr>
                  <p:nvPr/>
                </p:nvSpPr>
                <p:spPr bwMode="auto">
                  <a:xfrm>
                    <a:off x="528" y="4128"/>
                    <a:ext cx="1008" cy="1"/>
                  </a:xfrm>
                  <a:custGeom>
                    <a:avLst/>
                    <a:gdLst>
                      <a:gd name="T0" fmla="*/ 0 w 1008"/>
                      <a:gd name="T1" fmla="*/ 0 h 1"/>
                      <a:gd name="T2" fmla="*/ 1008 w 1008"/>
                      <a:gd name="T3" fmla="*/ 0 h 1"/>
                      <a:gd name="T4" fmla="*/ 0 60000 65536"/>
                      <a:gd name="T5" fmla="*/ 0 60000 65536"/>
                      <a:gd name="T6" fmla="*/ 0 w 1008"/>
                      <a:gd name="T7" fmla="*/ 0 h 1"/>
                      <a:gd name="T8" fmla="*/ 1008 w 1008"/>
                      <a:gd name="T9" fmla="*/ 1 h 1"/>
                    </a:gdLst>
                    <a:ahLst/>
                    <a:cxnLst>
                      <a:cxn ang="T4">
                        <a:pos x="T0" y="T1"/>
                      </a:cxn>
                      <a:cxn ang="T5">
                        <a:pos x="T2" y="T3"/>
                      </a:cxn>
                    </a:cxnLst>
                    <a:rect l="T6" t="T7" r="T8" b="T9"/>
                    <a:pathLst>
                      <a:path w="1008" h="1">
                        <a:moveTo>
                          <a:pt x="0" y="0"/>
                        </a:moveTo>
                        <a:cubicBezTo>
                          <a:pt x="420" y="0"/>
                          <a:pt x="840" y="0"/>
                          <a:pt x="1008" y="0"/>
                        </a:cubicBezTo>
                      </a:path>
                    </a:pathLst>
                  </a:custGeom>
                  <a:solidFill>
                    <a:srgbClr val="0097F4"/>
                  </a:solidFill>
                  <a:ln w="9525">
                    <a:solidFill>
                      <a:srgbClr val="0097F4"/>
                    </a:solidFill>
                    <a:round/>
                    <a:headEnd/>
                    <a:tailEnd/>
                  </a:ln>
                </p:spPr>
                <p:txBody>
                  <a:bodyPr wrap="none" anchor="ctr"/>
                  <a:lstStyle/>
                  <a:p>
                    <a:endParaRPr lang="de-DE"/>
                  </a:p>
                </p:txBody>
              </p:sp>
              <p:cxnSp>
                <p:nvCxnSpPr>
                  <p:cNvPr id="30775" name="AutoShape 57"/>
                  <p:cNvCxnSpPr>
                    <a:cxnSpLocks noChangeShapeType="1"/>
                    <a:stCxn id="30773" idx="0"/>
                    <a:endCxn id="30774" idx="0"/>
                  </p:cNvCxnSpPr>
                  <p:nvPr/>
                </p:nvCxnSpPr>
                <p:spPr bwMode="auto">
                  <a:xfrm>
                    <a:off x="527" y="4023"/>
                    <a:ext cx="1" cy="105"/>
                  </a:xfrm>
                  <a:prstGeom prst="straightConnector1">
                    <a:avLst/>
                  </a:prstGeom>
                  <a:noFill/>
                  <a:ln w="9525">
                    <a:solidFill>
                      <a:srgbClr val="0097F4"/>
                    </a:solidFill>
                    <a:round/>
                    <a:headEnd/>
                    <a:tailEnd/>
                  </a:ln>
                </p:spPr>
              </p:cxnSp>
              <p:cxnSp>
                <p:nvCxnSpPr>
                  <p:cNvPr id="30776" name="AutoShape 58"/>
                  <p:cNvCxnSpPr>
                    <a:cxnSpLocks noChangeShapeType="1"/>
                    <a:stCxn id="30773" idx="45"/>
                    <a:endCxn id="30774" idx="1"/>
                  </p:cNvCxnSpPr>
                  <p:nvPr/>
                </p:nvCxnSpPr>
                <p:spPr bwMode="auto">
                  <a:xfrm>
                    <a:off x="1536" y="4030"/>
                    <a:ext cx="0" cy="98"/>
                  </a:xfrm>
                  <a:prstGeom prst="straightConnector1">
                    <a:avLst/>
                  </a:prstGeom>
                  <a:noFill/>
                  <a:ln w="9525">
                    <a:solidFill>
                      <a:srgbClr val="0097F4"/>
                    </a:solidFill>
                    <a:round/>
                    <a:headEnd/>
                    <a:tailEnd/>
                  </a:ln>
                </p:spPr>
              </p:cxnSp>
            </p:grpSp>
            <p:sp>
              <p:nvSpPr>
                <p:cNvPr id="30772" name="Rectangle 59"/>
                <p:cNvSpPr>
                  <a:spLocks noChangeArrowheads="1"/>
                </p:cNvSpPr>
                <p:nvPr/>
              </p:nvSpPr>
              <p:spPr bwMode="auto">
                <a:xfrm>
                  <a:off x="480" y="4944"/>
                  <a:ext cx="1008" cy="96"/>
                </a:xfrm>
                <a:prstGeom prst="rect">
                  <a:avLst/>
                </a:prstGeom>
                <a:solidFill>
                  <a:srgbClr val="0097F4"/>
                </a:solidFill>
                <a:ln w="9525">
                  <a:solidFill>
                    <a:srgbClr val="0097F4"/>
                  </a:solidFill>
                  <a:miter lim="800000"/>
                  <a:headEnd/>
                  <a:tailEnd/>
                </a:ln>
              </p:spPr>
              <p:txBody>
                <a:bodyPr wrap="none" anchor="ctr"/>
                <a:lstStyle/>
                <a:p>
                  <a:endParaRPr lang="de-DE"/>
                </a:p>
              </p:txBody>
            </p:sp>
          </p:grpSp>
          <p:sp>
            <p:nvSpPr>
              <p:cNvPr id="30768" name="Line 60"/>
              <p:cNvSpPr>
                <a:spLocks noChangeShapeType="1"/>
              </p:cNvSpPr>
              <p:nvPr/>
            </p:nvSpPr>
            <p:spPr bwMode="auto">
              <a:xfrm flipH="1">
                <a:off x="3319" y="2122"/>
                <a:ext cx="327" cy="835"/>
              </a:xfrm>
              <a:prstGeom prst="line">
                <a:avLst/>
              </a:prstGeom>
              <a:noFill/>
              <a:ln w="6350">
                <a:solidFill>
                  <a:schemeClr val="tx1"/>
                </a:solidFill>
                <a:round/>
                <a:headEnd/>
                <a:tailEnd/>
              </a:ln>
            </p:spPr>
            <p:txBody>
              <a:bodyPr wrap="none" anchor="ctr"/>
              <a:lstStyle/>
              <a:p>
                <a:endParaRPr lang="de-DE"/>
              </a:p>
            </p:txBody>
          </p:sp>
          <p:sp>
            <p:nvSpPr>
              <p:cNvPr id="30769" name="Line 61"/>
              <p:cNvSpPr>
                <a:spLocks noChangeShapeType="1"/>
              </p:cNvSpPr>
              <p:nvPr/>
            </p:nvSpPr>
            <p:spPr bwMode="auto">
              <a:xfrm>
                <a:off x="3646" y="2122"/>
                <a:ext cx="327" cy="835"/>
              </a:xfrm>
              <a:prstGeom prst="line">
                <a:avLst/>
              </a:prstGeom>
              <a:noFill/>
              <a:ln w="6350">
                <a:solidFill>
                  <a:schemeClr val="tx1"/>
                </a:solidFill>
                <a:round/>
                <a:headEnd/>
                <a:tailEnd/>
              </a:ln>
            </p:spPr>
            <p:txBody>
              <a:bodyPr wrap="none" anchor="ctr"/>
              <a:lstStyle/>
              <a:p>
                <a:endParaRPr lang="de-DE"/>
              </a:p>
            </p:txBody>
          </p:sp>
          <p:sp>
            <p:nvSpPr>
              <p:cNvPr id="30770" name="Freeform 62"/>
              <p:cNvSpPr>
                <a:spLocks/>
              </p:cNvSpPr>
              <p:nvPr/>
            </p:nvSpPr>
            <p:spPr bwMode="auto">
              <a:xfrm>
                <a:off x="3296" y="2984"/>
                <a:ext cx="700" cy="84"/>
              </a:xfrm>
              <a:custGeom>
                <a:avLst/>
                <a:gdLst>
                  <a:gd name="T0" fmla="*/ 0 w 2304"/>
                  <a:gd name="T1" fmla="*/ 0 h 288"/>
                  <a:gd name="T2" fmla="*/ 131 w 2304"/>
                  <a:gd name="T3" fmla="*/ 56 h 288"/>
                  <a:gd name="T4" fmla="*/ 350 w 2304"/>
                  <a:gd name="T5" fmla="*/ 84 h 288"/>
                  <a:gd name="T6" fmla="*/ 583 w 2304"/>
                  <a:gd name="T7" fmla="*/ 56 h 288"/>
                  <a:gd name="T8" fmla="*/ 700 w 2304"/>
                  <a:gd name="T9" fmla="*/ 0 h 288"/>
                  <a:gd name="T10" fmla="*/ 0 60000 65536"/>
                  <a:gd name="T11" fmla="*/ 0 60000 65536"/>
                  <a:gd name="T12" fmla="*/ 0 60000 65536"/>
                  <a:gd name="T13" fmla="*/ 0 60000 65536"/>
                  <a:gd name="T14" fmla="*/ 0 60000 65536"/>
                  <a:gd name="T15" fmla="*/ 0 w 2304"/>
                  <a:gd name="T16" fmla="*/ 0 h 288"/>
                  <a:gd name="T17" fmla="*/ 2304 w 2304"/>
                  <a:gd name="T18" fmla="*/ 288 h 288"/>
                </a:gdLst>
                <a:ahLst/>
                <a:cxnLst>
                  <a:cxn ang="T10">
                    <a:pos x="T0" y="T1"/>
                  </a:cxn>
                  <a:cxn ang="T11">
                    <a:pos x="T2" y="T3"/>
                  </a:cxn>
                  <a:cxn ang="T12">
                    <a:pos x="T4" y="T5"/>
                  </a:cxn>
                  <a:cxn ang="T13">
                    <a:pos x="T6" y="T7"/>
                  </a:cxn>
                  <a:cxn ang="T14">
                    <a:pos x="T8" y="T9"/>
                  </a:cxn>
                </a:cxnLst>
                <a:rect l="T15" t="T16" r="T17" b="T18"/>
                <a:pathLst>
                  <a:path w="2304" h="288">
                    <a:moveTo>
                      <a:pt x="0" y="0"/>
                    </a:moveTo>
                    <a:cubicBezTo>
                      <a:pt x="120" y="72"/>
                      <a:pt x="240" y="144"/>
                      <a:pt x="432" y="192"/>
                    </a:cubicBezTo>
                    <a:cubicBezTo>
                      <a:pt x="624" y="240"/>
                      <a:pt x="904" y="288"/>
                      <a:pt x="1152" y="288"/>
                    </a:cubicBezTo>
                    <a:cubicBezTo>
                      <a:pt x="1400" y="288"/>
                      <a:pt x="1728" y="240"/>
                      <a:pt x="1920" y="192"/>
                    </a:cubicBezTo>
                    <a:cubicBezTo>
                      <a:pt x="2112" y="144"/>
                      <a:pt x="2208" y="72"/>
                      <a:pt x="2304" y="0"/>
                    </a:cubicBezTo>
                  </a:path>
                </a:pathLst>
              </a:custGeom>
              <a:noFill/>
              <a:ln w="76200" cmpd="sng">
                <a:solidFill>
                  <a:srgbClr val="FF3300"/>
                </a:solidFill>
                <a:round/>
                <a:headEnd/>
                <a:tailEnd/>
              </a:ln>
            </p:spPr>
            <p:txBody>
              <a:bodyPr wrap="none" anchor="ctr"/>
              <a:lstStyle/>
              <a:p>
                <a:endParaRPr lang="de-DE"/>
              </a:p>
            </p:txBody>
          </p:sp>
        </p:grpSp>
        <p:grpSp>
          <p:nvGrpSpPr>
            <p:cNvPr id="30755" name="Group 63"/>
            <p:cNvGrpSpPr>
              <a:grpSpLocks/>
            </p:cNvGrpSpPr>
            <p:nvPr/>
          </p:nvGrpSpPr>
          <p:grpSpPr bwMode="auto">
            <a:xfrm>
              <a:off x="3173" y="4436"/>
              <a:ext cx="946" cy="630"/>
              <a:chOff x="3648" y="5157"/>
              <a:chExt cx="1104" cy="720"/>
            </a:xfrm>
          </p:grpSpPr>
          <p:sp>
            <p:nvSpPr>
              <p:cNvPr id="30759" name="Rectangle 64"/>
              <p:cNvSpPr>
                <a:spLocks noChangeArrowheads="1"/>
              </p:cNvSpPr>
              <p:nvPr/>
            </p:nvSpPr>
            <p:spPr bwMode="auto">
              <a:xfrm>
                <a:off x="3648" y="5157"/>
                <a:ext cx="1104" cy="720"/>
              </a:xfrm>
              <a:prstGeom prst="rect">
                <a:avLst/>
              </a:prstGeom>
              <a:solidFill>
                <a:srgbClr val="B3E2FF"/>
              </a:solidFill>
              <a:ln w="9525">
                <a:solidFill>
                  <a:schemeClr val="tx1"/>
                </a:solidFill>
                <a:miter lim="800000"/>
                <a:headEnd/>
                <a:tailEnd/>
              </a:ln>
            </p:spPr>
            <p:txBody>
              <a:bodyPr wrap="none" anchor="ctr"/>
              <a:lstStyle/>
              <a:p>
                <a:endParaRPr lang="de-DE"/>
              </a:p>
            </p:txBody>
          </p:sp>
          <p:sp>
            <p:nvSpPr>
              <p:cNvPr id="30760" name="Line 65"/>
              <p:cNvSpPr>
                <a:spLocks noChangeShapeType="1"/>
              </p:cNvSpPr>
              <p:nvPr/>
            </p:nvSpPr>
            <p:spPr bwMode="auto">
              <a:xfrm>
                <a:off x="3744" y="5781"/>
                <a:ext cx="170" cy="0"/>
              </a:xfrm>
              <a:prstGeom prst="line">
                <a:avLst/>
              </a:prstGeom>
              <a:noFill/>
              <a:ln w="9525">
                <a:solidFill>
                  <a:schemeClr val="tx1"/>
                </a:solidFill>
                <a:prstDash val="sysDot"/>
                <a:round/>
                <a:headEnd/>
                <a:tailEnd/>
              </a:ln>
            </p:spPr>
            <p:txBody>
              <a:bodyPr wrap="none" anchor="ctr"/>
              <a:lstStyle/>
              <a:p>
                <a:endParaRPr lang="de-DE"/>
              </a:p>
            </p:txBody>
          </p:sp>
          <p:sp>
            <p:nvSpPr>
              <p:cNvPr id="30761" name="Line 66"/>
              <p:cNvSpPr>
                <a:spLocks noChangeShapeType="1"/>
              </p:cNvSpPr>
              <p:nvPr/>
            </p:nvSpPr>
            <p:spPr bwMode="auto">
              <a:xfrm flipV="1">
                <a:off x="3940" y="5351"/>
                <a:ext cx="118" cy="397"/>
              </a:xfrm>
              <a:prstGeom prst="line">
                <a:avLst/>
              </a:prstGeom>
              <a:noFill/>
              <a:ln w="9525">
                <a:solidFill>
                  <a:schemeClr val="tx1"/>
                </a:solidFill>
                <a:prstDash val="sysDot"/>
                <a:round/>
                <a:headEnd/>
                <a:tailEnd/>
              </a:ln>
            </p:spPr>
            <p:txBody>
              <a:bodyPr wrap="none" anchor="ctr"/>
              <a:lstStyle/>
              <a:p>
                <a:endParaRPr lang="de-DE"/>
              </a:p>
            </p:txBody>
          </p:sp>
          <p:sp>
            <p:nvSpPr>
              <p:cNvPr id="30762" name="Line 67"/>
              <p:cNvSpPr>
                <a:spLocks noChangeShapeType="1"/>
              </p:cNvSpPr>
              <p:nvPr/>
            </p:nvSpPr>
            <p:spPr bwMode="auto">
              <a:xfrm>
                <a:off x="4124" y="5301"/>
                <a:ext cx="484" cy="33"/>
              </a:xfrm>
              <a:prstGeom prst="line">
                <a:avLst/>
              </a:prstGeom>
              <a:noFill/>
              <a:ln w="9525">
                <a:solidFill>
                  <a:schemeClr val="tx1"/>
                </a:solidFill>
                <a:prstDash val="sysDot"/>
                <a:round/>
                <a:headEnd/>
                <a:tailEnd/>
              </a:ln>
            </p:spPr>
            <p:txBody>
              <a:bodyPr wrap="none" anchor="ctr"/>
              <a:lstStyle/>
              <a:p>
                <a:endParaRPr lang="de-DE"/>
              </a:p>
            </p:txBody>
          </p:sp>
          <p:cxnSp>
            <p:nvCxnSpPr>
              <p:cNvPr id="30763" name="AutoShape 68"/>
              <p:cNvCxnSpPr>
                <a:cxnSpLocks noChangeShapeType="1"/>
                <a:stCxn id="30761" idx="1"/>
                <a:endCxn id="30762" idx="0"/>
              </p:cNvCxnSpPr>
              <p:nvPr/>
            </p:nvCxnSpPr>
            <p:spPr bwMode="auto">
              <a:xfrm rot="-5400000">
                <a:off x="4066" y="5293"/>
                <a:ext cx="50" cy="66"/>
              </a:xfrm>
              <a:prstGeom prst="curvedConnector3">
                <a:avLst>
                  <a:gd name="adj1" fmla="val 91667"/>
                </a:avLst>
              </a:prstGeom>
              <a:noFill/>
              <a:ln w="9525">
                <a:solidFill>
                  <a:schemeClr val="tx1"/>
                </a:solidFill>
                <a:prstDash val="sysDot"/>
                <a:round/>
                <a:headEnd/>
                <a:tailEnd/>
              </a:ln>
            </p:spPr>
          </p:cxnSp>
          <p:cxnSp>
            <p:nvCxnSpPr>
              <p:cNvPr id="30764" name="AutoShape 69"/>
              <p:cNvCxnSpPr>
                <a:cxnSpLocks noChangeShapeType="1"/>
                <a:stCxn id="30760" idx="1"/>
                <a:endCxn id="30761" idx="0"/>
              </p:cNvCxnSpPr>
              <p:nvPr/>
            </p:nvCxnSpPr>
            <p:spPr bwMode="auto">
              <a:xfrm rot="5400000" flipH="1" flipV="1">
                <a:off x="3910" y="5752"/>
                <a:ext cx="33" cy="26"/>
              </a:xfrm>
              <a:prstGeom prst="curvedConnector3">
                <a:avLst>
                  <a:gd name="adj1" fmla="val 17708"/>
                </a:avLst>
              </a:prstGeom>
              <a:noFill/>
              <a:ln w="9525">
                <a:solidFill>
                  <a:schemeClr val="tx1"/>
                </a:solidFill>
                <a:prstDash val="sysDot"/>
                <a:round/>
                <a:headEnd/>
                <a:tailEnd/>
              </a:ln>
            </p:spPr>
          </p:cxnSp>
          <p:sp>
            <p:nvSpPr>
              <p:cNvPr id="30765" name="Line 70"/>
              <p:cNvSpPr>
                <a:spLocks noChangeShapeType="1"/>
              </p:cNvSpPr>
              <p:nvPr/>
            </p:nvSpPr>
            <p:spPr bwMode="auto">
              <a:xfrm>
                <a:off x="4272" y="5301"/>
                <a:ext cx="384" cy="48"/>
              </a:xfrm>
              <a:prstGeom prst="line">
                <a:avLst/>
              </a:prstGeom>
              <a:noFill/>
              <a:ln w="38100">
                <a:solidFill>
                  <a:srgbClr val="FF3300"/>
                </a:solidFill>
                <a:round/>
                <a:headEnd/>
                <a:tailEnd/>
              </a:ln>
            </p:spPr>
            <p:txBody>
              <a:bodyPr wrap="none" anchor="ctr"/>
              <a:lstStyle/>
              <a:p>
                <a:endParaRPr lang="de-DE"/>
              </a:p>
            </p:txBody>
          </p:sp>
        </p:grpSp>
        <p:grpSp>
          <p:nvGrpSpPr>
            <p:cNvPr id="30756" name="Group 71"/>
            <p:cNvGrpSpPr>
              <a:grpSpLocks/>
            </p:cNvGrpSpPr>
            <p:nvPr/>
          </p:nvGrpSpPr>
          <p:grpSpPr bwMode="auto">
            <a:xfrm>
              <a:off x="3173" y="3259"/>
              <a:ext cx="946" cy="943"/>
              <a:chOff x="3702" y="3723"/>
              <a:chExt cx="1104" cy="1077"/>
            </a:xfrm>
          </p:grpSpPr>
          <p:sp>
            <p:nvSpPr>
              <p:cNvPr id="30757" name="Oval 72"/>
              <p:cNvSpPr>
                <a:spLocks noChangeArrowheads="1"/>
              </p:cNvSpPr>
              <p:nvPr/>
            </p:nvSpPr>
            <p:spPr bwMode="auto">
              <a:xfrm>
                <a:off x="3702" y="3723"/>
                <a:ext cx="1104" cy="1077"/>
              </a:xfrm>
              <a:prstGeom prst="ellipse">
                <a:avLst/>
              </a:prstGeom>
              <a:solidFill>
                <a:srgbClr val="A3DCFF"/>
              </a:solidFill>
              <a:ln w="9525">
                <a:noFill/>
                <a:round/>
                <a:headEnd/>
                <a:tailEnd/>
              </a:ln>
            </p:spPr>
            <p:txBody>
              <a:bodyPr wrap="none" anchor="ctr"/>
              <a:lstStyle/>
              <a:p>
                <a:endParaRPr lang="de-DE"/>
              </a:p>
            </p:txBody>
          </p:sp>
          <p:sp>
            <p:nvSpPr>
              <p:cNvPr id="30758" name="AutoShape 73"/>
              <p:cNvSpPr>
                <a:spLocks noChangeArrowheads="1"/>
              </p:cNvSpPr>
              <p:nvPr/>
            </p:nvSpPr>
            <p:spPr bwMode="auto">
              <a:xfrm>
                <a:off x="3798" y="3840"/>
                <a:ext cx="912" cy="864"/>
              </a:xfrm>
              <a:custGeom>
                <a:avLst/>
                <a:gdLst>
                  <a:gd name="T0" fmla="*/ 19 w 21600"/>
                  <a:gd name="T1" fmla="*/ 0 h 21600"/>
                  <a:gd name="T2" fmla="*/ 6 w 21600"/>
                  <a:gd name="T3" fmla="*/ 5 h 21600"/>
                  <a:gd name="T4" fmla="*/ 0 w 21600"/>
                  <a:gd name="T5" fmla="*/ 17 h 21600"/>
                  <a:gd name="T6" fmla="*/ 6 w 21600"/>
                  <a:gd name="T7" fmla="*/ 29 h 21600"/>
                  <a:gd name="T8" fmla="*/ 19 w 21600"/>
                  <a:gd name="T9" fmla="*/ 35 h 21600"/>
                  <a:gd name="T10" fmla="*/ 33 w 21600"/>
                  <a:gd name="T11" fmla="*/ 29 h 21600"/>
                  <a:gd name="T12" fmla="*/ 39 w 21600"/>
                  <a:gd name="T13" fmla="*/ 17 h 21600"/>
                  <a:gd name="T14" fmla="*/ 33 w 21600"/>
                  <a:gd name="T15" fmla="*/ 5 h 21600"/>
                  <a:gd name="T16" fmla="*/ 0 60000 65536"/>
                  <a:gd name="T17" fmla="*/ 0 60000 65536"/>
                  <a:gd name="T18" fmla="*/ 0 60000 65536"/>
                  <a:gd name="T19" fmla="*/ 0 60000 65536"/>
                  <a:gd name="T20" fmla="*/ 0 60000 65536"/>
                  <a:gd name="T21" fmla="*/ 0 60000 65536"/>
                  <a:gd name="T22" fmla="*/ 0 60000 65536"/>
                  <a:gd name="T23" fmla="*/ 0 60000 65536"/>
                  <a:gd name="T24" fmla="*/ 3174 w 21600"/>
                  <a:gd name="T25" fmla="*/ 3175 h 21600"/>
                  <a:gd name="T26" fmla="*/ 18426 w 21600"/>
                  <a:gd name="T27" fmla="*/ 1842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39" y="10800"/>
                    </a:moveTo>
                    <a:cubicBezTo>
                      <a:pt x="1539" y="15915"/>
                      <a:pt x="5685" y="20061"/>
                      <a:pt x="10800" y="20061"/>
                    </a:cubicBezTo>
                    <a:cubicBezTo>
                      <a:pt x="15915" y="20061"/>
                      <a:pt x="20061" y="15915"/>
                      <a:pt x="20061" y="10800"/>
                    </a:cubicBezTo>
                    <a:cubicBezTo>
                      <a:pt x="20061" y="5685"/>
                      <a:pt x="15915" y="1539"/>
                      <a:pt x="10800" y="1539"/>
                    </a:cubicBezTo>
                    <a:cubicBezTo>
                      <a:pt x="5685" y="1539"/>
                      <a:pt x="1539" y="5685"/>
                      <a:pt x="1539" y="10800"/>
                    </a:cubicBezTo>
                    <a:close/>
                  </a:path>
                </a:pathLst>
              </a:custGeom>
              <a:solidFill>
                <a:srgbClr val="FF3300"/>
              </a:solidFill>
              <a:ln w="9525">
                <a:solidFill>
                  <a:srgbClr val="FF3300"/>
                </a:solidFill>
                <a:round/>
                <a:headEnd/>
                <a:tailEnd/>
              </a:ln>
            </p:spPr>
            <p:txBody>
              <a:bodyPr wrap="none" anchor="ctr"/>
              <a:lstStyle/>
              <a:p>
                <a:endParaRPr lang="de-DE"/>
              </a:p>
            </p:txBody>
          </p:sp>
        </p:grpSp>
      </p:grpSp>
      <p:grpSp>
        <p:nvGrpSpPr>
          <p:cNvPr id="30725" name="Group 74"/>
          <p:cNvGrpSpPr>
            <a:grpSpLocks/>
          </p:cNvGrpSpPr>
          <p:nvPr/>
        </p:nvGrpSpPr>
        <p:grpSpPr bwMode="auto">
          <a:xfrm>
            <a:off x="3746500" y="1604963"/>
            <a:ext cx="1666875" cy="4264025"/>
            <a:chOff x="2186" y="1933"/>
            <a:chExt cx="946" cy="3133"/>
          </a:xfrm>
        </p:grpSpPr>
        <p:grpSp>
          <p:nvGrpSpPr>
            <p:cNvPr id="30728" name="Group 75"/>
            <p:cNvGrpSpPr>
              <a:grpSpLocks/>
            </p:cNvGrpSpPr>
            <p:nvPr/>
          </p:nvGrpSpPr>
          <p:grpSpPr bwMode="auto">
            <a:xfrm>
              <a:off x="2208" y="1933"/>
              <a:ext cx="888" cy="1187"/>
              <a:chOff x="2208" y="1933"/>
              <a:chExt cx="888" cy="1187"/>
            </a:xfrm>
          </p:grpSpPr>
          <p:pic>
            <p:nvPicPr>
              <p:cNvPr id="30743" name="Picture 76" descr="Jason_seul1"/>
              <p:cNvPicPr>
                <a:picLocks noChangeAspect="1" noChangeArrowheads="1"/>
              </p:cNvPicPr>
              <p:nvPr/>
            </p:nvPicPr>
            <p:blipFill>
              <a:blip r:embed="rId3"/>
              <a:srcRect/>
              <a:stretch>
                <a:fillRect/>
              </a:stretch>
            </p:blipFill>
            <p:spPr bwMode="auto">
              <a:xfrm>
                <a:off x="2295" y="1933"/>
                <a:ext cx="546" cy="283"/>
              </a:xfrm>
              <a:prstGeom prst="rect">
                <a:avLst/>
              </a:prstGeom>
              <a:noFill/>
              <a:ln w="9525">
                <a:noFill/>
                <a:miter lim="800000"/>
                <a:headEnd/>
                <a:tailEnd/>
              </a:ln>
            </p:spPr>
          </p:pic>
          <p:grpSp>
            <p:nvGrpSpPr>
              <p:cNvPr id="30744" name="Group 77"/>
              <p:cNvGrpSpPr>
                <a:grpSpLocks/>
              </p:cNvGrpSpPr>
              <p:nvPr/>
            </p:nvGrpSpPr>
            <p:grpSpPr bwMode="auto">
              <a:xfrm>
                <a:off x="2208" y="2957"/>
                <a:ext cx="888" cy="163"/>
                <a:chOff x="479" y="4848"/>
                <a:chExt cx="1009" cy="193"/>
              </a:xfrm>
            </p:grpSpPr>
            <p:grpSp>
              <p:nvGrpSpPr>
                <p:cNvPr id="30748" name="Group 78"/>
                <p:cNvGrpSpPr>
                  <a:grpSpLocks/>
                </p:cNvGrpSpPr>
                <p:nvPr/>
              </p:nvGrpSpPr>
              <p:grpSpPr bwMode="auto">
                <a:xfrm>
                  <a:off x="479" y="4848"/>
                  <a:ext cx="1009" cy="193"/>
                  <a:chOff x="527" y="3936"/>
                  <a:chExt cx="1009" cy="193"/>
                </a:xfrm>
              </p:grpSpPr>
              <p:sp>
                <p:nvSpPr>
                  <p:cNvPr id="30750" name="Freeform 79"/>
                  <p:cNvSpPr>
                    <a:spLocks/>
                  </p:cNvSpPr>
                  <p:nvPr/>
                </p:nvSpPr>
                <p:spPr bwMode="auto">
                  <a:xfrm>
                    <a:off x="527" y="3936"/>
                    <a:ext cx="1009" cy="96"/>
                  </a:xfrm>
                  <a:custGeom>
                    <a:avLst/>
                    <a:gdLst>
                      <a:gd name="T0" fmla="*/ 0 w 4283"/>
                      <a:gd name="T1" fmla="*/ 87 h 510"/>
                      <a:gd name="T2" fmla="*/ 77 w 4283"/>
                      <a:gd name="T3" fmla="*/ 21 h 510"/>
                      <a:gd name="T4" fmla="*/ 109 w 4283"/>
                      <a:gd name="T5" fmla="*/ 27 h 510"/>
                      <a:gd name="T6" fmla="*/ 129 w 4283"/>
                      <a:gd name="T7" fmla="*/ 41 h 510"/>
                      <a:gd name="T8" fmla="*/ 139 w 4283"/>
                      <a:gd name="T9" fmla="*/ 56 h 510"/>
                      <a:gd name="T10" fmla="*/ 169 w 4283"/>
                      <a:gd name="T11" fmla="*/ 81 h 510"/>
                      <a:gd name="T12" fmla="*/ 184 w 4283"/>
                      <a:gd name="T13" fmla="*/ 84 h 510"/>
                      <a:gd name="T14" fmla="*/ 210 w 4283"/>
                      <a:gd name="T15" fmla="*/ 82 h 510"/>
                      <a:gd name="T16" fmla="*/ 264 w 4283"/>
                      <a:gd name="T17" fmla="*/ 46 h 510"/>
                      <a:gd name="T18" fmla="*/ 285 w 4283"/>
                      <a:gd name="T19" fmla="*/ 19 h 510"/>
                      <a:gd name="T20" fmla="*/ 294 w 4283"/>
                      <a:gd name="T21" fmla="*/ 17 h 510"/>
                      <a:gd name="T22" fmla="*/ 306 w 4283"/>
                      <a:gd name="T23" fmla="*/ 14 h 510"/>
                      <a:gd name="T24" fmla="*/ 334 w 4283"/>
                      <a:gd name="T25" fmla="*/ 15 h 510"/>
                      <a:gd name="T26" fmla="*/ 345 w 4283"/>
                      <a:gd name="T27" fmla="*/ 22 h 510"/>
                      <a:gd name="T28" fmla="*/ 362 w 4283"/>
                      <a:gd name="T29" fmla="*/ 34 h 510"/>
                      <a:gd name="T30" fmla="*/ 377 w 4283"/>
                      <a:gd name="T31" fmla="*/ 48 h 510"/>
                      <a:gd name="T32" fmla="*/ 426 w 4283"/>
                      <a:gd name="T33" fmla="*/ 87 h 510"/>
                      <a:gd name="T34" fmla="*/ 497 w 4283"/>
                      <a:gd name="T35" fmla="*/ 74 h 510"/>
                      <a:gd name="T36" fmla="*/ 508 w 4283"/>
                      <a:gd name="T37" fmla="*/ 60 h 510"/>
                      <a:gd name="T38" fmla="*/ 523 w 4283"/>
                      <a:gd name="T39" fmla="*/ 46 h 510"/>
                      <a:gd name="T40" fmla="*/ 546 w 4283"/>
                      <a:gd name="T41" fmla="*/ 19 h 510"/>
                      <a:gd name="T42" fmla="*/ 548 w 4283"/>
                      <a:gd name="T43" fmla="*/ 14 h 510"/>
                      <a:gd name="T44" fmla="*/ 555 w 4283"/>
                      <a:gd name="T45" fmla="*/ 12 h 510"/>
                      <a:gd name="T46" fmla="*/ 568 w 4283"/>
                      <a:gd name="T47" fmla="*/ 5 h 510"/>
                      <a:gd name="T48" fmla="*/ 593 w 4283"/>
                      <a:gd name="T49" fmla="*/ 7 h 510"/>
                      <a:gd name="T50" fmla="*/ 606 w 4283"/>
                      <a:gd name="T51" fmla="*/ 14 h 510"/>
                      <a:gd name="T52" fmla="*/ 634 w 4283"/>
                      <a:gd name="T53" fmla="*/ 40 h 510"/>
                      <a:gd name="T54" fmla="*/ 645 w 4283"/>
                      <a:gd name="T55" fmla="*/ 60 h 510"/>
                      <a:gd name="T56" fmla="*/ 651 w 4283"/>
                      <a:gd name="T57" fmla="*/ 63 h 510"/>
                      <a:gd name="T58" fmla="*/ 677 w 4283"/>
                      <a:gd name="T59" fmla="*/ 82 h 510"/>
                      <a:gd name="T60" fmla="*/ 713 w 4283"/>
                      <a:gd name="T61" fmla="*/ 96 h 510"/>
                      <a:gd name="T62" fmla="*/ 752 w 4283"/>
                      <a:gd name="T63" fmla="*/ 94 h 510"/>
                      <a:gd name="T64" fmla="*/ 773 w 4283"/>
                      <a:gd name="T65" fmla="*/ 84 h 510"/>
                      <a:gd name="T66" fmla="*/ 799 w 4283"/>
                      <a:gd name="T67" fmla="*/ 62 h 510"/>
                      <a:gd name="T68" fmla="*/ 816 w 4283"/>
                      <a:gd name="T69" fmla="*/ 41 h 510"/>
                      <a:gd name="T70" fmla="*/ 835 w 4283"/>
                      <a:gd name="T71" fmla="*/ 17 h 510"/>
                      <a:gd name="T72" fmla="*/ 866 w 4283"/>
                      <a:gd name="T73" fmla="*/ 0 h 510"/>
                      <a:gd name="T74" fmla="*/ 898 w 4283"/>
                      <a:gd name="T75" fmla="*/ 14 h 510"/>
                      <a:gd name="T76" fmla="*/ 913 w 4283"/>
                      <a:gd name="T77" fmla="*/ 26 h 510"/>
                      <a:gd name="T78" fmla="*/ 925 w 4283"/>
                      <a:gd name="T79" fmla="*/ 36 h 510"/>
                      <a:gd name="T80" fmla="*/ 934 w 4283"/>
                      <a:gd name="T81" fmla="*/ 46 h 510"/>
                      <a:gd name="T82" fmla="*/ 955 w 4283"/>
                      <a:gd name="T83" fmla="*/ 62 h 510"/>
                      <a:gd name="T84" fmla="*/ 975 w 4283"/>
                      <a:gd name="T85" fmla="*/ 79 h 510"/>
                      <a:gd name="T86" fmla="*/ 994 w 4283"/>
                      <a:gd name="T87" fmla="*/ 89 h 510"/>
                      <a:gd name="T88" fmla="*/ 1002 w 4283"/>
                      <a:gd name="T89" fmla="*/ 92 h 510"/>
                      <a:gd name="T90" fmla="*/ 1009 w 4283"/>
                      <a:gd name="T91" fmla="*/ 94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83"/>
                      <a:gd name="T139" fmla="*/ 0 h 510"/>
                      <a:gd name="T140" fmla="*/ 4283 w 4283"/>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83" h="510">
                        <a:moveTo>
                          <a:pt x="0" y="464"/>
                        </a:moveTo>
                        <a:cubicBezTo>
                          <a:pt x="109" y="359"/>
                          <a:pt x="163" y="142"/>
                          <a:pt x="328" y="110"/>
                        </a:cubicBezTo>
                        <a:cubicBezTo>
                          <a:pt x="377" y="120"/>
                          <a:pt x="414" y="138"/>
                          <a:pt x="464" y="146"/>
                        </a:cubicBezTo>
                        <a:cubicBezTo>
                          <a:pt x="517" y="186"/>
                          <a:pt x="489" y="162"/>
                          <a:pt x="546" y="219"/>
                        </a:cubicBezTo>
                        <a:cubicBezTo>
                          <a:pt x="570" y="243"/>
                          <a:pt x="569" y="275"/>
                          <a:pt x="591" y="300"/>
                        </a:cubicBezTo>
                        <a:cubicBezTo>
                          <a:pt x="630" y="345"/>
                          <a:pt x="677" y="386"/>
                          <a:pt x="719" y="428"/>
                        </a:cubicBezTo>
                        <a:cubicBezTo>
                          <a:pt x="734" y="443"/>
                          <a:pt x="761" y="439"/>
                          <a:pt x="782" y="446"/>
                        </a:cubicBezTo>
                        <a:cubicBezTo>
                          <a:pt x="818" y="443"/>
                          <a:pt x="855" y="442"/>
                          <a:pt x="891" y="437"/>
                        </a:cubicBezTo>
                        <a:cubicBezTo>
                          <a:pt x="999" y="423"/>
                          <a:pt x="1050" y="312"/>
                          <a:pt x="1119" y="246"/>
                        </a:cubicBezTo>
                        <a:cubicBezTo>
                          <a:pt x="1141" y="180"/>
                          <a:pt x="1163" y="147"/>
                          <a:pt x="1210" y="100"/>
                        </a:cubicBezTo>
                        <a:cubicBezTo>
                          <a:pt x="1219" y="91"/>
                          <a:pt x="1234" y="95"/>
                          <a:pt x="1246" y="91"/>
                        </a:cubicBezTo>
                        <a:cubicBezTo>
                          <a:pt x="1264" y="86"/>
                          <a:pt x="1300" y="73"/>
                          <a:pt x="1300" y="73"/>
                        </a:cubicBezTo>
                        <a:cubicBezTo>
                          <a:pt x="1340" y="76"/>
                          <a:pt x="1380" y="75"/>
                          <a:pt x="1419" y="82"/>
                        </a:cubicBezTo>
                        <a:cubicBezTo>
                          <a:pt x="1439" y="86"/>
                          <a:pt x="1450" y="108"/>
                          <a:pt x="1464" y="119"/>
                        </a:cubicBezTo>
                        <a:cubicBezTo>
                          <a:pt x="1498" y="147"/>
                          <a:pt x="1506" y="134"/>
                          <a:pt x="1537" y="182"/>
                        </a:cubicBezTo>
                        <a:cubicBezTo>
                          <a:pt x="1579" y="246"/>
                          <a:pt x="1555" y="225"/>
                          <a:pt x="1601" y="255"/>
                        </a:cubicBezTo>
                        <a:cubicBezTo>
                          <a:pt x="1652" y="332"/>
                          <a:pt x="1726" y="423"/>
                          <a:pt x="1810" y="464"/>
                        </a:cubicBezTo>
                        <a:cubicBezTo>
                          <a:pt x="2097" y="452"/>
                          <a:pt x="1968" y="487"/>
                          <a:pt x="2110" y="391"/>
                        </a:cubicBezTo>
                        <a:cubicBezTo>
                          <a:pt x="2126" y="367"/>
                          <a:pt x="2137" y="341"/>
                          <a:pt x="2155" y="319"/>
                        </a:cubicBezTo>
                        <a:cubicBezTo>
                          <a:pt x="2196" y="269"/>
                          <a:pt x="2196" y="289"/>
                          <a:pt x="2219" y="246"/>
                        </a:cubicBezTo>
                        <a:cubicBezTo>
                          <a:pt x="2243" y="201"/>
                          <a:pt x="2268" y="119"/>
                          <a:pt x="2319" y="100"/>
                        </a:cubicBezTo>
                        <a:cubicBezTo>
                          <a:pt x="2322" y="91"/>
                          <a:pt x="2321" y="80"/>
                          <a:pt x="2328" y="73"/>
                        </a:cubicBezTo>
                        <a:cubicBezTo>
                          <a:pt x="2335" y="66"/>
                          <a:pt x="2347" y="69"/>
                          <a:pt x="2355" y="64"/>
                        </a:cubicBezTo>
                        <a:cubicBezTo>
                          <a:pt x="2422" y="20"/>
                          <a:pt x="2345" y="49"/>
                          <a:pt x="2410" y="28"/>
                        </a:cubicBezTo>
                        <a:cubicBezTo>
                          <a:pt x="2446" y="31"/>
                          <a:pt x="2484" y="27"/>
                          <a:pt x="2519" y="37"/>
                        </a:cubicBezTo>
                        <a:cubicBezTo>
                          <a:pt x="2540" y="43"/>
                          <a:pt x="2555" y="61"/>
                          <a:pt x="2573" y="73"/>
                        </a:cubicBezTo>
                        <a:cubicBezTo>
                          <a:pt x="2643" y="119"/>
                          <a:pt x="2649" y="125"/>
                          <a:pt x="2692" y="210"/>
                        </a:cubicBezTo>
                        <a:cubicBezTo>
                          <a:pt x="2709" y="244"/>
                          <a:pt x="2712" y="289"/>
                          <a:pt x="2737" y="319"/>
                        </a:cubicBezTo>
                        <a:cubicBezTo>
                          <a:pt x="2744" y="327"/>
                          <a:pt x="2756" y="330"/>
                          <a:pt x="2764" y="337"/>
                        </a:cubicBezTo>
                        <a:cubicBezTo>
                          <a:pt x="2803" y="371"/>
                          <a:pt x="2831" y="409"/>
                          <a:pt x="2873" y="437"/>
                        </a:cubicBezTo>
                        <a:cubicBezTo>
                          <a:pt x="2908" y="486"/>
                          <a:pt x="2970" y="501"/>
                          <a:pt x="3028" y="510"/>
                        </a:cubicBezTo>
                        <a:cubicBezTo>
                          <a:pt x="3083" y="507"/>
                          <a:pt x="3138" y="506"/>
                          <a:pt x="3192" y="501"/>
                        </a:cubicBezTo>
                        <a:cubicBezTo>
                          <a:pt x="3225" y="498"/>
                          <a:pt x="3253" y="460"/>
                          <a:pt x="3283" y="446"/>
                        </a:cubicBezTo>
                        <a:cubicBezTo>
                          <a:pt x="3314" y="404"/>
                          <a:pt x="3365" y="371"/>
                          <a:pt x="3392" y="328"/>
                        </a:cubicBezTo>
                        <a:cubicBezTo>
                          <a:pt x="3415" y="291"/>
                          <a:pt x="3442" y="257"/>
                          <a:pt x="3464" y="219"/>
                        </a:cubicBezTo>
                        <a:cubicBezTo>
                          <a:pt x="3495" y="167"/>
                          <a:pt x="3499" y="124"/>
                          <a:pt x="3546" y="91"/>
                        </a:cubicBezTo>
                        <a:cubicBezTo>
                          <a:pt x="3576" y="47"/>
                          <a:pt x="3624" y="18"/>
                          <a:pt x="3674" y="0"/>
                        </a:cubicBezTo>
                        <a:cubicBezTo>
                          <a:pt x="3773" y="34"/>
                          <a:pt x="3737" y="24"/>
                          <a:pt x="3810" y="73"/>
                        </a:cubicBezTo>
                        <a:cubicBezTo>
                          <a:pt x="3830" y="103"/>
                          <a:pt x="3844" y="117"/>
                          <a:pt x="3874" y="137"/>
                        </a:cubicBezTo>
                        <a:cubicBezTo>
                          <a:pt x="3935" y="228"/>
                          <a:pt x="3835" y="85"/>
                          <a:pt x="3928" y="191"/>
                        </a:cubicBezTo>
                        <a:cubicBezTo>
                          <a:pt x="3942" y="207"/>
                          <a:pt x="3948" y="231"/>
                          <a:pt x="3964" y="246"/>
                        </a:cubicBezTo>
                        <a:cubicBezTo>
                          <a:pt x="3996" y="277"/>
                          <a:pt x="4023" y="300"/>
                          <a:pt x="4055" y="328"/>
                        </a:cubicBezTo>
                        <a:cubicBezTo>
                          <a:pt x="4084" y="353"/>
                          <a:pt x="4107" y="396"/>
                          <a:pt x="4137" y="419"/>
                        </a:cubicBezTo>
                        <a:cubicBezTo>
                          <a:pt x="4163" y="439"/>
                          <a:pt x="4190" y="458"/>
                          <a:pt x="4219" y="473"/>
                        </a:cubicBezTo>
                        <a:cubicBezTo>
                          <a:pt x="4231" y="479"/>
                          <a:pt x="4243" y="486"/>
                          <a:pt x="4255" y="491"/>
                        </a:cubicBezTo>
                        <a:cubicBezTo>
                          <a:pt x="4264" y="495"/>
                          <a:pt x="4283" y="501"/>
                          <a:pt x="4283" y="501"/>
                        </a:cubicBezTo>
                      </a:path>
                    </a:pathLst>
                  </a:custGeom>
                  <a:solidFill>
                    <a:srgbClr val="0097F4"/>
                  </a:solidFill>
                  <a:ln w="9525">
                    <a:solidFill>
                      <a:srgbClr val="0097F4"/>
                    </a:solidFill>
                    <a:round/>
                    <a:headEnd/>
                    <a:tailEnd/>
                  </a:ln>
                </p:spPr>
                <p:txBody>
                  <a:bodyPr wrap="none" anchor="ctr"/>
                  <a:lstStyle/>
                  <a:p>
                    <a:endParaRPr lang="de-DE"/>
                  </a:p>
                </p:txBody>
              </p:sp>
              <p:sp>
                <p:nvSpPr>
                  <p:cNvPr id="30751" name="Freeform 80"/>
                  <p:cNvSpPr>
                    <a:spLocks/>
                  </p:cNvSpPr>
                  <p:nvPr/>
                </p:nvSpPr>
                <p:spPr bwMode="auto">
                  <a:xfrm>
                    <a:off x="528" y="4128"/>
                    <a:ext cx="1008" cy="1"/>
                  </a:xfrm>
                  <a:custGeom>
                    <a:avLst/>
                    <a:gdLst>
                      <a:gd name="T0" fmla="*/ 0 w 1008"/>
                      <a:gd name="T1" fmla="*/ 0 h 1"/>
                      <a:gd name="T2" fmla="*/ 1008 w 1008"/>
                      <a:gd name="T3" fmla="*/ 0 h 1"/>
                      <a:gd name="T4" fmla="*/ 0 60000 65536"/>
                      <a:gd name="T5" fmla="*/ 0 60000 65536"/>
                      <a:gd name="T6" fmla="*/ 0 w 1008"/>
                      <a:gd name="T7" fmla="*/ 0 h 1"/>
                      <a:gd name="T8" fmla="*/ 1008 w 1008"/>
                      <a:gd name="T9" fmla="*/ 1 h 1"/>
                    </a:gdLst>
                    <a:ahLst/>
                    <a:cxnLst>
                      <a:cxn ang="T4">
                        <a:pos x="T0" y="T1"/>
                      </a:cxn>
                      <a:cxn ang="T5">
                        <a:pos x="T2" y="T3"/>
                      </a:cxn>
                    </a:cxnLst>
                    <a:rect l="T6" t="T7" r="T8" b="T9"/>
                    <a:pathLst>
                      <a:path w="1008" h="1">
                        <a:moveTo>
                          <a:pt x="0" y="0"/>
                        </a:moveTo>
                        <a:cubicBezTo>
                          <a:pt x="420" y="0"/>
                          <a:pt x="840" y="0"/>
                          <a:pt x="1008" y="0"/>
                        </a:cubicBezTo>
                      </a:path>
                    </a:pathLst>
                  </a:custGeom>
                  <a:solidFill>
                    <a:srgbClr val="0097F4"/>
                  </a:solidFill>
                  <a:ln w="9525">
                    <a:solidFill>
                      <a:srgbClr val="0097F4"/>
                    </a:solidFill>
                    <a:round/>
                    <a:headEnd/>
                    <a:tailEnd/>
                  </a:ln>
                </p:spPr>
                <p:txBody>
                  <a:bodyPr wrap="none" anchor="ctr"/>
                  <a:lstStyle/>
                  <a:p>
                    <a:endParaRPr lang="de-DE"/>
                  </a:p>
                </p:txBody>
              </p:sp>
              <p:cxnSp>
                <p:nvCxnSpPr>
                  <p:cNvPr id="30752" name="AutoShape 81"/>
                  <p:cNvCxnSpPr>
                    <a:cxnSpLocks noChangeShapeType="1"/>
                    <a:stCxn id="30750" idx="0"/>
                    <a:endCxn id="30751" idx="0"/>
                  </p:cNvCxnSpPr>
                  <p:nvPr/>
                </p:nvCxnSpPr>
                <p:spPr bwMode="auto">
                  <a:xfrm>
                    <a:off x="527" y="4023"/>
                    <a:ext cx="1" cy="105"/>
                  </a:xfrm>
                  <a:prstGeom prst="straightConnector1">
                    <a:avLst/>
                  </a:prstGeom>
                  <a:noFill/>
                  <a:ln w="9525">
                    <a:solidFill>
                      <a:srgbClr val="0097F4"/>
                    </a:solidFill>
                    <a:round/>
                    <a:headEnd/>
                    <a:tailEnd/>
                  </a:ln>
                </p:spPr>
              </p:cxnSp>
              <p:cxnSp>
                <p:nvCxnSpPr>
                  <p:cNvPr id="30753" name="AutoShape 82"/>
                  <p:cNvCxnSpPr>
                    <a:cxnSpLocks noChangeShapeType="1"/>
                    <a:stCxn id="30750" idx="45"/>
                    <a:endCxn id="30751" idx="1"/>
                  </p:cNvCxnSpPr>
                  <p:nvPr/>
                </p:nvCxnSpPr>
                <p:spPr bwMode="auto">
                  <a:xfrm>
                    <a:off x="1536" y="4030"/>
                    <a:ext cx="0" cy="98"/>
                  </a:xfrm>
                  <a:prstGeom prst="straightConnector1">
                    <a:avLst/>
                  </a:prstGeom>
                  <a:noFill/>
                  <a:ln w="9525">
                    <a:solidFill>
                      <a:srgbClr val="0097F4"/>
                    </a:solidFill>
                    <a:round/>
                    <a:headEnd/>
                    <a:tailEnd/>
                  </a:ln>
                </p:spPr>
              </p:cxnSp>
            </p:grpSp>
            <p:sp>
              <p:nvSpPr>
                <p:cNvPr id="30749" name="Rectangle 83"/>
                <p:cNvSpPr>
                  <a:spLocks noChangeArrowheads="1"/>
                </p:cNvSpPr>
                <p:nvPr/>
              </p:nvSpPr>
              <p:spPr bwMode="auto">
                <a:xfrm>
                  <a:off x="480" y="4944"/>
                  <a:ext cx="1008" cy="96"/>
                </a:xfrm>
                <a:prstGeom prst="rect">
                  <a:avLst/>
                </a:prstGeom>
                <a:solidFill>
                  <a:srgbClr val="0097F4"/>
                </a:solidFill>
                <a:ln w="9525">
                  <a:solidFill>
                    <a:srgbClr val="0097F4"/>
                  </a:solidFill>
                  <a:miter lim="800000"/>
                  <a:headEnd/>
                  <a:tailEnd/>
                </a:ln>
              </p:spPr>
              <p:txBody>
                <a:bodyPr wrap="none" anchor="ctr"/>
                <a:lstStyle/>
                <a:p>
                  <a:endParaRPr lang="de-DE"/>
                </a:p>
              </p:txBody>
            </p:sp>
          </p:grpSp>
          <p:sp>
            <p:nvSpPr>
              <p:cNvPr id="30745" name="Line 84"/>
              <p:cNvSpPr>
                <a:spLocks noChangeShapeType="1"/>
              </p:cNvSpPr>
              <p:nvPr/>
            </p:nvSpPr>
            <p:spPr bwMode="auto">
              <a:xfrm flipH="1">
                <a:off x="2332" y="2122"/>
                <a:ext cx="327" cy="835"/>
              </a:xfrm>
              <a:prstGeom prst="line">
                <a:avLst/>
              </a:prstGeom>
              <a:noFill/>
              <a:ln w="6350">
                <a:solidFill>
                  <a:schemeClr val="tx1"/>
                </a:solidFill>
                <a:round/>
                <a:headEnd/>
                <a:tailEnd/>
              </a:ln>
            </p:spPr>
            <p:txBody>
              <a:bodyPr wrap="none" anchor="ctr"/>
              <a:lstStyle/>
              <a:p>
                <a:endParaRPr lang="de-DE"/>
              </a:p>
            </p:txBody>
          </p:sp>
          <p:sp>
            <p:nvSpPr>
              <p:cNvPr id="30746" name="Line 85"/>
              <p:cNvSpPr>
                <a:spLocks noChangeShapeType="1"/>
              </p:cNvSpPr>
              <p:nvPr/>
            </p:nvSpPr>
            <p:spPr bwMode="auto">
              <a:xfrm>
                <a:off x="2659" y="2122"/>
                <a:ext cx="327" cy="835"/>
              </a:xfrm>
              <a:prstGeom prst="line">
                <a:avLst/>
              </a:prstGeom>
              <a:noFill/>
              <a:ln w="6350">
                <a:solidFill>
                  <a:schemeClr val="tx1"/>
                </a:solidFill>
                <a:round/>
                <a:headEnd/>
                <a:tailEnd/>
              </a:ln>
            </p:spPr>
            <p:txBody>
              <a:bodyPr wrap="none" anchor="ctr"/>
              <a:lstStyle/>
              <a:p>
                <a:endParaRPr lang="de-DE"/>
              </a:p>
            </p:txBody>
          </p:sp>
          <p:sp>
            <p:nvSpPr>
              <p:cNvPr id="30747" name="Freeform 86"/>
              <p:cNvSpPr>
                <a:spLocks/>
              </p:cNvSpPr>
              <p:nvPr/>
            </p:nvSpPr>
            <p:spPr bwMode="auto">
              <a:xfrm>
                <a:off x="2351" y="2942"/>
                <a:ext cx="616" cy="84"/>
              </a:xfrm>
              <a:custGeom>
                <a:avLst/>
                <a:gdLst>
                  <a:gd name="T0" fmla="*/ 0 w 2304"/>
                  <a:gd name="T1" fmla="*/ 0 h 288"/>
                  <a:gd name="T2" fmla="*/ 115 w 2304"/>
                  <a:gd name="T3" fmla="*/ 56 h 288"/>
                  <a:gd name="T4" fmla="*/ 308 w 2304"/>
                  <a:gd name="T5" fmla="*/ 84 h 288"/>
                  <a:gd name="T6" fmla="*/ 513 w 2304"/>
                  <a:gd name="T7" fmla="*/ 56 h 288"/>
                  <a:gd name="T8" fmla="*/ 616 w 2304"/>
                  <a:gd name="T9" fmla="*/ 0 h 288"/>
                  <a:gd name="T10" fmla="*/ 0 60000 65536"/>
                  <a:gd name="T11" fmla="*/ 0 60000 65536"/>
                  <a:gd name="T12" fmla="*/ 0 60000 65536"/>
                  <a:gd name="T13" fmla="*/ 0 60000 65536"/>
                  <a:gd name="T14" fmla="*/ 0 60000 65536"/>
                  <a:gd name="T15" fmla="*/ 0 w 2304"/>
                  <a:gd name="T16" fmla="*/ 0 h 288"/>
                  <a:gd name="T17" fmla="*/ 2304 w 2304"/>
                  <a:gd name="T18" fmla="*/ 288 h 288"/>
                </a:gdLst>
                <a:ahLst/>
                <a:cxnLst>
                  <a:cxn ang="T10">
                    <a:pos x="T0" y="T1"/>
                  </a:cxn>
                  <a:cxn ang="T11">
                    <a:pos x="T2" y="T3"/>
                  </a:cxn>
                  <a:cxn ang="T12">
                    <a:pos x="T4" y="T5"/>
                  </a:cxn>
                  <a:cxn ang="T13">
                    <a:pos x="T6" y="T7"/>
                  </a:cxn>
                  <a:cxn ang="T14">
                    <a:pos x="T8" y="T9"/>
                  </a:cxn>
                </a:cxnLst>
                <a:rect l="T15" t="T16" r="T17" b="T18"/>
                <a:pathLst>
                  <a:path w="2304" h="288">
                    <a:moveTo>
                      <a:pt x="0" y="0"/>
                    </a:moveTo>
                    <a:cubicBezTo>
                      <a:pt x="120" y="72"/>
                      <a:pt x="240" y="144"/>
                      <a:pt x="432" y="192"/>
                    </a:cubicBezTo>
                    <a:cubicBezTo>
                      <a:pt x="624" y="240"/>
                      <a:pt x="904" y="288"/>
                      <a:pt x="1152" y="288"/>
                    </a:cubicBezTo>
                    <a:cubicBezTo>
                      <a:pt x="1400" y="288"/>
                      <a:pt x="1728" y="240"/>
                      <a:pt x="1920" y="192"/>
                    </a:cubicBezTo>
                    <a:cubicBezTo>
                      <a:pt x="2112" y="144"/>
                      <a:pt x="2208" y="72"/>
                      <a:pt x="2304" y="0"/>
                    </a:cubicBezTo>
                  </a:path>
                </a:pathLst>
              </a:custGeom>
              <a:noFill/>
              <a:ln w="76200" cmpd="sng">
                <a:solidFill>
                  <a:srgbClr val="FF3300"/>
                </a:solidFill>
                <a:round/>
                <a:headEnd/>
                <a:tailEnd/>
              </a:ln>
            </p:spPr>
            <p:txBody>
              <a:bodyPr wrap="none" anchor="ctr"/>
              <a:lstStyle/>
              <a:p>
                <a:endParaRPr lang="de-DE"/>
              </a:p>
            </p:txBody>
          </p:sp>
        </p:grpSp>
        <p:grpSp>
          <p:nvGrpSpPr>
            <p:cNvPr id="30729" name="Group 87"/>
            <p:cNvGrpSpPr>
              <a:grpSpLocks/>
            </p:cNvGrpSpPr>
            <p:nvPr/>
          </p:nvGrpSpPr>
          <p:grpSpPr bwMode="auto">
            <a:xfrm>
              <a:off x="2186" y="4436"/>
              <a:ext cx="946" cy="630"/>
              <a:chOff x="2496" y="5157"/>
              <a:chExt cx="1104" cy="720"/>
            </a:xfrm>
          </p:grpSpPr>
          <p:sp>
            <p:nvSpPr>
              <p:cNvPr id="30736" name="Rectangle 88"/>
              <p:cNvSpPr>
                <a:spLocks noChangeArrowheads="1"/>
              </p:cNvSpPr>
              <p:nvPr/>
            </p:nvSpPr>
            <p:spPr bwMode="auto">
              <a:xfrm>
                <a:off x="2496" y="5157"/>
                <a:ext cx="1104" cy="720"/>
              </a:xfrm>
              <a:prstGeom prst="rect">
                <a:avLst/>
              </a:prstGeom>
              <a:solidFill>
                <a:srgbClr val="B3E2FF"/>
              </a:solidFill>
              <a:ln w="9525">
                <a:solidFill>
                  <a:schemeClr val="tx1"/>
                </a:solidFill>
                <a:miter lim="800000"/>
                <a:headEnd/>
                <a:tailEnd/>
              </a:ln>
            </p:spPr>
            <p:txBody>
              <a:bodyPr wrap="none" anchor="ctr"/>
              <a:lstStyle/>
              <a:p>
                <a:endParaRPr lang="de-DE"/>
              </a:p>
            </p:txBody>
          </p:sp>
          <p:sp>
            <p:nvSpPr>
              <p:cNvPr id="30737" name="Line 89"/>
              <p:cNvSpPr>
                <a:spLocks noChangeShapeType="1"/>
              </p:cNvSpPr>
              <p:nvPr/>
            </p:nvSpPr>
            <p:spPr bwMode="auto">
              <a:xfrm>
                <a:off x="2592" y="5781"/>
                <a:ext cx="170" cy="0"/>
              </a:xfrm>
              <a:prstGeom prst="line">
                <a:avLst/>
              </a:prstGeom>
              <a:noFill/>
              <a:ln w="9525">
                <a:solidFill>
                  <a:schemeClr val="tx1"/>
                </a:solidFill>
                <a:prstDash val="sysDot"/>
                <a:round/>
                <a:headEnd/>
                <a:tailEnd/>
              </a:ln>
            </p:spPr>
            <p:txBody>
              <a:bodyPr wrap="none" anchor="ctr"/>
              <a:lstStyle/>
              <a:p>
                <a:endParaRPr lang="de-DE"/>
              </a:p>
            </p:txBody>
          </p:sp>
          <p:sp>
            <p:nvSpPr>
              <p:cNvPr id="30738" name="Line 90"/>
              <p:cNvSpPr>
                <a:spLocks noChangeShapeType="1"/>
              </p:cNvSpPr>
              <p:nvPr/>
            </p:nvSpPr>
            <p:spPr bwMode="auto">
              <a:xfrm flipV="1">
                <a:off x="2788" y="5351"/>
                <a:ext cx="118" cy="397"/>
              </a:xfrm>
              <a:prstGeom prst="line">
                <a:avLst/>
              </a:prstGeom>
              <a:noFill/>
              <a:ln w="9525">
                <a:solidFill>
                  <a:schemeClr val="tx1"/>
                </a:solidFill>
                <a:prstDash val="sysDot"/>
                <a:round/>
                <a:headEnd/>
                <a:tailEnd/>
              </a:ln>
            </p:spPr>
            <p:txBody>
              <a:bodyPr wrap="none" anchor="ctr"/>
              <a:lstStyle/>
              <a:p>
                <a:endParaRPr lang="de-DE"/>
              </a:p>
            </p:txBody>
          </p:sp>
          <p:sp>
            <p:nvSpPr>
              <p:cNvPr id="30739" name="Line 91"/>
              <p:cNvSpPr>
                <a:spLocks noChangeShapeType="1"/>
              </p:cNvSpPr>
              <p:nvPr/>
            </p:nvSpPr>
            <p:spPr bwMode="auto">
              <a:xfrm>
                <a:off x="3024" y="5253"/>
                <a:ext cx="484" cy="33"/>
              </a:xfrm>
              <a:prstGeom prst="line">
                <a:avLst/>
              </a:prstGeom>
              <a:noFill/>
              <a:ln w="9525">
                <a:solidFill>
                  <a:schemeClr val="tx1"/>
                </a:solidFill>
                <a:prstDash val="sysDot"/>
                <a:round/>
                <a:headEnd/>
                <a:tailEnd/>
              </a:ln>
            </p:spPr>
            <p:txBody>
              <a:bodyPr wrap="none" anchor="ctr"/>
              <a:lstStyle/>
              <a:p>
                <a:endParaRPr lang="de-DE"/>
              </a:p>
            </p:txBody>
          </p:sp>
          <p:cxnSp>
            <p:nvCxnSpPr>
              <p:cNvPr id="30740" name="AutoShape 92"/>
              <p:cNvCxnSpPr>
                <a:cxnSpLocks noChangeShapeType="1"/>
                <a:stCxn id="30737" idx="1"/>
                <a:endCxn id="30738" idx="0"/>
              </p:cNvCxnSpPr>
              <p:nvPr/>
            </p:nvCxnSpPr>
            <p:spPr bwMode="auto">
              <a:xfrm rot="5400000" flipH="1" flipV="1">
                <a:off x="2758" y="5752"/>
                <a:ext cx="33" cy="26"/>
              </a:xfrm>
              <a:prstGeom prst="curvedConnector3">
                <a:avLst>
                  <a:gd name="adj1" fmla="val 17708"/>
                </a:avLst>
              </a:prstGeom>
              <a:noFill/>
              <a:ln w="9525">
                <a:solidFill>
                  <a:schemeClr val="tx1"/>
                </a:solidFill>
                <a:prstDash val="sysDot"/>
                <a:round/>
                <a:headEnd/>
                <a:tailEnd/>
              </a:ln>
            </p:spPr>
          </p:cxnSp>
          <p:sp>
            <p:nvSpPr>
              <p:cNvPr id="30741" name="Line 93"/>
              <p:cNvSpPr>
                <a:spLocks noChangeShapeType="1"/>
              </p:cNvSpPr>
              <p:nvPr/>
            </p:nvSpPr>
            <p:spPr bwMode="auto">
              <a:xfrm flipH="1">
                <a:off x="2880" y="5301"/>
                <a:ext cx="48" cy="144"/>
              </a:xfrm>
              <a:prstGeom prst="line">
                <a:avLst/>
              </a:prstGeom>
              <a:noFill/>
              <a:ln w="38100">
                <a:solidFill>
                  <a:srgbClr val="FF3300"/>
                </a:solidFill>
                <a:round/>
                <a:headEnd/>
                <a:tailEnd/>
              </a:ln>
            </p:spPr>
            <p:txBody>
              <a:bodyPr wrap="none" anchor="ctr"/>
              <a:lstStyle/>
              <a:p>
                <a:endParaRPr lang="de-DE"/>
              </a:p>
            </p:txBody>
          </p:sp>
          <p:cxnSp>
            <p:nvCxnSpPr>
              <p:cNvPr id="30742" name="AutoShape 94"/>
              <p:cNvCxnSpPr>
                <a:cxnSpLocks noChangeShapeType="1"/>
              </p:cNvCxnSpPr>
              <p:nvPr/>
            </p:nvCxnSpPr>
            <p:spPr bwMode="auto">
              <a:xfrm rot="-5400000">
                <a:off x="2952" y="5229"/>
                <a:ext cx="48" cy="96"/>
              </a:xfrm>
              <a:prstGeom prst="curvedConnector3">
                <a:avLst>
                  <a:gd name="adj1" fmla="val 112495"/>
                </a:avLst>
              </a:prstGeom>
              <a:noFill/>
              <a:ln w="38100">
                <a:solidFill>
                  <a:srgbClr val="FF3300"/>
                </a:solidFill>
                <a:round/>
                <a:headEnd/>
                <a:tailEnd/>
              </a:ln>
            </p:spPr>
          </p:cxnSp>
        </p:grpSp>
        <p:grpSp>
          <p:nvGrpSpPr>
            <p:cNvPr id="30730" name="Group 95"/>
            <p:cNvGrpSpPr>
              <a:grpSpLocks/>
            </p:cNvGrpSpPr>
            <p:nvPr/>
          </p:nvGrpSpPr>
          <p:grpSpPr bwMode="auto">
            <a:xfrm>
              <a:off x="2186" y="3259"/>
              <a:ext cx="946" cy="943"/>
              <a:chOff x="2550" y="3723"/>
              <a:chExt cx="1104" cy="1077"/>
            </a:xfrm>
          </p:grpSpPr>
          <p:sp>
            <p:nvSpPr>
              <p:cNvPr id="30731" name="Oval 96"/>
              <p:cNvSpPr>
                <a:spLocks noChangeArrowheads="1"/>
              </p:cNvSpPr>
              <p:nvPr/>
            </p:nvSpPr>
            <p:spPr bwMode="auto">
              <a:xfrm>
                <a:off x="2550" y="3723"/>
                <a:ext cx="1104" cy="1077"/>
              </a:xfrm>
              <a:prstGeom prst="ellipse">
                <a:avLst/>
              </a:prstGeom>
              <a:solidFill>
                <a:srgbClr val="A3DCFF"/>
              </a:solidFill>
              <a:ln w="9525">
                <a:noFill/>
                <a:round/>
                <a:headEnd/>
                <a:tailEnd/>
              </a:ln>
            </p:spPr>
            <p:txBody>
              <a:bodyPr wrap="none" anchor="ctr"/>
              <a:lstStyle/>
              <a:p>
                <a:endParaRPr lang="de-DE"/>
              </a:p>
            </p:txBody>
          </p:sp>
          <p:sp>
            <p:nvSpPr>
              <p:cNvPr id="30732" name="Oval 97"/>
              <p:cNvSpPr>
                <a:spLocks noChangeArrowheads="1"/>
              </p:cNvSpPr>
              <p:nvPr/>
            </p:nvSpPr>
            <p:spPr bwMode="auto">
              <a:xfrm>
                <a:off x="2790" y="3984"/>
                <a:ext cx="624" cy="576"/>
              </a:xfrm>
              <a:prstGeom prst="ellipse">
                <a:avLst/>
              </a:prstGeom>
              <a:solidFill>
                <a:srgbClr val="FF3300"/>
              </a:solidFill>
              <a:ln w="9525">
                <a:noFill/>
                <a:round/>
                <a:headEnd/>
                <a:tailEnd/>
              </a:ln>
            </p:spPr>
            <p:txBody>
              <a:bodyPr wrap="none" anchor="ctr"/>
              <a:lstStyle/>
              <a:p>
                <a:endParaRPr lang="de-DE"/>
              </a:p>
            </p:txBody>
          </p:sp>
          <p:sp>
            <p:nvSpPr>
              <p:cNvPr id="30733" name="Freeform 98"/>
              <p:cNvSpPr>
                <a:spLocks/>
              </p:cNvSpPr>
              <p:nvPr/>
            </p:nvSpPr>
            <p:spPr bwMode="auto">
              <a:xfrm>
                <a:off x="3183" y="4129"/>
                <a:ext cx="109" cy="144"/>
              </a:xfrm>
              <a:custGeom>
                <a:avLst/>
                <a:gdLst>
                  <a:gd name="T0" fmla="*/ 10 w 109"/>
                  <a:gd name="T1" fmla="*/ 62 h 144"/>
                  <a:gd name="T2" fmla="*/ 28 w 109"/>
                  <a:gd name="T3" fmla="*/ 144 h 144"/>
                  <a:gd name="T4" fmla="*/ 83 w 109"/>
                  <a:gd name="T5" fmla="*/ 135 h 144"/>
                  <a:gd name="T6" fmla="*/ 92 w 109"/>
                  <a:gd name="T7" fmla="*/ 81 h 144"/>
                  <a:gd name="T8" fmla="*/ 56 w 109"/>
                  <a:gd name="T9" fmla="*/ 71 h 144"/>
                  <a:gd name="T10" fmla="*/ 28 w 109"/>
                  <a:gd name="T11" fmla="*/ 53 h 144"/>
                  <a:gd name="T12" fmla="*/ 19 w 109"/>
                  <a:gd name="T13" fmla="*/ 53 h 144"/>
                  <a:gd name="T14" fmla="*/ 10 w 109"/>
                  <a:gd name="T15" fmla="*/ 62 h 144"/>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44"/>
                  <a:gd name="T26" fmla="*/ 109 w 109"/>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44">
                    <a:moveTo>
                      <a:pt x="10" y="62"/>
                    </a:moveTo>
                    <a:cubicBezTo>
                      <a:pt x="25" y="108"/>
                      <a:pt x="0" y="101"/>
                      <a:pt x="28" y="144"/>
                    </a:cubicBezTo>
                    <a:cubicBezTo>
                      <a:pt x="46" y="141"/>
                      <a:pt x="66" y="143"/>
                      <a:pt x="83" y="135"/>
                    </a:cubicBezTo>
                    <a:cubicBezTo>
                      <a:pt x="101" y="126"/>
                      <a:pt x="109" y="95"/>
                      <a:pt x="92" y="81"/>
                    </a:cubicBezTo>
                    <a:cubicBezTo>
                      <a:pt x="82" y="73"/>
                      <a:pt x="68" y="74"/>
                      <a:pt x="56" y="71"/>
                    </a:cubicBezTo>
                    <a:cubicBezTo>
                      <a:pt x="47" y="65"/>
                      <a:pt x="36" y="61"/>
                      <a:pt x="28" y="53"/>
                    </a:cubicBezTo>
                    <a:cubicBezTo>
                      <a:pt x="11" y="36"/>
                      <a:pt x="1" y="0"/>
                      <a:pt x="19" y="53"/>
                    </a:cubicBezTo>
                    <a:cubicBezTo>
                      <a:pt x="8" y="87"/>
                      <a:pt x="10" y="91"/>
                      <a:pt x="10" y="62"/>
                    </a:cubicBezTo>
                    <a:close/>
                  </a:path>
                </a:pathLst>
              </a:custGeom>
              <a:solidFill>
                <a:srgbClr val="A3DCFF"/>
              </a:solidFill>
              <a:ln w="9525">
                <a:solidFill>
                  <a:schemeClr val="tx1"/>
                </a:solidFill>
                <a:round/>
                <a:headEnd/>
                <a:tailEnd/>
              </a:ln>
            </p:spPr>
            <p:txBody>
              <a:bodyPr wrap="none" anchor="ctr"/>
              <a:lstStyle/>
              <a:p>
                <a:endParaRPr lang="de-DE"/>
              </a:p>
            </p:txBody>
          </p:sp>
          <p:sp>
            <p:nvSpPr>
              <p:cNvPr id="30734" name="Freeform 99"/>
              <p:cNvSpPr>
                <a:spLocks/>
              </p:cNvSpPr>
              <p:nvPr/>
            </p:nvSpPr>
            <p:spPr bwMode="auto">
              <a:xfrm>
                <a:off x="2934" y="4203"/>
                <a:ext cx="128" cy="96"/>
              </a:xfrm>
              <a:custGeom>
                <a:avLst/>
                <a:gdLst>
                  <a:gd name="T0" fmla="*/ 1 w 128"/>
                  <a:gd name="T1" fmla="*/ 18 h 96"/>
                  <a:gd name="T2" fmla="*/ 92 w 128"/>
                  <a:gd name="T3" fmla="*/ 64 h 96"/>
                  <a:gd name="T4" fmla="*/ 101 w 128"/>
                  <a:gd name="T5" fmla="*/ 18 h 96"/>
                  <a:gd name="T6" fmla="*/ 46 w 128"/>
                  <a:gd name="T7" fmla="*/ 0 h 96"/>
                  <a:gd name="T8" fmla="*/ 1 w 128"/>
                  <a:gd name="T9" fmla="*/ 18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 y="18"/>
                    </a:moveTo>
                    <a:cubicBezTo>
                      <a:pt x="27" y="96"/>
                      <a:pt x="0" y="75"/>
                      <a:pt x="92" y="64"/>
                    </a:cubicBezTo>
                    <a:cubicBezTo>
                      <a:pt x="102" y="53"/>
                      <a:pt x="128" y="37"/>
                      <a:pt x="101" y="18"/>
                    </a:cubicBezTo>
                    <a:cubicBezTo>
                      <a:pt x="85" y="7"/>
                      <a:pt x="46" y="0"/>
                      <a:pt x="46" y="0"/>
                    </a:cubicBezTo>
                    <a:cubicBezTo>
                      <a:pt x="6" y="10"/>
                      <a:pt x="19" y="0"/>
                      <a:pt x="1" y="18"/>
                    </a:cubicBezTo>
                    <a:close/>
                  </a:path>
                </a:pathLst>
              </a:custGeom>
              <a:solidFill>
                <a:srgbClr val="A3DCFF"/>
              </a:solidFill>
              <a:ln w="9525">
                <a:solidFill>
                  <a:schemeClr val="tx1"/>
                </a:solidFill>
                <a:round/>
                <a:headEnd/>
                <a:tailEnd/>
              </a:ln>
            </p:spPr>
            <p:txBody>
              <a:bodyPr wrap="none" anchor="ctr"/>
              <a:lstStyle/>
              <a:p>
                <a:endParaRPr lang="de-DE"/>
              </a:p>
            </p:txBody>
          </p:sp>
          <p:sp>
            <p:nvSpPr>
              <p:cNvPr id="30735" name="Freeform 100"/>
              <p:cNvSpPr>
                <a:spLocks/>
              </p:cNvSpPr>
              <p:nvPr/>
            </p:nvSpPr>
            <p:spPr bwMode="auto">
              <a:xfrm>
                <a:off x="3077" y="4337"/>
                <a:ext cx="189" cy="131"/>
              </a:xfrm>
              <a:custGeom>
                <a:avLst/>
                <a:gdLst>
                  <a:gd name="T0" fmla="*/ 116 w 189"/>
                  <a:gd name="T1" fmla="*/ 0 h 131"/>
                  <a:gd name="T2" fmla="*/ 80 w 189"/>
                  <a:gd name="T3" fmla="*/ 36 h 131"/>
                  <a:gd name="T4" fmla="*/ 25 w 189"/>
                  <a:gd name="T5" fmla="*/ 54 h 131"/>
                  <a:gd name="T6" fmla="*/ 134 w 189"/>
                  <a:gd name="T7" fmla="*/ 82 h 131"/>
                  <a:gd name="T8" fmla="*/ 189 w 189"/>
                  <a:gd name="T9" fmla="*/ 27 h 131"/>
                  <a:gd name="T10" fmla="*/ 134 w 189"/>
                  <a:gd name="T11" fmla="*/ 0 h 131"/>
                  <a:gd name="T12" fmla="*/ 107 w 189"/>
                  <a:gd name="T13" fmla="*/ 9 h 131"/>
                  <a:gd name="T14" fmla="*/ 116 w 189"/>
                  <a:gd name="T15" fmla="*/ 0 h 131"/>
                  <a:gd name="T16" fmla="*/ 0 60000 65536"/>
                  <a:gd name="T17" fmla="*/ 0 60000 65536"/>
                  <a:gd name="T18" fmla="*/ 0 60000 65536"/>
                  <a:gd name="T19" fmla="*/ 0 60000 65536"/>
                  <a:gd name="T20" fmla="*/ 0 60000 65536"/>
                  <a:gd name="T21" fmla="*/ 0 60000 65536"/>
                  <a:gd name="T22" fmla="*/ 0 60000 65536"/>
                  <a:gd name="T23" fmla="*/ 0 60000 65536"/>
                  <a:gd name="T24" fmla="*/ 0 w 189"/>
                  <a:gd name="T25" fmla="*/ 0 h 131"/>
                  <a:gd name="T26" fmla="*/ 189 w 189"/>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 h="131">
                    <a:moveTo>
                      <a:pt x="116" y="0"/>
                    </a:moveTo>
                    <a:cubicBezTo>
                      <a:pt x="104" y="12"/>
                      <a:pt x="95" y="27"/>
                      <a:pt x="80" y="36"/>
                    </a:cubicBezTo>
                    <a:cubicBezTo>
                      <a:pt x="63" y="46"/>
                      <a:pt x="25" y="54"/>
                      <a:pt x="25" y="54"/>
                    </a:cubicBezTo>
                    <a:cubicBezTo>
                      <a:pt x="0" y="131"/>
                      <a:pt x="95" y="95"/>
                      <a:pt x="134" y="82"/>
                    </a:cubicBezTo>
                    <a:cubicBezTo>
                      <a:pt x="164" y="52"/>
                      <a:pt x="147" y="41"/>
                      <a:pt x="189" y="27"/>
                    </a:cubicBezTo>
                    <a:cubicBezTo>
                      <a:pt x="174" y="17"/>
                      <a:pt x="154" y="0"/>
                      <a:pt x="134" y="0"/>
                    </a:cubicBezTo>
                    <a:cubicBezTo>
                      <a:pt x="125" y="0"/>
                      <a:pt x="116" y="9"/>
                      <a:pt x="107" y="9"/>
                    </a:cubicBezTo>
                    <a:cubicBezTo>
                      <a:pt x="103" y="9"/>
                      <a:pt x="113" y="3"/>
                      <a:pt x="116" y="0"/>
                    </a:cubicBezTo>
                    <a:close/>
                  </a:path>
                </a:pathLst>
              </a:custGeom>
              <a:solidFill>
                <a:srgbClr val="A3DCFF"/>
              </a:solidFill>
              <a:ln w="9525">
                <a:solidFill>
                  <a:schemeClr val="tx1"/>
                </a:solidFill>
                <a:round/>
                <a:headEnd/>
                <a:tailEnd/>
              </a:ln>
            </p:spPr>
            <p:txBody>
              <a:bodyPr wrap="none" anchor="ctr"/>
              <a:lstStyle/>
              <a:p>
                <a:endParaRPr lang="de-DE"/>
              </a:p>
            </p:txBody>
          </p:sp>
        </p:grpSp>
      </p:grpSp>
      <p:sp>
        <p:nvSpPr>
          <p:cNvPr id="30726" name="Titre 101"/>
          <p:cNvSpPr>
            <a:spLocks noGrp="1"/>
          </p:cNvSpPr>
          <p:nvPr>
            <p:ph type="title"/>
          </p:nvPr>
        </p:nvSpPr>
        <p:spPr/>
        <p:txBody>
          <a:bodyPr/>
          <a:lstStyle/>
          <a:p>
            <a:r>
              <a:rPr lang="en-US" smtClean="0"/>
              <a:t>Radar return echo: rough sea</a:t>
            </a:r>
            <a:endParaRPr lang="fr-FR" smtClean="0"/>
          </a:p>
        </p:txBody>
      </p:sp>
      <p:sp>
        <p:nvSpPr>
          <p:cNvPr id="30727" name="Espace réservé du contenu 80"/>
          <p:cNvSpPr>
            <a:spLocks noGrp="1"/>
          </p:cNvSpPr>
          <p:nvPr>
            <p:ph idx="1"/>
          </p:nvPr>
        </p:nvSpPr>
        <p:spPr>
          <a:xfrm>
            <a:off x="7400925" y="1700213"/>
            <a:ext cx="2505075" cy="4724400"/>
          </a:xfrm>
        </p:spPr>
        <p:txBody>
          <a:bodyPr/>
          <a:lstStyle/>
          <a:p>
            <a:pPr marL="0" indent="0">
              <a:buFontTx/>
              <a:buNone/>
            </a:pPr>
            <a:r>
              <a:rPr lang="en-US" sz="2000" smtClean="0"/>
              <a:t>Satellite</a:t>
            </a:r>
          </a:p>
          <a:p>
            <a:pPr marL="0" indent="0">
              <a:buFontTx/>
              <a:buNone/>
            </a:pPr>
            <a:endParaRPr lang="en-US" sz="2000" smtClean="0"/>
          </a:p>
          <a:p>
            <a:pPr marL="0" indent="0">
              <a:buFontTx/>
              <a:buNone/>
            </a:pPr>
            <a:endParaRPr lang="en-US" sz="2000" smtClean="0"/>
          </a:p>
          <a:p>
            <a:pPr marL="0" indent="0">
              <a:buFontTx/>
              <a:buNone/>
            </a:pPr>
            <a:r>
              <a:rPr lang="en-US" sz="2000" smtClean="0"/>
              <a:t>Radar wave </a:t>
            </a:r>
          </a:p>
          <a:p>
            <a:pPr marL="0" indent="0">
              <a:buFontTx/>
              <a:buNone/>
            </a:pPr>
            <a:endParaRPr lang="en-US" sz="2000" smtClean="0"/>
          </a:p>
          <a:p>
            <a:pPr marL="0" indent="0">
              <a:buFontTx/>
              <a:buNone/>
            </a:pPr>
            <a:r>
              <a:rPr lang="en-US" sz="2000" smtClean="0"/>
              <a:t>Radar wave as seen from above the surface</a:t>
            </a:r>
          </a:p>
          <a:p>
            <a:pPr marL="0" indent="0">
              <a:buFontTx/>
              <a:buNone/>
            </a:pPr>
            <a:endParaRPr lang="en-US" sz="2000" smtClean="0"/>
          </a:p>
          <a:p>
            <a:pPr marL="0" indent="0">
              <a:buFontTx/>
              <a:buNone/>
            </a:pPr>
            <a:r>
              <a:rPr lang="en-US" sz="2000" smtClean="0"/>
              <a:t>Shape of the power as received back by the onboard radar with respect to time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p:txBody>
          <a:bodyPr/>
          <a:lstStyle/>
          <a:p>
            <a:r>
              <a:rPr lang="en-US" smtClean="0"/>
              <a:t>Radar echo over ocean</a:t>
            </a:r>
          </a:p>
        </p:txBody>
      </p:sp>
      <p:pic>
        <p:nvPicPr>
          <p:cNvPr id="32770" name="Picture 2" descr="I:\images\alti\principle\waveform\brown_skewness.png"/>
          <p:cNvPicPr>
            <a:picLocks noChangeAspect="1" noChangeArrowheads="1"/>
          </p:cNvPicPr>
          <p:nvPr/>
        </p:nvPicPr>
        <p:blipFill>
          <a:blip r:embed="rId2"/>
          <a:srcRect/>
          <a:stretch>
            <a:fillRect/>
          </a:stretch>
        </p:blipFill>
        <p:spPr bwMode="auto">
          <a:xfrm>
            <a:off x="1712913" y="981075"/>
            <a:ext cx="6596062" cy="4300538"/>
          </a:xfrm>
          <a:prstGeom prst="rect">
            <a:avLst/>
          </a:prstGeom>
          <a:noFill/>
          <a:ln w="9525">
            <a:noFill/>
            <a:miter lim="800000"/>
            <a:headEnd/>
            <a:tailEnd/>
          </a:ln>
        </p:spPr>
      </p:pic>
      <p:sp>
        <p:nvSpPr>
          <p:cNvPr id="4" name="Espace réservé du contenu 2"/>
          <p:cNvSpPr txBox="1">
            <a:spLocks/>
          </p:cNvSpPr>
          <p:nvPr/>
        </p:nvSpPr>
        <p:spPr bwMode="auto">
          <a:xfrm>
            <a:off x="128588" y="5157788"/>
            <a:ext cx="9432925" cy="366712"/>
          </a:xfrm>
          <a:prstGeom prst="rect">
            <a:avLst/>
          </a:prstGeom>
          <a:noFill/>
          <a:ln w="12700">
            <a:noFill/>
            <a:miter lim="800000"/>
            <a:headEnd/>
            <a:tailEnd/>
          </a:ln>
        </p:spPr>
        <p:txBody>
          <a:bodyPr lIns="90488" tIns="44450" rIns="90488" bIns="44450"/>
          <a:lstStyle/>
          <a:p>
            <a:pPr eaLnBrk="0" hangingPunct="0">
              <a:spcBef>
                <a:spcPct val="20000"/>
              </a:spcBef>
              <a:buClr>
                <a:srgbClr val="FE9B03"/>
              </a:buClr>
              <a:buSzPct val="100000"/>
              <a:defRPr/>
            </a:pPr>
            <a:r>
              <a:rPr lang="en-US" sz="2200" kern="0" dirty="0">
                <a:solidFill>
                  <a:srgbClr val="00279F"/>
                </a:solidFill>
                <a:latin typeface="+mn-lt"/>
              </a:rPr>
              <a:t>Theoretical echo over ocean (“Brown model”).</a:t>
            </a:r>
            <a:br>
              <a:rPr lang="en-US" sz="2200" kern="0" dirty="0">
                <a:solidFill>
                  <a:srgbClr val="00279F"/>
                </a:solidFill>
                <a:latin typeface="+mn-lt"/>
              </a:rPr>
            </a:br>
            <a:r>
              <a:rPr lang="en-US" sz="2200" kern="0" dirty="0">
                <a:solidFill>
                  <a:srgbClr val="00279F"/>
                </a:solidFill>
                <a:latin typeface="+mn-lt"/>
              </a:rPr>
              <a:t>Significant wave height is computed from the leading edge slope.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C:\Users\vrosmorduc\Desktop\EumetTrain\waveform_normal.png"/>
          <p:cNvPicPr>
            <a:picLocks noChangeAspect="1" noChangeArrowheads="1"/>
          </p:cNvPicPr>
          <p:nvPr/>
        </p:nvPicPr>
        <p:blipFill>
          <a:blip r:embed="rId2"/>
          <a:srcRect/>
          <a:stretch>
            <a:fillRect/>
          </a:stretch>
        </p:blipFill>
        <p:spPr bwMode="auto">
          <a:xfrm>
            <a:off x="84138" y="908050"/>
            <a:ext cx="4940300" cy="4033838"/>
          </a:xfrm>
          <a:prstGeom prst="rect">
            <a:avLst/>
          </a:prstGeom>
          <a:noFill/>
          <a:ln w="9525">
            <a:noFill/>
            <a:miter lim="800000"/>
            <a:headEnd/>
            <a:tailEnd/>
          </a:ln>
        </p:spPr>
      </p:pic>
      <p:sp>
        <p:nvSpPr>
          <p:cNvPr id="33794" name="Titre 1"/>
          <p:cNvSpPr>
            <a:spLocks noGrp="1"/>
          </p:cNvSpPr>
          <p:nvPr>
            <p:ph type="title"/>
          </p:nvPr>
        </p:nvSpPr>
        <p:spPr/>
        <p:txBody>
          <a:bodyPr/>
          <a:lstStyle/>
          <a:p>
            <a:r>
              <a:rPr lang="en-US" smtClean="0"/>
              <a:t>A “real” case</a:t>
            </a:r>
          </a:p>
        </p:txBody>
      </p:sp>
      <p:sp>
        <p:nvSpPr>
          <p:cNvPr id="33795" name="Espace réservé du contenu 2"/>
          <p:cNvSpPr>
            <a:spLocks noGrp="1"/>
          </p:cNvSpPr>
          <p:nvPr>
            <p:ph idx="1"/>
          </p:nvPr>
        </p:nvSpPr>
        <p:spPr>
          <a:xfrm>
            <a:off x="849313" y="981075"/>
            <a:ext cx="2200275" cy="366713"/>
          </a:xfrm>
        </p:spPr>
        <p:txBody>
          <a:bodyPr/>
          <a:lstStyle/>
          <a:p>
            <a:pPr>
              <a:buFontTx/>
              <a:buNone/>
            </a:pPr>
            <a:r>
              <a:rPr lang="en-US" smtClean="0"/>
              <a:t>“normal” sea</a:t>
            </a:r>
          </a:p>
        </p:txBody>
      </p:sp>
      <p:pic>
        <p:nvPicPr>
          <p:cNvPr id="33796" name="Picture 2" descr="C:\Users\vrosmorduc\Desktop\EumetTrain\waveform_storm.png"/>
          <p:cNvPicPr>
            <a:picLocks noChangeArrowheads="1"/>
          </p:cNvPicPr>
          <p:nvPr/>
        </p:nvPicPr>
        <p:blipFill>
          <a:blip r:embed="rId3"/>
          <a:srcRect/>
          <a:stretch>
            <a:fillRect/>
          </a:stretch>
        </p:blipFill>
        <p:spPr bwMode="auto">
          <a:xfrm>
            <a:off x="4808538" y="908050"/>
            <a:ext cx="4999037" cy="4041775"/>
          </a:xfrm>
          <a:prstGeom prst="rect">
            <a:avLst/>
          </a:prstGeom>
          <a:noFill/>
          <a:ln w="9525">
            <a:noFill/>
            <a:miter lim="800000"/>
            <a:headEnd/>
            <a:tailEnd/>
          </a:ln>
        </p:spPr>
      </p:pic>
      <p:sp>
        <p:nvSpPr>
          <p:cNvPr id="6" name="Espace réservé du contenu 2"/>
          <p:cNvSpPr txBox="1">
            <a:spLocks/>
          </p:cNvSpPr>
          <p:nvPr/>
        </p:nvSpPr>
        <p:spPr bwMode="auto">
          <a:xfrm>
            <a:off x="5600700" y="1052513"/>
            <a:ext cx="2447925" cy="366712"/>
          </a:xfrm>
          <a:prstGeom prst="rect">
            <a:avLst/>
          </a:prstGeom>
          <a:noFill/>
          <a:ln w="12700">
            <a:noFill/>
            <a:miter lim="800000"/>
            <a:headEnd/>
            <a:tailEnd/>
          </a:ln>
        </p:spPr>
        <p:txBody>
          <a:bodyPr lIns="90488" tIns="44450" rIns="90488" bIns="44450"/>
          <a:lstStyle/>
          <a:p>
            <a:pPr marL="342900" indent="-342900" eaLnBrk="0" hangingPunct="0">
              <a:spcBef>
                <a:spcPct val="20000"/>
              </a:spcBef>
              <a:buClr>
                <a:srgbClr val="FE9B03"/>
              </a:buClr>
              <a:buSzPct val="100000"/>
              <a:defRPr/>
            </a:pPr>
            <a:r>
              <a:rPr lang="en-US" sz="2200" kern="0" dirty="0">
                <a:solidFill>
                  <a:srgbClr val="00279F"/>
                </a:solidFill>
                <a:latin typeface="+mn-lt"/>
              </a:rPr>
              <a:t>18-m SWH sea</a:t>
            </a:r>
            <a:endParaRPr lang="en-US" sz="2200" kern="0" dirty="0">
              <a:solidFill>
                <a:srgbClr val="00279F"/>
              </a:solidFill>
              <a:latin typeface="+mn-lt"/>
            </a:endParaRPr>
          </a:p>
        </p:txBody>
      </p:sp>
      <p:sp>
        <p:nvSpPr>
          <p:cNvPr id="7" name="Espace réservé du contenu 2"/>
          <p:cNvSpPr txBox="1">
            <a:spLocks/>
          </p:cNvSpPr>
          <p:nvPr/>
        </p:nvSpPr>
        <p:spPr bwMode="auto">
          <a:xfrm>
            <a:off x="273050" y="4868863"/>
            <a:ext cx="9432925" cy="366712"/>
          </a:xfrm>
          <a:prstGeom prst="rect">
            <a:avLst/>
          </a:prstGeom>
          <a:noFill/>
          <a:ln w="12700">
            <a:noFill/>
            <a:miter lim="800000"/>
            <a:headEnd/>
            <a:tailEnd/>
          </a:ln>
        </p:spPr>
        <p:txBody>
          <a:bodyPr lIns="90488" tIns="44450" rIns="90488" bIns="44450"/>
          <a:lstStyle/>
          <a:p>
            <a:pPr eaLnBrk="0" hangingPunct="0">
              <a:spcBef>
                <a:spcPct val="20000"/>
              </a:spcBef>
              <a:buClr>
                <a:srgbClr val="FE9B03"/>
              </a:buClr>
              <a:buSzPct val="100000"/>
              <a:defRPr/>
            </a:pPr>
            <a:r>
              <a:rPr lang="en-US" sz="2200" dirty="0">
                <a:solidFill>
                  <a:srgbClr val="00279F"/>
                </a:solidFill>
                <a:latin typeface="+mn-lt"/>
              </a:rPr>
              <a:t>Two “waveforms” (radar echoes) taken on December 9, 2007 by </a:t>
            </a:r>
            <a:r>
              <a:rPr lang="en-US" sz="2200" dirty="0" err="1">
                <a:solidFill>
                  <a:srgbClr val="00279F"/>
                </a:solidFill>
                <a:latin typeface="+mn-lt"/>
              </a:rPr>
              <a:t>Envisat</a:t>
            </a:r>
            <a:r>
              <a:rPr lang="en-US" sz="2200" dirty="0">
                <a:solidFill>
                  <a:srgbClr val="00279F"/>
                </a:solidFill>
                <a:latin typeface="+mn-lt"/>
              </a:rPr>
              <a:t>. </a:t>
            </a:r>
            <a:br>
              <a:rPr lang="en-US" sz="2200" dirty="0">
                <a:solidFill>
                  <a:srgbClr val="00279F"/>
                </a:solidFill>
                <a:latin typeface="+mn-lt"/>
              </a:rPr>
            </a:br>
            <a:r>
              <a:rPr lang="en-US" sz="2200" dirty="0">
                <a:solidFill>
                  <a:srgbClr val="00279F"/>
                </a:solidFill>
                <a:latin typeface="+mn-lt"/>
              </a:rPr>
              <a:t>Left outside the storm, right over the worst of the storm over North-East Atlantic</a:t>
            </a:r>
            <a:endParaRPr lang="en-US" sz="2200" dirty="0">
              <a:solidFill>
                <a:srgbClr val="00279F"/>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C:\Users\vrosmorduc\Desktop\EumetTrain\waveform_normal.png"/>
          <p:cNvPicPr>
            <a:picLocks noChangeAspect="1" noChangeArrowheads="1"/>
          </p:cNvPicPr>
          <p:nvPr/>
        </p:nvPicPr>
        <p:blipFill>
          <a:blip r:embed="rId2"/>
          <a:srcRect/>
          <a:stretch>
            <a:fillRect/>
          </a:stretch>
        </p:blipFill>
        <p:spPr bwMode="auto">
          <a:xfrm>
            <a:off x="84138" y="908050"/>
            <a:ext cx="4940300" cy="4033838"/>
          </a:xfrm>
          <a:prstGeom prst="rect">
            <a:avLst/>
          </a:prstGeom>
          <a:noFill/>
          <a:ln w="9525">
            <a:noFill/>
            <a:miter lim="800000"/>
            <a:headEnd/>
            <a:tailEnd/>
          </a:ln>
        </p:spPr>
      </p:pic>
      <p:sp>
        <p:nvSpPr>
          <p:cNvPr id="34818" name="Titre 1"/>
          <p:cNvSpPr>
            <a:spLocks noGrp="1"/>
          </p:cNvSpPr>
          <p:nvPr>
            <p:ph type="title"/>
          </p:nvPr>
        </p:nvSpPr>
        <p:spPr/>
        <p:txBody>
          <a:bodyPr/>
          <a:lstStyle/>
          <a:p>
            <a:r>
              <a:rPr lang="en-US" smtClean="0"/>
              <a:t>A “real” case</a:t>
            </a:r>
          </a:p>
        </p:txBody>
      </p:sp>
      <p:sp>
        <p:nvSpPr>
          <p:cNvPr id="34819" name="Espace réservé du contenu 2"/>
          <p:cNvSpPr>
            <a:spLocks noGrp="1"/>
          </p:cNvSpPr>
          <p:nvPr>
            <p:ph idx="1"/>
          </p:nvPr>
        </p:nvSpPr>
        <p:spPr>
          <a:xfrm>
            <a:off x="849313" y="981075"/>
            <a:ext cx="2200275" cy="366713"/>
          </a:xfrm>
        </p:spPr>
        <p:txBody>
          <a:bodyPr/>
          <a:lstStyle/>
          <a:p>
            <a:pPr>
              <a:buFontTx/>
              <a:buNone/>
            </a:pPr>
            <a:r>
              <a:rPr lang="en-US" smtClean="0"/>
              <a:t>“normal” sea</a:t>
            </a:r>
          </a:p>
        </p:txBody>
      </p:sp>
      <p:pic>
        <p:nvPicPr>
          <p:cNvPr id="34820" name="Picture 2" descr="C:\Users\vrosmorduc\Desktop\EumetTrain\waveform_storm.png"/>
          <p:cNvPicPr>
            <a:picLocks noChangeArrowheads="1"/>
          </p:cNvPicPr>
          <p:nvPr/>
        </p:nvPicPr>
        <p:blipFill>
          <a:blip r:embed="rId3"/>
          <a:srcRect/>
          <a:stretch>
            <a:fillRect/>
          </a:stretch>
        </p:blipFill>
        <p:spPr bwMode="auto">
          <a:xfrm>
            <a:off x="4808538" y="908050"/>
            <a:ext cx="4999037" cy="4041775"/>
          </a:xfrm>
          <a:prstGeom prst="rect">
            <a:avLst/>
          </a:prstGeom>
          <a:noFill/>
          <a:ln w="9525">
            <a:noFill/>
            <a:miter lim="800000"/>
            <a:headEnd/>
            <a:tailEnd/>
          </a:ln>
        </p:spPr>
      </p:pic>
      <p:sp>
        <p:nvSpPr>
          <p:cNvPr id="6" name="Espace réservé du contenu 2"/>
          <p:cNvSpPr txBox="1">
            <a:spLocks/>
          </p:cNvSpPr>
          <p:nvPr/>
        </p:nvSpPr>
        <p:spPr bwMode="auto">
          <a:xfrm>
            <a:off x="5600700" y="1052513"/>
            <a:ext cx="2447925" cy="366712"/>
          </a:xfrm>
          <a:prstGeom prst="rect">
            <a:avLst/>
          </a:prstGeom>
          <a:noFill/>
          <a:ln w="12700">
            <a:noFill/>
            <a:miter lim="800000"/>
            <a:headEnd/>
            <a:tailEnd/>
          </a:ln>
        </p:spPr>
        <p:txBody>
          <a:bodyPr lIns="90488" tIns="44450" rIns="90488" bIns="44450"/>
          <a:lstStyle/>
          <a:p>
            <a:pPr marL="342900" indent="-342900" eaLnBrk="0" hangingPunct="0">
              <a:spcBef>
                <a:spcPct val="20000"/>
              </a:spcBef>
              <a:buClr>
                <a:srgbClr val="FE9B03"/>
              </a:buClr>
              <a:buSzPct val="100000"/>
              <a:defRPr/>
            </a:pPr>
            <a:r>
              <a:rPr lang="en-US" sz="2200" kern="0" dirty="0">
                <a:solidFill>
                  <a:srgbClr val="00279F"/>
                </a:solidFill>
                <a:latin typeface="+mn-lt"/>
              </a:rPr>
              <a:t>18-m SWH sea</a:t>
            </a:r>
            <a:endParaRPr lang="en-US" sz="2200" kern="0" dirty="0">
              <a:solidFill>
                <a:srgbClr val="00279F"/>
              </a:solidFill>
              <a:latin typeface="+mn-lt"/>
            </a:endParaRPr>
          </a:p>
        </p:txBody>
      </p:sp>
      <p:sp>
        <p:nvSpPr>
          <p:cNvPr id="7" name="Espace réservé du contenu 2"/>
          <p:cNvSpPr txBox="1">
            <a:spLocks/>
          </p:cNvSpPr>
          <p:nvPr/>
        </p:nvSpPr>
        <p:spPr bwMode="auto">
          <a:xfrm>
            <a:off x="273050" y="4868863"/>
            <a:ext cx="9432925" cy="366712"/>
          </a:xfrm>
          <a:prstGeom prst="rect">
            <a:avLst/>
          </a:prstGeom>
          <a:noFill/>
          <a:ln w="12700">
            <a:noFill/>
            <a:miter lim="800000"/>
            <a:headEnd/>
            <a:tailEnd/>
          </a:ln>
        </p:spPr>
        <p:txBody>
          <a:bodyPr lIns="90488" tIns="44450" rIns="90488" bIns="44450"/>
          <a:lstStyle/>
          <a:p>
            <a:pPr eaLnBrk="0" hangingPunct="0">
              <a:spcBef>
                <a:spcPct val="20000"/>
              </a:spcBef>
              <a:buClr>
                <a:srgbClr val="FE9B03"/>
              </a:buClr>
              <a:buSzPct val="100000"/>
              <a:defRPr/>
            </a:pPr>
            <a:r>
              <a:rPr lang="en-US" sz="2200" kern="0" dirty="0">
                <a:solidFill>
                  <a:srgbClr val="00279F"/>
                </a:solidFill>
                <a:latin typeface="+mn-lt"/>
              </a:rPr>
              <a:t>Two “waveforms” (radar echoes) taken on December 9, 2007 by </a:t>
            </a:r>
            <a:r>
              <a:rPr lang="en-US" sz="2200" kern="0" dirty="0" err="1">
                <a:solidFill>
                  <a:srgbClr val="00279F"/>
                </a:solidFill>
                <a:latin typeface="+mn-lt"/>
              </a:rPr>
              <a:t>Envisat</a:t>
            </a:r>
            <a:r>
              <a:rPr lang="en-US" sz="2200" kern="0" dirty="0">
                <a:solidFill>
                  <a:srgbClr val="00279F"/>
                </a:solidFill>
                <a:latin typeface="+mn-lt"/>
              </a:rPr>
              <a:t>. </a:t>
            </a:r>
            <a:br>
              <a:rPr lang="en-US" sz="2200" kern="0" dirty="0">
                <a:solidFill>
                  <a:srgbClr val="00279F"/>
                </a:solidFill>
                <a:latin typeface="+mn-lt"/>
              </a:rPr>
            </a:br>
            <a:r>
              <a:rPr lang="en-US" sz="2200" kern="0" dirty="0">
                <a:solidFill>
                  <a:srgbClr val="00279F"/>
                </a:solidFill>
                <a:latin typeface="+mn-lt"/>
              </a:rPr>
              <a:t>Left outside the storm, right over the worst of the storm over North-East Atlantic</a:t>
            </a:r>
            <a:endParaRPr lang="en-US" sz="2200" kern="0" dirty="0">
              <a:solidFill>
                <a:srgbClr val="00279F"/>
              </a:solidFill>
              <a:latin typeface="+mn-lt"/>
            </a:endParaRPr>
          </a:p>
        </p:txBody>
      </p:sp>
      <p:cxnSp>
        <p:nvCxnSpPr>
          <p:cNvPr id="34823" name="Connecteur droit 8"/>
          <p:cNvCxnSpPr>
            <a:cxnSpLocks noChangeShapeType="1"/>
          </p:cNvCxnSpPr>
          <p:nvPr/>
        </p:nvCxnSpPr>
        <p:spPr bwMode="auto">
          <a:xfrm flipV="1">
            <a:off x="2216150" y="1484313"/>
            <a:ext cx="144463" cy="2592387"/>
          </a:xfrm>
          <a:prstGeom prst="line">
            <a:avLst/>
          </a:prstGeom>
          <a:noFill/>
          <a:ln w="12700" algn="ctr">
            <a:solidFill>
              <a:schemeClr val="tx1"/>
            </a:solidFill>
            <a:round/>
            <a:headEnd/>
            <a:tailEn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C:\Users\vrosmorduc\Desktop\EumetTrain\waveform_normal.png"/>
          <p:cNvPicPr>
            <a:picLocks noChangeAspect="1" noChangeArrowheads="1"/>
          </p:cNvPicPr>
          <p:nvPr/>
        </p:nvPicPr>
        <p:blipFill>
          <a:blip r:embed="rId2"/>
          <a:srcRect/>
          <a:stretch>
            <a:fillRect/>
          </a:stretch>
        </p:blipFill>
        <p:spPr bwMode="auto">
          <a:xfrm>
            <a:off x="84138" y="908050"/>
            <a:ext cx="4940300" cy="4033838"/>
          </a:xfrm>
          <a:prstGeom prst="rect">
            <a:avLst/>
          </a:prstGeom>
          <a:noFill/>
          <a:ln w="9525">
            <a:noFill/>
            <a:miter lim="800000"/>
            <a:headEnd/>
            <a:tailEnd/>
          </a:ln>
        </p:spPr>
      </p:pic>
      <p:sp>
        <p:nvSpPr>
          <p:cNvPr id="35842" name="Titre 1"/>
          <p:cNvSpPr>
            <a:spLocks noGrp="1"/>
          </p:cNvSpPr>
          <p:nvPr>
            <p:ph type="title"/>
          </p:nvPr>
        </p:nvSpPr>
        <p:spPr/>
        <p:txBody>
          <a:bodyPr/>
          <a:lstStyle/>
          <a:p>
            <a:r>
              <a:rPr lang="en-US" smtClean="0"/>
              <a:t>A “real” case</a:t>
            </a:r>
          </a:p>
        </p:txBody>
      </p:sp>
      <p:sp>
        <p:nvSpPr>
          <p:cNvPr id="35843" name="Espace réservé du contenu 2"/>
          <p:cNvSpPr>
            <a:spLocks noGrp="1"/>
          </p:cNvSpPr>
          <p:nvPr>
            <p:ph idx="1"/>
          </p:nvPr>
        </p:nvSpPr>
        <p:spPr>
          <a:xfrm>
            <a:off x="849313" y="981075"/>
            <a:ext cx="2200275" cy="366713"/>
          </a:xfrm>
        </p:spPr>
        <p:txBody>
          <a:bodyPr/>
          <a:lstStyle/>
          <a:p>
            <a:pPr>
              <a:buFontTx/>
              <a:buNone/>
            </a:pPr>
            <a:r>
              <a:rPr lang="en-US" smtClean="0"/>
              <a:t>“normal” sea</a:t>
            </a:r>
          </a:p>
        </p:txBody>
      </p:sp>
      <p:pic>
        <p:nvPicPr>
          <p:cNvPr id="35844" name="Picture 2" descr="C:\Users\vrosmorduc\Desktop\EumetTrain\waveform_storm.png"/>
          <p:cNvPicPr>
            <a:picLocks noChangeArrowheads="1"/>
          </p:cNvPicPr>
          <p:nvPr/>
        </p:nvPicPr>
        <p:blipFill>
          <a:blip r:embed="rId3"/>
          <a:srcRect/>
          <a:stretch>
            <a:fillRect/>
          </a:stretch>
        </p:blipFill>
        <p:spPr bwMode="auto">
          <a:xfrm>
            <a:off x="4808538" y="908050"/>
            <a:ext cx="4999037" cy="4041775"/>
          </a:xfrm>
          <a:prstGeom prst="rect">
            <a:avLst/>
          </a:prstGeom>
          <a:noFill/>
          <a:ln w="9525">
            <a:noFill/>
            <a:miter lim="800000"/>
            <a:headEnd/>
            <a:tailEnd/>
          </a:ln>
        </p:spPr>
      </p:pic>
      <p:sp>
        <p:nvSpPr>
          <p:cNvPr id="6" name="Espace réservé du contenu 2"/>
          <p:cNvSpPr txBox="1">
            <a:spLocks/>
          </p:cNvSpPr>
          <p:nvPr/>
        </p:nvSpPr>
        <p:spPr bwMode="auto">
          <a:xfrm>
            <a:off x="5600700" y="1052513"/>
            <a:ext cx="2447925" cy="366712"/>
          </a:xfrm>
          <a:prstGeom prst="rect">
            <a:avLst/>
          </a:prstGeom>
          <a:noFill/>
          <a:ln w="12700">
            <a:noFill/>
            <a:miter lim="800000"/>
            <a:headEnd/>
            <a:tailEnd/>
          </a:ln>
        </p:spPr>
        <p:txBody>
          <a:bodyPr lIns="90488" tIns="44450" rIns="90488" bIns="44450"/>
          <a:lstStyle/>
          <a:p>
            <a:pPr marL="342900" indent="-342900" eaLnBrk="0" hangingPunct="0">
              <a:spcBef>
                <a:spcPct val="20000"/>
              </a:spcBef>
              <a:buClr>
                <a:srgbClr val="FE9B03"/>
              </a:buClr>
              <a:buSzPct val="100000"/>
              <a:defRPr/>
            </a:pPr>
            <a:r>
              <a:rPr lang="en-US" sz="2200" kern="0" dirty="0">
                <a:solidFill>
                  <a:srgbClr val="00279F"/>
                </a:solidFill>
                <a:latin typeface="+mn-lt"/>
              </a:rPr>
              <a:t>18-m SWH sea</a:t>
            </a:r>
            <a:endParaRPr lang="en-US" sz="2200" kern="0" dirty="0">
              <a:solidFill>
                <a:srgbClr val="00279F"/>
              </a:solidFill>
              <a:latin typeface="+mn-lt"/>
            </a:endParaRPr>
          </a:p>
        </p:txBody>
      </p:sp>
      <p:sp>
        <p:nvSpPr>
          <p:cNvPr id="7" name="Espace réservé du contenu 2"/>
          <p:cNvSpPr txBox="1">
            <a:spLocks/>
          </p:cNvSpPr>
          <p:nvPr/>
        </p:nvSpPr>
        <p:spPr bwMode="auto">
          <a:xfrm>
            <a:off x="273050" y="4868863"/>
            <a:ext cx="9432925" cy="366712"/>
          </a:xfrm>
          <a:prstGeom prst="rect">
            <a:avLst/>
          </a:prstGeom>
          <a:noFill/>
          <a:ln w="12700">
            <a:noFill/>
            <a:miter lim="800000"/>
            <a:headEnd/>
            <a:tailEnd/>
          </a:ln>
        </p:spPr>
        <p:txBody>
          <a:bodyPr lIns="90488" tIns="44450" rIns="90488" bIns="44450"/>
          <a:lstStyle/>
          <a:p>
            <a:pPr eaLnBrk="0" hangingPunct="0">
              <a:spcBef>
                <a:spcPct val="20000"/>
              </a:spcBef>
              <a:buClr>
                <a:srgbClr val="FE9B03"/>
              </a:buClr>
              <a:buSzPct val="100000"/>
              <a:defRPr/>
            </a:pPr>
            <a:r>
              <a:rPr lang="en-US" sz="2200" kern="0" dirty="0">
                <a:solidFill>
                  <a:srgbClr val="00279F"/>
                </a:solidFill>
                <a:latin typeface="+mn-lt"/>
              </a:rPr>
              <a:t>Two “waveforms” (radar echoes) taken on December 9, 2007 by </a:t>
            </a:r>
            <a:r>
              <a:rPr lang="en-US" sz="2200" kern="0" dirty="0" err="1">
                <a:solidFill>
                  <a:srgbClr val="00279F"/>
                </a:solidFill>
                <a:latin typeface="+mn-lt"/>
              </a:rPr>
              <a:t>Envisat</a:t>
            </a:r>
            <a:r>
              <a:rPr lang="en-US" sz="2200" kern="0" dirty="0">
                <a:solidFill>
                  <a:srgbClr val="00279F"/>
                </a:solidFill>
                <a:latin typeface="+mn-lt"/>
              </a:rPr>
              <a:t>. </a:t>
            </a:r>
            <a:br>
              <a:rPr lang="en-US" sz="2200" kern="0" dirty="0">
                <a:solidFill>
                  <a:srgbClr val="00279F"/>
                </a:solidFill>
                <a:latin typeface="+mn-lt"/>
              </a:rPr>
            </a:br>
            <a:r>
              <a:rPr lang="en-US" sz="2200" kern="0" dirty="0">
                <a:solidFill>
                  <a:srgbClr val="00279F"/>
                </a:solidFill>
                <a:latin typeface="+mn-lt"/>
              </a:rPr>
              <a:t>Left outside the storm, right over the worst of the storm over North-East Atlantic </a:t>
            </a:r>
            <a:endParaRPr lang="en-US" sz="2200" kern="0" dirty="0">
              <a:solidFill>
                <a:srgbClr val="00279F"/>
              </a:solidFill>
              <a:latin typeface="+mn-lt"/>
            </a:endParaRPr>
          </a:p>
        </p:txBody>
      </p:sp>
      <p:cxnSp>
        <p:nvCxnSpPr>
          <p:cNvPr id="35847" name="Connecteur droit 8"/>
          <p:cNvCxnSpPr>
            <a:cxnSpLocks noChangeShapeType="1"/>
          </p:cNvCxnSpPr>
          <p:nvPr/>
        </p:nvCxnSpPr>
        <p:spPr bwMode="auto">
          <a:xfrm flipV="1">
            <a:off x="2216150" y="1484313"/>
            <a:ext cx="144463" cy="2592387"/>
          </a:xfrm>
          <a:prstGeom prst="line">
            <a:avLst/>
          </a:prstGeom>
          <a:noFill/>
          <a:ln w="12700" algn="ctr">
            <a:solidFill>
              <a:schemeClr val="tx1"/>
            </a:solidFill>
            <a:round/>
            <a:headEnd/>
            <a:tailEnd/>
          </a:ln>
        </p:spPr>
      </p:cxnSp>
      <p:cxnSp>
        <p:nvCxnSpPr>
          <p:cNvPr id="35848" name="Connecteur droit 10"/>
          <p:cNvCxnSpPr>
            <a:cxnSpLocks noChangeShapeType="1"/>
          </p:cNvCxnSpPr>
          <p:nvPr/>
        </p:nvCxnSpPr>
        <p:spPr bwMode="auto">
          <a:xfrm flipV="1">
            <a:off x="6897688" y="1341438"/>
            <a:ext cx="935037" cy="2951162"/>
          </a:xfrm>
          <a:prstGeom prst="line">
            <a:avLst/>
          </a:prstGeom>
          <a:noFill/>
          <a:ln w="12700" algn="ctr">
            <a:solidFill>
              <a:schemeClr val="tx1"/>
            </a:solidFill>
            <a:round/>
            <a:headEnd/>
            <a:tailEn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fr-FR" smtClean="0"/>
              <a:t>Wind speed: how do we get it from altimetry?</a:t>
            </a:r>
          </a:p>
        </p:txBody>
      </p:sp>
      <p:sp>
        <p:nvSpPr>
          <p:cNvPr id="36866" name="Rectangle 3"/>
          <p:cNvSpPr>
            <a:spLocks noGrp="1" noChangeArrowheads="1"/>
          </p:cNvSpPr>
          <p:nvPr>
            <p:ph type="body" idx="1"/>
          </p:nvPr>
        </p:nvSpPr>
        <p:spPr>
          <a:xfrm>
            <a:off x="160338" y="1268413"/>
            <a:ext cx="9520237" cy="4903787"/>
          </a:xfrm>
        </p:spPr>
        <p:txBody>
          <a:bodyPr/>
          <a:lstStyle/>
          <a:p>
            <a:r>
              <a:rPr lang="en-US" smtClean="0"/>
              <a:t>Wind create ripples on the ocean surface. The stronger the wind, the more there are.</a:t>
            </a:r>
          </a:p>
          <a:p>
            <a:r>
              <a:rPr lang="en-US" smtClean="0"/>
              <a:t>Wind speed MODULUS (not direction) is estimated from the backscatter coefficient (or sigma0, </a:t>
            </a:r>
            <a:r>
              <a:rPr lang="en-US" smtClean="0">
                <a:sym typeface="Symbol"/>
              </a:rPr>
              <a:t>0, sigma naught</a:t>
            </a:r>
            <a:r>
              <a:rPr lang="en-US" smtClean="0"/>
              <a:t>)</a:t>
            </a:r>
          </a:p>
        </p:txBody>
      </p:sp>
      <p:sp>
        <p:nvSpPr>
          <p:cNvPr id="36867" name="AutoShape 6"/>
          <p:cNvSpPr>
            <a:spLocks noChangeArrowheads="1"/>
          </p:cNvSpPr>
          <p:nvPr/>
        </p:nvSpPr>
        <p:spPr bwMode="auto">
          <a:xfrm>
            <a:off x="488950" y="4662488"/>
            <a:ext cx="1585913"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a:tailEnd/>
          </a:ln>
        </p:spPr>
        <p:txBody>
          <a:bodyPr wrap="none" anchor="ctr"/>
          <a:lstStyle/>
          <a:p>
            <a:endParaRPr lang="de-DE"/>
          </a:p>
        </p:txBody>
      </p:sp>
      <p:sp>
        <p:nvSpPr>
          <p:cNvPr id="36868" name="Text Box 7"/>
          <p:cNvSpPr txBox="1">
            <a:spLocks noChangeArrowheads="1"/>
          </p:cNvSpPr>
          <p:nvPr/>
        </p:nvSpPr>
        <p:spPr bwMode="auto">
          <a:xfrm>
            <a:off x="776288" y="5021263"/>
            <a:ext cx="827087" cy="431800"/>
          </a:xfrm>
          <a:prstGeom prst="rect">
            <a:avLst/>
          </a:prstGeom>
          <a:noFill/>
          <a:ln w="12700">
            <a:noFill/>
            <a:miter lim="800000"/>
            <a:headEnd/>
            <a:tailEnd/>
          </a:ln>
        </p:spPr>
        <p:txBody>
          <a:bodyPr wrap="none">
            <a:spAutoFit/>
          </a:bodyPr>
          <a:lstStyle/>
          <a:p>
            <a:r>
              <a:rPr lang="fr-FR" sz="2200">
                <a:solidFill>
                  <a:srgbClr val="00279F"/>
                </a:solidFill>
                <a:latin typeface="CB Futura CondensedBold"/>
              </a:rPr>
              <a:t>Wind</a:t>
            </a:r>
          </a:p>
        </p:txBody>
      </p:sp>
      <p:grpSp>
        <p:nvGrpSpPr>
          <p:cNvPr id="36869" name="Group 14"/>
          <p:cNvGrpSpPr>
            <a:grpSpLocks/>
          </p:cNvGrpSpPr>
          <p:nvPr/>
        </p:nvGrpSpPr>
        <p:grpSpPr bwMode="auto">
          <a:xfrm>
            <a:off x="2432050" y="4519613"/>
            <a:ext cx="2976563" cy="1789112"/>
            <a:chOff x="1669" y="2432"/>
            <a:chExt cx="1875" cy="1127"/>
          </a:xfrm>
        </p:grpSpPr>
        <p:sp>
          <p:nvSpPr>
            <p:cNvPr id="36881" name="Rectangle 8"/>
            <p:cNvSpPr>
              <a:spLocks noChangeArrowheads="1"/>
            </p:cNvSpPr>
            <p:nvPr/>
          </p:nvSpPr>
          <p:spPr bwMode="auto">
            <a:xfrm>
              <a:off x="1670" y="2795"/>
              <a:ext cx="1859" cy="726"/>
            </a:xfrm>
            <a:prstGeom prst="rect">
              <a:avLst/>
            </a:prstGeom>
            <a:solidFill>
              <a:schemeClr val="accent1"/>
            </a:solidFill>
            <a:ln w="12700">
              <a:solidFill>
                <a:schemeClr val="tx1"/>
              </a:solidFill>
              <a:miter lim="800000"/>
              <a:headEnd/>
              <a:tailEnd/>
            </a:ln>
          </p:spPr>
          <p:txBody>
            <a:bodyPr wrap="none" anchor="ctr"/>
            <a:lstStyle/>
            <a:p>
              <a:endParaRPr lang="de-DE"/>
            </a:p>
          </p:txBody>
        </p:sp>
        <p:sp>
          <p:nvSpPr>
            <p:cNvPr id="36882" name="Freeform 4"/>
            <p:cNvSpPr>
              <a:spLocks/>
            </p:cNvSpPr>
            <p:nvPr/>
          </p:nvSpPr>
          <p:spPr bwMode="auto">
            <a:xfrm>
              <a:off x="1669" y="2432"/>
              <a:ext cx="1875" cy="1127"/>
            </a:xfrm>
            <a:custGeom>
              <a:avLst/>
              <a:gdLst>
                <a:gd name="T0" fmla="*/ 1875 w 1875"/>
                <a:gd name="T1" fmla="*/ 376 h 1127"/>
                <a:gd name="T2" fmla="*/ 1706 w 1875"/>
                <a:gd name="T3" fmla="*/ 8 h 1127"/>
                <a:gd name="T4" fmla="*/ 1459 w 1875"/>
                <a:gd name="T5" fmla="*/ 325 h 1127"/>
                <a:gd name="T6" fmla="*/ 1151 w 1875"/>
                <a:gd name="T7" fmla="*/ 8 h 1127"/>
                <a:gd name="T8" fmla="*/ 873 w 1875"/>
                <a:gd name="T9" fmla="*/ 371 h 1127"/>
                <a:gd name="T10" fmla="*/ 504 w 1875"/>
                <a:gd name="T11" fmla="*/ 8 h 1127"/>
                <a:gd name="T12" fmla="*/ 381 w 1875"/>
                <a:gd name="T13" fmla="*/ 325 h 1127"/>
                <a:gd name="T14" fmla="*/ 226 w 1875"/>
                <a:gd name="T15" fmla="*/ 280 h 1127"/>
                <a:gd name="T16" fmla="*/ 134 w 1875"/>
                <a:gd name="T17" fmla="*/ 371 h 1127"/>
                <a:gd name="T18" fmla="*/ 72 w 1875"/>
                <a:gd name="T19" fmla="*/ 280 h 1127"/>
                <a:gd name="T20" fmla="*/ 10 w 1875"/>
                <a:gd name="T21" fmla="*/ 325 h 1127"/>
                <a:gd name="T22" fmla="*/ 10 w 1875"/>
                <a:gd name="T23" fmla="*/ 1097 h 1127"/>
                <a:gd name="T24" fmla="*/ 10 w 1875"/>
                <a:gd name="T25" fmla="*/ 507 h 1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75"/>
                <a:gd name="T40" fmla="*/ 0 h 1127"/>
                <a:gd name="T41" fmla="*/ 1875 w 1875"/>
                <a:gd name="T42" fmla="*/ 1127 h 1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75" h="1127">
                  <a:moveTo>
                    <a:pt x="1875" y="376"/>
                  </a:moveTo>
                  <a:cubicBezTo>
                    <a:pt x="1847" y="316"/>
                    <a:pt x="1775" y="16"/>
                    <a:pt x="1706" y="8"/>
                  </a:cubicBezTo>
                  <a:cubicBezTo>
                    <a:pt x="1637" y="0"/>
                    <a:pt x="1551" y="325"/>
                    <a:pt x="1459" y="325"/>
                  </a:cubicBezTo>
                  <a:cubicBezTo>
                    <a:pt x="1367" y="325"/>
                    <a:pt x="1249" y="0"/>
                    <a:pt x="1151" y="8"/>
                  </a:cubicBezTo>
                  <a:cubicBezTo>
                    <a:pt x="1053" y="16"/>
                    <a:pt x="981" y="371"/>
                    <a:pt x="873" y="371"/>
                  </a:cubicBezTo>
                  <a:cubicBezTo>
                    <a:pt x="765" y="371"/>
                    <a:pt x="586" y="16"/>
                    <a:pt x="504" y="8"/>
                  </a:cubicBezTo>
                  <a:cubicBezTo>
                    <a:pt x="421" y="0"/>
                    <a:pt x="427" y="280"/>
                    <a:pt x="381" y="325"/>
                  </a:cubicBezTo>
                  <a:cubicBezTo>
                    <a:pt x="334" y="370"/>
                    <a:pt x="267" y="272"/>
                    <a:pt x="226" y="280"/>
                  </a:cubicBezTo>
                  <a:cubicBezTo>
                    <a:pt x="186" y="288"/>
                    <a:pt x="160" y="371"/>
                    <a:pt x="134" y="371"/>
                  </a:cubicBezTo>
                  <a:cubicBezTo>
                    <a:pt x="108" y="371"/>
                    <a:pt x="92" y="288"/>
                    <a:pt x="72" y="280"/>
                  </a:cubicBezTo>
                  <a:cubicBezTo>
                    <a:pt x="52" y="272"/>
                    <a:pt x="20" y="189"/>
                    <a:pt x="10" y="325"/>
                  </a:cubicBezTo>
                  <a:cubicBezTo>
                    <a:pt x="0" y="461"/>
                    <a:pt x="10" y="1067"/>
                    <a:pt x="10" y="1097"/>
                  </a:cubicBezTo>
                  <a:cubicBezTo>
                    <a:pt x="10" y="1127"/>
                    <a:pt x="10" y="817"/>
                    <a:pt x="10" y="507"/>
                  </a:cubicBezTo>
                </a:path>
              </a:pathLst>
            </a:custGeom>
            <a:solidFill>
              <a:schemeClr val="accent1"/>
            </a:solidFill>
            <a:ln w="12700" cap="flat" cmpd="sng">
              <a:solidFill>
                <a:schemeClr val="tx1"/>
              </a:solidFill>
              <a:prstDash val="solid"/>
              <a:round/>
              <a:headEnd type="none" w="med" len="med"/>
              <a:tailEnd type="none" w="med" len="med"/>
            </a:ln>
          </p:spPr>
          <p:txBody>
            <a:bodyPr/>
            <a:lstStyle/>
            <a:p>
              <a:endParaRPr lang="de-DE"/>
            </a:p>
          </p:txBody>
        </p:sp>
        <p:sp>
          <p:nvSpPr>
            <p:cNvPr id="36883" name="Line 10"/>
            <p:cNvSpPr>
              <a:spLocks noChangeShapeType="1"/>
            </p:cNvSpPr>
            <p:nvPr/>
          </p:nvSpPr>
          <p:spPr bwMode="auto">
            <a:xfrm>
              <a:off x="1669" y="3521"/>
              <a:ext cx="1859" cy="0"/>
            </a:xfrm>
            <a:prstGeom prst="line">
              <a:avLst/>
            </a:prstGeom>
            <a:noFill/>
            <a:ln w="12700">
              <a:solidFill>
                <a:schemeClr val="tx1"/>
              </a:solidFill>
              <a:round/>
              <a:headEnd/>
              <a:tailEnd/>
            </a:ln>
          </p:spPr>
          <p:txBody>
            <a:bodyPr/>
            <a:lstStyle/>
            <a:p>
              <a:endParaRPr lang="de-DE"/>
            </a:p>
          </p:txBody>
        </p:sp>
        <p:sp>
          <p:nvSpPr>
            <p:cNvPr id="36884" name="Line 12"/>
            <p:cNvSpPr>
              <a:spLocks noChangeShapeType="1"/>
            </p:cNvSpPr>
            <p:nvPr/>
          </p:nvSpPr>
          <p:spPr bwMode="auto">
            <a:xfrm>
              <a:off x="3528" y="2750"/>
              <a:ext cx="0" cy="771"/>
            </a:xfrm>
            <a:prstGeom prst="line">
              <a:avLst/>
            </a:prstGeom>
            <a:noFill/>
            <a:ln w="12700">
              <a:solidFill>
                <a:schemeClr val="tx1"/>
              </a:solidFill>
              <a:round/>
              <a:headEnd/>
              <a:tailEnd/>
            </a:ln>
          </p:spPr>
          <p:txBody>
            <a:bodyPr/>
            <a:lstStyle/>
            <a:p>
              <a:endParaRPr lang="de-DE"/>
            </a:p>
          </p:txBody>
        </p:sp>
      </p:grpSp>
      <p:sp>
        <p:nvSpPr>
          <p:cNvPr id="36870" name="Line 16"/>
          <p:cNvSpPr>
            <a:spLocks noChangeShapeType="1"/>
          </p:cNvSpPr>
          <p:nvPr/>
        </p:nvSpPr>
        <p:spPr bwMode="auto">
          <a:xfrm flipH="1" flipV="1">
            <a:off x="3729038" y="3367088"/>
            <a:ext cx="144462" cy="1800225"/>
          </a:xfrm>
          <a:prstGeom prst="line">
            <a:avLst/>
          </a:prstGeom>
          <a:noFill/>
          <a:ln w="12700">
            <a:solidFill>
              <a:srgbClr val="008484"/>
            </a:solidFill>
            <a:round/>
            <a:headEnd/>
            <a:tailEnd type="triangle" w="med" len="med"/>
          </a:ln>
        </p:spPr>
        <p:txBody>
          <a:bodyPr/>
          <a:lstStyle/>
          <a:p>
            <a:endParaRPr lang="de-DE"/>
          </a:p>
        </p:txBody>
      </p:sp>
      <p:sp>
        <p:nvSpPr>
          <p:cNvPr id="36871" name="Line 17"/>
          <p:cNvSpPr>
            <a:spLocks noChangeShapeType="1"/>
          </p:cNvSpPr>
          <p:nvPr/>
        </p:nvSpPr>
        <p:spPr bwMode="auto">
          <a:xfrm flipV="1">
            <a:off x="3440113" y="3367088"/>
            <a:ext cx="1081087" cy="1368425"/>
          </a:xfrm>
          <a:prstGeom prst="line">
            <a:avLst/>
          </a:prstGeom>
          <a:noFill/>
          <a:ln w="12700">
            <a:solidFill>
              <a:srgbClr val="008484"/>
            </a:solidFill>
            <a:round/>
            <a:headEnd/>
            <a:tailEnd type="triangle" w="med" len="med"/>
          </a:ln>
        </p:spPr>
        <p:txBody>
          <a:bodyPr/>
          <a:lstStyle/>
          <a:p>
            <a:endParaRPr lang="de-DE"/>
          </a:p>
        </p:txBody>
      </p:sp>
      <p:sp>
        <p:nvSpPr>
          <p:cNvPr id="36872" name="Line 18"/>
          <p:cNvSpPr>
            <a:spLocks noChangeShapeType="1"/>
          </p:cNvSpPr>
          <p:nvPr/>
        </p:nvSpPr>
        <p:spPr bwMode="auto">
          <a:xfrm flipH="1" flipV="1">
            <a:off x="2792413" y="3870325"/>
            <a:ext cx="1296987" cy="793750"/>
          </a:xfrm>
          <a:prstGeom prst="line">
            <a:avLst/>
          </a:prstGeom>
          <a:noFill/>
          <a:ln w="12700">
            <a:solidFill>
              <a:srgbClr val="008484"/>
            </a:solidFill>
            <a:round/>
            <a:headEnd/>
            <a:tailEnd type="triangle" w="med" len="med"/>
          </a:ln>
        </p:spPr>
        <p:txBody>
          <a:bodyPr/>
          <a:lstStyle/>
          <a:p>
            <a:endParaRPr lang="de-DE"/>
          </a:p>
        </p:txBody>
      </p:sp>
      <p:sp>
        <p:nvSpPr>
          <p:cNvPr id="36873" name="Line 19"/>
          <p:cNvSpPr>
            <a:spLocks noChangeShapeType="1"/>
          </p:cNvSpPr>
          <p:nvPr/>
        </p:nvSpPr>
        <p:spPr bwMode="auto">
          <a:xfrm flipV="1">
            <a:off x="3513138" y="3870325"/>
            <a:ext cx="1222375" cy="936625"/>
          </a:xfrm>
          <a:prstGeom prst="line">
            <a:avLst/>
          </a:prstGeom>
          <a:noFill/>
          <a:ln w="12700">
            <a:solidFill>
              <a:srgbClr val="008484"/>
            </a:solidFill>
            <a:round/>
            <a:headEnd/>
            <a:tailEnd type="triangle" w="med" len="med"/>
          </a:ln>
        </p:spPr>
        <p:txBody>
          <a:bodyPr/>
          <a:lstStyle/>
          <a:p>
            <a:endParaRPr lang="de-DE"/>
          </a:p>
        </p:txBody>
      </p:sp>
      <p:sp>
        <p:nvSpPr>
          <p:cNvPr id="36874" name="Line 20"/>
          <p:cNvSpPr>
            <a:spLocks noChangeShapeType="1"/>
          </p:cNvSpPr>
          <p:nvPr/>
        </p:nvSpPr>
        <p:spPr bwMode="auto">
          <a:xfrm flipV="1">
            <a:off x="3222625" y="3295650"/>
            <a:ext cx="288925" cy="1223963"/>
          </a:xfrm>
          <a:prstGeom prst="line">
            <a:avLst/>
          </a:prstGeom>
          <a:noFill/>
          <a:ln w="12700">
            <a:solidFill>
              <a:srgbClr val="008484"/>
            </a:solidFill>
            <a:round/>
            <a:headEnd/>
            <a:tailEnd type="triangle" w="med" len="med"/>
          </a:ln>
        </p:spPr>
        <p:txBody>
          <a:bodyPr/>
          <a:lstStyle/>
          <a:p>
            <a:endParaRPr lang="de-DE"/>
          </a:p>
        </p:txBody>
      </p:sp>
      <p:sp>
        <p:nvSpPr>
          <p:cNvPr id="36875" name="Line 21"/>
          <p:cNvSpPr>
            <a:spLocks noChangeShapeType="1"/>
          </p:cNvSpPr>
          <p:nvPr/>
        </p:nvSpPr>
        <p:spPr bwMode="auto">
          <a:xfrm flipH="1" flipV="1">
            <a:off x="4087813" y="3440113"/>
            <a:ext cx="142875" cy="1079500"/>
          </a:xfrm>
          <a:prstGeom prst="line">
            <a:avLst/>
          </a:prstGeom>
          <a:noFill/>
          <a:ln w="12700">
            <a:solidFill>
              <a:srgbClr val="008484"/>
            </a:solidFill>
            <a:round/>
            <a:headEnd/>
            <a:tailEnd type="triangle" w="med" len="med"/>
          </a:ln>
        </p:spPr>
        <p:txBody>
          <a:bodyPr/>
          <a:lstStyle/>
          <a:p>
            <a:endParaRPr lang="de-DE"/>
          </a:p>
        </p:txBody>
      </p:sp>
      <p:sp>
        <p:nvSpPr>
          <p:cNvPr id="36876" name="Freeform 22"/>
          <p:cNvSpPr>
            <a:spLocks/>
          </p:cNvSpPr>
          <p:nvPr/>
        </p:nvSpPr>
        <p:spPr bwMode="auto">
          <a:xfrm>
            <a:off x="3152775" y="2862263"/>
            <a:ext cx="1295400" cy="373062"/>
          </a:xfrm>
          <a:custGeom>
            <a:avLst/>
            <a:gdLst>
              <a:gd name="T0" fmla="*/ 0 w 816"/>
              <a:gd name="T1" fmla="*/ 592238351 h 235"/>
              <a:gd name="T2" fmla="*/ 948548548 w 816"/>
              <a:gd name="T3" fmla="*/ 20161278 h 235"/>
              <a:gd name="T4" fmla="*/ 1897095509 w 816"/>
              <a:gd name="T5" fmla="*/ 476311038 h 235"/>
              <a:gd name="T6" fmla="*/ 0 60000 65536"/>
              <a:gd name="T7" fmla="*/ 0 60000 65536"/>
              <a:gd name="T8" fmla="*/ 0 60000 65536"/>
              <a:gd name="T9" fmla="*/ 0 w 816"/>
              <a:gd name="T10" fmla="*/ 0 h 235"/>
              <a:gd name="T11" fmla="*/ 816 w 816"/>
              <a:gd name="T12" fmla="*/ 235 h 235"/>
            </a:gdLst>
            <a:ahLst/>
            <a:cxnLst>
              <a:cxn ang="T6">
                <a:pos x="T0" y="T1"/>
              </a:cxn>
              <a:cxn ang="T7">
                <a:pos x="T2" y="T3"/>
              </a:cxn>
              <a:cxn ang="T8">
                <a:pos x="T4" y="T5"/>
              </a:cxn>
            </a:cxnLst>
            <a:rect l="T9" t="T10" r="T11" b="T12"/>
            <a:pathLst>
              <a:path w="816" h="235">
                <a:moveTo>
                  <a:pt x="0" y="235"/>
                </a:moveTo>
                <a:cubicBezTo>
                  <a:pt x="136" y="125"/>
                  <a:pt x="272" y="16"/>
                  <a:pt x="408" y="8"/>
                </a:cubicBezTo>
                <a:cubicBezTo>
                  <a:pt x="544" y="0"/>
                  <a:pt x="680" y="94"/>
                  <a:pt x="816" y="189"/>
                </a:cubicBezTo>
              </a:path>
            </a:pathLst>
          </a:custGeom>
          <a:noFill/>
          <a:ln w="12700" cap="flat" cmpd="sng">
            <a:solidFill>
              <a:schemeClr val="tx1"/>
            </a:solidFill>
            <a:prstDash val="solid"/>
            <a:round/>
            <a:headEnd type="none" w="med" len="med"/>
            <a:tailEnd type="none" w="med" len="med"/>
          </a:ln>
        </p:spPr>
        <p:txBody>
          <a:bodyPr/>
          <a:lstStyle/>
          <a:p>
            <a:endParaRPr lang="de-DE"/>
          </a:p>
        </p:txBody>
      </p:sp>
      <p:sp>
        <p:nvSpPr>
          <p:cNvPr id="36877" name="Text Box 23"/>
          <p:cNvSpPr txBox="1">
            <a:spLocks noChangeArrowheads="1"/>
          </p:cNvSpPr>
          <p:nvPr/>
        </p:nvSpPr>
        <p:spPr bwMode="auto">
          <a:xfrm>
            <a:off x="3440113" y="2646363"/>
            <a:ext cx="666750" cy="277812"/>
          </a:xfrm>
          <a:prstGeom prst="rect">
            <a:avLst/>
          </a:prstGeom>
          <a:noFill/>
          <a:ln w="12700">
            <a:noFill/>
            <a:miter lim="800000"/>
            <a:headEnd/>
            <a:tailEnd/>
          </a:ln>
        </p:spPr>
        <p:txBody>
          <a:bodyPr wrap="none">
            <a:spAutoFit/>
          </a:bodyPr>
          <a:lstStyle/>
          <a:p>
            <a:r>
              <a:rPr lang="fr-FR"/>
              <a:t>satellite</a:t>
            </a:r>
          </a:p>
        </p:txBody>
      </p:sp>
      <p:sp>
        <p:nvSpPr>
          <p:cNvPr id="36878" name="Rectangle 24"/>
          <p:cNvSpPr>
            <a:spLocks noChangeArrowheads="1"/>
          </p:cNvSpPr>
          <p:nvPr/>
        </p:nvSpPr>
        <p:spPr bwMode="auto">
          <a:xfrm>
            <a:off x="5745163" y="2565400"/>
            <a:ext cx="3816350" cy="3671888"/>
          </a:xfrm>
          <a:prstGeom prst="rect">
            <a:avLst/>
          </a:prstGeom>
          <a:noFill/>
          <a:ln w="12700">
            <a:noFill/>
            <a:miter lim="800000"/>
            <a:headEnd/>
            <a:tailEnd/>
          </a:ln>
        </p:spPr>
        <p:txBody>
          <a:bodyPr lIns="90488" tIns="44450" rIns="90488" bIns="44450"/>
          <a:lstStyle/>
          <a:p>
            <a:pPr marL="342900" indent="-342900">
              <a:spcBef>
                <a:spcPct val="20000"/>
              </a:spcBef>
              <a:buClr>
                <a:srgbClr val="FE9B03"/>
              </a:buClr>
              <a:buSzPct val="100000"/>
              <a:buFontTx/>
              <a:buChar char="•"/>
            </a:pPr>
            <a:r>
              <a:rPr lang="fr-FR" sz="2200">
                <a:solidFill>
                  <a:srgbClr val="00279F"/>
                </a:solidFill>
                <a:latin typeface="CB Futura CondensedBold"/>
              </a:rPr>
              <a:t>The radar wave is reflected in every direction (not especially in the satellite’s)</a:t>
            </a:r>
          </a:p>
          <a:p>
            <a:pPr marL="342900" indent="-342900">
              <a:spcBef>
                <a:spcPct val="20000"/>
              </a:spcBef>
              <a:buClr>
                <a:srgbClr val="FE9B03"/>
              </a:buClr>
              <a:buSzPct val="100000"/>
              <a:buFont typeface="Wingdings"/>
              <a:buChar char="è"/>
            </a:pPr>
            <a:r>
              <a:rPr lang="fr-FR" sz="2200">
                <a:solidFill>
                  <a:srgbClr val="00279F"/>
                </a:solidFill>
                <a:latin typeface="CB Futura CondensedBold"/>
              </a:rPr>
              <a:t>Less power gets back to the radar, thus the measurement of the power received / emitted enable to estimate wind speed.</a:t>
            </a:r>
          </a:p>
        </p:txBody>
      </p:sp>
      <p:sp>
        <p:nvSpPr>
          <p:cNvPr id="36879" name="Line 25"/>
          <p:cNvSpPr>
            <a:spLocks noChangeShapeType="1"/>
          </p:cNvSpPr>
          <p:nvPr/>
        </p:nvSpPr>
        <p:spPr bwMode="auto">
          <a:xfrm flipH="1">
            <a:off x="3152775" y="2862263"/>
            <a:ext cx="647700" cy="1728787"/>
          </a:xfrm>
          <a:prstGeom prst="line">
            <a:avLst/>
          </a:prstGeom>
          <a:noFill/>
          <a:ln w="12700">
            <a:solidFill>
              <a:schemeClr val="tx1"/>
            </a:solidFill>
            <a:round/>
            <a:headEnd/>
            <a:tailEnd/>
          </a:ln>
        </p:spPr>
        <p:txBody>
          <a:bodyPr/>
          <a:lstStyle/>
          <a:p>
            <a:endParaRPr lang="de-DE"/>
          </a:p>
        </p:txBody>
      </p:sp>
      <p:sp>
        <p:nvSpPr>
          <p:cNvPr id="36880" name="Line 26"/>
          <p:cNvSpPr>
            <a:spLocks noChangeShapeType="1"/>
          </p:cNvSpPr>
          <p:nvPr/>
        </p:nvSpPr>
        <p:spPr bwMode="auto">
          <a:xfrm>
            <a:off x="3800475" y="2862263"/>
            <a:ext cx="504825" cy="1657350"/>
          </a:xfrm>
          <a:prstGeom prst="line">
            <a:avLst/>
          </a:prstGeom>
          <a:noFill/>
          <a:ln w="12700">
            <a:solidFill>
              <a:schemeClr val="tx1"/>
            </a:solidFill>
            <a:round/>
            <a:headEnd/>
            <a:tailEnd/>
          </a:ln>
        </p:spPr>
        <p:txBody>
          <a:bodyPr/>
          <a:lstStyle/>
          <a:p>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p:txBody>
          <a:bodyPr/>
          <a:lstStyle/>
          <a:p>
            <a:r>
              <a:rPr lang="fr-FR" smtClean="0"/>
              <a:t>Accuracy</a:t>
            </a:r>
          </a:p>
        </p:txBody>
      </p:sp>
      <p:sp>
        <p:nvSpPr>
          <p:cNvPr id="37890" name="Espace réservé du contenu 2"/>
          <p:cNvSpPr>
            <a:spLocks noGrp="1"/>
          </p:cNvSpPr>
          <p:nvPr>
            <p:ph idx="1"/>
          </p:nvPr>
        </p:nvSpPr>
        <p:spPr/>
        <p:txBody>
          <a:bodyPr/>
          <a:lstStyle/>
          <a:p>
            <a:r>
              <a:rPr lang="en-US" smtClean="0"/>
              <a:t>Accuracy of SWH depends on the wave height; </a:t>
            </a:r>
            <a:br>
              <a:rPr lang="en-US" smtClean="0"/>
            </a:br>
            <a:r>
              <a:rPr lang="en-US" smtClean="0"/>
              <a:t>the higher the wave, the larger the error on the measurement</a:t>
            </a:r>
          </a:p>
          <a:p>
            <a:r>
              <a:rPr lang="en-US" smtClean="0"/>
              <a:t>Typically </a:t>
            </a:r>
          </a:p>
          <a:p>
            <a:pPr lvl="1"/>
            <a:r>
              <a:rPr lang="en-US" smtClean="0"/>
              <a:t>for SWH: 5% or 0.25 m (whichever is greater)</a:t>
            </a:r>
          </a:p>
          <a:p>
            <a:pPr lvl="1"/>
            <a:r>
              <a:rPr lang="en-US" smtClean="0"/>
              <a:t>for wind speed: 1.5 m/s (note that some algorithms for some satellites may have threshold effects, so that winds saturate over a certain limit)</a:t>
            </a:r>
          </a:p>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3"/>
          <p:cNvSpPr>
            <a:spLocks noGrp="1"/>
          </p:cNvSpPr>
          <p:nvPr>
            <p:ph type="title"/>
          </p:nvPr>
        </p:nvSpPr>
        <p:spPr/>
        <p:txBody>
          <a:bodyPr/>
          <a:lstStyle/>
          <a:p>
            <a:r>
              <a:rPr lang="en-US" smtClean="0"/>
              <a:t>What can we do with this?</a:t>
            </a:r>
          </a:p>
        </p:txBody>
      </p:sp>
      <p:sp>
        <p:nvSpPr>
          <p:cNvPr id="38914" name="Espace réservé du texte 4"/>
          <p:cNvSpPr>
            <a:spLocks noGrp="1"/>
          </p:cNvSpPr>
          <p:nvPr>
            <p:ph type="body" idx="1"/>
          </p:nvPr>
        </p:nvSpPr>
        <p:spPr/>
        <p:txBody>
          <a:bodyPr/>
          <a:lstStyle/>
          <a:p>
            <a:endParaRPr lang="de-DE"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t>Aviso?</a:t>
            </a:r>
          </a:p>
        </p:txBody>
      </p:sp>
      <p:sp>
        <p:nvSpPr>
          <p:cNvPr id="17410" name="Rectangle 3"/>
          <p:cNvSpPr>
            <a:spLocks noGrp="1" noChangeArrowheads="1"/>
          </p:cNvSpPr>
          <p:nvPr>
            <p:ph idx="1"/>
          </p:nvPr>
        </p:nvSpPr>
        <p:spPr>
          <a:xfrm>
            <a:off x="160338" y="1447800"/>
            <a:ext cx="9745662" cy="4724400"/>
          </a:xfrm>
        </p:spPr>
        <p:txBody>
          <a:bodyPr/>
          <a:lstStyle/>
          <a:p>
            <a:pPr marL="0" indent="0">
              <a:buFontTx/>
              <a:buNone/>
            </a:pPr>
            <a:r>
              <a:rPr lang="en-US" smtClean="0">
                <a:solidFill>
                  <a:srgbClr val="FF9B03"/>
                </a:solidFill>
              </a:rPr>
              <a:t>A</a:t>
            </a:r>
            <a:r>
              <a:rPr lang="en-US" smtClean="0"/>
              <a:t>rchiving, </a:t>
            </a:r>
            <a:r>
              <a:rPr lang="en-US" smtClean="0">
                <a:solidFill>
                  <a:srgbClr val="FF9B03"/>
                </a:solidFill>
              </a:rPr>
              <a:t>V</a:t>
            </a:r>
            <a:r>
              <a:rPr lang="en-US" smtClean="0"/>
              <a:t>alidation and </a:t>
            </a:r>
            <a:r>
              <a:rPr lang="en-US" smtClean="0">
                <a:solidFill>
                  <a:srgbClr val="FF9B03"/>
                </a:solidFill>
              </a:rPr>
              <a:t>I</a:t>
            </a:r>
            <a:r>
              <a:rPr lang="en-US" smtClean="0"/>
              <a:t>nterpretation of </a:t>
            </a:r>
            <a:r>
              <a:rPr lang="en-US" smtClean="0">
                <a:solidFill>
                  <a:srgbClr val="FF9B03"/>
                </a:solidFill>
              </a:rPr>
              <a:t>S</a:t>
            </a:r>
            <a:r>
              <a:rPr lang="en-US" smtClean="0"/>
              <a:t>atellite </a:t>
            </a:r>
            <a:r>
              <a:rPr lang="en-US" smtClean="0">
                <a:solidFill>
                  <a:srgbClr val="FF9B03"/>
                </a:solidFill>
              </a:rPr>
              <a:t>O</a:t>
            </a:r>
            <a:r>
              <a:rPr lang="en-US" smtClean="0"/>
              <a:t>ceanographic data</a:t>
            </a:r>
            <a:br>
              <a:rPr lang="en-US" smtClean="0"/>
            </a:br>
            <a:r>
              <a:rPr lang="en-US" i="1" smtClean="0"/>
              <a:t>French Distributing and Archiving center for satellite altimetry data since 1992 (Topex/Poseidon launch)</a:t>
            </a:r>
          </a:p>
          <a:p>
            <a:pPr marL="0" indent="0">
              <a:buFontTx/>
              <a:buNone/>
            </a:pPr>
            <a:endParaRPr lang="en-US" i="1" smtClean="0"/>
          </a:p>
          <a:p>
            <a:pPr marL="0" indent="0"/>
            <a:r>
              <a:rPr lang="en-US" smtClean="0"/>
              <a:t> Distribution of Altimetry data &amp; Doris precise location system data</a:t>
            </a:r>
          </a:p>
          <a:p>
            <a:pPr marL="0" indent="0"/>
            <a:r>
              <a:rPr lang="en-US" smtClean="0"/>
              <a:t> User Helpdesk</a:t>
            </a:r>
          </a:p>
          <a:p>
            <a:pPr marL="0" indent="0"/>
            <a:r>
              <a:rPr lang="en-US" smtClean="0"/>
              <a:t> Information about Altimetry &amp; Doris, </a:t>
            </a:r>
          </a:p>
          <a:p>
            <a:pPr marL="0" indent="0"/>
            <a:r>
              <a:rPr lang="en-US" smtClean="0"/>
              <a:t> Promotion of users’ work</a:t>
            </a:r>
          </a:p>
          <a:p>
            <a:pPr marL="0" indent="0"/>
            <a:r>
              <a:rPr lang="en-US" smtClean="0"/>
              <a:t> Outreach </a:t>
            </a:r>
          </a:p>
          <a:p>
            <a:pPr marL="0" indent="0"/>
            <a:endParaRPr lang="en-US" smtClean="0"/>
          </a:p>
          <a:p>
            <a:pPr marL="0" indent="0"/>
            <a:r>
              <a:rPr lang="en-US" smtClean="0"/>
              <a:t> </a:t>
            </a:r>
            <a:r>
              <a:rPr lang="en-US" smtClean="0">
                <a:hlinkClick r:id="rId3"/>
              </a:rPr>
              <a:t>http://www.aviso.oceanobs.com</a:t>
            </a:r>
            <a:r>
              <a:rPr lang="en-US" smtClean="0"/>
              <a:t/>
            </a:r>
            <a:br>
              <a:rPr lang="en-US" smtClean="0"/>
            </a:br>
            <a:r>
              <a:rPr lang="en-US" smtClean="0"/>
              <a:t>  aviso@oceanobs.com</a:t>
            </a:r>
          </a:p>
          <a:p>
            <a:pPr marL="0" indent="0"/>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p:txBody>
          <a:bodyPr/>
          <a:lstStyle/>
          <a:p>
            <a:r>
              <a:rPr lang="en-US" smtClean="0"/>
              <a:t>Applications of Significant wave height measurements from altimetry</a:t>
            </a:r>
          </a:p>
        </p:txBody>
      </p:sp>
      <p:sp>
        <p:nvSpPr>
          <p:cNvPr id="39938" name="Espace réservé du contenu 2"/>
          <p:cNvSpPr>
            <a:spLocks noGrp="1"/>
          </p:cNvSpPr>
          <p:nvPr>
            <p:ph idx="1"/>
          </p:nvPr>
        </p:nvSpPr>
        <p:spPr/>
        <p:txBody>
          <a:bodyPr/>
          <a:lstStyle/>
          <a:p>
            <a:r>
              <a:rPr lang="en-US" smtClean="0"/>
              <a:t>Operational measurement of waves?	Yes</a:t>
            </a:r>
            <a:r>
              <a:rPr lang="en-US" sz="3600" smtClean="0"/>
              <a:t> </a:t>
            </a:r>
            <a:r>
              <a:rPr lang="en-US" sz="3600" smtClean="0">
                <a:latin typeface="Times New Roman" pitchFamily="18" charset="0"/>
                <a:cs typeface="Times New Roman" pitchFamily="18" charset="0"/>
              </a:rPr>
              <a:t>□</a:t>
            </a:r>
            <a:r>
              <a:rPr lang="en-US" smtClean="0"/>
              <a:t>		No</a:t>
            </a:r>
            <a:r>
              <a:rPr lang="en-US" sz="3600" smtClean="0"/>
              <a:t> </a:t>
            </a:r>
            <a:r>
              <a:rPr lang="en-US" sz="3600" smtClean="0">
                <a:latin typeface="Times New Roman" pitchFamily="18" charset="0"/>
                <a:cs typeface="Times New Roman" pitchFamily="18" charset="0"/>
              </a:rPr>
              <a:t>□</a:t>
            </a:r>
            <a:r>
              <a:rPr lang="en-US" sz="3600" smtClean="0"/>
              <a:t/>
            </a:r>
            <a:br>
              <a:rPr lang="en-US" sz="3600" smtClean="0"/>
            </a:br>
            <a:endParaRPr lang="en-US" sz="36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p:txBody>
          <a:bodyPr/>
          <a:lstStyle/>
          <a:p>
            <a:r>
              <a:rPr lang="en-US" smtClean="0"/>
              <a:t>Applications of Significant wave height measurements from altimetry</a:t>
            </a:r>
          </a:p>
        </p:txBody>
      </p:sp>
      <p:sp>
        <p:nvSpPr>
          <p:cNvPr id="40962" name="Espace réservé du contenu 2"/>
          <p:cNvSpPr>
            <a:spLocks noGrp="1"/>
          </p:cNvSpPr>
          <p:nvPr>
            <p:ph idx="1"/>
          </p:nvPr>
        </p:nvSpPr>
        <p:spPr/>
        <p:txBody>
          <a:bodyPr/>
          <a:lstStyle/>
          <a:p>
            <a:r>
              <a:rPr lang="en-US" smtClean="0"/>
              <a:t>Operational measurement of waves?</a:t>
            </a:r>
            <a:br>
              <a:rPr lang="en-US" smtClean="0"/>
            </a:br>
            <a:r>
              <a:rPr lang="en-US" smtClean="0"/>
              <a:t>Well, yes and no:</a:t>
            </a:r>
          </a:p>
          <a:p>
            <a:pPr lvl="1"/>
            <a:r>
              <a:rPr lang="en-US" smtClean="0"/>
              <a:t>No: the satellite goes over the same point “only” every cycle (10 days at least, up to 35 days depending on the satellite), so not all the surface of the ocean is covered at all time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GB" smtClean="0"/>
              <a:t>Satellite coverages</a:t>
            </a:r>
          </a:p>
        </p:txBody>
      </p:sp>
      <p:sp>
        <p:nvSpPr>
          <p:cNvPr id="7171" name="Rectangle 3"/>
          <p:cNvSpPr>
            <a:spLocks noGrp="1" noChangeArrowheads="1"/>
          </p:cNvSpPr>
          <p:nvPr>
            <p:ph type="body" idx="1"/>
          </p:nvPr>
        </p:nvSpPr>
        <p:spPr>
          <a:xfrm>
            <a:off x="1639888" y="6021388"/>
            <a:ext cx="6707187" cy="201612"/>
          </a:xfrm>
        </p:spPr>
        <p:txBody>
          <a:bodyPr/>
          <a:lstStyle/>
          <a:p>
            <a:pPr algn="ctr">
              <a:lnSpc>
                <a:spcPct val="90000"/>
              </a:lnSpc>
              <a:spcBef>
                <a:spcPct val="0"/>
              </a:spcBef>
              <a:buSzTx/>
              <a:buFontTx/>
              <a:buNone/>
              <a:defRPr/>
            </a:pPr>
            <a:r>
              <a:rPr lang="en-GB" sz="1000" dirty="0" smtClean="0">
                <a:solidFill>
                  <a:schemeClr val="accent6">
                    <a:lumMod val="75000"/>
                  </a:schemeClr>
                </a:solidFill>
              </a:rPr>
              <a:t>Jason-2 coverage (for </a:t>
            </a:r>
            <a:r>
              <a:rPr lang="en-GB" sz="1000" dirty="0" err="1" smtClean="0">
                <a:solidFill>
                  <a:schemeClr val="accent6">
                    <a:lumMod val="75000"/>
                  </a:schemeClr>
                </a:solidFill>
              </a:rPr>
              <a:t>merly</a:t>
            </a:r>
            <a:r>
              <a:rPr lang="en-GB" sz="1000" dirty="0" smtClean="0">
                <a:solidFill>
                  <a:schemeClr val="accent6">
                    <a:lumMod val="75000"/>
                  </a:schemeClr>
                </a:solidFill>
              </a:rPr>
              <a:t> </a:t>
            </a:r>
            <a:r>
              <a:rPr lang="en-GB" sz="1000" dirty="0" err="1" smtClean="0">
                <a:solidFill>
                  <a:schemeClr val="accent6">
                    <a:lumMod val="75000"/>
                  </a:schemeClr>
                </a:solidFill>
              </a:rPr>
              <a:t>Topex</a:t>
            </a:r>
            <a:r>
              <a:rPr lang="en-GB" sz="1000" dirty="0" smtClean="0">
                <a:solidFill>
                  <a:schemeClr val="accent6">
                    <a:lumMod val="75000"/>
                  </a:schemeClr>
                </a:solidFill>
              </a:rPr>
              <a:t>/Poseidon and Jason-1) left, </a:t>
            </a:r>
            <a:r>
              <a:rPr lang="en-GB" sz="1000" dirty="0" err="1" smtClean="0">
                <a:solidFill>
                  <a:schemeClr val="accent6">
                    <a:lumMod val="75000"/>
                  </a:schemeClr>
                </a:solidFill>
              </a:rPr>
              <a:t>Envisat</a:t>
            </a:r>
            <a:r>
              <a:rPr lang="en-GB" sz="1000" dirty="0" smtClean="0">
                <a:solidFill>
                  <a:schemeClr val="accent6">
                    <a:lumMod val="75000"/>
                  </a:schemeClr>
                </a:solidFill>
              </a:rPr>
              <a:t> (formerly ERS-1 and 2) right</a:t>
            </a:r>
          </a:p>
        </p:txBody>
      </p:sp>
      <p:sp>
        <p:nvSpPr>
          <p:cNvPr id="7173" name="Rectangle 12"/>
          <p:cNvSpPr>
            <a:spLocks noChangeArrowheads="1"/>
          </p:cNvSpPr>
          <p:nvPr/>
        </p:nvSpPr>
        <p:spPr bwMode="auto">
          <a:xfrm>
            <a:off x="117475" y="2876550"/>
            <a:ext cx="1949450" cy="236538"/>
          </a:xfrm>
          <a:prstGeom prst="rect">
            <a:avLst/>
          </a:prstGeom>
          <a:noFill/>
          <a:ln w="9525">
            <a:solidFill>
              <a:schemeClr val="bg1"/>
            </a:solidFill>
            <a:miter lim="800000"/>
            <a:headEnd/>
            <a:tailEnd/>
          </a:ln>
        </p:spPr>
        <p:txBody>
          <a:bodyPr wrap="none" anchor="ctr"/>
          <a:lstStyle/>
          <a:p>
            <a:pPr>
              <a:defRPr/>
            </a:pPr>
            <a:endParaRPr lang="en-US">
              <a:solidFill>
                <a:schemeClr val="accent6">
                  <a:lumMod val="75000"/>
                </a:schemeClr>
              </a:solidFill>
            </a:endParaRPr>
          </a:p>
        </p:txBody>
      </p:sp>
      <p:sp>
        <p:nvSpPr>
          <p:cNvPr id="7174" name="Rectangle 14"/>
          <p:cNvSpPr>
            <a:spLocks noChangeArrowheads="1"/>
          </p:cNvSpPr>
          <p:nvPr/>
        </p:nvSpPr>
        <p:spPr bwMode="auto">
          <a:xfrm>
            <a:off x="193675" y="4292600"/>
            <a:ext cx="1951038" cy="236538"/>
          </a:xfrm>
          <a:prstGeom prst="rect">
            <a:avLst/>
          </a:prstGeom>
          <a:noFill/>
          <a:ln w="9525">
            <a:solidFill>
              <a:schemeClr val="bg1"/>
            </a:solidFill>
            <a:miter lim="800000"/>
            <a:headEnd/>
            <a:tailEnd/>
          </a:ln>
        </p:spPr>
        <p:txBody>
          <a:bodyPr wrap="none" anchor="ctr"/>
          <a:lstStyle/>
          <a:p>
            <a:pPr>
              <a:defRPr/>
            </a:pPr>
            <a:endParaRPr lang="en-US">
              <a:solidFill>
                <a:schemeClr val="accent6">
                  <a:lumMod val="75000"/>
                </a:schemeClr>
              </a:solidFill>
            </a:endParaRPr>
          </a:p>
        </p:txBody>
      </p:sp>
      <p:pic>
        <p:nvPicPr>
          <p:cNvPr id="41989" name="Picture 22" descr="C:\Documents and Settings\vrosmorduc\Bureau\presentations_salp_maj2011\maj presentation salp\tpj_equateur.jpg"/>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776288" y="2492375"/>
            <a:ext cx="3925887" cy="3600450"/>
          </a:xfrm>
          <a:prstGeom prst="rect">
            <a:avLst/>
          </a:prstGeom>
          <a:noFill/>
          <a:ln w="9525">
            <a:noFill/>
            <a:miter lim="800000"/>
            <a:headEnd/>
            <a:tailEnd/>
          </a:ln>
        </p:spPr>
      </p:pic>
      <p:sp>
        <p:nvSpPr>
          <p:cNvPr id="41990" name="Rectangle 10"/>
          <p:cNvSpPr>
            <a:spLocks noChangeArrowheads="1"/>
          </p:cNvSpPr>
          <p:nvPr/>
        </p:nvSpPr>
        <p:spPr bwMode="auto">
          <a:xfrm>
            <a:off x="849313" y="908050"/>
            <a:ext cx="6840537" cy="3240088"/>
          </a:xfrm>
          <a:prstGeom prst="rect">
            <a:avLst/>
          </a:prstGeom>
          <a:noFill/>
          <a:ln w="9525">
            <a:noFill/>
            <a:miter lim="800000"/>
            <a:headEnd/>
            <a:tailEnd/>
          </a:ln>
        </p:spPr>
        <p:txBody>
          <a:bodyPr/>
          <a:lstStyle/>
          <a:p>
            <a:pPr marL="185738" indent="-185738" eaLnBrk="0" hangingPunct="0"/>
            <a:r>
              <a:rPr lang="en-GB" sz="2000">
                <a:solidFill>
                  <a:srgbClr val="00279F"/>
                </a:solidFill>
                <a:latin typeface="Avant Garde"/>
                <a:sym typeface="Wingdings"/>
              </a:rPr>
              <a:t>T/P and Jason-1 &amp; 2 orbits:</a:t>
            </a:r>
          </a:p>
          <a:p>
            <a:pPr marL="185738" indent="-185738">
              <a:spcBef>
                <a:spcPct val="20000"/>
              </a:spcBef>
              <a:buSzPct val="55000"/>
              <a:buFont typeface="Wingdings"/>
              <a:buChar char="n"/>
            </a:pPr>
            <a:r>
              <a:rPr lang="en-GB" sz="2000">
                <a:solidFill>
                  <a:srgbClr val="00279F"/>
                </a:solidFill>
                <a:latin typeface="Avant Garde"/>
                <a:sym typeface="Wingdings"/>
              </a:rPr>
              <a:t>Priority for temporal coverage.</a:t>
            </a:r>
          </a:p>
          <a:p>
            <a:pPr marL="185738" indent="-185738">
              <a:spcBef>
                <a:spcPct val="20000"/>
              </a:spcBef>
              <a:buSzPct val="55000"/>
              <a:buFont typeface="Wingdings"/>
              <a:buChar char="n"/>
            </a:pPr>
            <a:r>
              <a:rPr lang="en-GB" sz="2000" b="1">
                <a:solidFill>
                  <a:srgbClr val="00279F"/>
                </a:solidFill>
                <a:latin typeface="Avant Garde"/>
                <a:sym typeface="Wingdings"/>
              </a:rPr>
              <a:t>10-day</a:t>
            </a:r>
            <a:r>
              <a:rPr lang="en-GB" sz="2000">
                <a:solidFill>
                  <a:srgbClr val="00279F"/>
                </a:solidFill>
                <a:latin typeface="Avant Garde"/>
                <a:sym typeface="Wingdings"/>
              </a:rPr>
              <a:t> revisit capability (cycle).</a:t>
            </a:r>
          </a:p>
          <a:p>
            <a:pPr marL="185738" indent="-185738">
              <a:spcBef>
                <a:spcPct val="20000"/>
              </a:spcBef>
              <a:buSzPct val="55000"/>
              <a:buFont typeface="Wingdings"/>
              <a:buChar char="n"/>
            </a:pPr>
            <a:r>
              <a:rPr lang="en-GB" sz="2000">
                <a:solidFill>
                  <a:srgbClr val="00279F"/>
                </a:solidFill>
                <a:latin typeface="Avant Garde"/>
                <a:sym typeface="Wingdings"/>
              </a:rPr>
              <a:t>Observe large-scale signals.</a:t>
            </a:r>
          </a:p>
        </p:txBody>
      </p:sp>
      <p:pic>
        <p:nvPicPr>
          <p:cNvPr id="41991" name="Picture 3" descr="C:\Documents and Settings\vrosmorduc\Bureau\presentations_salp_maj2011\maj presentation salp\en_equateur.jpg"/>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432425" y="2492375"/>
            <a:ext cx="3913188" cy="3600450"/>
          </a:xfrm>
          <a:prstGeom prst="rect">
            <a:avLst/>
          </a:prstGeom>
          <a:noFill/>
          <a:ln w="9525">
            <a:noFill/>
            <a:miter lim="800000"/>
            <a:headEnd/>
            <a:tailEnd/>
          </a:ln>
        </p:spPr>
      </p:pic>
      <p:sp>
        <p:nvSpPr>
          <p:cNvPr id="41992" name="Rectangle 10"/>
          <p:cNvSpPr>
            <a:spLocks noChangeArrowheads="1"/>
          </p:cNvSpPr>
          <p:nvPr/>
        </p:nvSpPr>
        <p:spPr bwMode="auto">
          <a:xfrm>
            <a:off x="5168900" y="909638"/>
            <a:ext cx="6840538" cy="3240087"/>
          </a:xfrm>
          <a:prstGeom prst="rect">
            <a:avLst/>
          </a:prstGeom>
          <a:noFill/>
          <a:ln w="9525">
            <a:noFill/>
            <a:miter lim="800000"/>
            <a:headEnd/>
            <a:tailEnd/>
          </a:ln>
        </p:spPr>
        <p:txBody>
          <a:bodyPr/>
          <a:lstStyle/>
          <a:p>
            <a:pPr marL="185738" indent="-185738">
              <a:spcBef>
                <a:spcPct val="20000"/>
              </a:spcBef>
              <a:buSzPct val="55000"/>
              <a:buFont typeface="Wingdings"/>
              <a:buNone/>
            </a:pPr>
            <a:r>
              <a:rPr lang="en-GB" sz="2000">
                <a:solidFill>
                  <a:srgbClr val="00279F"/>
                </a:solidFill>
                <a:latin typeface="Avant Garde"/>
                <a:sym typeface="Wingdings"/>
              </a:rPr>
              <a:t>ERS and Envisat orbits:</a:t>
            </a:r>
          </a:p>
          <a:p>
            <a:pPr marL="185738" indent="-185738">
              <a:spcBef>
                <a:spcPct val="20000"/>
              </a:spcBef>
              <a:buSzPct val="55000"/>
              <a:buFont typeface="Wingdings"/>
              <a:buChar char="n"/>
            </a:pPr>
            <a:r>
              <a:rPr lang="en-GB" sz="2000">
                <a:solidFill>
                  <a:srgbClr val="00279F"/>
                </a:solidFill>
                <a:latin typeface="Avant Garde"/>
                <a:sym typeface="Wingdings"/>
              </a:rPr>
              <a:t>Priority for spatial coverage.</a:t>
            </a:r>
          </a:p>
          <a:p>
            <a:pPr marL="185738" indent="-185738">
              <a:spcBef>
                <a:spcPct val="20000"/>
              </a:spcBef>
              <a:buSzPct val="55000"/>
              <a:buFont typeface="Wingdings"/>
              <a:buChar char="n"/>
            </a:pPr>
            <a:r>
              <a:rPr lang="en-GB" sz="2000" b="1">
                <a:solidFill>
                  <a:srgbClr val="00279F"/>
                </a:solidFill>
                <a:latin typeface="Avant Garde"/>
                <a:sym typeface="Wingdings"/>
              </a:rPr>
              <a:t>35-day</a:t>
            </a:r>
            <a:r>
              <a:rPr lang="en-GB" sz="2000">
                <a:solidFill>
                  <a:srgbClr val="00279F"/>
                </a:solidFill>
                <a:latin typeface="Avant Garde"/>
                <a:sym typeface="Wingdings"/>
              </a:rPr>
              <a:t> revisit capability (cycle).</a:t>
            </a:r>
          </a:p>
          <a:p>
            <a:pPr marL="185738" indent="-185738">
              <a:spcBef>
                <a:spcPct val="20000"/>
              </a:spcBef>
              <a:buSzPct val="55000"/>
              <a:buFont typeface="Wingdings"/>
              <a:buChar char="n"/>
            </a:pPr>
            <a:r>
              <a:rPr lang="en-GB" sz="2000">
                <a:solidFill>
                  <a:srgbClr val="00279F"/>
                </a:solidFill>
                <a:latin typeface="Avant Garde"/>
                <a:sym typeface="Wingdings"/>
              </a:rPr>
              <a:t>Observe small-scale signals: eddies.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p:txBody>
          <a:bodyPr/>
          <a:lstStyle/>
          <a:p>
            <a:r>
              <a:rPr lang="en-US" smtClean="0"/>
              <a:t>Coverage</a:t>
            </a:r>
          </a:p>
        </p:txBody>
      </p:sp>
      <p:sp>
        <p:nvSpPr>
          <p:cNvPr id="44034" name="Espace réservé du contenu 2"/>
          <p:cNvSpPr>
            <a:spLocks noGrp="1"/>
          </p:cNvSpPr>
          <p:nvPr>
            <p:ph idx="1"/>
          </p:nvPr>
        </p:nvSpPr>
        <p:spPr>
          <a:xfrm>
            <a:off x="5168900" y="1341438"/>
            <a:ext cx="4537075" cy="4830762"/>
          </a:xfrm>
        </p:spPr>
        <p:txBody>
          <a:bodyPr/>
          <a:lstStyle/>
          <a:p>
            <a:pPr marL="0" indent="0">
              <a:buFontTx/>
              <a:buNone/>
            </a:pPr>
            <a:r>
              <a:rPr lang="fr-FR" sz="2000" smtClean="0"/>
              <a:t>One day of measurements taken by 3 satellites (Jason-1, Jason-2, Envisat)</a:t>
            </a:r>
          </a:p>
        </p:txBody>
      </p:sp>
      <p:pic>
        <p:nvPicPr>
          <p:cNvPr id="44035" name="Picture 2"/>
          <p:cNvPicPr>
            <a:picLocks noChangeAspect="1" noChangeArrowheads="1"/>
          </p:cNvPicPr>
          <p:nvPr/>
        </p:nvPicPr>
        <p:blipFill>
          <a:blip r:embed="rId2"/>
          <a:srcRect l="4178" t="6703" r="37234" b="20744"/>
          <a:stretch>
            <a:fillRect/>
          </a:stretch>
        </p:blipFill>
        <p:spPr bwMode="auto">
          <a:xfrm>
            <a:off x="200025" y="1052513"/>
            <a:ext cx="4972050" cy="4608512"/>
          </a:xfrm>
          <a:prstGeom prst="rect">
            <a:avLst/>
          </a:prstGeom>
          <a:noFill/>
          <a:ln w="9525">
            <a:noFill/>
            <a:miter lim="800000"/>
            <a:headEnd/>
            <a:tailEnd/>
          </a:ln>
        </p:spPr>
      </p:pic>
      <p:pic>
        <p:nvPicPr>
          <p:cNvPr id="44036" name="Picture 3"/>
          <p:cNvPicPr>
            <a:picLocks noChangeAspect="1" noChangeArrowheads="1"/>
          </p:cNvPicPr>
          <p:nvPr/>
        </p:nvPicPr>
        <p:blipFill>
          <a:blip r:embed="rId3"/>
          <a:srcRect l="4681" t="8797" r="37059" b="20770"/>
          <a:stretch>
            <a:fillRect/>
          </a:stretch>
        </p:blipFill>
        <p:spPr bwMode="auto">
          <a:xfrm>
            <a:off x="5111750" y="2019300"/>
            <a:ext cx="4665663" cy="42179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p:txBody>
          <a:bodyPr/>
          <a:lstStyle/>
          <a:p>
            <a:r>
              <a:rPr lang="en-US" smtClean="0"/>
              <a:t>Applications of Significant wave height measurements from altimetry</a:t>
            </a:r>
          </a:p>
        </p:txBody>
      </p:sp>
      <p:sp>
        <p:nvSpPr>
          <p:cNvPr id="45058" name="Espace réservé du contenu 2"/>
          <p:cNvSpPr>
            <a:spLocks noGrp="1"/>
          </p:cNvSpPr>
          <p:nvPr>
            <p:ph idx="1"/>
          </p:nvPr>
        </p:nvSpPr>
        <p:spPr/>
        <p:txBody>
          <a:bodyPr/>
          <a:lstStyle/>
          <a:p>
            <a:r>
              <a:rPr lang="en-US" smtClean="0"/>
              <a:t>Operational measurement of waves?</a:t>
            </a:r>
            <a:br>
              <a:rPr lang="en-US" smtClean="0"/>
            </a:br>
            <a:r>
              <a:rPr lang="en-US" smtClean="0"/>
              <a:t>Well, yes and no:</a:t>
            </a:r>
          </a:p>
          <a:p>
            <a:pPr lvl="1"/>
            <a:r>
              <a:rPr lang="en-US" smtClean="0"/>
              <a:t>No: the satellite goes over the same point “only” every cycle (10 days at least, up to 35 days depending on the satellite), so not all the surface of the ocean is covered at all time</a:t>
            </a:r>
          </a:p>
          <a:p>
            <a:pPr lvl="1"/>
            <a:r>
              <a:rPr lang="en-US" smtClean="0"/>
              <a:t>Yes: SWH from altimetry can be assimilated within ocean wave models…</a:t>
            </a:r>
          </a:p>
          <a:p>
            <a:pPr lvl="1"/>
            <a:r>
              <a:rPr lang="en-US" smtClean="0"/>
              <a:t>And if a satellite goes over your region of interest in the right time frame, you can have data 2 hours after measurements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p:txBody>
          <a:bodyPr/>
          <a:lstStyle/>
          <a:p>
            <a:r>
              <a:rPr lang="en-US" smtClean="0"/>
              <a:t>Applications of Significant wave height measurements from altimetry</a:t>
            </a:r>
          </a:p>
        </p:txBody>
      </p:sp>
      <p:sp>
        <p:nvSpPr>
          <p:cNvPr id="46082" name="Espace réservé du contenu 2"/>
          <p:cNvSpPr>
            <a:spLocks noGrp="1"/>
          </p:cNvSpPr>
          <p:nvPr>
            <p:ph idx="1"/>
          </p:nvPr>
        </p:nvSpPr>
        <p:spPr/>
        <p:txBody>
          <a:bodyPr/>
          <a:lstStyle/>
          <a:p>
            <a:r>
              <a:rPr lang="en-US" smtClean="0"/>
              <a:t>Operational measurement of waves?</a:t>
            </a:r>
            <a:br>
              <a:rPr lang="en-US" smtClean="0"/>
            </a:br>
            <a:r>
              <a:rPr lang="en-US" smtClean="0"/>
              <a:t>Well, yes and no:</a:t>
            </a:r>
          </a:p>
          <a:p>
            <a:pPr lvl="1"/>
            <a:r>
              <a:rPr lang="en-US" smtClean="0"/>
              <a:t>No: the satellite goes over the same point “only” every cycle (10 days at least, up to 35 days depending on the satellite), so not all the surface of the ocean is covered at all time</a:t>
            </a:r>
          </a:p>
          <a:p>
            <a:pPr lvl="1"/>
            <a:r>
              <a:rPr lang="en-US" smtClean="0"/>
              <a:t>The data are available 2 hours after measurements</a:t>
            </a:r>
          </a:p>
          <a:p>
            <a:pPr lvl="1"/>
            <a:r>
              <a:rPr lang="en-US" smtClean="0"/>
              <a:t>Yes: SWH from altimetry can be assimilated within ocean wave models…</a:t>
            </a:r>
          </a:p>
          <a:p>
            <a:pPr lvl="1"/>
            <a:endParaRPr lang="en-US" smtClean="0"/>
          </a:p>
          <a:p>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p:nvPr>
        </p:nvSpPr>
        <p:spPr/>
        <p:txBody>
          <a:bodyPr/>
          <a:lstStyle/>
          <a:p>
            <a:r>
              <a:rPr lang="en-US" smtClean="0"/>
              <a:t>Operational application: wave forecast during a storm</a:t>
            </a:r>
          </a:p>
        </p:txBody>
      </p:sp>
      <p:sp>
        <p:nvSpPr>
          <p:cNvPr id="47106" name="Espace réservé du contenu 2"/>
          <p:cNvSpPr>
            <a:spLocks noGrp="1"/>
          </p:cNvSpPr>
          <p:nvPr>
            <p:ph idx="1"/>
          </p:nvPr>
        </p:nvSpPr>
        <p:spPr/>
        <p:txBody>
          <a:bodyPr/>
          <a:lstStyle/>
          <a:p>
            <a:r>
              <a:rPr lang="en-US" smtClean="0"/>
              <a:t>Wave-measuring buoys not present everywhere</a:t>
            </a:r>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t>while satellites are going all over the globe, continuously, homogeneously (if not measuring the same point at any given time)</a:t>
            </a:r>
          </a:p>
          <a:p>
            <a:endParaRPr lang="en-US" smtClean="0"/>
          </a:p>
        </p:txBody>
      </p:sp>
      <p:pic>
        <p:nvPicPr>
          <p:cNvPr id="47107" name="Picture 6" descr="C:\Documents and Settings\jean-michel.lefevre\Mes documents\PRESENTA\OSTST_SWT-EUMETSAT\2011\bou1\bouees.gif"/>
          <p:cNvPicPr>
            <a:picLocks noChangeAspect="1" noChangeArrowheads="1"/>
          </p:cNvPicPr>
          <p:nvPr/>
        </p:nvPicPr>
        <p:blipFill>
          <a:blip r:embed="rId2"/>
          <a:srcRect l="4204" t="27664" r="3477" b="5515"/>
          <a:stretch>
            <a:fillRect/>
          </a:stretch>
        </p:blipFill>
        <p:spPr bwMode="auto">
          <a:xfrm>
            <a:off x="631825" y="1844675"/>
            <a:ext cx="7777163" cy="3671888"/>
          </a:xfrm>
          <a:prstGeom prst="rect">
            <a:avLst/>
          </a:prstGeom>
          <a:noFill/>
          <a:ln w="9525">
            <a:noFill/>
            <a:miter lim="800000"/>
            <a:headEnd/>
            <a:tailEnd/>
          </a:ln>
        </p:spPr>
      </p:pic>
      <p:sp>
        <p:nvSpPr>
          <p:cNvPr id="5" name="Rectangle 3"/>
          <p:cNvSpPr txBox="1">
            <a:spLocks noChangeArrowheads="1"/>
          </p:cNvSpPr>
          <p:nvPr/>
        </p:nvSpPr>
        <p:spPr>
          <a:xfrm>
            <a:off x="3749675" y="4911725"/>
            <a:ext cx="5524500" cy="533400"/>
          </a:xfrm>
          <a:prstGeom prst="rect">
            <a:avLst/>
          </a:prstGeom>
          <a:noFill/>
        </p:spPr>
        <p:txBody>
          <a:bodyPr/>
          <a:lstStyle/>
          <a:p>
            <a:pPr marL="342900" indent="-342900" eaLnBrk="0" hangingPunct="0">
              <a:spcBef>
                <a:spcPct val="20000"/>
              </a:spcBef>
              <a:buClr>
                <a:srgbClr val="FE9B03"/>
              </a:buClr>
              <a:buSzPct val="100000"/>
              <a:defRPr/>
            </a:pPr>
            <a:r>
              <a:rPr lang="fr-FR" sz="2000" kern="0" dirty="0" err="1">
                <a:solidFill>
                  <a:srgbClr val="00279F"/>
                </a:solidFill>
                <a:latin typeface="+mn-lt"/>
              </a:rPr>
              <a:t>Courtesy</a:t>
            </a:r>
            <a:r>
              <a:rPr lang="fr-FR" sz="2000" kern="0" dirty="0">
                <a:solidFill>
                  <a:srgbClr val="00279F"/>
                </a:solidFill>
                <a:latin typeface="+mn-lt"/>
              </a:rPr>
              <a:t>  JM Lefèvre, Météo France</a:t>
            </a:r>
            <a:endParaRPr lang="en-GB" sz="2000" kern="0" dirty="0">
              <a:solidFill>
                <a:srgbClr val="00279F"/>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p:cNvSpPr>
            <a:spLocks noGrp="1"/>
          </p:cNvSpPr>
          <p:nvPr>
            <p:ph type="title"/>
          </p:nvPr>
        </p:nvSpPr>
        <p:spPr/>
        <p:txBody>
          <a:bodyPr/>
          <a:lstStyle/>
          <a:p>
            <a:r>
              <a:rPr lang="en-US" smtClean="0"/>
              <a:t>Operational application: wave forecast during a storm</a:t>
            </a:r>
          </a:p>
        </p:txBody>
      </p:sp>
      <p:sp>
        <p:nvSpPr>
          <p:cNvPr id="48130" name="Espace réservé du contenu 2"/>
          <p:cNvSpPr>
            <a:spLocks noGrp="1"/>
          </p:cNvSpPr>
          <p:nvPr>
            <p:ph idx="1"/>
          </p:nvPr>
        </p:nvSpPr>
        <p:spPr/>
        <p:txBody>
          <a:bodyPr/>
          <a:lstStyle/>
          <a:p>
            <a:r>
              <a:rPr lang="en-US" smtClean="0"/>
              <a:t>Wave measuring buoys not everywhere</a:t>
            </a:r>
            <a:br>
              <a:rPr lang="en-US" smtClean="0"/>
            </a:br>
            <a:r>
              <a:rPr lang="en-US" smtClean="0"/>
              <a:t>on the other hand, satellites measure everywhere</a:t>
            </a:r>
          </a:p>
          <a:p>
            <a:r>
              <a:rPr lang="en-US" smtClean="0"/>
              <a:t>SWH data from altimetry are assimilated in real time in wave models.</a:t>
            </a:r>
            <a:br>
              <a:rPr lang="en-US" smtClean="0"/>
            </a:br>
            <a:r>
              <a:rPr lang="en-US" smtClean="0"/>
              <a:t>And those data are also used as validation of wave models, especially where there are no other data </a:t>
            </a:r>
          </a:p>
          <a:p>
            <a:endParaRPr lang="en-US" smtClean="0"/>
          </a:p>
          <a:p>
            <a:r>
              <a:rPr lang="en-US" smtClean="0"/>
              <a:t>Example: In December 2007, a strong storm hit North-East Atlantic, breaking records – 18 m SWH was forecasted, </a:t>
            </a:r>
            <a:br>
              <a:rPr lang="en-US" smtClean="0"/>
            </a:br>
            <a:r>
              <a:rPr lang="en-US" smtClean="0"/>
              <a:t>and measured, by both altimetry and in situ buoys</a:t>
            </a:r>
          </a:p>
          <a:p>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
          <p:cNvSpPr>
            <a:spLocks noChangeArrowheads="1"/>
          </p:cNvSpPr>
          <p:nvPr/>
        </p:nvSpPr>
        <p:spPr bwMode="auto">
          <a:xfrm>
            <a:off x="-1420813" y="776288"/>
            <a:ext cx="12747626" cy="276225"/>
          </a:xfrm>
          <a:prstGeom prst="rect">
            <a:avLst/>
          </a:prstGeom>
          <a:noFill/>
          <a:ln w="9525">
            <a:noFill/>
            <a:miter lim="800000"/>
            <a:headEnd/>
            <a:tailEnd/>
          </a:ln>
        </p:spPr>
        <p:txBody>
          <a:bodyPr>
            <a:spAutoFit/>
          </a:bodyPr>
          <a:lstStyle/>
          <a:p>
            <a:r>
              <a:rPr lang="en-GB"/>
              <a:t> </a:t>
            </a:r>
          </a:p>
        </p:txBody>
      </p:sp>
      <p:pic>
        <p:nvPicPr>
          <p:cNvPr id="49154" name="Picture 6" descr="If your see this message instead of image, data for requested date/time are unavailable. For operational forecast and nowcast data you could try to open previous bulletin or change  data set to [previous] one. For [best estimate] time series, possibly data were not yet updated on provider server. In case of continuous problems please contact david.ayache@meteo.fr"/>
          <p:cNvPicPr>
            <a:picLocks noChangeAspect="1" noChangeArrowheads="1"/>
          </p:cNvPicPr>
          <p:nvPr/>
        </p:nvPicPr>
        <p:blipFill>
          <a:blip r:embed="rId3"/>
          <a:srcRect b="3268"/>
          <a:stretch>
            <a:fillRect/>
          </a:stretch>
        </p:blipFill>
        <p:spPr bwMode="auto">
          <a:xfrm>
            <a:off x="98425" y="115888"/>
            <a:ext cx="8670925" cy="5976937"/>
          </a:xfrm>
          <a:prstGeom prst="rect">
            <a:avLst/>
          </a:prstGeom>
          <a:noFill/>
          <a:ln w="9525">
            <a:noFill/>
            <a:miter lim="800000"/>
            <a:headEnd/>
            <a:tailEnd/>
          </a:ln>
        </p:spPr>
      </p:pic>
      <p:grpSp>
        <p:nvGrpSpPr>
          <p:cNvPr id="49155" name="Group 11"/>
          <p:cNvGrpSpPr>
            <a:grpSpLocks/>
          </p:cNvGrpSpPr>
          <p:nvPr/>
        </p:nvGrpSpPr>
        <p:grpSpPr bwMode="auto">
          <a:xfrm>
            <a:off x="660400" y="-1104900"/>
            <a:ext cx="8915400" cy="2171700"/>
            <a:chOff x="0" y="0"/>
            <a:chExt cx="4500" cy="1266"/>
          </a:xfrm>
        </p:grpSpPr>
        <p:sp>
          <p:nvSpPr>
            <p:cNvPr id="49157" name="Rectangle 12"/>
            <p:cNvSpPr>
              <a:spLocks noChangeArrowheads="1"/>
            </p:cNvSpPr>
            <p:nvPr/>
          </p:nvSpPr>
          <p:spPr bwMode="auto">
            <a:xfrm>
              <a:off x="0" y="0"/>
              <a:ext cx="4500" cy="518"/>
            </a:xfrm>
            <a:prstGeom prst="rect">
              <a:avLst/>
            </a:prstGeom>
            <a:noFill/>
            <a:ln w="9525">
              <a:noFill/>
              <a:miter lim="800000"/>
              <a:headEnd/>
              <a:tailEnd/>
            </a:ln>
          </p:spPr>
          <p:txBody>
            <a:bodyPr anchor="ctr"/>
            <a:lstStyle/>
            <a:p>
              <a:endParaRPr lang="de-DE"/>
            </a:p>
          </p:txBody>
        </p:sp>
        <p:sp>
          <p:nvSpPr>
            <p:cNvPr id="49158" name="Rectangle 13"/>
            <p:cNvSpPr>
              <a:spLocks noChangeArrowheads="1"/>
            </p:cNvSpPr>
            <p:nvPr/>
          </p:nvSpPr>
          <p:spPr bwMode="auto">
            <a:xfrm>
              <a:off x="0" y="518"/>
              <a:ext cx="4500" cy="748"/>
            </a:xfrm>
            <a:prstGeom prst="rect">
              <a:avLst/>
            </a:prstGeom>
            <a:noFill/>
            <a:ln w="9525">
              <a:noFill/>
              <a:miter lim="800000"/>
              <a:headEnd/>
              <a:tailEnd/>
            </a:ln>
          </p:spPr>
          <p:txBody>
            <a:bodyPr anchor="ctr"/>
            <a:lstStyle/>
            <a:p>
              <a:pPr algn="ctr"/>
              <a:r>
                <a:rPr lang="en-GB" sz="2000"/>
                <a:t>Meteo-France global wave model forecast</a:t>
              </a:r>
              <a:r>
                <a:rPr lang="fr-FR" sz="2000"/>
                <a:t> +72H</a:t>
              </a:r>
              <a:r>
                <a:rPr lang="en-GB" sz="2000"/>
                <a:t> for 09 Dec 2007 </a:t>
              </a:r>
              <a:r>
                <a:rPr lang="fr-FR" sz="2000"/>
                <a:t>00</a:t>
              </a:r>
              <a:r>
                <a:rPr lang="en-GB" sz="2000"/>
                <a:t>:00 UTC; Wave direction </a:t>
              </a:r>
              <a:r>
                <a:rPr lang="fr-FR" sz="2000"/>
                <a:t>and S</a:t>
              </a:r>
              <a:r>
                <a:rPr lang="en-GB" sz="2000"/>
                <a:t>ignif</a:t>
              </a:r>
              <a:r>
                <a:rPr lang="fr-FR" sz="2000"/>
                <a:t>icant</a:t>
              </a:r>
              <a:r>
                <a:rPr lang="en-GB" sz="2000"/>
                <a:t> </a:t>
              </a:r>
              <a:r>
                <a:rPr lang="fr-FR" sz="2000"/>
                <a:t>W</a:t>
              </a:r>
              <a:r>
                <a:rPr lang="en-GB" sz="2000"/>
                <a:t>ave </a:t>
              </a:r>
              <a:r>
                <a:rPr lang="fr-FR" sz="2000"/>
                <a:t>H</a:t>
              </a:r>
              <a:r>
                <a:rPr lang="en-GB" sz="2000"/>
                <a:t>eight [m]</a:t>
              </a:r>
            </a:p>
          </p:txBody>
        </p:sp>
      </p:grpSp>
      <p:sp>
        <p:nvSpPr>
          <p:cNvPr id="7" name="Rectangle 3"/>
          <p:cNvSpPr txBox="1">
            <a:spLocks noChangeArrowheads="1"/>
          </p:cNvSpPr>
          <p:nvPr/>
        </p:nvSpPr>
        <p:spPr>
          <a:xfrm>
            <a:off x="5613400" y="5641975"/>
            <a:ext cx="3219450" cy="533400"/>
          </a:xfrm>
          <a:prstGeom prst="rect">
            <a:avLst/>
          </a:prstGeom>
          <a:solidFill>
            <a:schemeClr val="bg1"/>
          </a:solidFill>
        </p:spPr>
        <p:txBody>
          <a:bodyPr/>
          <a:lstStyle/>
          <a:p>
            <a:pPr marL="342900" indent="-342900" eaLnBrk="0" hangingPunct="0">
              <a:spcBef>
                <a:spcPct val="20000"/>
              </a:spcBef>
              <a:buClr>
                <a:srgbClr val="FE9B03"/>
              </a:buClr>
              <a:buSzPct val="100000"/>
              <a:defRPr/>
            </a:pPr>
            <a:r>
              <a:rPr lang="fr-FR" sz="2000" kern="0" dirty="0" err="1">
                <a:solidFill>
                  <a:srgbClr val="00279F"/>
                </a:solidFill>
                <a:latin typeface="+mn-lt"/>
              </a:rPr>
              <a:t>Courtesy</a:t>
            </a:r>
            <a:r>
              <a:rPr lang="fr-FR" sz="2000" kern="0" dirty="0">
                <a:solidFill>
                  <a:srgbClr val="00279F"/>
                </a:solidFill>
                <a:latin typeface="+mn-lt"/>
              </a:rPr>
              <a:t>  JM Lefèvre, Météo France</a:t>
            </a:r>
            <a:endParaRPr lang="en-GB" sz="2000" kern="0" dirty="0">
              <a:solidFill>
                <a:srgbClr val="00279F"/>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
          <p:cNvSpPr>
            <a:spLocks noChangeArrowheads="1"/>
          </p:cNvSpPr>
          <p:nvPr/>
        </p:nvSpPr>
        <p:spPr bwMode="auto">
          <a:xfrm>
            <a:off x="-1420813" y="958850"/>
            <a:ext cx="12747626" cy="276225"/>
          </a:xfrm>
          <a:prstGeom prst="rect">
            <a:avLst/>
          </a:prstGeom>
          <a:noFill/>
          <a:ln w="9525">
            <a:noFill/>
            <a:miter lim="800000"/>
            <a:headEnd/>
            <a:tailEnd/>
          </a:ln>
        </p:spPr>
        <p:txBody>
          <a:bodyPr>
            <a:spAutoFit/>
          </a:bodyPr>
          <a:lstStyle/>
          <a:p>
            <a:r>
              <a:rPr lang="en-GB"/>
              <a:t> </a:t>
            </a:r>
          </a:p>
        </p:txBody>
      </p:sp>
      <p:pic>
        <p:nvPicPr>
          <p:cNvPr id="51202" name="Picture 6" descr="If your see this message instead of image, data for requested date/time are unavailable. For operational forecast and nowcast data you could try to open previous bulletin or change  data set to [previous] one. For [best estimate] time series, possibly data were not yet updated on provider server. In case of continuous problems please contact david.ayache@meteo.fr"/>
          <p:cNvPicPr>
            <a:picLocks noChangeAspect="1" noChangeArrowheads="1"/>
          </p:cNvPicPr>
          <p:nvPr/>
        </p:nvPicPr>
        <p:blipFill>
          <a:blip r:embed="rId3"/>
          <a:srcRect/>
          <a:stretch>
            <a:fillRect/>
          </a:stretch>
        </p:blipFill>
        <p:spPr bwMode="auto">
          <a:xfrm>
            <a:off x="101600" y="115888"/>
            <a:ext cx="8667750" cy="6176962"/>
          </a:xfrm>
          <a:prstGeom prst="rect">
            <a:avLst/>
          </a:prstGeom>
          <a:noFill/>
          <a:ln w="9525">
            <a:noFill/>
            <a:miter lim="800000"/>
            <a:headEnd/>
            <a:tailEnd/>
          </a:ln>
        </p:spPr>
      </p:pic>
      <p:grpSp>
        <p:nvGrpSpPr>
          <p:cNvPr id="51203" name="Group 14"/>
          <p:cNvGrpSpPr>
            <a:grpSpLocks/>
          </p:cNvGrpSpPr>
          <p:nvPr/>
        </p:nvGrpSpPr>
        <p:grpSpPr bwMode="auto">
          <a:xfrm>
            <a:off x="660400" y="-1066800"/>
            <a:ext cx="8915400" cy="2106613"/>
            <a:chOff x="0" y="0"/>
            <a:chExt cx="4500" cy="1228"/>
          </a:xfrm>
        </p:grpSpPr>
        <p:sp>
          <p:nvSpPr>
            <p:cNvPr id="51205" name="Rectangle 15"/>
            <p:cNvSpPr>
              <a:spLocks noChangeArrowheads="1"/>
            </p:cNvSpPr>
            <p:nvPr/>
          </p:nvSpPr>
          <p:spPr bwMode="auto">
            <a:xfrm>
              <a:off x="0" y="0"/>
              <a:ext cx="4500" cy="518"/>
            </a:xfrm>
            <a:prstGeom prst="rect">
              <a:avLst/>
            </a:prstGeom>
            <a:noFill/>
            <a:ln w="9525">
              <a:noFill/>
              <a:miter lim="800000"/>
              <a:headEnd/>
              <a:tailEnd/>
            </a:ln>
          </p:spPr>
          <p:txBody>
            <a:bodyPr anchor="ctr"/>
            <a:lstStyle/>
            <a:p>
              <a:endParaRPr lang="de-DE"/>
            </a:p>
          </p:txBody>
        </p:sp>
        <p:sp>
          <p:nvSpPr>
            <p:cNvPr id="51206" name="Rectangle 16"/>
            <p:cNvSpPr>
              <a:spLocks noChangeArrowheads="1"/>
            </p:cNvSpPr>
            <p:nvPr/>
          </p:nvSpPr>
          <p:spPr bwMode="auto">
            <a:xfrm>
              <a:off x="0" y="480"/>
              <a:ext cx="4500" cy="748"/>
            </a:xfrm>
            <a:prstGeom prst="rect">
              <a:avLst/>
            </a:prstGeom>
            <a:noFill/>
            <a:ln w="9525">
              <a:noFill/>
              <a:miter lim="800000"/>
              <a:headEnd/>
              <a:tailEnd/>
            </a:ln>
          </p:spPr>
          <p:txBody>
            <a:bodyPr anchor="ctr"/>
            <a:lstStyle/>
            <a:p>
              <a:pPr algn="ctr"/>
              <a:r>
                <a:rPr lang="en-GB" sz="2000"/>
                <a:t>Meteo-France global wave model forecast</a:t>
              </a:r>
              <a:r>
                <a:rPr lang="fr-FR" sz="2000"/>
                <a:t> +78H</a:t>
              </a:r>
              <a:r>
                <a:rPr lang="en-GB" sz="2000"/>
                <a:t> for 09 Dec 2007 </a:t>
              </a:r>
              <a:r>
                <a:rPr lang="fr-FR" sz="2000"/>
                <a:t>06</a:t>
              </a:r>
              <a:r>
                <a:rPr lang="en-GB" sz="2000"/>
                <a:t>:00 UTC; Wave direction </a:t>
              </a:r>
              <a:r>
                <a:rPr lang="fr-FR" sz="2000"/>
                <a:t>and S</a:t>
              </a:r>
              <a:r>
                <a:rPr lang="en-GB" sz="2000"/>
                <a:t>ignif</a:t>
              </a:r>
              <a:r>
                <a:rPr lang="fr-FR" sz="2000"/>
                <a:t>icant</a:t>
              </a:r>
              <a:r>
                <a:rPr lang="en-GB" sz="2000"/>
                <a:t> </a:t>
              </a:r>
              <a:r>
                <a:rPr lang="fr-FR" sz="2000"/>
                <a:t>W</a:t>
              </a:r>
              <a:r>
                <a:rPr lang="en-GB" sz="2000"/>
                <a:t>ave </a:t>
              </a:r>
              <a:r>
                <a:rPr lang="fr-FR" sz="2000"/>
                <a:t>H</a:t>
              </a:r>
              <a:r>
                <a:rPr lang="en-GB" sz="2000"/>
                <a:t>eight [m]</a:t>
              </a:r>
            </a:p>
          </p:txBody>
        </p:sp>
      </p:grpSp>
      <p:sp>
        <p:nvSpPr>
          <p:cNvPr id="7" name="Rectangle 3"/>
          <p:cNvSpPr txBox="1">
            <a:spLocks noChangeArrowheads="1"/>
          </p:cNvSpPr>
          <p:nvPr/>
        </p:nvSpPr>
        <p:spPr>
          <a:xfrm>
            <a:off x="5613400" y="5641975"/>
            <a:ext cx="3219450" cy="533400"/>
          </a:xfrm>
          <a:prstGeom prst="rect">
            <a:avLst/>
          </a:prstGeom>
          <a:solidFill>
            <a:schemeClr val="bg1"/>
          </a:solidFill>
        </p:spPr>
        <p:txBody>
          <a:bodyPr/>
          <a:lstStyle/>
          <a:p>
            <a:pPr marL="342900" indent="-342900" eaLnBrk="0" hangingPunct="0">
              <a:spcBef>
                <a:spcPct val="20000"/>
              </a:spcBef>
              <a:buClr>
                <a:srgbClr val="FE9B03"/>
              </a:buClr>
              <a:buSzPct val="100000"/>
              <a:defRPr/>
            </a:pPr>
            <a:r>
              <a:rPr lang="fr-FR" sz="2000" kern="0" dirty="0" err="1">
                <a:solidFill>
                  <a:srgbClr val="00279F"/>
                </a:solidFill>
                <a:latin typeface="+mn-lt"/>
              </a:rPr>
              <a:t>Courtesy</a:t>
            </a:r>
            <a:r>
              <a:rPr lang="fr-FR" sz="2000" kern="0" dirty="0">
                <a:solidFill>
                  <a:srgbClr val="00279F"/>
                </a:solidFill>
                <a:latin typeface="+mn-lt"/>
              </a:rPr>
              <a:t>  JM Lefèvre, Météo France</a:t>
            </a:r>
            <a:endParaRPr lang="en-GB" sz="2000" kern="0" dirty="0">
              <a:solidFill>
                <a:srgbClr val="00279F"/>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4"/>
          <p:cNvSpPr>
            <a:spLocks noGrp="1"/>
          </p:cNvSpPr>
          <p:nvPr>
            <p:ph type="title"/>
          </p:nvPr>
        </p:nvSpPr>
        <p:spPr/>
        <p:txBody>
          <a:bodyPr/>
          <a:lstStyle/>
          <a:p>
            <a:r>
              <a:rPr lang="fr-FR" smtClean="0"/>
              <a:t>Altimetry applications</a:t>
            </a:r>
          </a:p>
        </p:txBody>
      </p:sp>
      <p:sp>
        <p:nvSpPr>
          <p:cNvPr id="19458" name="Espace réservé du contenu 2"/>
          <p:cNvSpPr>
            <a:spLocks noGrp="1"/>
          </p:cNvSpPr>
          <p:nvPr>
            <p:ph sz="half" idx="1"/>
          </p:nvPr>
        </p:nvSpPr>
        <p:spPr>
          <a:xfrm>
            <a:off x="285750" y="1263650"/>
            <a:ext cx="4678363" cy="4724400"/>
          </a:xfrm>
        </p:spPr>
        <p:txBody>
          <a:bodyPr/>
          <a:lstStyle/>
          <a:p>
            <a:pPr eaLnBrk="1" hangingPunct="1"/>
            <a:r>
              <a:rPr lang="en-US" sz="2200" smtClean="0"/>
              <a:t>Geodesy &amp; geophysics</a:t>
            </a:r>
          </a:p>
          <a:p>
            <a:pPr lvl="1" eaLnBrk="1" hangingPunct="1"/>
            <a:r>
              <a:rPr lang="en-US" sz="2000" smtClean="0"/>
              <a:t>Bathymetry</a:t>
            </a:r>
          </a:p>
          <a:p>
            <a:pPr lvl="1" eaLnBrk="1" hangingPunct="1"/>
            <a:r>
              <a:rPr lang="en-US" sz="2000" smtClean="0"/>
              <a:t>Geodesy</a:t>
            </a:r>
          </a:p>
          <a:p>
            <a:pPr lvl="1" eaLnBrk="1" hangingPunct="1"/>
            <a:r>
              <a:rPr lang="en-US" sz="2000" smtClean="0"/>
              <a:t>Tsunami</a:t>
            </a:r>
          </a:p>
          <a:p>
            <a:pPr eaLnBrk="1" hangingPunct="1"/>
            <a:r>
              <a:rPr lang="en-US" sz="2200" smtClean="0"/>
              <a:t>Ocean</a:t>
            </a:r>
          </a:p>
          <a:p>
            <a:pPr lvl="1" eaLnBrk="1" hangingPunct="1"/>
            <a:r>
              <a:rPr lang="en-US" sz="2000" smtClean="0"/>
              <a:t>Large-scale circulation</a:t>
            </a:r>
          </a:p>
          <a:p>
            <a:pPr lvl="1" eaLnBrk="1" hangingPunct="1"/>
            <a:r>
              <a:rPr lang="en-US" sz="2000" smtClean="0"/>
              <a:t>Ocean currents and eddies</a:t>
            </a:r>
          </a:p>
          <a:p>
            <a:pPr lvl="1" eaLnBrk="1" hangingPunct="1"/>
            <a:r>
              <a:rPr lang="en-US" sz="2000" smtClean="0"/>
              <a:t>Operational oceanography</a:t>
            </a:r>
          </a:p>
          <a:p>
            <a:pPr lvl="1" eaLnBrk="1" hangingPunct="1"/>
            <a:r>
              <a:rPr lang="en-US" sz="2000" smtClean="0"/>
              <a:t>Tides</a:t>
            </a:r>
          </a:p>
          <a:p>
            <a:pPr lvl="1" eaLnBrk="1" hangingPunct="1"/>
            <a:r>
              <a:rPr lang="en-US" sz="2000" smtClean="0"/>
              <a:t>Mean Sea Level rise</a:t>
            </a:r>
          </a:p>
          <a:p>
            <a:pPr eaLnBrk="1" hangingPunct="1"/>
            <a:r>
              <a:rPr lang="en-US" sz="2200" smtClean="0"/>
              <a:t>Ice</a:t>
            </a:r>
          </a:p>
          <a:p>
            <a:pPr lvl="1" eaLnBrk="1" hangingPunct="1"/>
            <a:r>
              <a:rPr lang="en-US" sz="2000" smtClean="0"/>
              <a:t>Ice sheets</a:t>
            </a:r>
          </a:p>
          <a:p>
            <a:pPr lvl="1" eaLnBrk="1" hangingPunct="1"/>
            <a:r>
              <a:rPr lang="en-US" sz="2000" smtClean="0"/>
              <a:t>Sea ice</a:t>
            </a:r>
          </a:p>
        </p:txBody>
      </p:sp>
      <p:sp>
        <p:nvSpPr>
          <p:cNvPr id="19459" name="Espace réservé du contenu 5"/>
          <p:cNvSpPr>
            <a:spLocks noGrp="1"/>
          </p:cNvSpPr>
          <p:nvPr>
            <p:ph sz="half" idx="2"/>
          </p:nvPr>
        </p:nvSpPr>
        <p:spPr>
          <a:xfrm>
            <a:off x="4964113" y="1273175"/>
            <a:ext cx="4676775" cy="4724400"/>
          </a:xfrm>
        </p:spPr>
        <p:txBody>
          <a:bodyPr/>
          <a:lstStyle/>
          <a:p>
            <a:pPr eaLnBrk="1" hangingPunct="1"/>
            <a:r>
              <a:rPr lang="en-US" sz="2200" smtClean="0"/>
              <a:t>Climate</a:t>
            </a:r>
          </a:p>
          <a:p>
            <a:pPr lvl="1" eaLnBrk="1" hangingPunct="1"/>
            <a:r>
              <a:rPr lang="en-US" sz="2000" smtClean="0"/>
              <a:t>ENSO</a:t>
            </a:r>
          </a:p>
          <a:p>
            <a:pPr lvl="1" eaLnBrk="1" hangingPunct="1"/>
            <a:r>
              <a:rPr lang="en-US" sz="2000" smtClean="0"/>
              <a:t>NAO</a:t>
            </a:r>
          </a:p>
          <a:p>
            <a:pPr lvl="1" eaLnBrk="1" hangingPunct="1"/>
            <a:r>
              <a:rPr lang="en-US" sz="2000" smtClean="0"/>
              <a:t>Decadal oscillations</a:t>
            </a:r>
          </a:p>
          <a:p>
            <a:pPr eaLnBrk="1" hangingPunct="1"/>
            <a:r>
              <a:rPr lang="en-US" sz="2200" smtClean="0"/>
              <a:t>Atmosphere, wind &amp; waves</a:t>
            </a:r>
          </a:p>
          <a:p>
            <a:pPr lvl="1" eaLnBrk="1" hangingPunct="1"/>
            <a:r>
              <a:rPr lang="en-US" sz="1800" smtClean="0"/>
              <a:t>Wind &amp; waves</a:t>
            </a:r>
          </a:p>
          <a:p>
            <a:pPr lvl="1" eaLnBrk="1" hangingPunct="1"/>
            <a:r>
              <a:rPr lang="en-US" sz="1800" smtClean="0"/>
              <a:t>Cyclones</a:t>
            </a:r>
          </a:p>
          <a:p>
            <a:pPr lvl="1" eaLnBrk="1" hangingPunct="1"/>
            <a:r>
              <a:rPr lang="en-US" sz="1800" smtClean="0"/>
              <a:t>Rain</a:t>
            </a:r>
          </a:p>
          <a:p>
            <a:pPr eaLnBrk="1" hangingPunct="1"/>
            <a:r>
              <a:rPr lang="en-US" sz="2200" smtClean="0"/>
              <a:t>Hydrology &amp; land</a:t>
            </a:r>
          </a:p>
          <a:p>
            <a:pPr lvl="1" eaLnBrk="1" hangingPunct="1"/>
            <a:r>
              <a:rPr lang="en-US" sz="1800" smtClean="0"/>
              <a:t>Lake level</a:t>
            </a:r>
          </a:p>
          <a:p>
            <a:pPr lvl="1" eaLnBrk="1" hangingPunct="1"/>
            <a:r>
              <a:rPr lang="en-US" sz="1800" smtClean="0"/>
              <a:t>Land</a:t>
            </a:r>
          </a:p>
          <a:p>
            <a:pPr lvl="1" eaLnBrk="1" hangingPunct="1"/>
            <a:r>
              <a:rPr lang="en-US" sz="1800" smtClean="0"/>
              <a:t>River level</a:t>
            </a:r>
            <a:endParaRPr lang="en-US" sz="2200" smtClean="0"/>
          </a:p>
          <a:p>
            <a:pPr eaLnBrk="1" hangingPunct="1"/>
            <a:r>
              <a:rPr lang="en-US" sz="2200" smtClean="0"/>
              <a:t>Coastal</a:t>
            </a:r>
            <a:endParaRPr lang="fr-FR" sz="2200" smtClean="0"/>
          </a:p>
          <a:p>
            <a:endParaRPr lang="fr-F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
          <p:cNvSpPr>
            <a:spLocks noChangeArrowheads="1"/>
          </p:cNvSpPr>
          <p:nvPr/>
        </p:nvSpPr>
        <p:spPr bwMode="auto">
          <a:xfrm>
            <a:off x="-1420813" y="958850"/>
            <a:ext cx="12747626" cy="276225"/>
          </a:xfrm>
          <a:prstGeom prst="rect">
            <a:avLst/>
          </a:prstGeom>
          <a:noFill/>
          <a:ln w="9525">
            <a:noFill/>
            <a:miter lim="800000"/>
            <a:headEnd/>
            <a:tailEnd/>
          </a:ln>
        </p:spPr>
        <p:txBody>
          <a:bodyPr>
            <a:spAutoFit/>
          </a:bodyPr>
          <a:lstStyle/>
          <a:p>
            <a:r>
              <a:rPr lang="en-GB"/>
              <a:t> </a:t>
            </a:r>
          </a:p>
        </p:txBody>
      </p:sp>
      <p:pic>
        <p:nvPicPr>
          <p:cNvPr id="53250" name="Picture 6" descr="If your see this message instead of image, data for requested date/time are unavailable. For operational forecast and nowcast data you could try to open previous bulletin or change  data set to [previous] one. For [best estimate] time series, possibly data were not yet updated on provider server. In case of continuous problems please contact david.ayache@meteo.fr"/>
          <p:cNvPicPr>
            <a:picLocks noChangeAspect="1" noChangeArrowheads="1"/>
          </p:cNvPicPr>
          <p:nvPr/>
        </p:nvPicPr>
        <p:blipFill>
          <a:blip r:embed="rId3"/>
          <a:srcRect/>
          <a:stretch>
            <a:fillRect/>
          </a:stretch>
        </p:blipFill>
        <p:spPr bwMode="auto">
          <a:xfrm>
            <a:off x="101600" y="115888"/>
            <a:ext cx="8667750" cy="6176962"/>
          </a:xfrm>
          <a:prstGeom prst="rect">
            <a:avLst/>
          </a:prstGeom>
          <a:noFill/>
          <a:ln w="9525">
            <a:noFill/>
            <a:miter lim="800000"/>
            <a:headEnd/>
            <a:tailEnd/>
          </a:ln>
        </p:spPr>
      </p:pic>
      <p:grpSp>
        <p:nvGrpSpPr>
          <p:cNvPr id="53251" name="Group 11"/>
          <p:cNvGrpSpPr>
            <a:grpSpLocks/>
          </p:cNvGrpSpPr>
          <p:nvPr/>
        </p:nvGrpSpPr>
        <p:grpSpPr bwMode="auto">
          <a:xfrm>
            <a:off x="495300" y="-990600"/>
            <a:ext cx="8915400" cy="2030413"/>
            <a:chOff x="0" y="0"/>
            <a:chExt cx="4500" cy="1184"/>
          </a:xfrm>
        </p:grpSpPr>
        <p:sp>
          <p:nvSpPr>
            <p:cNvPr id="53253" name="Rectangle 12"/>
            <p:cNvSpPr>
              <a:spLocks noChangeArrowheads="1"/>
            </p:cNvSpPr>
            <p:nvPr/>
          </p:nvSpPr>
          <p:spPr bwMode="auto">
            <a:xfrm>
              <a:off x="0" y="0"/>
              <a:ext cx="4500" cy="518"/>
            </a:xfrm>
            <a:prstGeom prst="rect">
              <a:avLst/>
            </a:prstGeom>
            <a:noFill/>
            <a:ln w="9525">
              <a:noFill/>
              <a:miter lim="800000"/>
              <a:headEnd/>
              <a:tailEnd/>
            </a:ln>
          </p:spPr>
          <p:txBody>
            <a:bodyPr anchor="ctr"/>
            <a:lstStyle/>
            <a:p>
              <a:endParaRPr lang="de-DE"/>
            </a:p>
          </p:txBody>
        </p:sp>
        <p:sp>
          <p:nvSpPr>
            <p:cNvPr id="53254" name="Rectangle 13"/>
            <p:cNvSpPr>
              <a:spLocks noChangeArrowheads="1"/>
            </p:cNvSpPr>
            <p:nvPr/>
          </p:nvSpPr>
          <p:spPr bwMode="auto">
            <a:xfrm>
              <a:off x="0" y="436"/>
              <a:ext cx="4500" cy="748"/>
            </a:xfrm>
            <a:prstGeom prst="rect">
              <a:avLst/>
            </a:prstGeom>
            <a:noFill/>
            <a:ln w="9525">
              <a:noFill/>
              <a:miter lim="800000"/>
              <a:headEnd/>
              <a:tailEnd/>
            </a:ln>
          </p:spPr>
          <p:txBody>
            <a:bodyPr anchor="ctr"/>
            <a:lstStyle/>
            <a:p>
              <a:pPr algn="ctr"/>
              <a:r>
                <a:rPr lang="en-GB" sz="2000"/>
                <a:t>Meteo-France global wave model forecast</a:t>
              </a:r>
              <a:r>
                <a:rPr lang="fr-FR" sz="2000"/>
                <a:t> +84H</a:t>
              </a:r>
              <a:r>
                <a:rPr lang="en-GB" sz="2000"/>
                <a:t> for 09 Dec 2007 </a:t>
              </a:r>
              <a:r>
                <a:rPr lang="fr-FR" sz="2000"/>
                <a:t>12</a:t>
              </a:r>
              <a:r>
                <a:rPr lang="en-GB" sz="2000"/>
                <a:t>:00 UTC; Wave direction </a:t>
              </a:r>
              <a:r>
                <a:rPr lang="fr-FR" sz="2000"/>
                <a:t>and S</a:t>
              </a:r>
              <a:r>
                <a:rPr lang="en-GB" sz="2000"/>
                <a:t>ignif</a:t>
              </a:r>
              <a:r>
                <a:rPr lang="fr-FR" sz="2000"/>
                <a:t>icant</a:t>
              </a:r>
              <a:r>
                <a:rPr lang="en-GB" sz="2000"/>
                <a:t> </a:t>
              </a:r>
              <a:r>
                <a:rPr lang="fr-FR" sz="2000"/>
                <a:t>W</a:t>
              </a:r>
              <a:r>
                <a:rPr lang="en-GB" sz="2000"/>
                <a:t>ave </a:t>
              </a:r>
              <a:r>
                <a:rPr lang="fr-FR" sz="2000"/>
                <a:t>H</a:t>
              </a:r>
              <a:r>
                <a:rPr lang="en-GB" sz="2000"/>
                <a:t>eight [m]</a:t>
              </a:r>
            </a:p>
          </p:txBody>
        </p:sp>
      </p:grpSp>
      <p:sp>
        <p:nvSpPr>
          <p:cNvPr id="7" name="Rectangle 3"/>
          <p:cNvSpPr txBox="1">
            <a:spLocks noChangeArrowheads="1"/>
          </p:cNvSpPr>
          <p:nvPr/>
        </p:nvSpPr>
        <p:spPr>
          <a:xfrm>
            <a:off x="5613400" y="5641975"/>
            <a:ext cx="3219450" cy="533400"/>
          </a:xfrm>
          <a:prstGeom prst="rect">
            <a:avLst/>
          </a:prstGeom>
          <a:solidFill>
            <a:schemeClr val="bg1"/>
          </a:solidFill>
        </p:spPr>
        <p:txBody>
          <a:bodyPr/>
          <a:lstStyle/>
          <a:p>
            <a:pPr marL="342900" indent="-342900" eaLnBrk="0" hangingPunct="0">
              <a:spcBef>
                <a:spcPct val="20000"/>
              </a:spcBef>
              <a:buClr>
                <a:srgbClr val="FE9B03"/>
              </a:buClr>
              <a:buSzPct val="100000"/>
              <a:defRPr/>
            </a:pPr>
            <a:r>
              <a:rPr lang="fr-FR" sz="2000" kern="0" dirty="0" err="1">
                <a:solidFill>
                  <a:srgbClr val="00279F"/>
                </a:solidFill>
                <a:latin typeface="+mn-lt"/>
              </a:rPr>
              <a:t>Courtesy</a:t>
            </a:r>
            <a:r>
              <a:rPr lang="fr-FR" sz="2000" kern="0" dirty="0">
                <a:solidFill>
                  <a:srgbClr val="00279F"/>
                </a:solidFill>
                <a:latin typeface="+mn-lt"/>
              </a:rPr>
              <a:t>  JM Lefèvre, Météo France</a:t>
            </a:r>
            <a:endParaRPr lang="en-GB" sz="2000" kern="0" dirty="0">
              <a:solidFill>
                <a:srgbClr val="00279F"/>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
          <p:cNvSpPr>
            <a:spLocks noChangeArrowheads="1"/>
          </p:cNvSpPr>
          <p:nvPr/>
        </p:nvSpPr>
        <p:spPr bwMode="auto">
          <a:xfrm>
            <a:off x="-1420813" y="958850"/>
            <a:ext cx="12747626" cy="276225"/>
          </a:xfrm>
          <a:prstGeom prst="rect">
            <a:avLst/>
          </a:prstGeom>
          <a:noFill/>
          <a:ln w="9525">
            <a:noFill/>
            <a:miter lim="800000"/>
            <a:headEnd/>
            <a:tailEnd/>
          </a:ln>
        </p:spPr>
        <p:txBody>
          <a:bodyPr>
            <a:spAutoFit/>
          </a:bodyPr>
          <a:lstStyle/>
          <a:p>
            <a:r>
              <a:rPr lang="en-GB"/>
              <a:t> </a:t>
            </a:r>
          </a:p>
        </p:txBody>
      </p:sp>
      <p:pic>
        <p:nvPicPr>
          <p:cNvPr id="55298" name="Picture 6" descr="If your see this message instead of image, data for requested date/time are unavailable. For operational forecast and nowcast data you could try to open previous bulletin or change  data set to [previous] one. For [best estimate] time series, possibly data were not yet updated on provider server. In case of continuous problems please contact david.ayache@meteo.fr"/>
          <p:cNvPicPr>
            <a:picLocks noChangeAspect="1" noChangeArrowheads="1"/>
          </p:cNvPicPr>
          <p:nvPr/>
        </p:nvPicPr>
        <p:blipFill>
          <a:blip r:embed="rId3"/>
          <a:srcRect/>
          <a:stretch>
            <a:fillRect/>
          </a:stretch>
        </p:blipFill>
        <p:spPr bwMode="auto">
          <a:xfrm>
            <a:off x="128588" y="115888"/>
            <a:ext cx="8667750" cy="6176962"/>
          </a:xfrm>
          <a:prstGeom prst="rect">
            <a:avLst/>
          </a:prstGeom>
          <a:noFill/>
          <a:ln w="9525">
            <a:noFill/>
            <a:miter lim="800000"/>
            <a:headEnd/>
            <a:tailEnd/>
          </a:ln>
        </p:spPr>
      </p:pic>
      <p:grpSp>
        <p:nvGrpSpPr>
          <p:cNvPr id="55299" name="Group 14"/>
          <p:cNvGrpSpPr>
            <a:grpSpLocks/>
          </p:cNvGrpSpPr>
          <p:nvPr/>
        </p:nvGrpSpPr>
        <p:grpSpPr bwMode="auto">
          <a:xfrm>
            <a:off x="660400" y="-1066800"/>
            <a:ext cx="8915400" cy="2106613"/>
            <a:chOff x="0" y="0"/>
            <a:chExt cx="4500" cy="1228"/>
          </a:xfrm>
        </p:grpSpPr>
        <p:sp>
          <p:nvSpPr>
            <p:cNvPr id="55301" name="Rectangle 15"/>
            <p:cNvSpPr>
              <a:spLocks noChangeArrowheads="1"/>
            </p:cNvSpPr>
            <p:nvPr/>
          </p:nvSpPr>
          <p:spPr bwMode="auto">
            <a:xfrm>
              <a:off x="0" y="0"/>
              <a:ext cx="4500" cy="518"/>
            </a:xfrm>
            <a:prstGeom prst="rect">
              <a:avLst/>
            </a:prstGeom>
            <a:noFill/>
            <a:ln w="9525">
              <a:noFill/>
              <a:miter lim="800000"/>
              <a:headEnd/>
              <a:tailEnd/>
            </a:ln>
          </p:spPr>
          <p:txBody>
            <a:bodyPr anchor="ctr"/>
            <a:lstStyle/>
            <a:p>
              <a:endParaRPr lang="de-DE"/>
            </a:p>
          </p:txBody>
        </p:sp>
        <p:sp>
          <p:nvSpPr>
            <p:cNvPr id="55302" name="Rectangle 16"/>
            <p:cNvSpPr>
              <a:spLocks noChangeArrowheads="1"/>
            </p:cNvSpPr>
            <p:nvPr/>
          </p:nvSpPr>
          <p:spPr bwMode="auto">
            <a:xfrm>
              <a:off x="0" y="480"/>
              <a:ext cx="4500" cy="748"/>
            </a:xfrm>
            <a:prstGeom prst="rect">
              <a:avLst/>
            </a:prstGeom>
            <a:noFill/>
            <a:ln w="9525">
              <a:noFill/>
              <a:miter lim="800000"/>
              <a:headEnd/>
              <a:tailEnd/>
            </a:ln>
          </p:spPr>
          <p:txBody>
            <a:bodyPr anchor="ctr"/>
            <a:lstStyle/>
            <a:p>
              <a:pPr algn="ctr"/>
              <a:r>
                <a:rPr lang="en-GB" sz="2000"/>
                <a:t>Meteo-France global wave model forecast</a:t>
              </a:r>
              <a:r>
                <a:rPr lang="fr-FR" sz="2000"/>
                <a:t> +90H</a:t>
              </a:r>
              <a:r>
                <a:rPr lang="en-GB" sz="2000"/>
                <a:t> for 09 Dec 2007 </a:t>
              </a:r>
              <a:r>
                <a:rPr lang="fr-FR" sz="2000"/>
                <a:t>18</a:t>
              </a:r>
              <a:r>
                <a:rPr lang="en-GB" sz="2000"/>
                <a:t>:00 UTC; Wave direction </a:t>
              </a:r>
              <a:r>
                <a:rPr lang="fr-FR" sz="2000"/>
                <a:t>and S</a:t>
              </a:r>
              <a:r>
                <a:rPr lang="en-GB" sz="2000"/>
                <a:t>ignif</a:t>
              </a:r>
              <a:r>
                <a:rPr lang="fr-FR" sz="2000"/>
                <a:t>icant</a:t>
              </a:r>
              <a:r>
                <a:rPr lang="en-GB" sz="2000"/>
                <a:t> </a:t>
              </a:r>
              <a:r>
                <a:rPr lang="fr-FR" sz="2000"/>
                <a:t>W</a:t>
              </a:r>
              <a:r>
                <a:rPr lang="en-GB" sz="2000"/>
                <a:t>ave </a:t>
              </a:r>
              <a:r>
                <a:rPr lang="fr-FR" sz="2000"/>
                <a:t>H</a:t>
              </a:r>
              <a:r>
                <a:rPr lang="en-GB" sz="2000"/>
                <a:t>eight [m]</a:t>
              </a:r>
            </a:p>
          </p:txBody>
        </p:sp>
      </p:grpSp>
      <p:sp>
        <p:nvSpPr>
          <p:cNvPr id="7" name="Rectangle 3"/>
          <p:cNvSpPr txBox="1">
            <a:spLocks noChangeArrowheads="1"/>
          </p:cNvSpPr>
          <p:nvPr/>
        </p:nvSpPr>
        <p:spPr>
          <a:xfrm>
            <a:off x="5613400" y="5641975"/>
            <a:ext cx="3219450" cy="533400"/>
          </a:xfrm>
          <a:prstGeom prst="rect">
            <a:avLst/>
          </a:prstGeom>
          <a:solidFill>
            <a:schemeClr val="bg1"/>
          </a:solidFill>
        </p:spPr>
        <p:txBody>
          <a:bodyPr/>
          <a:lstStyle/>
          <a:p>
            <a:pPr marL="342900" indent="-342900" eaLnBrk="0" hangingPunct="0">
              <a:spcBef>
                <a:spcPct val="20000"/>
              </a:spcBef>
              <a:buClr>
                <a:srgbClr val="FE9B03"/>
              </a:buClr>
              <a:buSzPct val="100000"/>
              <a:defRPr/>
            </a:pPr>
            <a:r>
              <a:rPr lang="fr-FR" sz="2000" kern="0" dirty="0" err="1">
                <a:solidFill>
                  <a:srgbClr val="00279F"/>
                </a:solidFill>
                <a:latin typeface="+mn-lt"/>
              </a:rPr>
              <a:t>Courtesy</a:t>
            </a:r>
            <a:r>
              <a:rPr lang="fr-FR" sz="2000" kern="0" dirty="0">
                <a:solidFill>
                  <a:srgbClr val="00279F"/>
                </a:solidFill>
                <a:latin typeface="+mn-lt"/>
              </a:rPr>
              <a:t>  JM Lefèvre, Météo France</a:t>
            </a:r>
            <a:endParaRPr lang="en-GB" sz="2000" kern="0" dirty="0">
              <a:solidFill>
                <a:srgbClr val="00279F"/>
              </a:solidFill>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
          <p:cNvSpPr>
            <a:spLocks noChangeArrowheads="1"/>
          </p:cNvSpPr>
          <p:nvPr/>
        </p:nvSpPr>
        <p:spPr bwMode="auto">
          <a:xfrm>
            <a:off x="-1420813" y="776288"/>
            <a:ext cx="12747626" cy="276225"/>
          </a:xfrm>
          <a:prstGeom prst="rect">
            <a:avLst/>
          </a:prstGeom>
          <a:noFill/>
          <a:ln w="9525">
            <a:noFill/>
            <a:miter lim="800000"/>
            <a:headEnd/>
            <a:tailEnd/>
          </a:ln>
        </p:spPr>
        <p:txBody>
          <a:bodyPr>
            <a:spAutoFit/>
          </a:bodyPr>
          <a:lstStyle/>
          <a:p>
            <a:r>
              <a:rPr lang="en-GB"/>
              <a:t> </a:t>
            </a:r>
          </a:p>
        </p:txBody>
      </p:sp>
      <p:pic>
        <p:nvPicPr>
          <p:cNvPr id="57346" name="Picture 6" descr="If your see this message instead of image, data for requested date/time are unavailable. For operational forecast and nowcast data you could try to open previous bulletin or change  data set to [previous] one. For [best estimate] time series, possibly data were not yet updated on provider server. In case of continuous problems please contact david.ayache@meteo.fr"/>
          <p:cNvPicPr>
            <a:picLocks noChangeAspect="1" noChangeArrowheads="1"/>
          </p:cNvPicPr>
          <p:nvPr/>
        </p:nvPicPr>
        <p:blipFill>
          <a:blip r:embed="rId3"/>
          <a:srcRect/>
          <a:stretch>
            <a:fillRect/>
          </a:stretch>
        </p:blipFill>
        <p:spPr bwMode="auto">
          <a:xfrm>
            <a:off x="101600" y="115888"/>
            <a:ext cx="8667750" cy="6176962"/>
          </a:xfrm>
          <a:prstGeom prst="rect">
            <a:avLst/>
          </a:prstGeom>
          <a:noFill/>
          <a:ln w="9525">
            <a:noFill/>
            <a:miter lim="800000"/>
            <a:headEnd/>
            <a:tailEnd/>
          </a:ln>
        </p:spPr>
      </p:pic>
      <p:grpSp>
        <p:nvGrpSpPr>
          <p:cNvPr id="57347" name="Group 14"/>
          <p:cNvGrpSpPr>
            <a:grpSpLocks/>
          </p:cNvGrpSpPr>
          <p:nvPr/>
        </p:nvGrpSpPr>
        <p:grpSpPr bwMode="auto">
          <a:xfrm>
            <a:off x="660400" y="-990600"/>
            <a:ext cx="8915400" cy="2030413"/>
            <a:chOff x="0" y="0"/>
            <a:chExt cx="4500" cy="1184"/>
          </a:xfrm>
        </p:grpSpPr>
        <p:sp>
          <p:nvSpPr>
            <p:cNvPr id="57349" name="Rectangle 15"/>
            <p:cNvSpPr>
              <a:spLocks noChangeArrowheads="1"/>
            </p:cNvSpPr>
            <p:nvPr/>
          </p:nvSpPr>
          <p:spPr bwMode="auto">
            <a:xfrm>
              <a:off x="0" y="0"/>
              <a:ext cx="4500" cy="518"/>
            </a:xfrm>
            <a:prstGeom prst="rect">
              <a:avLst/>
            </a:prstGeom>
            <a:noFill/>
            <a:ln w="9525">
              <a:noFill/>
              <a:miter lim="800000"/>
              <a:headEnd/>
              <a:tailEnd/>
            </a:ln>
          </p:spPr>
          <p:txBody>
            <a:bodyPr anchor="ctr"/>
            <a:lstStyle/>
            <a:p>
              <a:endParaRPr lang="de-DE"/>
            </a:p>
          </p:txBody>
        </p:sp>
        <p:sp>
          <p:nvSpPr>
            <p:cNvPr id="57350" name="Rectangle 16"/>
            <p:cNvSpPr>
              <a:spLocks noChangeArrowheads="1"/>
            </p:cNvSpPr>
            <p:nvPr/>
          </p:nvSpPr>
          <p:spPr bwMode="auto">
            <a:xfrm>
              <a:off x="0" y="436"/>
              <a:ext cx="4500" cy="748"/>
            </a:xfrm>
            <a:prstGeom prst="rect">
              <a:avLst/>
            </a:prstGeom>
            <a:noFill/>
            <a:ln w="9525">
              <a:noFill/>
              <a:miter lim="800000"/>
              <a:headEnd/>
              <a:tailEnd/>
            </a:ln>
          </p:spPr>
          <p:txBody>
            <a:bodyPr anchor="ctr"/>
            <a:lstStyle/>
            <a:p>
              <a:pPr algn="ctr"/>
              <a:r>
                <a:rPr lang="en-GB" sz="2000"/>
                <a:t>Meteo-France global wave model forecast</a:t>
              </a:r>
              <a:r>
                <a:rPr lang="fr-FR" sz="2000"/>
                <a:t> +96H</a:t>
              </a:r>
              <a:r>
                <a:rPr lang="en-GB" sz="2000"/>
                <a:t> for </a:t>
              </a:r>
              <a:r>
                <a:rPr lang="fr-FR" sz="2000"/>
                <a:t>10</a:t>
              </a:r>
              <a:r>
                <a:rPr lang="en-GB" sz="2000"/>
                <a:t> Dec 2007 </a:t>
              </a:r>
              <a:r>
                <a:rPr lang="fr-FR" sz="2000"/>
                <a:t>00</a:t>
              </a:r>
              <a:r>
                <a:rPr lang="en-GB" sz="2000"/>
                <a:t>:00 UTC; Wave direction </a:t>
              </a:r>
              <a:r>
                <a:rPr lang="fr-FR" sz="2000"/>
                <a:t>and S</a:t>
              </a:r>
              <a:r>
                <a:rPr lang="en-GB" sz="2000"/>
                <a:t>ignif</a:t>
              </a:r>
              <a:r>
                <a:rPr lang="fr-FR" sz="2000"/>
                <a:t>icant</a:t>
              </a:r>
              <a:r>
                <a:rPr lang="en-GB" sz="2000"/>
                <a:t> </a:t>
              </a:r>
              <a:r>
                <a:rPr lang="fr-FR" sz="2000"/>
                <a:t>W</a:t>
              </a:r>
              <a:r>
                <a:rPr lang="en-GB" sz="2000"/>
                <a:t>ave </a:t>
              </a:r>
              <a:r>
                <a:rPr lang="fr-FR" sz="2000"/>
                <a:t>H</a:t>
              </a:r>
              <a:r>
                <a:rPr lang="en-GB" sz="2000"/>
                <a:t>eight [m]</a:t>
              </a:r>
            </a:p>
          </p:txBody>
        </p:sp>
      </p:grpSp>
      <p:sp>
        <p:nvSpPr>
          <p:cNvPr id="10" name="Rectangle 3"/>
          <p:cNvSpPr txBox="1">
            <a:spLocks noChangeArrowheads="1"/>
          </p:cNvSpPr>
          <p:nvPr/>
        </p:nvSpPr>
        <p:spPr>
          <a:xfrm>
            <a:off x="5613400" y="5641975"/>
            <a:ext cx="3219450" cy="533400"/>
          </a:xfrm>
          <a:prstGeom prst="rect">
            <a:avLst/>
          </a:prstGeom>
          <a:solidFill>
            <a:schemeClr val="bg1"/>
          </a:solidFill>
        </p:spPr>
        <p:txBody>
          <a:bodyPr/>
          <a:lstStyle/>
          <a:p>
            <a:pPr marL="342900" indent="-342900" eaLnBrk="0" hangingPunct="0">
              <a:spcBef>
                <a:spcPct val="20000"/>
              </a:spcBef>
              <a:buClr>
                <a:srgbClr val="FE9B03"/>
              </a:buClr>
              <a:buSzPct val="100000"/>
              <a:defRPr/>
            </a:pPr>
            <a:r>
              <a:rPr lang="fr-FR" sz="2000" kern="0" dirty="0" err="1">
                <a:solidFill>
                  <a:srgbClr val="00279F"/>
                </a:solidFill>
                <a:latin typeface="+mn-lt"/>
              </a:rPr>
              <a:t>Courtesy</a:t>
            </a:r>
            <a:r>
              <a:rPr lang="fr-FR" sz="2000" kern="0" dirty="0">
                <a:solidFill>
                  <a:srgbClr val="00279F"/>
                </a:solidFill>
                <a:latin typeface="+mn-lt"/>
              </a:rPr>
              <a:t>  JM Lefèvre, Météo France</a:t>
            </a:r>
            <a:endParaRPr lang="en-GB" sz="2000" kern="0" dirty="0">
              <a:solidFill>
                <a:srgbClr val="00279F"/>
              </a:solidFill>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a:srcRect l="3419"/>
          <a:stretch>
            <a:fillRect/>
          </a:stretch>
        </p:blipFill>
        <p:spPr bwMode="auto">
          <a:xfrm>
            <a:off x="200025" y="1703388"/>
            <a:ext cx="5661025" cy="4462462"/>
          </a:xfrm>
          <a:prstGeom prst="rect">
            <a:avLst/>
          </a:prstGeom>
          <a:noFill/>
          <a:ln w="9525">
            <a:noFill/>
            <a:miter lim="800000"/>
            <a:headEnd/>
            <a:tailEnd/>
          </a:ln>
        </p:spPr>
      </p:pic>
      <p:pic>
        <p:nvPicPr>
          <p:cNvPr id="59394" name="Picture 3"/>
          <p:cNvPicPr>
            <a:picLocks noChangeAspect="1" noChangeArrowheads="1"/>
          </p:cNvPicPr>
          <p:nvPr/>
        </p:nvPicPr>
        <p:blipFill>
          <a:blip r:embed="rId4"/>
          <a:srcRect/>
          <a:stretch>
            <a:fillRect/>
          </a:stretch>
        </p:blipFill>
        <p:spPr bwMode="auto">
          <a:xfrm>
            <a:off x="5448300" y="228600"/>
            <a:ext cx="4292600" cy="2959100"/>
          </a:xfrm>
          <a:prstGeom prst="rect">
            <a:avLst/>
          </a:prstGeom>
          <a:noFill/>
          <a:ln w="9525">
            <a:noFill/>
            <a:miter lim="800000"/>
            <a:headEnd/>
            <a:tailEnd/>
          </a:ln>
        </p:spPr>
      </p:pic>
      <p:sp>
        <p:nvSpPr>
          <p:cNvPr id="59395" name="Rectangle 4"/>
          <p:cNvSpPr>
            <a:spLocks noChangeArrowheads="1"/>
          </p:cNvSpPr>
          <p:nvPr/>
        </p:nvSpPr>
        <p:spPr bwMode="auto">
          <a:xfrm>
            <a:off x="5861050" y="5867400"/>
            <a:ext cx="4787900" cy="461963"/>
          </a:xfrm>
          <a:prstGeom prst="rect">
            <a:avLst/>
          </a:prstGeom>
          <a:noFill/>
          <a:ln w="9525">
            <a:noFill/>
            <a:miter lim="800000"/>
            <a:headEnd/>
            <a:tailEnd/>
          </a:ln>
        </p:spPr>
        <p:txBody>
          <a:bodyPr>
            <a:spAutoFit/>
          </a:bodyPr>
          <a:lstStyle/>
          <a:p>
            <a:r>
              <a:rPr lang="en-GB">
                <a:hlinkClick r:id="rId5"/>
              </a:rPr>
              <a:t>ht</a:t>
            </a:r>
            <a:r>
              <a:rPr lang="en-GB">
                <a:hlinkClick r:id="rId6"/>
              </a:rPr>
              <a:t>tp://www.aviso.oceanobs.com</a:t>
            </a:r>
            <a:endParaRPr lang="fr-FR">
              <a:hlinkClick r:id="rId5"/>
            </a:endParaRPr>
          </a:p>
          <a:p>
            <a:r>
              <a:rPr lang="fr-FR"/>
              <a:t>Credits CNES/CLS</a:t>
            </a:r>
            <a:endParaRPr lang="en-GB"/>
          </a:p>
        </p:txBody>
      </p:sp>
      <p:cxnSp>
        <p:nvCxnSpPr>
          <p:cNvPr id="59396" name="AutoShape 5"/>
          <p:cNvCxnSpPr>
            <a:cxnSpLocks noChangeShapeType="1"/>
          </p:cNvCxnSpPr>
          <p:nvPr/>
        </p:nvCxnSpPr>
        <p:spPr bwMode="auto">
          <a:xfrm flipH="1">
            <a:off x="3152775" y="1909763"/>
            <a:ext cx="2522538" cy="287337"/>
          </a:xfrm>
          <a:prstGeom prst="straightConnector1">
            <a:avLst/>
          </a:prstGeom>
          <a:noFill/>
          <a:ln w="38100">
            <a:solidFill>
              <a:srgbClr val="0000FF"/>
            </a:solidFill>
            <a:round/>
            <a:headEnd/>
            <a:tailEnd type="triangle" w="med" len="med"/>
          </a:ln>
        </p:spPr>
      </p:cxnSp>
      <p:sp>
        <p:nvSpPr>
          <p:cNvPr id="59397" name="Text Box 6"/>
          <p:cNvSpPr txBox="1">
            <a:spLocks noChangeArrowheads="1"/>
          </p:cNvSpPr>
          <p:nvPr/>
        </p:nvSpPr>
        <p:spPr bwMode="auto">
          <a:xfrm>
            <a:off x="3054350" y="1246188"/>
            <a:ext cx="3302000" cy="276225"/>
          </a:xfrm>
          <a:prstGeom prst="rect">
            <a:avLst/>
          </a:prstGeom>
          <a:noFill/>
          <a:ln w="9525">
            <a:noFill/>
            <a:miter lim="800000"/>
            <a:headEnd/>
            <a:tailEnd/>
          </a:ln>
        </p:spPr>
        <p:txBody>
          <a:bodyPr>
            <a:spAutoFit/>
          </a:bodyPr>
          <a:lstStyle/>
          <a:p>
            <a:pPr>
              <a:spcBef>
                <a:spcPct val="50000"/>
              </a:spcBef>
            </a:pPr>
            <a:r>
              <a:rPr lang="fr-FR">
                <a:solidFill>
                  <a:schemeClr val="accent2"/>
                </a:solidFill>
              </a:rPr>
              <a:t>09/12 at about 12hTU</a:t>
            </a:r>
            <a:endParaRPr lang="en-GB">
              <a:solidFill>
                <a:schemeClr val="accent2"/>
              </a:solidFill>
            </a:endParaRPr>
          </a:p>
        </p:txBody>
      </p:sp>
      <p:sp>
        <p:nvSpPr>
          <p:cNvPr id="39943" name="Text Box 7"/>
          <p:cNvSpPr txBox="1">
            <a:spLocks noChangeArrowheads="1"/>
          </p:cNvSpPr>
          <p:nvPr/>
        </p:nvSpPr>
        <p:spPr bwMode="auto">
          <a:xfrm>
            <a:off x="412750" y="228600"/>
            <a:ext cx="5118100" cy="430213"/>
          </a:xfrm>
          <a:prstGeom prst="rect">
            <a:avLst/>
          </a:prstGeom>
          <a:noFill/>
          <a:ln w="9525">
            <a:noFill/>
            <a:miter lim="800000"/>
            <a:headEnd/>
            <a:tailEnd/>
          </a:ln>
          <a:effectLst/>
        </p:spPr>
        <p:txBody>
          <a:bodyPr>
            <a:spAutoFit/>
          </a:bodyPr>
          <a:lstStyle/>
          <a:p>
            <a:pPr>
              <a:spcBef>
                <a:spcPct val="50000"/>
              </a:spcBef>
              <a:defRPr/>
            </a:pPr>
            <a:r>
              <a:rPr lang="fr-FR" sz="2200" kern="0" dirty="0">
                <a:solidFill>
                  <a:srgbClr val="00279F"/>
                </a:solidFill>
                <a:latin typeface="+mn-lt"/>
              </a:rPr>
              <a:t>SWH </a:t>
            </a:r>
            <a:r>
              <a:rPr lang="fr-FR" sz="2200" kern="0" dirty="0" err="1">
                <a:solidFill>
                  <a:srgbClr val="00279F"/>
                </a:solidFill>
                <a:latin typeface="+mn-lt"/>
              </a:rPr>
              <a:t>measured</a:t>
            </a:r>
            <a:r>
              <a:rPr lang="fr-FR" sz="2200" kern="0" dirty="0">
                <a:solidFill>
                  <a:srgbClr val="00279F"/>
                </a:solidFill>
                <a:latin typeface="+mn-lt"/>
              </a:rPr>
              <a:t> by </a:t>
            </a:r>
            <a:r>
              <a:rPr lang="fr-FR" sz="2200" kern="0" dirty="0" err="1">
                <a:solidFill>
                  <a:srgbClr val="00279F"/>
                </a:solidFill>
                <a:latin typeface="+mn-lt"/>
              </a:rPr>
              <a:t>altimeters</a:t>
            </a:r>
            <a:endParaRPr lang="en-GB" sz="2200" kern="0" dirty="0">
              <a:solidFill>
                <a:srgbClr val="00279F"/>
              </a:solidFill>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6" descr="C:\Documents and Settings\jean-michel.lefevre\Mes documents\PRESSE\buoys.jpg"/>
          <p:cNvPicPr>
            <a:picLocks noChangeAspect="1" noChangeArrowheads="1"/>
          </p:cNvPicPr>
          <p:nvPr/>
        </p:nvPicPr>
        <p:blipFill>
          <a:blip r:embed="rId3"/>
          <a:srcRect/>
          <a:stretch>
            <a:fillRect/>
          </a:stretch>
        </p:blipFill>
        <p:spPr bwMode="auto">
          <a:xfrm>
            <a:off x="150813" y="620713"/>
            <a:ext cx="9631362" cy="55562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511175" y="-242888"/>
            <a:ext cx="8882063" cy="1112838"/>
          </a:xfrm>
        </p:spPr>
        <p:txBody>
          <a:bodyPr/>
          <a:lstStyle/>
          <a:p>
            <a:r>
              <a:rPr lang="en-US" smtClean="0"/>
              <a:t>Measurements during a hurricane (Katrina)</a:t>
            </a:r>
          </a:p>
        </p:txBody>
      </p:sp>
      <p:sp>
        <p:nvSpPr>
          <p:cNvPr id="63490" name="Text Box 4"/>
          <p:cNvSpPr txBox="1">
            <a:spLocks noChangeArrowheads="1"/>
          </p:cNvSpPr>
          <p:nvPr/>
        </p:nvSpPr>
        <p:spPr bwMode="auto">
          <a:xfrm>
            <a:off x="744538" y="3927475"/>
            <a:ext cx="1682750" cy="276225"/>
          </a:xfrm>
          <a:prstGeom prst="rect">
            <a:avLst/>
          </a:prstGeom>
          <a:noFill/>
          <a:ln w="9525">
            <a:noFill/>
            <a:miter lim="800000"/>
            <a:headEnd/>
            <a:tailEnd/>
          </a:ln>
        </p:spPr>
        <p:txBody>
          <a:bodyPr wrap="none">
            <a:spAutoFit/>
          </a:bodyPr>
          <a:lstStyle/>
          <a:p>
            <a:r>
              <a:rPr lang="en-US">
                <a:solidFill>
                  <a:schemeClr val="bg1"/>
                </a:solidFill>
              </a:rPr>
              <a:t>10 days for global SWH</a:t>
            </a:r>
          </a:p>
        </p:txBody>
      </p:sp>
      <p:pic>
        <p:nvPicPr>
          <p:cNvPr id="63491" name="Picture 5" descr="156602main_ssh_rita"/>
          <p:cNvPicPr>
            <a:picLocks noChangeAspect="1" noChangeArrowheads="1"/>
          </p:cNvPicPr>
          <p:nvPr/>
        </p:nvPicPr>
        <p:blipFill>
          <a:blip r:embed="rId2"/>
          <a:srcRect/>
          <a:stretch>
            <a:fillRect/>
          </a:stretch>
        </p:blipFill>
        <p:spPr bwMode="auto">
          <a:xfrm>
            <a:off x="992188" y="692150"/>
            <a:ext cx="6640512" cy="5557838"/>
          </a:xfrm>
          <a:prstGeom prst="rect">
            <a:avLst/>
          </a:prstGeom>
          <a:noFill/>
          <a:ln w="9525">
            <a:noFill/>
            <a:miter lim="800000"/>
            <a:headEnd/>
            <a:tailEnd/>
          </a:ln>
        </p:spPr>
      </p:pic>
      <p:sp>
        <p:nvSpPr>
          <p:cNvPr id="6" name="Rectangle 3"/>
          <p:cNvSpPr txBox="1">
            <a:spLocks noChangeArrowheads="1"/>
          </p:cNvSpPr>
          <p:nvPr/>
        </p:nvSpPr>
        <p:spPr>
          <a:xfrm>
            <a:off x="7400925" y="5703888"/>
            <a:ext cx="2736850" cy="533400"/>
          </a:xfrm>
          <a:prstGeom prst="rect">
            <a:avLst/>
          </a:prstGeom>
          <a:noFill/>
        </p:spPr>
        <p:txBody>
          <a:bodyPr/>
          <a:lstStyle/>
          <a:p>
            <a:pPr marL="342900" indent="-342900" eaLnBrk="0" hangingPunct="0">
              <a:spcBef>
                <a:spcPct val="20000"/>
              </a:spcBef>
              <a:buClr>
                <a:srgbClr val="FE9B03"/>
              </a:buClr>
              <a:buSzPct val="100000"/>
              <a:defRPr/>
            </a:pPr>
            <a:r>
              <a:rPr lang="fr-FR" sz="1800" kern="0" dirty="0" err="1">
                <a:solidFill>
                  <a:srgbClr val="00279F"/>
                </a:solidFill>
                <a:latin typeface="+mn-lt"/>
              </a:rPr>
              <a:t>Courtesy</a:t>
            </a:r>
            <a:r>
              <a:rPr lang="fr-FR" sz="1800" kern="0" dirty="0">
                <a:solidFill>
                  <a:srgbClr val="00279F"/>
                </a:solidFill>
                <a:latin typeface="+mn-lt"/>
              </a:rPr>
              <a:t>  R. Scharroo,</a:t>
            </a:r>
            <a:br>
              <a:rPr lang="fr-FR" sz="1800" kern="0" dirty="0">
                <a:solidFill>
                  <a:srgbClr val="00279F"/>
                </a:solidFill>
                <a:latin typeface="+mn-lt"/>
              </a:rPr>
            </a:br>
            <a:r>
              <a:rPr lang="fr-FR" sz="1800" kern="0" dirty="0" err="1">
                <a:solidFill>
                  <a:srgbClr val="00279F"/>
                </a:solidFill>
                <a:latin typeface="+mn-lt"/>
              </a:rPr>
              <a:t>Altimetrics</a:t>
            </a:r>
            <a:endParaRPr lang="en-GB" sz="1800" kern="0" dirty="0">
              <a:solidFill>
                <a:srgbClr val="00279F"/>
              </a:solidFill>
              <a:latin typeface="+mn-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re 1"/>
          <p:cNvSpPr>
            <a:spLocks noGrp="1"/>
          </p:cNvSpPr>
          <p:nvPr>
            <p:ph type="title"/>
          </p:nvPr>
        </p:nvSpPr>
        <p:spPr/>
        <p:txBody>
          <a:bodyPr/>
          <a:lstStyle/>
          <a:p>
            <a:r>
              <a:rPr lang="fr-FR" smtClean="0"/>
              <a:t>Climatology</a:t>
            </a:r>
          </a:p>
        </p:txBody>
      </p:sp>
      <p:sp>
        <p:nvSpPr>
          <p:cNvPr id="64514" name="Espace réservé du contenu 2"/>
          <p:cNvSpPr>
            <a:spLocks noGrp="1"/>
          </p:cNvSpPr>
          <p:nvPr>
            <p:ph idx="1"/>
          </p:nvPr>
        </p:nvSpPr>
        <p:spPr/>
        <p:txBody>
          <a:bodyPr/>
          <a:lstStyle/>
          <a:p>
            <a:r>
              <a:rPr lang="en-US" smtClean="0"/>
              <a:t>Twenty years of continuous, intercalibrated measurements now available</a:t>
            </a:r>
          </a:p>
          <a:p>
            <a:endParaRPr lang="en-US" smtClean="0"/>
          </a:p>
          <a:p>
            <a:r>
              <a:rPr lang="en-US" smtClean="0"/>
              <a:t>With synoptics, systematic and global capabilities</a:t>
            </a:r>
          </a:p>
          <a:p>
            <a:endParaRPr lang="en-US" smtClean="0"/>
          </a:p>
          <a:p>
            <a:r>
              <a:rPr lang="en-US" smtClean="0"/>
              <a:t>Can be used </a:t>
            </a:r>
          </a:p>
          <a:p>
            <a:pPr lvl="1"/>
            <a:r>
              <a:rPr lang="en-US" smtClean="0"/>
              <a:t>Research</a:t>
            </a:r>
          </a:p>
          <a:p>
            <a:pPr lvl="1"/>
            <a:r>
              <a:rPr lang="en-US" smtClean="0"/>
              <a:t>Knowledge of extreme, </a:t>
            </a:r>
          </a:p>
          <a:p>
            <a:pPr lvl="1"/>
            <a:r>
              <a:rPr lang="en-US" smtClean="0"/>
              <a:t>Open ocean conditions to coastal model for infrastructure planning</a:t>
            </a:r>
          </a:p>
          <a:p>
            <a:pPr lvl="1"/>
            <a:r>
              <a:rPr lang="en-US" smtClean="0"/>
              <a:t>etc.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re 1"/>
          <p:cNvSpPr>
            <a:spLocks noGrp="1"/>
          </p:cNvSpPr>
          <p:nvPr>
            <p:ph type="title"/>
          </p:nvPr>
        </p:nvSpPr>
        <p:spPr/>
        <p:txBody>
          <a:bodyPr/>
          <a:lstStyle/>
          <a:p>
            <a:r>
              <a:rPr lang="fr-FR" smtClean="0"/>
              <a:t>Seasonal means</a:t>
            </a:r>
          </a:p>
        </p:txBody>
      </p:sp>
      <p:sp>
        <p:nvSpPr>
          <p:cNvPr id="65538" name="Espace réservé du contenu 2"/>
          <p:cNvSpPr>
            <a:spLocks noGrp="1"/>
          </p:cNvSpPr>
          <p:nvPr>
            <p:ph idx="1"/>
          </p:nvPr>
        </p:nvSpPr>
        <p:spPr>
          <a:xfrm>
            <a:off x="6465888" y="1447800"/>
            <a:ext cx="3214687" cy="4724400"/>
          </a:xfrm>
        </p:spPr>
        <p:txBody>
          <a:bodyPr/>
          <a:lstStyle/>
          <a:p>
            <a:pPr marL="0" indent="0">
              <a:buFontTx/>
              <a:buNone/>
            </a:pPr>
            <a:r>
              <a:rPr lang="fr-FR" smtClean="0"/>
              <a:t>1993-97 SWH means for different seasons around the British Islands.</a:t>
            </a:r>
            <a:br>
              <a:rPr lang="fr-FR" smtClean="0"/>
            </a:br>
            <a:endParaRPr lang="fr-FR" smtClean="0"/>
          </a:p>
        </p:txBody>
      </p:sp>
      <p:pic>
        <p:nvPicPr>
          <p:cNvPr id="65539" name="Picture 2" descr="C:\Users\vrosmorduc\Desktop\EumetTrain\200309_waves_seasons.jpg"/>
          <p:cNvPicPr>
            <a:picLocks noChangeAspect="1" noChangeArrowheads="1"/>
          </p:cNvPicPr>
          <p:nvPr/>
        </p:nvPicPr>
        <p:blipFill>
          <a:blip r:embed="rId2"/>
          <a:srcRect/>
          <a:stretch>
            <a:fillRect/>
          </a:stretch>
        </p:blipFill>
        <p:spPr bwMode="auto">
          <a:xfrm>
            <a:off x="200025" y="1196975"/>
            <a:ext cx="6265863" cy="5014913"/>
          </a:xfrm>
          <a:prstGeom prst="rect">
            <a:avLst/>
          </a:prstGeom>
          <a:noFill/>
          <a:ln w="9525">
            <a:noFill/>
            <a:miter lim="800000"/>
            <a:headEnd/>
            <a:tailEnd/>
          </a:ln>
        </p:spPr>
      </p:pic>
      <p:sp>
        <p:nvSpPr>
          <p:cNvPr id="5" name="Rectangle 3"/>
          <p:cNvSpPr txBox="1">
            <a:spLocks noChangeArrowheads="1"/>
          </p:cNvSpPr>
          <p:nvPr/>
        </p:nvSpPr>
        <p:spPr>
          <a:xfrm>
            <a:off x="6465888" y="5732463"/>
            <a:ext cx="3219450" cy="533400"/>
          </a:xfrm>
          <a:prstGeom prst="rect">
            <a:avLst/>
          </a:prstGeom>
          <a:solidFill>
            <a:schemeClr val="bg1"/>
          </a:solidFill>
        </p:spPr>
        <p:txBody>
          <a:bodyPr/>
          <a:lstStyle/>
          <a:p>
            <a:pPr marL="342900" indent="-342900" eaLnBrk="0" hangingPunct="0">
              <a:spcBef>
                <a:spcPct val="20000"/>
              </a:spcBef>
              <a:buClr>
                <a:srgbClr val="FE9B03"/>
              </a:buClr>
              <a:buSzPct val="100000"/>
              <a:defRPr/>
            </a:pPr>
            <a:r>
              <a:rPr lang="fr-FR" sz="2000" kern="0" dirty="0" err="1">
                <a:solidFill>
                  <a:srgbClr val="00279F"/>
                </a:solidFill>
                <a:latin typeface="+mn-lt"/>
              </a:rPr>
              <a:t>Credits</a:t>
            </a:r>
            <a:r>
              <a:rPr lang="fr-FR" sz="2000" kern="0" dirty="0">
                <a:solidFill>
                  <a:srgbClr val="00279F"/>
                </a:solidFill>
                <a:latin typeface="+mn-lt"/>
              </a:rPr>
              <a:t> NOC</a:t>
            </a:r>
            <a:endParaRPr lang="en-GB" sz="2000" kern="0" dirty="0">
              <a:solidFill>
                <a:srgbClr val="00279F"/>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re 1"/>
          <p:cNvSpPr>
            <a:spLocks noGrp="1"/>
          </p:cNvSpPr>
          <p:nvPr>
            <p:ph type="title"/>
          </p:nvPr>
        </p:nvSpPr>
        <p:spPr>
          <a:xfrm>
            <a:off x="5889625" y="196850"/>
            <a:ext cx="3746500" cy="990600"/>
          </a:xfrm>
        </p:spPr>
        <p:txBody>
          <a:bodyPr/>
          <a:lstStyle/>
          <a:p>
            <a:r>
              <a:rPr lang="fr-FR" smtClean="0"/>
              <a:t>Annual maxima</a:t>
            </a:r>
          </a:p>
        </p:txBody>
      </p:sp>
      <p:pic>
        <p:nvPicPr>
          <p:cNvPr id="66562" name="Picture 2" descr="C:\Users\vrosmorduc\Desktop\EumetTrain\200309_waves_max1994.gif"/>
          <p:cNvPicPr>
            <a:picLocks noChangeAspect="1" noChangeArrowheads="1"/>
          </p:cNvPicPr>
          <p:nvPr/>
        </p:nvPicPr>
        <p:blipFill>
          <a:blip r:embed="rId2"/>
          <a:srcRect t="7559"/>
          <a:stretch>
            <a:fillRect/>
          </a:stretch>
        </p:blipFill>
        <p:spPr bwMode="auto">
          <a:xfrm>
            <a:off x="200025" y="163513"/>
            <a:ext cx="5761038" cy="6100762"/>
          </a:xfrm>
          <a:prstGeom prst="rect">
            <a:avLst/>
          </a:prstGeom>
          <a:noFill/>
          <a:ln w="9525">
            <a:noFill/>
            <a:miter lim="800000"/>
            <a:headEnd/>
            <a:tailEnd/>
          </a:ln>
        </p:spPr>
      </p:pic>
      <p:sp>
        <p:nvSpPr>
          <p:cNvPr id="5" name="Espace réservé du contenu 2"/>
          <p:cNvSpPr txBox="1">
            <a:spLocks/>
          </p:cNvSpPr>
          <p:nvPr/>
        </p:nvSpPr>
        <p:spPr bwMode="auto">
          <a:xfrm>
            <a:off x="5961063" y="1628775"/>
            <a:ext cx="3671887" cy="4724400"/>
          </a:xfrm>
          <a:prstGeom prst="rect">
            <a:avLst/>
          </a:prstGeom>
          <a:noFill/>
          <a:ln w="12700">
            <a:noFill/>
            <a:miter lim="800000"/>
            <a:headEnd/>
            <a:tailEnd/>
          </a:ln>
        </p:spPr>
        <p:txBody>
          <a:bodyPr lIns="90488" tIns="44450" rIns="90488" bIns="44450"/>
          <a:lstStyle/>
          <a:p>
            <a:pPr eaLnBrk="0" hangingPunct="0">
              <a:spcBef>
                <a:spcPct val="20000"/>
              </a:spcBef>
              <a:buClr>
                <a:srgbClr val="FE9B03"/>
              </a:buClr>
              <a:buSzPct val="100000"/>
              <a:defRPr/>
            </a:pPr>
            <a:r>
              <a:rPr lang="en-US" sz="2000" kern="0" dirty="0">
                <a:solidFill>
                  <a:srgbClr val="00279F"/>
                </a:solidFill>
                <a:latin typeface="+mn-lt"/>
              </a:rPr>
              <a:t>Maximum wave heights measured by altimetry in 1994 </a:t>
            </a:r>
            <a:r>
              <a:rPr lang="fr-FR" sz="2200" kern="0" dirty="0">
                <a:solidFill>
                  <a:srgbClr val="00279F"/>
                </a:solidFill>
                <a:latin typeface="+mn-lt"/>
              </a:rPr>
              <a:t/>
            </a:r>
            <a:br>
              <a:rPr lang="fr-FR" sz="2200" kern="0" dirty="0">
                <a:solidFill>
                  <a:srgbClr val="00279F"/>
                </a:solidFill>
                <a:latin typeface="+mn-lt"/>
              </a:rPr>
            </a:br>
            <a:endParaRPr lang="fr-FR" sz="2200" kern="0" dirty="0">
              <a:solidFill>
                <a:srgbClr val="00279F"/>
              </a:solidFill>
              <a:latin typeface="+mn-lt"/>
            </a:endParaRPr>
          </a:p>
        </p:txBody>
      </p:sp>
      <p:sp>
        <p:nvSpPr>
          <p:cNvPr id="6" name="Rectangle 3"/>
          <p:cNvSpPr txBox="1">
            <a:spLocks noChangeArrowheads="1"/>
          </p:cNvSpPr>
          <p:nvPr/>
        </p:nvSpPr>
        <p:spPr>
          <a:xfrm>
            <a:off x="6465888" y="5732463"/>
            <a:ext cx="3219450" cy="533400"/>
          </a:xfrm>
          <a:prstGeom prst="rect">
            <a:avLst/>
          </a:prstGeom>
          <a:solidFill>
            <a:schemeClr val="bg1"/>
          </a:solidFill>
        </p:spPr>
        <p:txBody>
          <a:bodyPr/>
          <a:lstStyle/>
          <a:p>
            <a:pPr marL="342900" indent="-342900" eaLnBrk="0" hangingPunct="0">
              <a:spcBef>
                <a:spcPct val="20000"/>
              </a:spcBef>
              <a:buClr>
                <a:srgbClr val="FE9B03"/>
              </a:buClr>
              <a:buSzPct val="100000"/>
              <a:defRPr/>
            </a:pPr>
            <a:r>
              <a:rPr lang="fr-FR" sz="2000" kern="0" dirty="0" err="1">
                <a:solidFill>
                  <a:srgbClr val="00279F"/>
                </a:solidFill>
                <a:latin typeface="+mn-lt"/>
              </a:rPr>
              <a:t>Credits</a:t>
            </a:r>
            <a:r>
              <a:rPr lang="fr-FR" sz="2000" kern="0" dirty="0">
                <a:solidFill>
                  <a:srgbClr val="00279F"/>
                </a:solidFill>
                <a:latin typeface="+mn-lt"/>
              </a:rPr>
              <a:t> NOC</a:t>
            </a:r>
            <a:endParaRPr lang="en-GB" sz="2000" kern="0" dirty="0">
              <a:solidFill>
                <a:srgbClr val="00279F"/>
              </a:solidFill>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re 1"/>
          <p:cNvSpPr>
            <a:spLocks noGrp="1"/>
          </p:cNvSpPr>
          <p:nvPr>
            <p:ph type="title"/>
          </p:nvPr>
        </p:nvSpPr>
        <p:spPr/>
        <p:txBody>
          <a:bodyPr/>
          <a:lstStyle/>
          <a:p>
            <a:r>
              <a:rPr lang="en-US" smtClean="0"/>
              <a:t>Where can we find the highest waves?</a:t>
            </a:r>
          </a:p>
        </p:txBody>
      </p:sp>
      <p:pic>
        <p:nvPicPr>
          <p:cNvPr id="67586" name="Picture 2" descr="C:\Users\vrosmorduc\Documents\Graphiques &amp; Cie\3D\geographic_blank.png"/>
          <p:cNvPicPr>
            <a:picLocks noChangeAspect="1" noChangeArrowheads="1"/>
          </p:cNvPicPr>
          <p:nvPr/>
        </p:nvPicPr>
        <p:blipFill>
          <a:blip r:embed="rId2"/>
          <a:srcRect/>
          <a:stretch>
            <a:fillRect/>
          </a:stretch>
        </p:blipFill>
        <p:spPr bwMode="auto">
          <a:xfrm>
            <a:off x="196850" y="1055688"/>
            <a:ext cx="9510713" cy="4746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4"/>
          <p:cNvSpPr>
            <a:spLocks noGrp="1"/>
          </p:cNvSpPr>
          <p:nvPr>
            <p:ph type="title"/>
          </p:nvPr>
        </p:nvSpPr>
        <p:spPr/>
        <p:txBody>
          <a:bodyPr/>
          <a:lstStyle/>
          <a:p>
            <a:r>
              <a:rPr lang="fr-FR" smtClean="0"/>
              <a:t>Altimetry applications</a:t>
            </a:r>
          </a:p>
        </p:txBody>
      </p:sp>
      <p:sp>
        <p:nvSpPr>
          <p:cNvPr id="20482" name="Espace réservé du contenu 2"/>
          <p:cNvSpPr>
            <a:spLocks noGrp="1"/>
          </p:cNvSpPr>
          <p:nvPr>
            <p:ph sz="half" idx="1"/>
          </p:nvPr>
        </p:nvSpPr>
        <p:spPr>
          <a:xfrm>
            <a:off x="285750" y="1263650"/>
            <a:ext cx="4678363" cy="4724400"/>
          </a:xfrm>
        </p:spPr>
        <p:txBody>
          <a:bodyPr/>
          <a:lstStyle/>
          <a:p>
            <a:pPr eaLnBrk="1" hangingPunct="1"/>
            <a:r>
              <a:rPr lang="en-US" sz="2200" smtClean="0"/>
              <a:t>Geodesy &amp; geophysics</a:t>
            </a:r>
          </a:p>
          <a:p>
            <a:pPr lvl="1" eaLnBrk="1" hangingPunct="1"/>
            <a:r>
              <a:rPr lang="en-US" sz="2000" smtClean="0"/>
              <a:t>Bathymetry</a:t>
            </a:r>
          </a:p>
          <a:p>
            <a:pPr lvl="1" eaLnBrk="1" hangingPunct="1"/>
            <a:r>
              <a:rPr lang="en-US" sz="2000" smtClean="0"/>
              <a:t>Geodesy</a:t>
            </a:r>
          </a:p>
          <a:p>
            <a:pPr lvl="1" eaLnBrk="1" hangingPunct="1"/>
            <a:r>
              <a:rPr lang="en-US" sz="2000" smtClean="0"/>
              <a:t>Tsunami</a:t>
            </a:r>
          </a:p>
          <a:p>
            <a:pPr eaLnBrk="1" hangingPunct="1"/>
            <a:r>
              <a:rPr lang="en-US" sz="2200" smtClean="0"/>
              <a:t>Ocean</a:t>
            </a:r>
          </a:p>
          <a:p>
            <a:pPr lvl="1" eaLnBrk="1" hangingPunct="1"/>
            <a:r>
              <a:rPr lang="en-US" sz="2000" smtClean="0"/>
              <a:t>Large-scale circulation</a:t>
            </a:r>
          </a:p>
          <a:p>
            <a:pPr lvl="1" eaLnBrk="1" hangingPunct="1"/>
            <a:r>
              <a:rPr lang="en-US" sz="2000" smtClean="0"/>
              <a:t>Ocean currents and eddies</a:t>
            </a:r>
          </a:p>
          <a:p>
            <a:pPr lvl="1" eaLnBrk="1" hangingPunct="1"/>
            <a:r>
              <a:rPr lang="en-US" sz="2000" smtClean="0"/>
              <a:t>Operational oceanography</a:t>
            </a:r>
          </a:p>
          <a:p>
            <a:pPr lvl="1" eaLnBrk="1" hangingPunct="1"/>
            <a:r>
              <a:rPr lang="en-US" sz="2000" smtClean="0"/>
              <a:t>Tides</a:t>
            </a:r>
          </a:p>
          <a:p>
            <a:pPr lvl="1" eaLnBrk="1" hangingPunct="1"/>
            <a:r>
              <a:rPr lang="en-US" sz="2000" smtClean="0"/>
              <a:t>Mean Sea Level rise</a:t>
            </a:r>
          </a:p>
          <a:p>
            <a:pPr eaLnBrk="1" hangingPunct="1"/>
            <a:r>
              <a:rPr lang="en-US" sz="2200" smtClean="0"/>
              <a:t>Ice</a:t>
            </a:r>
          </a:p>
          <a:p>
            <a:pPr lvl="1" eaLnBrk="1" hangingPunct="1"/>
            <a:r>
              <a:rPr lang="en-US" sz="2000" smtClean="0"/>
              <a:t>Ice sheets</a:t>
            </a:r>
          </a:p>
          <a:p>
            <a:pPr lvl="1" eaLnBrk="1" hangingPunct="1"/>
            <a:r>
              <a:rPr lang="en-US" sz="2000" smtClean="0"/>
              <a:t>Sea ice</a:t>
            </a:r>
          </a:p>
        </p:txBody>
      </p:sp>
      <p:sp>
        <p:nvSpPr>
          <p:cNvPr id="20483" name="Espace réservé du contenu 5"/>
          <p:cNvSpPr>
            <a:spLocks noGrp="1"/>
          </p:cNvSpPr>
          <p:nvPr>
            <p:ph sz="half" idx="2"/>
          </p:nvPr>
        </p:nvSpPr>
        <p:spPr>
          <a:xfrm>
            <a:off x="4964113" y="1273175"/>
            <a:ext cx="4676775" cy="4724400"/>
          </a:xfrm>
        </p:spPr>
        <p:txBody>
          <a:bodyPr/>
          <a:lstStyle/>
          <a:p>
            <a:pPr eaLnBrk="1" hangingPunct="1"/>
            <a:r>
              <a:rPr lang="en-US" sz="2200" smtClean="0"/>
              <a:t>Climate</a:t>
            </a:r>
          </a:p>
          <a:p>
            <a:pPr lvl="1" eaLnBrk="1" hangingPunct="1"/>
            <a:r>
              <a:rPr lang="en-US" sz="2000" smtClean="0"/>
              <a:t>ENSO</a:t>
            </a:r>
          </a:p>
          <a:p>
            <a:pPr lvl="1" eaLnBrk="1" hangingPunct="1"/>
            <a:r>
              <a:rPr lang="en-US" sz="2000" smtClean="0"/>
              <a:t>NAO</a:t>
            </a:r>
          </a:p>
          <a:p>
            <a:pPr lvl="1" eaLnBrk="1" hangingPunct="1"/>
            <a:r>
              <a:rPr lang="en-US" sz="2000" smtClean="0"/>
              <a:t>Decadal oscillations</a:t>
            </a:r>
          </a:p>
          <a:p>
            <a:pPr eaLnBrk="1" hangingPunct="1"/>
            <a:r>
              <a:rPr lang="en-US" sz="2200" smtClean="0">
                <a:solidFill>
                  <a:srgbClr val="FF0000"/>
                </a:solidFill>
              </a:rPr>
              <a:t>Atmosphere, wind &amp; waves</a:t>
            </a:r>
          </a:p>
          <a:p>
            <a:pPr lvl="1" eaLnBrk="1" hangingPunct="1"/>
            <a:r>
              <a:rPr lang="en-US" sz="1800" smtClean="0"/>
              <a:t>Wind &amp; waves</a:t>
            </a:r>
          </a:p>
          <a:p>
            <a:pPr lvl="1" eaLnBrk="1" hangingPunct="1"/>
            <a:r>
              <a:rPr lang="en-US" sz="1800" smtClean="0"/>
              <a:t>Cyclones</a:t>
            </a:r>
          </a:p>
          <a:p>
            <a:pPr lvl="1" eaLnBrk="1" hangingPunct="1"/>
            <a:r>
              <a:rPr lang="en-US" sz="1800" smtClean="0"/>
              <a:t>Rain</a:t>
            </a:r>
          </a:p>
          <a:p>
            <a:pPr eaLnBrk="1" hangingPunct="1"/>
            <a:r>
              <a:rPr lang="en-US" sz="2200" smtClean="0"/>
              <a:t>Hydrology &amp; land</a:t>
            </a:r>
          </a:p>
          <a:p>
            <a:pPr lvl="1" eaLnBrk="1" hangingPunct="1"/>
            <a:r>
              <a:rPr lang="en-US" sz="1800" smtClean="0"/>
              <a:t>Lake level</a:t>
            </a:r>
          </a:p>
          <a:p>
            <a:pPr lvl="1" eaLnBrk="1" hangingPunct="1"/>
            <a:r>
              <a:rPr lang="en-US" sz="1800" smtClean="0"/>
              <a:t>Land</a:t>
            </a:r>
          </a:p>
          <a:p>
            <a:pPr lvl="1" eaLnBrk="1" hangingPunct="1"/>
            <a:r>
              <a:rPr lang="en-US" sz="1800" smtClean="0"/>
              <a:t>River level</a:t>
            </a:r>
            <a:endParaRPr lang="en-US" sz="2200" smtClean="0"/>
          </a:p>
          <a:p>
            <a:pPr eaLnBrk="1" hangingPunct="1"/>
            <a:r>
              <a:rPr lang="en-US" sz="2200" smtClean="0"/>
              <a:t>Coastal</a:t>
            </a:r>
            <a:endParaRPr lang="fr-FR" sz="2200" smtClean="0"/>
          </a:p>
          <a:p>
            <a:endParaRPr lang="fr-F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re 1"/>
          <p:cNvSpPr>
            <a:spLocks noGrp="1"/>
          </p:cNvSpPr>
          <p:nvPr>
            <p:ph type="title"/>
          </p:nvPr>
        </p:nvSpPr>
        <p:spPr/>
        <p:txBody>
          <a:bodyPr/>
          <a:lstStyle/>
          <a:p>
            <a:r>
              <a:rPr lang="en-US" smtClean="0"/>
              <a:t>Extreme waves climatology</a:t>
            </a:r>
          </a:p>
        </p:txBody>
      </p:sp>
      <p:sp>
        <p:nvSpPr>
          <p:cNvPr id="68610" name="Espace réservé du contenu 2"/>
          <p:cNvSpPr>
            <a:spLocks noGrp="1"/>
          </p:cNvSpPr>
          <p:nvPr>
            <p:ph idx="1"/>
          </p:nvPr>
        </p:nvSpPr>
        <p:spPr>
          <a:xfrm>
            <a:off x="5457825" y="1447800"/>
            <a:ext cx="4222750" cy="4724400"/>
          </a:xfrm>
        </p:spPr>
        <p:txBody>
          <a:bodyPr/>
          <a:lstStyle/>
          <a:p>
            <a:pPr marL="0" indent="0">
              <a:buFontTx/>
              <a:buNone/>
            </a:pPr>
            <a:r>
              <a:rPr lang="en-US" smtClean="0"/>
              <a:t>Extreme wave height statistics for a 20-year return time depending on the season. </a:t>
            </a:r>
          </a:p>
          <a:p>
            <a:pPr marL="0" indent="0">
              <a:buFontTx/>
              <a:buNone/>
            </a:pPr>
            <a:r>
              <a:rPr lang="en-US" smtClean="0"/>
              <a:t>Top, Northern hemisphere winter, with the highest waves at about 17 m at high latitude; </a:t>
            </a:r>
          </a:p>
          <a:p>
            <a:pPr marL="0" indent="0">
              <a:buFontTx/>
              <a:buNone/>
            </a:pPr>
            <a:r>
              <a:rPr lang="en-US" smtClean="0"/>
              <a:t>in the Southern hemisphere winter (bottom), the equivalent latitudes also show high waves, even if slightly less so. </a:t>
            </a:r>
          </a:p>
          <a:p>
            <a:pPr marL="0" indent="0">
              <a:buFontTx/>
              <a:buNone/>
            </a:pPr>
            <a:endParaRPr lang="en-US" smtClean="0"/>
          </a:p>
          <a:p>
            <a:pPr marL="0" indent="0">
              <a:buFontTx/>
              <a:buNone/>
            </a:pPr>
            <a:r>
              <a:rPr lang="en-US" smtClean="0"/>
              <a:t>(Credits IH Cantabria - Universidad de Cantabria)</a:t>
            </a:r>
            <a:endParaRPr lang="fr-FR" smtClean="0"/>
          </a:p>
        </p:txBody>
      </p:sp>
      <p:pic>
        <p:nvPicPr>
          <p:cNvPr id="68611" name="Picture 2" descr="J:\support\sources\actualites\image_du_mois\201106_extreme-waves\201106_DJF_waves.gif"/>
          <p:cNvPicPr>
            <a:picLocks noChangeAspect="1" noChangeArrowheads="1"/>
          </p:cNvPicPr>
          <p:nvPr/>
        </p:nvPicPr>
        <p:blipFill>
          <a:blip r:embed="rId2"/>
          <a:srcRect/>
          <a:stretch>
            <a:fillRect/>
          </a:stretch>
        </p:blipFill>
        <p:spPr bwMode="auto">
          <a:xfrm>
            <a:off x="415925" y="1092200"/>
            <a:ext cx="4249738" cy="2395538"/>
          </a:xfrm>
          <a:prstGeom prst="rect">
            <a:avLst/>
          </a:prstGeom>
          <a:noFill/>
          <a:ln w="9525">
            <a:noFill/>
            <a:miter lim="800000"/>
            <a:headEnd/>
            <a:tailEnd/>
          </a:ln>
        </p:spPr>
      </p:pic>
      <p:pic>
        <p:nvPicPr>
          <p:cNvPr id="68612" name="Picture 3" descr="J:\support\sources\actualites\image_du_mois\201106_extreme-waves\201106_JJA_waves.gif"/>
          <p:cNvPicPr>
            <a:picLocks noChangeAspect="1" noChangeArrowheads="1"/>
          </p:cNvPicPr>
          <p:nvPr/>
        </p:nvPicPr>
        <p:blipFill>
          <a:blip r:embed="rId3"/>
          <a:srcRect/>
          <a:stretch>
            <a:fillRect/>
          </a:stretch>
        </p:blipFill>
        <p:spPr bwMode="auto">
          <a:xfrm>
            <a:off x="403225" y="3500438"/>
            <a:ext cx="4248150" cy="2386012"/>
          </a:xfrm>
          <a:prstGeom prst="rect">
            <a:avLst/>
          </a:prstGeom>
          <a:noFill/>
          <a:ln w="9525">
            <a:noFill/>
            <a:miter lim="800000"/>
            <a:headEnd/>
            <a:tailEnd/>
          </a:ln>
        </p:spPr>
      </p:pic>
      <p:pic>
        <p:nvPicPr>
          <p:cNvPr id="68613" name="Picture 5" descr="J:\support\sources\actualites\image_du_mois\201106_extreme-waves\201106_echelle_waves.gif"/>
          <p:cNvPicPr>
            <a:picLocks noChangeAspect="1" noChangeArrowheads="1"/>
          </p:cNvPicPr>
          <p:nvPr/>
        </p:nvPicPr>
        <p:blipFill>
          <a:blip r:embed="rId4"/>
          <a:srcRect/>
          <a:stretch>
            <a:fillRect/>
          </a:stretch>
        </p:blipFill>
        <p:spPr bwMode="auto">
          <a:xfrm>
            <a:off x="128588" y="5949950"/>
            <a:ext cx="4953000" cy="2667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re 5"/>
          <p:cNvSpPr>
            <a:spLocks noGrp="1"/>
          </p:cNvSpPr>
          <p:nvPr>
            <p:ph type="title"/>
          </p:nvPr>
        </p:nvSpPr>
        <p:spPr/>
        <p:txBody>
          <a:bodyPr/>
          <a:lstStyle/>
          <a:p>
            <a:r>
              <a:rPr lang="fr-FR" smtClean="0"/>
              <a:t>More information</a:t>
            </a:r>
            <a:br>
              <a:rPr lang="fr-FR" smtClean="0"/>
            </a:br>
            <a:r>
              <a:rPr lang="fr-FR" smtClean="0"/>
              <a:t>www.aviso.oceanobs.com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920750" y="163513"/>
            <a:ext cx="7410450" cy="457200"/>
          </a:xfrm>
        </p:spPr>
        <p:txBody>
          <a:bodyPr/>
          <a:lstStyle/>
          <a:p>
            <a:pPr eaLnBrk="1" hangingPunct="1"/>
            <a:r>
              <a:rPr lang="en-GB" smtClean="0"/>
              <a:t>The principle of Altimetry</a:t>
            </a:r>
            <a:endParaRPr lang="en-GB" sz="1200" smtClean="0"/>
          </a:p>
        </p:txBody>
      </p:sp>
      <p:sp>
        <p:nvSpPr>
          <p:cNvPr id="21506" name="Text Box 15"/>
          <p:cNvSpPr txBox="1">
            <a:spLocks noChangeArrowheads="1"/>
          </p:cNvSpPr>
          <p:nvPr/>
        </p:nvSpPr>
        <p:spPr bwMode="auto">
          <a:xfrm>
            <a:off x="1209675" y="5995988"/>
            <a:ext cx="701675" cy="185737"/>
          </a:xfrm>
          <a:prstGeom prst="rect">
            <a:avLst/>
          </a:prstGeom>
          <a:noFill/>
          <a:ln w="9525">
            <a:noFill/>
            <a:miter lim="800000"/>
            <a:headEnd/>
            <a:tailEnd/>
          </a:ln>
        </p:spPr>
        <p:txBody>
          <a:bodyPr wrap="none"/>
          <a:lstStyle/>
          <a:p>
            <a:pPr rtl="1" eaLnBrk="0" hangingPunct="0"/>
            <a:r>
              <a:rPr lang="en-GB" sz="600" b="1" i="1">
                <a:solidFill>
                  <a:schemeClr val="accent2"/>
                </a:solidFill>
              </a:rPr>
              <a:t>Animation</a:t>
            </a:r>
          </a:p>
        </p:txBody>
      </p:sp>
      <p:sp>
        <p:nvSpPr>
          <p:cNvPr id="21507" name="Rectangle 22"/>
          <p:cNvSpPr>
            <a:spLocks noGrp="1" noChangeArrowheads="1"/>
          </p:cNvSpPr>
          <p:nvPr>
            <p:ph type="body" idx="1"/>
          </p:nvPr>
        </p:nvSpPr>
        <p:spPr>
          <a:xfrm>
            <a:off x="6321425" y="836613"/>
            <a:ext cx="3384550" cy="5184775"/>
          </a:xfrm>
        </p:spPr>
        <p:txBody>
          <a:bodyPr/>
          <a:lstStyle/>
          <a:p>
            <a:pPr marL="0" indent="0" eaLnBrk="1" hangingPunct="1">
              <a:buFont typeface="Wingdings"/>
              <a:buNone/>
            </a:pPr>
            <a:r>
              <a:rPr lang="en-GB" sz="1800" smtClean="0"/>
              <a:t>Altimetry is meant to retrieve “</a:t>
            </a:r>
            <a:r>
              <a:rPr lang="en-US" sz="1800" b="1" smtClean="0"/>
              <a:t>Sea Surface Height</a:t>
            </a:r>
            <a:r>
              <a:rPr lang="en-US" sz="1800" smtClean="0"/>
              <a:t>” </a:t>
            </a:r>
            <a:br>
              <a:rPr lang="en-US" sz="1800" smtClean="0"/>
            </a:br>
            <a:r>
              <a:rPr lang="en-US" sz="1800" smtClean="0"/>
              <a:t>This is the difference between the </a:t>
            </a:r>
            <a:r>
              <a:rPr lang="en-US" sz="1800" b="1" smtClean="0"/>
              <a:t>satellite-to-ocean range</a:t>
            </a:r>
            <a:r>
              <a:rPr lang="en-US" sz="1800" smtClean="0"/>
              <a:t> </a:t>
            </a:r>
            <a:r>
              <a:rPr lang="en-US" sz="1800" i="1" smtClean="0"/>
              <a:t>(calculated by measuring the signal’s round-trip time)</a:t>
            </a:r>
            <a:r>
              <a:rPr lang="en-US" sz="1800" smtClean="0"/>
              <a:t> and the </a:t>
            </a:r>
            <a:r>
              <a:rPr lang="en-US" sz="1800" b="1" smtClean="0"/>
              <a:t>satellite’s position on orbit </a:t>
            </a:r>
            <a:r>
              <a:rPr lang="en-US" sz="1800" smtClean="0"/>
              <a:t>with respect to an arbitrary reference surface </a:t>
            </a:r>
            <a:r>
              <a:rPr lang="en-US" sz="1800" i="1" smtClean="0"/>
              <a:t>(a raw approximation of the Earth’s surface, called the </a:t>
            </a:r>
            <a:r>
              <a:rPr lang="en-US" sz="1800" b="1" i="1" smtClean="0"/>
              <a:t>reference ellipsoid</a:t>
            </a:r>
            <a:r>
              <a:rPr lang="en-US" sz="1800" i="1" smtClean="0"/>
              <a:t>)</a:t>
            </a:r>
          </a:p>
          <a:p>
            <a:pPr marL="0" indent="0" eaLnBrk="1" hangingPunct="1">
              <a:buFont typeface="Wingdings"/>
              <a:buNone/>
            </a:pPr>
            <a:endParaRPr lang="en-US" sz="1800" i="1" smtClean="0"/>
          </a:p>
          <a:p>
            <a:pPr marL="0" indent="0" eaLnBrk="1" hangingPunct="1">
              <a:buFont typeface="Wingdings"/>
              <a:buNone/>
            </a:pPr>
            <a:r>
              <a:rPr lang="en-US" sz="1800" smtClean="0"/>
              <a:t>OK, BUT:  </a:t>
            </a:r>
            <a:br>
              <a:rPr lang="en-US" sz="1800" smtClean="0"/>
            </a:br>
            <a:r>
              <a:rPr lang="en-US" sz="1800" smtClean="0"/>
              <a:t>what about WAVES??</a:t>
            </a:r>
            <a:endParaRPr lang="en-GB" sz="1800" smtClean="0"/>
          </a:p>
        </p:txBody>
      </p:sp>
      <p:pic>
        <p:nvPicPr>
          <p:cNvPr id="21508" name="Picture 7" descr="C:\Documents and Settings\vrosmorduc\Galerie\Images\Alti\principle\methode_en.png"/>
          <p:cNvPicPr>
            <a:picLocks noChangeAspect="1" noChangeArrowheads="1"/>
          </p:cNvPicPr>
          <p:nvPr/>
        </p:nvPicPr>
        <p:blipFill>
          <a:blip r:embed="rId3"/>
          <a:srcRect/>
          <a:stretch>
            <a:fillRect/>
          </a:stretch>
        </p:blipFill>
        <p:spPr bwMode="auto">
          <a:xfrm>
            <a:off x="193675" y="908050"/>
            <a:ext cx="5929313" cy="526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r>
              <a:rPr lang="en-US" smtClean="0"/>
              <a:t>Wave retrieval?</a:t>
            </a:r>
          </a:p>
        </p:txBody>
      </p:sp>
      <p:pic>
        <p:nvPicPr>
          <p:cNvPr id="23554" name="Picture 2" descr="C:\Users\vrosmorduc\Desktop\EumetTrain\carte_front.gif"/>
          <p:cNvPicPr>
            <a:picLocks noChangeAspect="1" noChangeArrowheads="1"/>
          </p:cNvPicPr>
          <p:nvPr/>
        </p:nvPicPr>
        <p:blipFill>
          <a:blip r:embed="rId2"/>
          <a:srcRect/>
          <a:stretch>
            <a:fillRect/>
          </a:stretch>
        </p:blipFill>
        <p:spPr bwMode="auto">
          <a:xfrm>
            <a:off x="704850" y="1052513"/>
            <a:ext cx="5543550" cy="38385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p:txBody>
          <a:bodyPr/>
          <a:lstStyle/>
          <a:p>
            <a:r>
              <a:rPr lang="en-US" smtClean="0"/>
              <a:t>Wave retrieval?</a:t>
            </a:r>
          </a:p>
        </p:txBody>
      </p:sp>
      <p:pic>
        <p:nvPicPr>
          <p:cNvPr id="24578" name="Picture 2" descr="C:\Users\vrosmorduc\Desktop\EumetTrain\carte_front.gif"/>
          <p:cNvPicPr>
            <a:picLocks noChangeAspect="1" noChangeArrowheads="1"/>
          </p:cNvPicPr>
          <p:nvPr/>
        </p:nvPicPr>
        <p:blipFill>
          <a:blip r:embed="rId2"/>
          <a:srcRect/>
          <a:stretch>
            <a:fillRect/>
          </a:stretch>
        </p:blipFill>
        <p:spPr bwMode="auto">
          <a:xfrm>
            <a:off x="704850" y="1052513"/>
            <a:ext cx="5543550" cy="3838575"/>
          </a:xfrm>
          <a:prstGeom prst="rect">
            <a:avLst/>
          </a:prstGeom>
          <a:noFill/>
          <a:ln w="9525">
            <a:noFill/>
            <a:miter lim="800000"/>
            <a:headEnd/>
            <a:tailEnd/>
          </a:ln>
        </p:spPr>
      </p:pic>
      <p:pic>
        <p:nvPicPr>
          <p:cNvPr id="24579" name="Picture 3" descr="C:\Users\vrosmorduc\Desktop\EumetTrain\icones.png"/>
          <p:cNvPicPr>
            <a:picLocks noChangeAspect="1" noChangeArrowheads="1"/>
          </p:cNvPicPr>
          <p:nvPr/>
        </p:nvPicPr>
        <p:blipFill>
          <a:blip r:embed="rId3"/>
          <a:srcRect/>
          <a:stretch>
            <a:fillRect/>
          </a:stretch>
        </p:blipFill>
        <p:spPr bwMode="auto">
          <a:xfrm>
            <a:off x="4016375" y="2205038"/>
            <a:ext cx="5548313" cy="4065587"/>
          </a:xfrm>
          <a:prstGeom prst="rect">
            <a:avLst/>
          </a:prstGeom>
          <a:noFill/>
          <a:ln w="9525">
            <a:noFill/>
            <a:miter lim="800000"/>
            <a:headEnd/>
            <a:tailEnd/>
          </a:ln>
        </p:spPr>
      </p:pic>
      <p:pic>
        <p:nvPicPr>
          <p:cNvPr id="24580" name="Picture 2" descr="C:\Users\vrosmorduc\Desktop\EumetTrain\Jason_seul_noir.jpg"/>
          <p:cNvPicPr>
            <a:picLocks noChangeAspect="1" noChangeArrowheads="1"/>
          </p:cNvPicPr>
          <p:nvPr/>
        </p:nvPicPr>
        <p:blipFill>
          <a:blip r:embed="rId4"/>
          <a:srcRect/>
          <a:stretch>
            <a:fillRect/>
          </a:stretch>
        </p:blipFill>
        <p:spPr bwMode="auto">
          <a:xfrm>
            <a:off x="5240338" y="836613"/>
            <a:ext cx="3595687" cy="1174750"/>
          </a:xfrm>
          <a:prstGeom prst="rect">
            <a:avLst/>
          </a:prstGeom>
          <a:noFill/>
          <a:ln w="9525">
            <a:noFill/>
            <a:miter lim="800000"/>
            <a:headEnd/>
            <a:tailEnd/>
          </a:ln>
        </p:spPr>
      </p:pic>
      <p:cxnSp>
        <p:nvCxnSpPr>
          <p:cNvPr id="24581" name="Connecteur droit 6"/>
          <p:cNvCxnSpPr>
            <a:cxnSpLocks noChangeShapeType="1"/>
          </p:cNvCxnSpPr>
          <p:nvPr/>
        </p:nvCxnSpPr>
        <p:spPr bwMode="auto">
          <a:xfrm>
            <a:off x="7545388" y="1700213"/>
            <a:ext cx="71437" cy="3241675"/>
          </a:xfrm>
          <a:prstGeom prst="line">
            <a:avLst/>
          </a:prstGeom>
          <a:noFill/>
          <a:ln w="12700" algn="ctr">
            <a:solidFill>
              <a:srgbClr val="FF0000"/>
            </a:solidFill>
            <a:round/>
            <a:headEnd/>
            <a:tailEnd/>
          </a:ln>
        </p:spPr>
      </p:cxnSp>
      <p:cxnSp>
        <p:nvCxnSpPr>
          <p:cNvPr id="24582" name="Connecteur droit 7"/>
          <p:cNvCxnSpPr>
            <a:cxnSpLocks noChangeShapeType="1"/>
          </p:cNvCxnSpPr>
          <p:nvPr/>
        </p:nvCxnSpPr>
        <p:spPr bwMode="auto">
          <a:xfrm flipH="1">
            <a:off x="7689850" y="1700213"/>
            <a:ext cx="7938" cy="936625"/>
          </a:xfrm>
          <a:prstGeom prst="line">
            <a:avLst/>
          </a:prstGeom>
          <a:noFill/>
          <a:ln w="12700" algn="ctr">
            <a:solidFill>
              <a:srgbClr val="FF0000"/>
            </a:solidFill>
            <a:round/>
            <a:headEnd/>
            <a:tailEn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r>
              <a:rPr lang="en-US" smtClean="0"/>
              <a:t>Wave retrieval?</a:t>
            </a:r>
          </a:p>
        </p:txBody>
      </p:sp>
      <p:pic>
        <p:nvPicPr>
          <p:cNvPr id="25602" name="Picture 2" descr="C:\Users\vrosmorduc\Desktop\EumetTrain\carte_front.gif"/>
          <p:cNvPicPr>
            <a:picLocks noChangeAspect="1" noChangeArrowheads="1"/>
          </p:cNvPicPr>
          <p:nvPr/>
        </p:nvPicPr>
        <p:blipFill>
          <a:blip r:embed="rId2"/>
          <a:srcRect/>
          <a:stretch>
            <a:fillRect/>
          </a:stretch>
        </p:blipFill>
        <p:spPr bwMode="auto">
          <a:xfrm>
            <a:off x="704850" y="1052513"/>
            <a:ext cx="5543550" cy="3838575"/>
          </a:xfrm>
          <a:prstGeom prst="rect">
            <a:avLst/>
          </a:prstGeom>
          <a:noFill/>
          <a:ln w="9525">
            <a:noFill/>
            <a:miter lim="800000"/>
            <a:headEnd/>
            <a:tailEnd/>
          </a:ln>
        </p:spPr>
      </p:pic>
      <p:pic>
        <p:nvPicPr>
          <p:cNvPr id="25603" name="Picture 3" descr="C:\Users\vrosmorduc\Desktop\EumetTrain\icones.png"/>
          <p:cNvPicPr>
            <a:picLocks noChangeAspect="1" noChangeArrowheads="1"/>
          </p:cNvPicPr>
          <p:nvPr/>
        </p:nvPicPr>
        <p:blipFill>
          <a:blip r:embed="rId3"/>
          <a:srcRect/>
          <a:stretch>
            <a:fillRect/>
          </a:stretch>
        </p:blipFill>
        <p:spPr bwMode="auto">
          <a:xfrm>
            <a:off x="4016375" y="2205038"/>
            <a:ext cx="5548313" cy="4065587"/>
          </a:xfrm>
          <a:prstGeom prst="rect">
            <a:avLst/>
          </a:prstGeom>
          <a:noFill/>
          <a:ln w="9525">
            <a:noFill/>
            <a:miter lim="800000"/>
            <a:headEnd/>
            <a:tailEnd/>
          </a:ln>
        </p:spPr>
      </p:pic>
      <p:pic>
        <p:nvPicPr>
          <p:cNvPr id="25604" name="Picture 2" descr="C:\Users\vrosmorduc\Desktop\EumetTrain\Jason_seul_noir.jpg"/>
          <p:cNvPicPr>
            <a:picLocks noChangeAspect="1" noChangeArrowheads="1"/>
          </p:cNvPicPr>
          <p:nvPr/>
        </p:nvPicPr>
        <p:blipFill>
          <a:blip r:embed="rId4"/>
          <a:srcRect/>
          <a:stretch>
            <a:fillRect/>
          </a:stretch>
        </p:blipFill>
        <p:spPr bwMode="auto">
          <a:xfrm>
            <a:off x="5240338" y="836613"/>
            <a:ext cx="3595687" cy="1174750"/>
          </a:xfrm>
          <a:prstGeom prst="rect">
            <a:avLst/>
          </a:prstGeom>
          <a:noFill/>
          <a:ln w="9525">
            <a:noFill/>
            <a:miter lim="800000"/>
            <a:headEnd/>
            <a:tailEnd/>
          </a:ln>
        </p:spPr>
      </p:pic>
      <p:cxnSp>
        <p:nvCxnSpPr>
          <p:cNvPr id="25605" name="Connecteur droit 6"/>
          <p:cNvCxnSpPr>
            <a:cxnSpLocks noChangeShapeType="1"/>
          </p:cNvCxnSpPr>
          <p:nvPr/>
        </p:nvCxnSpPr>
        <p:spPr bwMode="auto">
          <a:xfrm>
            <a:off x="7545388" y="1700213"/>
            <a:ext cx="71437" cy="3241675"/>
          </a:xfrm>
          <a:prstGeom prst="line">
            <a:avLst/>
          </a:prstGeom>
          <a:noFill/>
          <a:ln w="12700" algn="ctr">
            <a:solidFill>
              <a:srgbClr val="FF0000"/>
            </a:solidFill>
            <a:round/>
            <a:headEnd/>
            <a:tailEnd/>
          </a:ln>
        </p:spPr>
      </p:cxnSp>
      <p:cxnSp>
        <p:nvCxnSpPr>
          <p:cNvPr id="25606" name="Connecteur droit 7"/>
          <p:cNvCxnSpPr>
            <a:cxnSpLocks noChangeShapeType="1"/>
          </p:cNvCxnSpPr>
          <p:nvPr/>
        </p:nvCxnSpPr>
        <p:spPr bwMode="auto">
          <a:xfrm flipH="1">
            <a:off x="7689850" y="1700213"/>
            <a:ext cx="7938" cy="936625"/>
          </a:xfrm>
          <a:prstGeom prst="line">
            <a:avLst/>
          </a:prstGeom>
          <a:noFill/>
          <a:ln w="12700" algn="ctr">
            <a:solidFill>
              <a:srgbClr val="FF0000"/>
            </a:solidFill>
            <a:round/>
            <a:headEnd/>
            <a:tailEnd/>
          </a:ln>
        </p:spPr>
      </p:cxnSp>
      <p:cxnSp>
        <p:nvCxnSpPr>
          <p:cNvPr id="25607" name="Connecteur droit 8"/>
          <p:cNvCxnSpPr>
            <a:cxnSpLocks noChangeShapeType="1"/>
          </p:cNvCxnSpPr>
          <p:nvPr/>
        </p:nvCxnSpPr>
        <p:spPr bwMode="auto">
          <a:xfrm>
            <a:off x="415925" y="836613"/>
            <a:ext cx="9217025" cy="5329237"/>
          </a:xfrm>
          <a:prstGeom prst="line">
            <a:avLst/>
          </a:prstGeom>
          <a:noFill/>
          <a:ln w="76200" algn="ctr">
            <a:solidFill>
              <a:srgbClr val="FF0000"/>
            </a:solidFill>
            <a:round/>
            <a:headEnd/>
            <a:tailEnd/>
          </a:ln>
        </p:spPr>
      </p:cxnSp>
      <p:cxnSp>
        <p:nvCxnSpPr>
          <p:cNvPr id="25608" name="Connecteur droit 9"/>
          <p:cNvCxnSpPr>
            <a:cxnSpLocks noChangeShapeType="1"/>
          </p:cNvCxnSpPr>
          <p:nvPr/>
        </p:nvCxnSpPr>
        <p:spPr bwMode="auto">
          <a:xfrm flipV="1">
            <a:off x="415925" y="836613"/>
            <a:ext cx="9001125" cy="5113337"/>
          </a:xfrm>
          <a:prstGeom prst="line">
            <a:avLst/>
          </a:prstGeom>
          <a:noFill/>
          <a:ln w="76200" algn="ctr">
            <a:solidFill>
              <a:srgbClr val="FF0000"/>
            </a:solidFill>
            <a:round/>
            <a:headEnd/>
            <a:tailEn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r>
              <a:rPr lang="fr-FR" smtClean="0"/>
              <a:t>No…</a:t>
            </a:r>
          </a:p>
        </p:txBody>
      </p:sp>
      <p:sp>
        <p:nvSpPr>
          <p:cNvPr id="26626" name="Espace réservé du contenu 2"/>
          <p:cNvSpPr>
            <a:spLocks noGrp="1"/>
          </p:cNvSpPr>
          <p:nvPr>
            <p:ph idx="1"/>
          </p:nvPr>
        </p:nvSpPr>
        <p:spPr>
          <a:xfrm>
            <a:off x="160338" y="1447800"/>
            <a:ext cx="5440362" cy="4724400"/>
          </a:xfrm>
        </p:spPr>
        <p:txBody>
          <a:bodyPr/>
          <a:lstStyle/>
          <a:p>
            <a:r>
              <a:rPr lang="en-US" smtClean="0"/>
              <a:t>Because :</a:t>
            </a:r>
          </a:p>
          <a:p>
            <a:pPr lvl="1"/>
            <a:r>
              <a:rPr lang="en-US" smtClean="0"/>
              <a:t>The satellite is taking an image?</a:t>
            </a:r>
            <a:br>
              <a:rPr lang="en-US" smtClean="0"/>
            </a:br>
            <a:endParaRPr lang="en-US" smtClean="0"/>
          </a:p>
          <a:p>
            <a:pPr lvl="1"/>
            <a:r>
              <a:rPr lang="en-US" smtClean="0"/>
              <a:t>The satellite beam is not a thin thread?</a:t>
            </a:r>
            <a:br>
              <a:rPr lang="en-US" smtClean="0"/>
            </a:br>
            <a:endParaRPr lang="en-US" smtClean="0"/>
          </a:p>
          <a:p>
            <a:pPr lvl="1"/>
            <a:r>
              <a:rPr lang="en-US" smtClean="0"/>
              <a:t>The satellite accuracy is not good enough?</a:t>
            </a:r>
          </a:p>
          <a:p>
            <a:pPr lvl="1"/>
            <a:endParaRPr lang="en-US" smtClean="0"/>
          </a:p>
          <a:p>
            <a:pPr lvl="1"/>
            <a:r>
              <a:rPr lang="en-US" smtClean="0"/>
              <a:t>The wave would be too distorted by the water droplets in the air</a:t>
            </a:r>
          </a:p>
          <a:p>
            <a:pPr lvl="1"/>
            <a:endParaRPr lang="en-US" smtClean="0"/>
          </a:p>
          <a:p>
            <a:pPr lvl="1"/>
            <a:r>
              <a:rPr lang="en-US" smtClean="0"/>
              <a:t>Measurements are averaged anyway, individual measurements are never used</a:t>
            </a:r>
          </a:p>
        </p:txBody>
      </p:sp>
    </p:spTree>
  </p:cSld>
  <p:clrMapOvr>
    <a:masterClrMapping/>
  </p:clrMapOvr>
</p:sld>
</file>

<file path=ppt/theme/theme1.xml><?xml version="1.0" encoding="utf-8"?>
<a:theme xmlns:a="http://schemas.openxmlformats.org/drawingml/2006/main" name="Modèle par défaut">
  <a:themeElements>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Modèle par défaut">
      <a:majorFont>
        <a:latin typeface="CB Futura CondensedBold"/>
        <a:ea typeface=""/>
        <a:cs typeface=""/>
      </a:majorFont>
      <a:minorFont>
        <a:latin typeface="CB Futura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14632851</TotalTime>
  <Pages>27</Pages>
  <Words>1362</Words>
  <Application>Microsoft Office PowerPoint</Application>
  <PresentationFormat>A4 Paper (210x297 mm)</PresentationFormat>
  <Paragraphs>239</Paragraphs>
  <Slides>41</Slides>
  <Notes>12</Notes>
  <HiddenSlides>0</HiddenSlides>
  <MMClips>0</MMClips>
  <ScaleCrop>false</ScaleCrop>
  <HeadingPairs>
    <vt:vector size="6" baseType="variant">
      <vt:variant>
        <vt:lpstr>Verwendete Schriftarten</vt:lpstr>
      </vt:variant>
      <vt:variant>
        <vt:i4>6</vt:i4>
      </vt:variant>
      <vt:variant>
        <vt:lpstr>Entwurfsvorlage</vt:lpstr>
      </vt:variant>
      <vt:variant>
        <vt:i4>1</vt:i4>
      </vt:variant>
      <vt:variant>
        <vt:lpstr>Folientitel</vt:lpstr>
      </vt:variant>
      <vt:variant>
        <vt:i4>41</vt:i4>
      </vt:variant>
    </vt:vector>
  </HeadingPairs>
  <TitlesOfParts>
    <vt:vector size="48" baseType="lpstr">
      <vt:lpstr>Times New Roman</vt:lpstr>
      <vt:lpstr>Arial</vt:lpstr>
      <vt:lpstr>CB Futura CondensedBold</vt:lpstr>
      <vt:lpstr>Avant Garde</vt:lpstr>
      <vt:lpstr>Wingdings</vt:lpstr>
      <vt:lpstr>Symbol</vt:lpstr>
      <vt:lpstr>Modèle par défaut</vt:lpstr>
      <vt:lpstr>Waves from radar altimetry satellites: measurements and uses </vt:lpstr>
      <vt:lpstr>Aviso?</vt:lpstr>
      <vt:lpstr>Altimetry applications</vt:lpstr>
      <vt:lpstr>Altimetry applications</vt:lpstr>
      <vt:lpstr>The principle of Altimetry</vt:lpstr>
      <vt:lpstr>Wave retrieval?</vt:lpstr>
      <vt:lpstr>Wave retrieval?</vt:lpstr>
      <vt:lpstr>Wave retrieval?</vt:lpstr>
      <vt:lpstr>No…</vt:lpstr>
      <vt:lpstr>No…</vt:lpstr>
      <vt:lpstr>Radar return echo: calm sea</vt:lpstr>
      <vt:lpstr>Radar return echo: rough sea</vt:lpstr>
      <vt:lpstr>Radar echo over ocean</vt:lpstr>
      <vt:lpstr>A “real” case</vt:lpstr>
      <vt:lpstr>A “real” case</vt:lpstr>
      <vt:lpstr>A “real” case</vt:lpstr>
      <vt:lpstr>Wind speed: how do we get it from altimetry?</vt:lpstr>
      <vt:lpstr>Accuracy</vt:lpstr>
      <vt:lpstr>What can we do with this?</vt:lpstr>
      <vt:lpstr>Applications of Significant wave height measurements from altimetry</vt:lpstr>
      <vt:lpstr>Applications of Significant wave height measurements from altimetry</vt:lpstr>
      <vt:lpstr>Satellite coverages</vt:lpstr>
      <vt:lpstr>Coverage</vt:lpstr>
      <vt:lpstr>Applications of Significant wave height measurements from altimetry</vt:lpstr>
      <vt:lpstr>Applications of Significant wave height measurements from altimetry</vt:lpstr>
      <vt:lpstr>Operational application: wave forecast during a storm</vt:lpstr>
      <vt:lpstr>Operational application: wave forecast during a storm</vt:lpstr>
      <vt:lpstr>Folie 28</vt:lpstr>
      <vt:lpstr>Folie 29</vt:lpstr>
      <vt:lpstr>Folie 30</vt:lpstr>
      <vt:lpstr>Folie 31</vt:lpstr>
      <vt:lpstr>Folie 32</vt:lpstr>
      <vt:lpstr>Folie 33</vt:lpstr>
      <vt:lpstr>Folie 34</vt:lpstr>
      <vt:lpstr>Measurements during a hurricane (Katrina)</vt:lpstr>
      <vt:lpstr>Climatology</vt:lpstr>
      <vt:lpstr>Seasonal means</vt:lpstr>
      <vt:lpstr>Annual maxima</vt:lpstr>
      <vt:lpstr>Where can we find the highest waves?</vt:lpstr>
      <vt:lpstr>Extreme waves climatology</vt:lpstr>
      <vt:lpstr>More information www.aviso.oceanobs.com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utilisateurs Aviso</dc:title>
  <dc:creator>,</dc:creator>
  <cp:lastModifiedBy>FA Remsens</cp:lastModifiedBy>
  <cp:revision>1488</cp:revision>
  <cp:lastPrinted>2002-03-04T16:02:34Z</cp:lastPrinted>
  <dcterms:created xsi:type="dcterms:W3CDTF">1998-04-02T10:30:52Z</dcterms:created>
  <dcterms:modified xsi:type="dcterms:W3CDTF">2011-10-31T07:49:56Z</dcterms:modified>
</cp:coreProperties>
</file>