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96" r:id="rId2"/>
    <p:sldId id="343" r:id="rId3"/>
    <p:sldId id="335" r:id="rId4"/>
    <p:sldId id="324" r:id="rId5"/>
    <p:sldId id="336" r:id="rId6"/>
    <p:sldId id="331" r:id="rId7"/>
    <p:sldId id="309" r:id="rId8"/>
    <p:sldId id="310" r:id="rId9"/>
    <p:sldId id="311" r:id="rId10"/>
    <p:sldId id="325" r:id="rId11"/>
    <p:sldId id="326" r:id="rId12"/>
    <p:sldId id="342" r:id="rId13"/>
    <p:sldId id="319" r:id="rId14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F6ECD"/>
    <a:srgbClr val="F1F0E7"/>
    <a:srgbClr val="3C3C3C"/>
    <a:srgbClr val="FFFFFF"/>
    <a:srgbClr val="3C3C00"/>
    <a:srgbClr val="3C3C3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711" autoAdjust="0"/>
    <p:restoredTop sz="77258" autoAdjust="0"/>
  </p:normalViewPr>
  <p:slideViewPr>
    <p:cSldViewPr>
      <p:cViewPr>
        <p:scale>
          <a:sx n="100" d="100"/>
          <a:sy n="100" d="100"/>
        </p:scale>
        <p:origin x="-3828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E2676-280D-4B3D-B4CD-06167E81A7C6}" type="datetimeFigureOut">
              <a:rPr lang="de-DE" smtClean="0"/>
              <a:pPr/>
              <a:t>03.06.2019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EB751-E264-4C26-BE63-9CBACF7E5C2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90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B751-E264-4C26-BE63-9CBACF7E5C2E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75442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B751-E264-4C26-BE63-9CBACF7E5C2E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11235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B751-E264-4C26-BE63-9CBACF7E5C2E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71184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B751-E264-4C26-BE63-9CBACF7E5C2E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B751-E264-4C26-BE63-9CBACF7E5C2E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0936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B751-E264-4C26-BE63-9CBACF7E5C2E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09369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B751-E264-4C26-BE63-9CBACF7E5C2E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11235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  <a:p>
            <a:endParaRPr lang="en-GB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B751-E264-4C26-BE63-9CBACF7E5C2E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11235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Explaining schematic of the Austrian Weather</a:t>
            </a:r>
            <a:r>
              <a:rPr lang="en-US" baseline="0" noProof="0" dirty="0" smtClean="0"/>
              <a:t> and Impact Observation System AWOB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B751-E264-4C26-BE63-9CBACF7E5C2E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11235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B751-E264-4C26-BE63-9CBACF7E5C2E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11235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B751-E264-4C26-BE63-9CBACF7E5C2E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1123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48400" y="2548800"/>
            <a:ext cx="6656400" cy="522000"/>
          </a:xfrm>
        </p:spPr>
        <p:txBody>
          <a:bodyPr>
            <a:norm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8400" y="3362400"/>
            <a:ext cx="6656400" cy="4608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3C3C3C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351538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416000" y="1268760"/>
            <a:ext cx="1512000" cy="237600"/>
          </a:xfrm>
        </p:spPr>
        <p:txBody>
          <a:bodyPr/>
          <a:lstStyle>
            <a:lvl1pPr>
              <a:defRPr>
                <a:latin typeface="+mn-lt"/>
                <a:ea typeface="Unit Offc Light" pitchFamily="34" charset="0"/>
                <a:cs typeface="Calibri" pitchFamily="34" charset="0"/>
              </a:defRPr>
            </a:lvl1pPr>
          </a:lstStyle>
          <a:p>
            <a:fld id="{8257FADB-0602-4EE9-9DC4-136AD4C65B6B}" type="datetime1">
              <a:rPr lang="de-DE" smtClean="0"/>
              <a:pPr/>
              <a:t>03.06.2019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Unit Offc Light" pitchFamily="34" charset="0"/>
                <a:cs typeface="Calibri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16000" y="1412776"/>
            <a:ext cx="1512000" cy="237600"/>
          </a:xfrm>
        </p:spPr>
        <p:txBody>
          <a:bodyPr/>
          <a:lstStyle>
            <a:lvl1pPr>
              <a:defRPr>
                <a:latin typeface="+mn-lt"/>
                <a:ea typeface="Unit Offc Light" pitchFamily="34" charset="0"/>
                <a:cs typeface="Calibri" pitchFamily="34" charset="0"/>
              </a:defRPr>
            </a:lvl1pPr>
          </a:lstStyle>
          <a:p>
            <a:r>
              <a:rPr lang="de-DE" dirty="0"/>
              <a:t>Folie </a:t>
            </a:r>
            <a:fld id="{926B1129-68A9-45EB-A8FC-F0EB4D55ADF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90800" y="507600"/>
            <a:ext cx="6958800" cy="43200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 durch Klicken hinzufügen</a:t>
            </a:r>
          </a:p>
        </p:txBody>
      </p:sp>
      <p:sp>
        <p:nvSpPr>
          <p:cNvPr id="7" name="Inhaltsplatzhalter 7"/>
          <p:cNvSpPr>
            <a:spLocks noGrp="1"/>
          </p:cNvSpPr>
          <p:nvPr>
            <p:ph sz="quarter" idx="15"/>
          </p:nvPr>
        </p:nvSpPr>
        <p:spPr>
          <a:xfrm>
            <a:off x="190800" y="1191600"/>
            <a:ext cx="7772400" cy="4525200"/>
          </a:xfrm>
        </p:spPr>
        <p:txBody>
          <a:bodyPr/>
          <a:lstStyle>
            <a:lvl1pPr marL="285750" indent="-285750">
              <a:buFont typeface="Arial" pitchFamily="34" charset="0"/>
              <a:buChar char="•"/>
              <a:defRPr baseline="0">
                <a:solidFill>
                  <a:srgbClr val="3C3C3C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xmlns="" val="385071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190800" y="507600"/>
            <a:ext cx="69588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7416000" y="1268760"/>
            <a:ext cx="1512000" cy="237600"/>
          </a:xfrm>
        </p:spPr>
        <p:txBody>
          <a:bodyPr/>
          <a:lstStyle>
            <a:lvl1pPr>
              <a:defRPr>
                <a:latin typeface="+mn-lt"/>
                <a:ea typeface="Unit Offc Light" pitchFamily="34" charset="0"/>
                <a:cs typeface="Calibri" pitchFamily="34" charset="0"/>
              </a:defRPr>
            </a:lvl1pPr>
          </a:lstStyle>
          <a:p>
            <a:fld id="{8257FADB-0602-4EE9-9DC4-136AD4C65B6B}" type="datetime1">
              <a:rPr lang="de-DE" smtClean="0"/>
              <a:pPr/>
              <a:t>03.06.2019</a:t>
            </a:fld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416000" y="1090800"/>
            <a:ext cx="1512000" cy="237600"/>
          </a:xfrm>
        </p:spPr>
        <p:txBody>
          <a:bodyPr/>
          <a:lstStyle>
            <a:lvl1pPr>
              <a:defRPr>
                <a:latin typeface="+mn-lt"/>
                <a:ea typeface="Unit Offc Light" pitchFamily="34" charset="0"/>
                <a:cs typeface="Calibri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16000" y="1412776"/>
            <a:ext cx="1512000" cy="237600"/>
          </a:xfrm>
        </p:spPr>
        <p:txBody>
          <a:bodyPr/>
          <a:lstStyle>
            <a:lvl1pPr>
              <a:defRPr>
                <a:latin typeface="+mn-lt"/>
                <a:ea typeface="Unit Offc Light" pitchFamily="34" charset="0"/>
                <a:cs typeface="Calibri" pitchFamily="34" charset="0"/>
              </a:defRPr>
            </a:lvl1pPr>
          </a:lstStyle>
          <a:p>
            <a:r>
              <a:rPr lang="de-DE" dirty="0"/>
              <a:t>Folie </a:t>
            </a:r>
            <a:fld id="{926B1129-68A9-45EB-A8FC-F0EB4D55ADF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90800" y="1173600"/>
            <a:ext cx="6958800" cy="3708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3C3C3C"/>
                </a:solidFill>
              </a:defRPr>
            </a:lvl1pPr>
          </a:lstStyle>
          <a:p>
            <a:pPr lvl="0"/>
            <a:r>
              <a:rPr lang="de-DE" dirty="0"/>
              <a:t>Untertitel durch Klicken hinzufügen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4"/>
          </p:nvPr>
        </p:nvSpPr>
        <p:spPr>
          <a:xfrm>
            <a:off x="190800" y="1735200"/>
            <a:ext cx="7772400" cy="3981600"/>
          </a:xfrm>
        </p:spPr>
        <p:txBody>
          <a:bodyPr/>
          <a:lstStyle>
            <a:lvl1pPr marL="285750" indent="-285750">
              <a:buFont typeface="Arial" pitchFamily="34" charset="0"/>
              <a:buChar char="•"/>
              <a:defRPr baseline="0">
                <a:solidFill>
                  <a:srgbClr val="3C3C3C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xmlns="" val="262497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90800" y="507600"/>
            <a:ext cx="69588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 durch Klicken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0800" y="1191600"/>
            <a:ext cx="777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marL="2057400" lvl="4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</a:pPr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416000" y="1267200"/>
            <a:ext cx="1512000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Calibri" pitchFamily="34" charset="0"/>
              </a:defRPr>
            </a:lvl1pPr>
          </a:lstStyle>
          <a:p>
            <a:fld id="{B8BD3DE2-38B1-4853-B31F-A8803CD6DF91}" type="datetime1">
              <a:rPr lang="de-DE" smtClean="0"/>
              <a:pPr/>
              <a:t>03.06.2019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416000" y="1090800"/>
            <a:ext cx="1512000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Calibri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16000" y="1411200"/>
            <a:ext cx="1512000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Calibri" pitchFamily="34" charset="0"/>
              </a:defRPr>
            </a:lvl1pPr>
          </a:lstStyle>
          <a:p>
            <a:r>
              <a:rPr lang="de-DE" dirty="0"/>
              <a:t>Folie </a:t>
            </a:r>
            <a:fld id="{926B1129-68A9-45EB-A8FC-F0EB4D55AD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62852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bg1"/>
          </a:solidFill>
          <a:latin typeface="Calibri" pitchFamily="34" charset="0"/>
          <a:ea typeface="Unit Offc Light" pitchFamily="34" charset="0"/>
          <a:cs typeface="Calibri" pitchFamily="34" charset="0"/>
        </a:defRPr>
      </a:lvl1pPr>
    </p:titleStyle>
    <p:bodyStyle>
      <a:lvl1pPr marL="2857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lang="de-DE" sz="1800" kern="1200" baseline="0" dirty="0" smtClean="0">
          <a:solidFill>
            <a:srgbClr val="3C3C3C"/>
          </a:solidFill>
          <a:latin typeface="+mn-lt"/>
          <a:ea typeface="Unit Offc Light" pitchFamily="34" charset="0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de-DE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mailto:t.krennert@zamg.ac.a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0496" y="4653136"/>
            <a:ext cx="3693632" cy="2083037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79512" y="3933056"/>
            <a:ext cx="5688632" cy="720080"/>
          </a:xfrm>
        </p:spPr>
        <p:txBody>
          <a:bodyPr>
            <a:noAutofit/>
          </a:bodyPr>
          <a:lstStyle/>
          <a:p>
            <a:r>
              <a:rPr lang="en-GB" sz="1600" b="1" u="sng" dirty="0"/>
              <a:t>Thomas </a:t>
            </a:r>
            <a:r>
              <a:rPr lang="en-GB" sz="1600" b="1" u="sng" dirty="0" smtClean="0"/>
              <a:t>Krennert</a:t>
            </a:r>
            <a:r>
              <a:rPr lang="en-GB" sz="1600" b="1" dirty="0" smtClean="0"/>
              <a:t>, Rainer </a:t>
            </a:r>
            <a:r>
              <a:rPr lang="en-GB" sz="1600" b="1" dirty="0" err="1" smtClean="0"/>
              <a:t>Kaltenberger</a:t>
            </a:r>
            <a:r>
              <a:rPr lang="en-GB" sz="1600" b="1" dirty="0" smtClean="0"/>
              <a:t>, Andreas </a:t>
            </a:r>
            <a:r>
              <a:rPr lang="en-GB" sz="1600" b="1" dirty="0" err="1"/>
              <a:t>S</a:t>
            </a:r>
            <a:r>
              <a:rPr lang="en-GB" sz="1600" b="1" dirty="0" err="1" smtClean="0"/>
              <a:t>chaffhauser</a:t>
            </a:r>
            <a:r>
              <a:rPr lang="en-GB" sz="1600" b="1" dirty="0" smtClean="0"/>
              <a:t> </a:t>
            </a:r>
            <a:endParaRPr lang="en-GB" sz="1600" b="1" dirty="0"/>
          </a:p>
          <a:p>
            <a:r>
              <a:rPr lang="en-GB" sz="1400" b="1" i="0" dirty="0" smtClean="0"/>
              <a:t>ZAMG </a:t>
            </a:r>
            <a:r>
              <a:rPr lang="en-GB" sz="1400" b="1" i="0" dirty="0"/>
              <a:t>Vienna, Austria (</a:t>
            </a:r>
            <a:r>
              <a:rPr lang="en-GB" sz="1400" b="1" i="0" dirty="0">
                <a:hlinkClick r:id="rId4"/>
              </a:rPr>
              <a:t>t.krennert@zamg.ac.at</a:t>
            </a:r>
            <a:r>
              <a:rPr lang="en-GB" sz="1400" b="1" i="0" dirty="0" smtClean="0"/>
              <a:t>)</a:t>
            </a:r>
            <a:endParaRPr lang="en-GB" sz="1400" b="1" i="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798" y="2420887"/>
            <a:ext cx="7112078" cy="1545689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79512" y="2420888"/>
            <a:ext cx="6912768" cy="1440160"/>
          </a:xfrm>
        </p:spPr>
        <p:txBody>
          <a:bodyPr>
            <a:normAutofit/>
          </a:bodyPr>
          <a:lstStyle/>
          <a:p>
            <a:r>
              <a:rPr lang="en-GB" sz="2400" dirty="0"/>
              <a:t>Towards the Standardization of European </a:t>
            </a:r>
            <a:r>
              <a:rPr lang="en-GB" sz="2400" dirty="0" smtClean="0"/>
              <a:t>Weather and </a:t>
            </a:r>
            <a:r>
              <a:rPr lang="en-GB" sz="2400" dirty="0"/>
              <a:t>Impact Observations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4572008"/>
            <a:ext cx="936104" cy="124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80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1472" y="507600"/>
            <a:ext cx="6958800" cy="432000"/>
          </a:xfrm>
        </p:spPr>
        <p:txBody>
          <a:bodyPr>
            <a:normAutofit/>
          </a:bodyPr>
          <a:lstStyle/>
          <a:p>
            <a:r>
              <a:rPr lang="en-US" dirty="0" smtClean="0"/>
              <a:t>Scalability: Standardized Data Exchange on all levels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057276" y="2472204"/>
            <a:ext cx="7010400" cy="1639881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95A00F5D-5627-4B8D-9E9A-8612C1437CFB}"/>
              </a:ext>
            </a:extLst>
          </p:cNvPr>
          <p:cNvSpPr/>
          <p:nvPr/>
        </p:nvSpPr>
        <p:spPr>
          <a:xfrm>
            <a:off x="6613110" y="2727915"/>
            <a:ext cx="1154552" cy="1332078"/>
          </a:xfrm>
          <a:prstGeom prst="rect">
            <a:avLst/>
          </a:prstGeom>
          <a:solidFill>
            <a:srgbClr val="FFC000">
              <a:alpha val="3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95A00F5D-5627-4B8D-9E9A-8612C1437CFB}"/>
              </a:ext>
            </a:extLst>
          </p:cNvPr>
          <p:cNvSpPr/>
          <p:nvPr/>
        </p:nvSpPr>
        <p:spPr>
          <a:xfrm>
            <a:off x="4719662" y="2727914"/>
            <a:ext cx="1154552" cy="1332079"/>
          </a:xfrm>
          <a:prstGeom prst="rect">
            <a:avLst/>
          </a:prstGeom>
          <a:solidFill>
            <a:srgbClr val="FFC000">
              <a:alpha val="3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1062062" y="1320076"/>
            <a:ext cx="7010400" cy="1073633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1062060" y="4268512"/>
            <a:ext cx="7010402" cy="589248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xmlns="" id="{C6B20F7C-B88E-4443-9C26-9428EFE7290B}"/>
              </a:ext>
            </a:extLst>
          </p:cNvPr>
          <p:cNvCxnSpPr>
            <a:cxnSpLocks/>
          </p:cNvCxnSpPr>
          <p:nvPr/>
        </p:nvCxnSpPr>
        <p:spPr>
          <a:xfrm flipH="1" flipV="1">
            <a:off x="5309639" y="3838123"/>
            <a:ext cx="6180" cy="67206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1900262" y="2740135"/>
            <a:ext cx="1161502" cy="1319858"/>
          </a:xfrm>
          <a:prstGeom prst="rect">
            <a:avLst/>
          </a:prstGeom>
          <a:solidFill>
            <a:srgbClr val="FFC000">
              <a:alpha val="3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3309340" y="2740134"/>
            <a:ext cx="1154917" cy="1319859"/>
          </a:xfrm>
          <a:prstGeom prst="rect">
            <a:avLst/>
          </a:prstGeom>
          <a:solidFill>
            <a:srgbClr val="FFC000">
              <a:alpha val="3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feld 20"/>
          <p:cNvSpPr txBox="1"/>
          <p:nvPr/>
        </p:nvSpPr>
        <p:spPr>
          <a:xfrm>
            <a:off x="3309340" y="3234204"/>
            <a:ext cx="113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National-</a:t>
            </a:r>
          </a:p>
          <a:p>
            <a:pPr algn="ctr"/>
            <a:r>
              <a:rPr lang="en-US" dirty="0"/>
              <a:t>EWOB-DB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8272" y="2799923"/>
            <a:ext cx="760646" cy="3625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feld 26"/>
          <p:cNvSpPr txBox="1"/>
          <p:nvPr/>
        </p:nvSpPr>
        <p:spPr>
          <a:xfrm>
            <a:off x="1062062" y="4488428"/>
            <a:ext cx="700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Subnational level</a:t>
            </a:r>
            <a:endParaRPr lang="en-US" dirty="0"/>
          </a:p>
        </p:txBody>
      </p:sp>
      <p:sp>
        <p:nvSpPr>
          <p:cNvPr id="28" name="Textfeld 27"/>
          <p:cNvSpPr txBox="1"/>
          <p:nvPr/>
        </p:nvSpPr>
        <p:spPr>
          <a:xfrm>
            <a:off x="2100857" y="1468828"/>
            <a:ext cx="3180261" cy="369332"/>
          </a:xfrm>
          <a:prstGeom prst="rect">
            <a:avLst/>
          </a:prstGeom>
          <a:noFill/>
          <a:ln w="508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European level</a:t>
            </a:r>
          </a:p>
        </p:txBody>
      </p:sp>
      <p:sp>
        <p:nvSpPr>
          <p:cNvPr id="29" name="Textfeld 28"/>
          <p:cNvSpPr txBox="1"/>
          <p:nvPr/>
        </p:nvSpPr>
        <p:spPr>
          <a:xfrm rot="16200000">
            <a:off x="462680" y="2876249"/>
            <a:ext cx="164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NMHS-level</a:t>
            </a:r>
          </a:p>
        </p:txBody>
      </p:sp>
      <p:cxnSp>
        <p:nvCxnSpPr>
          <p:cNvPr id="37" name="Gerade Verbindung mit Pfeil 36"/>
          <p:cNvCxnSpPr>
            <a:cxnSpLocks/>
          </p:cNvCxnSpPr>
          <p:nvPr/>
        </p:nvCxnSpPr>
        <p:spPr>
          <a:xfrm flipV="1">
            <a:off x="2441076" y="3803421"/>
            <a:ext cx="0" cy="71463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V="1">
            <a:off x="2509862" y="1864727"/>
            <a:ext cx="0" cy="86318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flipH="1" flipV="1">
            <a:off x="3861390" y="1864727"/>
            <a:ext cx="20072" cy="88851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cxnSpLocks/>
          </p:cNvCxnSpPr>
          <p:nvPr/>
        </p:nvCxnSpPr>
        <p:spPr>
          <a:xfrm flipV="1">
            <a:off x="3904806" y="3838123"/>
            <a:ext cx="11398" cy="67992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>
            <a:extLst>
              <a:ext uri="{FF2B5EF4-FFF2-40B4-BE49-F238E27FC236}">
                <a16:creationId xmlns:a16="http://schemas.microsoft.com/office/drawing/2014/main" xmlns="" id="{943220A9-7FA9-42D9-B0B7-D04347ED54D6}"/>
              </a:ext>
            </a:extLst>
          </p:cNvPr>
          <p:cNvSpPr txBox="1"/>
          <p:nvPr/>
        </p:nvSpPr>
        <p:spPr>
          <a:xfrm>
            <a:off x="4725441" y="3234204"/>
            <a:ext cx="113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National-</a:t>
            </a:r>
            <a:endParaRPr lang="en-US" dirty="0"/>
          </a:p>
          <a:p>
            <a:pPr algn="ctr"/>
            <a:r>
              <a:rPr lang="en-US" dirty="0"/>
              <a:t>EWOB-DB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xmlns="" id="{85AC624A-7ABA-4EFE-A277-C4D7270F4FA7}"/>
              </a:ext>
            </a:extLst>
          </p:cNvPr>
          <p:cNvSpPr txBox="1"/>
          <p:nvPr/>
        </p:nvSpPr>
        <p:spPr>
          <a:xfrm>
            <a:off x="1909636" y="3234204"/>
            <a:ext cx="113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National-</a:t>
            </a:r>
          </a:p>
          <a:p>
            <a:pPr algn="ctr"/>
            <a:r>
              <a:rPr lang="en-US" dirty="0"/>
              <a:t>EWOB-DB</a:t>
            </a:r>
          </a:p>
        </p:txBody>
      </p: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xmlns="" id="{C6B20F7C-B88E-4443-9C26-9428EFE7290B}"/>
              </a:ext>
            </a:extLst>
          </p:cNvPr>
          <p:cNvCxnSpPr>
            <a:cxnSpLocks/>
          </p:cNvCxnSpPr>
          <p:nvPr/>
        </p:nvCxnSpPr>
        <p:spPr>
          <a:xfrm flipH="1" flipV="1">
            <a:off x="7203087" y="3838123"/>
            <a:ext cx="6180" cy="67206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>
            <a:extLst>
              <a:ext uri="{FF2B5EF4-FFF2-40B4-BE49-F238E27FC236}">
                <a16:creationId xmlns:a16="http://schemas.microsoft.com/office/drawing/2014/main" xmlns="" id="{943220A9-7FA9-42D9-B0B7-D04347ED54D6}"/>
              </a:ext>
            </a:extLst>
          </p:cNvPr>
          <p:cNvSpPr txBox="1"/>
          <p:nvPr/>
        </p:nvSpPr>
        <p:spPr>
          <a:xfrm>
            <a:off x="6618889" y="2996674"/>
            <a:ext cx="1138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Other National-</a:t>
            </a:r>
          </a:p>
          <a:p>
            <a:pPr algn="ctr"/>
            <a:r>
              <a:rPr lang="en-US" dirty="0"/>
              <a:t>EWOB-DB</a:t>
            </a:r>
          </a:p>
        </p:txBody>
      </p:sp>
      <p:cxnSp>
        <p:nvCxnSpPr>
          <p:cNvPr id="51" name="Gerade Verbindung mit Pfeil 50"/>
          <p:cNvCxnSpPr>
            <a:stCxn id="8" idx="0"/>
          </p:cNvCxnSpPr>
          <p:nvPr/>
        </p:nvCxnSpPr>
        <p:spPr>
          <a:xfrm flipH="1" flipV="1">
            <a:off x="4605362" y="1860372"/>
            <a:ext cx="691576" cy="867542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xmlns="" id="{BE516534-B542-433F-8639-39ECE71E579B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4843326" y="1864731"/>
            <a:ext cx="2347060" cy="86318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Inhaltsplatzhalter 19"/>
          <p:cNvSpPr txBox="1">
            <a:spLocks/>
          </p:cNvSpPr>
          <p:nvPr/>
        </p:nvSpPr>
        <p:spPr>
          <a:xfrm>
            <a:off x="1842788" y="2112164"/>
            <a:ext cx="6001074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tx1"/>
                </a:solidFill>
              </a:rPr>
              <a:t>Standardized reporting parameters API </a:t>
            </a:r>
          </a:p>
        </p:txBody>
      </p:sp>
      <p:sp>
        <p:nvSpPr>
          <p:cNvPr id="54" name="Inhaltsplatzhalter 19"/>
          <p:cNvSpPr txBox="1">
            <a:spLocks/>
          </p:cNvSpPr>
          <p:nvPr/>
        </p:nvSpPr>
        <p:spPr>
          <a:xfrm>
            <a:off x="1842788" y="4128388"/>
            <a:ext cx="6001074" cy="300744"/>
          </a:xfrm>
          <a:prstGeom prst="rect">
            <a:avLst/>
          </a:prstGeom>
          <a:solidFill>
            <a:schemeClr val="tx2">
              <a:lumMod val="40000"/>
              <a:lumOff val="60000"/>
              <a:alpha val="88000"/>
            </a:schemeClr>
          </a:solidFill>
          <a:ln w="381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de-DE" sz="1800" kern="1200" baseline="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de-DE" sz="14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Standardized reporting parameters API </a:t>
            </a:r>
          </a:p>
        </p:txBody>
      </p:sp>
      <p:pic>
        <p:nvPicPr>
          <p:cNvPr id="55" name="Grafik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2862" y="2713776"/>
            <a:ext cx="520428" cy="520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Textfeld 55"/>
          <p:cNvSpPr txBox="1"/>
          <p:nvPr/>
        </p:nvSpPr>
        <p:spPr>
          <a:xfrm>
            <a:off x="5938862" y="2929404"/>
            <a:ext cx="45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/>
              <a:t>…</a:t>
            </a:r>
            <a:endParaRPr lang="en-GB" sz="4800" dirty="0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0662" y="2779378"/>
            <a:ext cx="360914" cy="4277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Rechteck 79"/>
          <p:cNvSpPr/>
          <p:nvPr/>
        </p:nvSpPr>
        <p:spPr>
          <a:xfrm>
            <a:off x="0" y="4964102"/>
            <a:ext cx="9144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360000">
              <a:lnSpc>
                <a:spcPts val="3000"/>
              </a:lnSpc>
              <a:buFont typeface="Arial" pitchFamily="34" charset="0"/>
              <a:buChar char="•"/>
            </a:pPr>
            <a:r>
              <a:rPr lang="en-US" dirty="0" smtClean="0"/>
              <a:t>Standardized API between all partners </a:t>
            </a:r>
          </a:p>
          <a:p>
            <a:pPr marL="720000" indent="-360000">
              <a:lnSpc>
                <a:spcPts val="3000"/>
              </a:lnSpc>
              <a:buFont typeface="Arial" pitchFamily="34" charset="0"/>
              <a:buChar char="•"/>
            </a:pPr>
            <a:r>
              <a:rPr lang="en-US" dirty="0" smtClean="0"/>
              <a:t>NMHSs provide API to subnational collaborators</a:t>
            </a:r>
          </a:p>
          <a:p>
            <a:pPr marL="720000" indent="-360000">
              <a:lnSpc>
                <a:spcPts val="3000"/>
              </a:lnSpc>
              <a:buFont typeface="Arial" pitchFamily="34" charset="0"/>
              <a:buChar char="•"/>
            </a:pPr>
            <a:r>
              <a:rPr lang="en-US" dirty="0" smtClean="0"/>
              <a:t>API can be easily implemented in existing web pages and apps</a:t>
            </a:r>
            <a:endParaRPr lang="en-US" dirty="0"/>
          </a:p>
        </p:txBody>
      </p:sp>
      <p:sp>
        <p:nvSpPr>
          <p:cNvPr id="44" name="Fußzeilenplatzhalter 2">
            <a:extLst>
              <a:ext uri="{FF2B5EF4-FFF2-40B4-BE49-F238E27FC236}">
                <a16:creationId xmlns="" xmlns:a16="http://schemas.microsoft.com/office/drawing/2014/main" id="{6C604D0D-948D-4CB6-AF75-8D1135A870FF}"/>
              </a:ext>
            </a:extLst>
          </p:cNvPr>
          <p:cNvSpPr txBox="1">
            <a:spLocks/>
          </p:cNvSpPr>
          <p:nvPr/>
        </p:nvSpPr>
        <p:spPr>
          <a:xfrm>
            <a:off x="142844" y="142852"/>
            <a:ext cx="5857915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>
              <a:defRPr/>
            </a:pPr>
            <a:r>
              <a:rPr kumimoji="0" 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Krennert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, </a:t>
            </a:r>
            <a:r>
              <a:rPr kumimoji="0" lang="en-US" sz="1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Kaltenberger</a:t>
            </a:r>
            <a:r>
              <a:rPr kumimoji="0" 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 and </a:t>
            </a:r>
            <a:r>
              <a:rPr kumimoji="0" lang="en-US" sz="1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Schaffhauser</a:t>
            </a:r>
            <a:r>
              <a:rPr lang="en-US" sz="1100" dirty="0" smtClean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, </a:t>
            </a:r>
            <a:r>
              <a:rPr lang="en-GB" sz="1100" dirty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Standardization of </a:t>
            </a:r>
            <a:r>
              <a:rPr lang="en-GB" sz="1100" dirty="0" smtClean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Weather- </a:t>
            </a:r>
            <a:r>
              <a:rPr lang="en-GB" sz="1100" dirty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and Impact- Observations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Unit Offc Light" pitchFamily="34" charset="0"/>
              <a:cs typeface="Calibri" pitchFamily="34" charset="0"/>
            </a:endParaRPr>
          </a:p>
        </p:txBody>
      </p:sp>
      <p:sp>
        <p:nvSpPr>
          <p:cNvPr id="45" name="Datumsplatzhalter 1">
            <a:extLst>
              <a:ext uri="{FF2B5EF4-FFF2-40B4-BE49-F238E27FC236}">
                <a16:creationId xmlns="" xmlns:a16="http://schemas.microsoft.com/office/drawing/2014/main" id="{10FAC9F1-A465-4EE8-998C-0AC84174787E}"/>
              </a:ext>
            </a:extLst>
          </p:cNvPr>
          <p:cNvSpPr txBox="1">
            <a:spLocks/>
          </p:cNvSpPr>
          <p:nvPr/>
        </p:nvSpPr>
        <p:spPr>
          <a:xfrm>
            <a:off x="6143636" y="142852"/>
            <a:ext cx="855538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7FADB-0602-4EE9-9DC4-136AD4C65B6B}" type="datetime1">
              <a:rPr kumimoji="0" lang="en-US" sz="11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Unit Offc Light" pitchFamily="34" charset="0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6/3/2019</a:t>
            </a:fld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Unit Offc Light" pitchFamily="34" charset="0"/>
              <a:cs typeface="Calibri" pitchFamily="34" charset="0"/>
            </a:endParaRPr>
          </a:p>
        </p:txBody>
      </p:sp>
      <p:sp>
        <p:nvSpPr>
          <p:cNvPr id="4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000892" y="142852"/>
            <a:ext cx="339066" cy="237600"/>
          </a:xfrm>
        </p:spPr>
        <p:txBody>
          <a:bodyPr/>
          <a:lstStyle/>
          <a:p>
            <a:fld id="{926B1129-68A9-45EB-A8FC-F0EB4D55ADFA}" type="slidenum">
              <a:rPr lang="de-DE" sz="1100" smtClean="0">
                <a:solidFill>
                  <a:schemeClr val="bg1"/>
                </a:solidFill>
              </a:rPr>
              <a:pPr/>
              <a:t>10</a:t>
            </a:fld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24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hteck 57"/>
          <p:cNvSpPr/>
          <p:nvPr/>
        </p:nvSpPr>
        <p:spPr>
          <a:xfrm>
            <a:off x="1057276" y="2491357"/>
            <a:ext cx="7010400" cy="1639881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hteck 58"/>
          <p:cNvSpPr/>
          <p:nvPr/>
        </p:nvSpPr>
        <p:spPr>
          <a:xfrm>
            <a:off x="1062062" y="1327486"/>
            <a:ext cx="7010400" cy="1073633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hteck 59"/>
          <p:cNvSpPr/>
          <p:nvPr/>
        </p:nvSpPr>
        <p:spPr>
          <a:xfrm>
            <a:off x="1062060" y="4256370"/>
            <a:ext cx="7010402" cy="589248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1472" y="507600"/>
            <a:ext cx="6958800" cy="432000"/>
          </a:xfrm>
        </p:spPr>
        <p:txBody>
          <a:bodyPr>
            <a:normAutofit/>
          </a:bodyPr>
          <a:lstStyle/>
          <a:p>
            <a:r>
              <a:rPr lang="en-US" dirty="0" smtClean="0"/>
              <a:t>Real Time Data Exchange via MQTT Protocol</a:t>
            </a:r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95A00F5D-5627-4B8D-9E9A-8612C1437CFB}"/>
              </a:ext>
            </a:extLst>
          </p:cNvPr>
          <p:cNvSpPr/>
          <p:nvPr/>
        </p:nvSpPr>
        <p:spPr>
          <a:xfrm>
            <a:off x="6613110" y="2747119"/>
            <a:ext cx="1154552" cy="1332078"/>
          </a:xfrm>
          <a:prstGeom prst="rect">
            <a:avLst/>
          </a:prstGeom>
          <a:solidFill>
            <a:srgbClr val="FFC000">
              <a:alpha val="3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95A00F5D-5627-4B8D-9E9A-8612C1437CFB}"/>
              </a:ext>
            </a:extLst>
          </p:cNvPr>
          <p:cNvSpPr/>
          <p:nvPr/>
        </p:nvSpPr>
        <p:spPr>
          <a:xfrm>
            <a:off x="4719662" y="2747118"/>
            <a:ext cx="1154552" cy="1332079"/>
          </a:xfrm>
          <a:prstGeom prst="rect">
            <a:avLst/>
          </a:prstGeom>
          <a:solidFill>
            <a:srgbClr val="FFC000">
              <a:alpha val="3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xmlns="" id="{C6B20F7C-B88E-4443-9C26-9428EFE7290B}"/>
              </a:ext>
            </a:extLst>
          </p:cNvPr>
          <p:cNvCxnSpPr>
            <a:cxnSpLocks/>
          </p:cNvCxnSpPr>
          <p:nvPr/>
        </p:nvCxnSpPr>
        <p:spPr>
          <a:xfrm flipH="1" flipV="1">
            <a:off x="5309639" y="3880188"/>
            <a:ext cx="6180" cy="67206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1900262" y="2759339"/>
            <a:ext cx="1161502" cy="1319858"/>
          </a:xfrm>
          <a:prstGeom prst="rect">
            <a:avLst/>
          </a:prstGeom>
          <a:solidFill>
            <a:srgbClr val="FFC000">
              <a:alpha val="3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3309340" y="2759338"/>
            <a:ext cx="1154917" cy="1319859"/>
          </a:xfrm>
          <a:prstGeom prst="rect">
            <a:avLst/>
          </a:prstGeom>
          <a:solidFill>
            <a:srgbClr val="FFC000">
              <a:alpha val="3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feld 20"/>
          <p:cNvSpPr txBox="1"/>
          <p:nvPr/>
        </p:nvSpPr>
        <p:spPr>
          <a:xfrm>
            <a:off x="3309340" y="3253408"/>
            <a:ext cx="113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National-</a:t>
            </a:r>
          </a:p>
          <a:p>
            <a:pPr algn="ctr"/>
            <a:r>
              <a:rPr lang="en-US" dirty="0"/>
              <a:t>EWOB-DB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976820" y="3202544"/>
            <a:ext cx="5715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Push </a:t>
            </a:r>
            <a:endParaRPr lang="en-US" sz="1300" dirty="0" smtClean="0"/>
          </a:p>
          <a:p>
            <a:r>
              <a:rPr lang="en-US" sz="1300" dirty="0" smtClean="0"/>
              <a:t>and </a:t>
            </a:r>
          </a:p>
          <a:p>
            <a:r>
              <a:rPr lang="en-US" sz="1300" dirty="0" smtClean="0"/>
              <a:t>Pull</a:t>
            </a:r>
            <a:endParaRPr lang="en-US" sz="1300"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8272" y="2819127"/>
            <a:ext cx="760646" cy="3625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feld 26"/>
          <p:cNvSpPr txBox="1"/>
          <p:nvPr/>
        </p:nvSpPr>
        <p:spPr>
          <a:xfrm>
            <a:off x="1062062" y="4488428"/>
            <a:ext cx="700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Subnational</a:t>
            </a:r>
            <a:r>
              <a:rPr lang="en-US" dirty="0" smtClean="0"/>
              <a:t> level</a:t>
            </a:r>
            <a:endParaRPr lang="en-US" dirty="0"/>
          </a:p>
        </p:txBody>
      </p:sp>
      <p:sp>
        <p:nvSpPr>
          <p:cNvPr id="28" name="Textfeld 27"/>
          <p:cNvSpPr txBox="1"/>
          <p:nvPr/>
        </p:nvSpPr>
        <p:spPr>
          <a:xfrm>
            <a:off x="2100857" y="1488032"/>
            <a:ext cx="3180261" cy="369332"/>
          </a:xfrm>
          <a:prstGeom prst="rect">
            <a:avLst/>
          </a:prstGeom>
          <a:noFill/>
          <a:ln w="508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European level</a:t>
            </a:r>
          </a:p>
        </p:txBody>
      </p:sp>
      <p:sp>
        <p:nvSpPr>
          <p:cNvPr id="29" name="Textfeld 28"/>
          <p:cNvSpPr txBox="1"/>
          <p:nvPr/>
        </p:nvSpPr>
        <p:spPr>
          <a:xfrm rot="16200000">
            <a:off x="462680" y="2895453"/>
            <a:ext cx="164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NMHS-level</a:t>
            </a:r>
          </a:p>
        </p:txBody>
      </p:sp>
      <p:cxnSp>
        <p:nvCxnSpPr>
          <p:cNvPr id="37" name="Gerade Verbindung mit Pfeil 36"/>
          <p:cNvCxnSpPr>
            <a:cxnSpLocks/>
          </p:cNvCxnSpPr>
          <p:nvPr/>
        </p:nvCxnSpPr>
        <p:spPr>
          <a:xfrm flipV="1">
            <a:off x="2441076" y="3845486"/>
            <a:ext cx="0" cy="71463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cxnSpLocks/>
          </p:cNvCxnSpPr>
          <p:nvPr/>
        </p:nvCxnSpPr>
        <p:spPr>
          <a:xfrm flipV="1">
            <a:off x="3904806" y="3880188"/>
            <a:ext cx="11398" cy="67992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>
            <a:extLst>
              <a:ext uri="{FF2B5EF4-FFF2-40B4-BE49-F238E27FC236}">
                <a16:creationId xmlns:a16="http://schemas.microsoft.com/office/drawing/2014/main" xmlns="" id="{943220A9-7FA9-42D9-B0B7-D04347ED54D6}"/>
              </a:ext>
            </a:extLst>
          </p:cNvPr>
          <p:cNvSpPr txBox="1"/>
          <p:nvPr/>
        </p:nvSpPr>
        <p:spPr>
          <a:xfrm>
            <a:off x="4725441" y="3253408"/>
            <a:ext cx="113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National-</a:t>
            </a:r>
            <a:endParaRPr lang="en-US" dirty="0"/>
          </a:p>
          <a:p>
            <a:pPr algn="ctr"/>
            <a:r>
              <a:rPr lang="en-US" dirty="0"/>
              <a:t>EWOB-DB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xmlns="" id="{85AC624A-7ABA-4EFE-A277-C4D7270F4FA7}"/>
              </a:ext>
            </a:extLst>
          </p:cNvPr>
          <p:cNvSpPr txBox="1"/>
          <p:nvPr/>
        </p:nvSpPr>
        <p:spPr>
          <a:xfrm>
            <a:off x="1909636" y="3253408"/>
            <a:ext cx="113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National-</a:t>
            </a:r>
          </a:p>
          <a:p>
            <a:pPr algn="ctr"/>
            <a:r>
              <a:rPr lang="en-US" dirty="0"/>
              <a:t>EWOB-DB</a:t>
            </a:r>
          </a:p>
        </p:txBody>
      </p: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xmlns="" id="{C6B20F7C-B88E-4443-9C26-9428EFE7290B}"/>
              </a:ext>
            </a:extLst>
          </p:cNvPr>
          <p:cNvCxnSpPr>
            <a:cxnSpLocks/>
          </p:cNvCxnSpPr>
          <p:nvPr/>
        </p:nvCxnSpPr>
        <p:spPr>
          <a:xfrm flipH="1" flipV="1">
            <a:off x="7203087" y="3880188"/>
            <a:ext cx="6180" cy="67206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>
            <a:extLst>
              <a:ext uri="{FF2B5EF4-FFF2-40B4-BE49-F238E27FC236}">
                <a16:creationId xmlns:a16="http://schemas.microsoft.com/office/drawing/2014/main" xmlns="" id="{943220A9-7FA9-42D9-B0B7-D04347ED54D6}"/>
              </a:ext>
            </a:extLst>
          </p:cNvPr>
          <p:cNvSpPr txBox="1"/>
          <p:nvPr/>
        </p:nvSpPr>
        <p:spPr>
          <a:xfrm>
            <a:off x="6618889" y="3015878"/>
            <a:ext cx="1138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Other National-</a:t>
            </a:r>
          </a:p>
          <a:p>
            <a:pPr algn="ctr"/>
            <a:r>
              <a:rPr lang="en-US" dirty="0"/>
              <a:t>EWOB-DB</a:t>
            </a:r>
          </a:p>
        </p:txBody>
      </p:sp>
      <p:sp>
        <p:nvSpPr>
          <p:cNvPr id="54" name="Inhaltsplatzhalter 19"/>
          <p:cNvSpPr txBox="1">
            <a:spLocks/>
          </p:cNvSpPr>
          <p:nvPr/>
        </p:nvSpPr>
        <p:spPr>
          <a:xfrm>
            <a:off x="1842788" y="4151001"/>
            <a:ext cx="6001074" cy="3374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de-DE" sz="1800" kern="1200" baseline="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de-DE" sz="14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Standardized reporting parameters API </a:t>
            </a:r>
          </a:p>
        </p:txBody>
      </p:sp>
      <p:pic>
        <p:nvPicPr>
          <p:cNvPr id="55" name="Grafik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2862" y="2732980"/>
            <a:ext cx="520428" cy="520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0662" y="2798582"/>
            <a:ext cx="360914" cy="4277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0" name="Gerade Verbindung mit Pfeil 69"/>
          <p:cNvCxnSpPr/>
          <p:nvPr/>
        </p:nvCxnSpPr>
        <p:spPr>
          <a:xfrm flipH="1">
            <a:off x="2865464" y="3046019"/>
            <a:ext cx="648071" cy="0"/>
          </a:xfrm>
          <a:prstGeom prst="straightConnector1">
            <a:avLst/>
          </a:prstGeom>
          <a:ln w="63500">
            <a:solidFill>
              <a:srgbClr val="FF0000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/>
          <p:nvPr/>
        </p:nvCxnSpPr>
        <p:spPr>
          <a:xfrm flipH="1">
            <a:off x="4281326" y="3054079"/>
            <a:ext cx="648071" cy="0"/>
          </a:xfrm>
          <a:prstGeom prst="straightConnector1">
            <a:avLst/>
          </a:prstGeom>
          <a:ln w="63500">
            <a:solidFill>
              <a:srgbClr val="FF0000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/>
          <p:nvPr/>
        </p:nvCxnSpPr>
        <p:spPr>
          <a:xfrm rot="10800000" flipV="1">
            <a:off x="5840216" y="3059667"/>
            <a:ext cx="779547" cy="7561"/>
          </a:xfrm>
          <a:prstGeom prst="straightConnector1">
            <a:avLst/>
          </a:prstGeom>
          <a:ln w="63500">
            <a:solidFill>
              <a:srgbClr val="FF0000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hteck 79"/>
          <p:cNvSpPr/>
          <p:nvPr/>
        </p:nvSpPr>
        <p:spPr>
          <a:xfrm>
            <a:off x="0" y="5040025"/>
            <a:ext cx="9144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360000">
              <a:lnSpc>
                <a:spcPts val="3000"/>
              </a:lnSpc>
              <a:buFont typeface="Arial" pitchFamily="34" charset="0"/>
              <a:buChar char="•"/>
            </a:pPr>
            <a:r>
              <a:rPr lang="en-US" dirty="0" smtClean="0"/>
              <a:t>Real time data exchange via usage of MQTT protocol</a:t>
            </a:r>
          </a:p>
          <a:p>
            <a:pPr marL="720000" indent="-360000">
              <a:lnSpc>
                <a:spcPts val="3000"/>
              </a:lnSpc>
              <a:buFont typeface="Arial" pitchFamily="34" charset="0"/>
              <a:buChar char="•"/>
            </a:pPr>
            <a:r>
              <a:rPr lang="en-US" dirty="0"/>
              <a:t>Exchange of </a:t>
            </a:r>
            <a:r>
              <a:rPr lang="en-US" dirty="0" smtClean="0"/>
              <a:t>weather </a:t>
            </a:r>
            <a:r>
              <a:rPr lang="en-US" dirty="0"/>
              <a:t>and </a:t>
            </a:r>
            <a:r>
              <a:rPr lang="en-US" dirty="0" smtClean="0"/>
              <a:t>impact observations between European Level and NMHSs</a:t>
            </a:r>
          </a:p>
          <a:p>
            <a:pPr marL="720000" indent="-360000">
              <a:lnSpc>
                <a:spcPts val="3000"/>
              </a:lnSpc>
              <a:buFont typeface="Arial" pitchFamily="34" charset="0"/>
              <a:buChar char="•"/>
            </a:pPr>
            <a:r>
              <a:rPr lang="de-DE" dirty="0" smtClean="0"/>
              <a:t>Cross-</a:t>
            </a:r>
            <a:r>
              <a:rPr lang="de-DE" dirty="0" err="1" smtClean="0"/>
              <a:t>border</a:t>
            </a:r>
            <a:r>
              <a:rPr lang="de-DE" dirty="0" smtClean="0"/>
              <a:t> </a:t>
            </a:r>
            <a:r>
              <a:rPr lang="de-DE" dirty="0"/>
              <a:t>high </a:t>
            </a:r>
            <a:r>
              <a:rPr lang="de-DE" dirty="0" err="1"/>
              <a:t>impact</a:t>
            </a:r>
            <a:r>
              <a:rPr lang="de-DE" dirty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!</a:t>
            </a:r>
            <a:endParaRPr lang="en-GB" dirty="0"/>
          </a:p>
        </p:txBody>
      </p:sp>
      <p:cxnSp>
        <p:nvCxnSpPr>
          <p:cNvPr id="44" name="Gerade Verbindung mit Pfeil 43"/>
          <p:cNvCxnSpPr/>
          <p:nvPr/>
        </p:nvCxnSpPr>
        <p:spPr>
          <a:xfrm flipV="1">
            <a:off x="2509862" y="1885398"/>
            <a:ext cx="0" cy="86318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H="1" flipV="1">
            <a:off x="3861390" y="1885398"/>
            <a:ext cx="20072" cy="88851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 rot="16200000" flipV="1">
            <a:off x="4470819" y="1922465"/>
            <a:ext cx="903364" cy="748877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xmlns="" id="{BE516534-B542-433F-8639-39ECE71E579B}"/>
              </a:ext>
            </a:extLst>
          </p:cNvPr>
          <p:cNvCxnSpPr>
            <a:cxnSpLocks/>
          </p:cNvCxnSpPr>
          <p:nvPr/>
        </p:nvCxnSpPr>
        <p:spPr>
          <a:xfrm flipH="1" flipV="1">
            <a:off x="4843326" y="1885402"/>
            <a:ext cx="2347060" cy="86318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Inhaltsplatzhalter 19"/>
          <p:cNvSpPr txBox="1">
            <a:spLocks/>
          </p:cNvSpPr>
          <p:nvPr/>
        </p:nvSpPr>
        <p:spPr>
          <a:xfrm>
            <a:off x="1842788" y="2131368"/>
            <a:ext cx="6001074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tx1"/>
                </a:solidFill>
              </a:rPr>
              <a:t>Standardized reporting parameters API </a:t>
            </a:r>
          </a:p>
        </p:txBody>
      </p:sp>
      <p:sp>
        <p:nvSpPr>
          <p:cNvPr id="47" name="Fußzeilenplatzhalter 2">
            <a:extLst>
              <a:ext uri="{FF2B5EF4-FFF2-40B4-BE49-F238E27FC236}">
                <a16:creationId xmlns="" xmlns:a16="http://schemas.microsoft.com/office/drawing/2014/main" id="{6C604D0D-948D-4CB6-AF75-8D1135A870FF}"/>
              </a:ext>
            </a:extLst>
          </p:cNvPr>
          <p:cNvSpPr txBox="1">
            <a:spLocks/>
          </p:cNvSpPr>
          <p:nvPr/>
        </p:nvSpPr>
        <p:spPr>
          <a:xfrm>
            <a:off x="142844" y="142852"/>
            <a:ext cx="5857915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>
              <a:defRPr/>
            </a:pPr>
            <a:r>
              <a:rPr kumimoji="0" 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Krennert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, </a:t>
            </a:r>
            <a:r>
              <a:rPr kumimoji="0" lang="en-US" sz="1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Kaltenberger</a:t>
            </a:r>
            <a:r>
              <a:rPr kumimoji="0" 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 and </a:t>
            </a:r>
            <a:r>
              <a:rPr kumimoji="0" lang="en-US" sz="1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Schaffhauser</a:t>
            </a:r>
            <a:r>
              <a:rPr lang="en-US" sz="1100" dirty="0" smtClean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, </a:t>
            </a:r>
            <a:r>
              <a:rPr lang="en-GB" sz="1100" dirty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Standardization of </a:t>
            </a:r>
            <a:r>
              <a:rPr lang="en-GB" sz="1100" dirty="0" smtClean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Weather- </a:t>
            </a:r>
            <a:r>
              <a:rPr lang="en-GB" sz="1100" dirty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and Impact- Observations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Unit Offc Light" pitchFamily="34" charset="0"/>
              <a:cs typeface="Calibri" pitchFamily="34" charset="0"/>
            </a:endParaRPr>
          </a:p>
        </p:txBody>
      </p:sp>
      <p:sp>
        <p:nvSpPr>
          <p:cNvPr id="51" name="Datumsplatzhalter 1">
            <a:extLst>
              <a:ext uri="{FF2B5EF4-FFF2-40B4-BE49-F238E27FC236}">
                <a16:creationId xmlns="" xmlns:a16="http://schemas.microsoft.com/office/drawing/2014/main" id="{10FAC9F1-A465-4EE8-998C-0AC84174787E}"/>
              </a:ext>
            </a:extLst>
          </p:cNvPr>
          <p:cNvSpPr txBox="1">
            <a:spLocks/>
          </p:cNvSpPr>
          <p:nvPr/>
        </p:nvSpPr>
        <p:spPr>
          <a:xfrm>
            <a:off x="6143636" y="142852"/>
            <a:ext cx="855538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7FADB-0602-4EE9-9DC4-136AD4C65B6B}" type="datetime1">
              <a:rPr kumimoji="0" lang="en-US" sz="11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Unit Offc Light" pitchFamily="34" charset="0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6/3/2019</a:t>
            </a:fld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Unit Offc Light" pitchFamily="34" charset="0"/>
              <a:cs typeface="Calibri" pitchFamily="34" charset="0"/>
            </a:endParaRPr>
          </a:p>
        </p:txBody>
      </p:sp>
      <p:sp>
        <p:nvSpPr>
          <p:cNvPr id="5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000892" y="142852"/>
            <a:ext cx="339066" cy="237600"/>
          </a:xfrm>
        </p:spPr>
        <p:txBody>
          <a:bodyPr/>
          <a:lstStyle/>
          <a:p>
            <a:fld id="{926B1129-68A9-45EB-A8FC-F0EB4D55ADFA}" type="slidenum">
              <a:rPr lang="de-DE" sz="1100" smtClean="0">
                <a:solidFill>
                  <a:schemeClr val="bg1"/>
                </a:solidFill>
              </a:rPr>
              <a:pPr/>
              <a:t>11</a:t>
            </a:fld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24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/>
        </p:nvSpPr>
        <p:spPr>
          <a:xfrm>
            <a:off x="7643834" y="6000768"/>
            <a:ext cx="1500166" cy="85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4156100" y="4000504"/>
            <a:ext cx="2416164" cy="565804"/>
          </a:xfrm>
          <a:prstGeom prst="rect">
            <a:avLst/>
          </a:prstGeom>
          <a:solidFill>
            <a:srgbClr val="00B05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923701" y="3842238"/>
            <a:ext cx="3746829" cy="369332"/>
          </a:xfrm>
          <a:prstGeom prst="rect">
            <a:avLst/>
          </a:prstGeom>
          <a:solidFill>
            <a:srgbClr val="FFC000">
              <a:alpha val="3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418011" y="1268760"/>
            <a:ext cx="6786554" cy="2502040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1472" y="507600"/>
            <a:ext cx="7894904" cy="432000"/>
          </a:xfrm>
        </p:spPr>
        <p:txBody>
          <a:bodyPr>
            <a:normAutofit/>
          </a:bodyPr>
          <a:lstStyle/>
          <a:p>
            <a:r>
              <a:rPr lang="en-US" dirty="0" smtClean="0"/>
              <a:t>Activities at the European Level</a:t>
            </a:r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916600" y="1627660"/>
            <a:ext cx="3240361" cy="12241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F:\TODO\170412_ewob_strategie\source\Logos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3773" y="1841974"/>
            <a:ext cx="726529" cy="4055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feld 29"/>
          <p:cNvSpPr txBox="1"/>
          <p:nvPr/>
        </p:nvSpPr>
        <p:spPr>
          <a:xfrm>
            <a:off x="2117074" y="1744059"/>
            <a:ext cx="1357786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ESWD-DB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1746688" y="2390970"/>
            <a:ext cx="2338266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EU - EWOB-DB</a:t>
            </a:r>
          </a:p>
        </p:txBody>
      </p:sp>
      <p:cxnSp>
        <p:nvCxnSpPr>
          <p:cNvPr id="32" name="Gerade Verbindung mit Pfeil 31"/>
          <p:cNvCxnSpPr>
            <a:endCxn id="33" idx="1"/>
          </p:cNvCxnSpPr>
          <p:nvPr/>
        </p:nvCxnSpPr>
        <p:spPr>
          <a:xfrm flipV="1">
            <a:off x="4156961" y="1957482"/>
            <a:ext cx="474713" cy="109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4631674" y="177281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Scientific community</a:t>
            </a:r>
          </a:p>
        </p:txBody>
      </p:sp>
      <p:cxnSp>
        <p:nvCxnSpPr>
          <p:cNvPr id="34" name="Gerade Verbindung mit Pfeil 33"/>
          <p:cNvCxnSpPr/>
          <p:nvPr/>
        </p:nvCxnSpPr>
        <p:spPr>
          <a:xfrm flipV="1">
            <a:off x="2860818" y="2140940"/>
            <a:ext cx="0" cy="25003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cxnSpLocks/>
          </p:cNvCxnSpPr>
          <p:nvPr/>
        </p:nvCxnSpPr>
        <p:spPr>
          <a:xfrm rot="16200000" flipV="1">
            <a:off x="2374586" y="3332739"/>
            <a:ext cx="1000132" cy="18866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fik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0921" y="1715455"/>
            <a:ext cx="663248" cy="4581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4621" y="2363859"/>
            <a:ext cx="429548" cy="435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</p:pic>
      <p:sp>
        <p:nvSpPr>
          <p:cNvPr id="53" name="Inhaltsplatzhalter 19"/>
          <p:cNvSpPr txBox="1">
            <a:spLocks/>
          </p:cNvSpPr>
          <p:nvPr/>
        </p:nvSpPr>
        <p:spPr>
          <a:xfrm>
            <a:off x="916600" y="3053570"/>
            <a:ext cx="6001074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tx1"/>
                </a:solidFill>
              </a:rPr>
              <a:t>Standardized reporting parameters API </a:t>
            </a:r>
          </a:p>
        </p:txBody>
      </p:sp>
      <p:sp>
        <p:nvSpPr>
          <p:cNvPr id="3" name="Rechteck 2"/>
          <p:cNvSpPr/>
          <p:nvPr/>
        </p:nvSpPr>
        <p:spPr>
          <a:xfrm>
            <a:off x="692486" y="1484784"/>
            <a:ext cx="6369203" cy="201622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243" y="1268760"/>
            <a:ext cx="1152205" cy="103860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0" name="Textfeld 39"/>
          <p:cNvSpPr txBox="1"/>
          <p:nvPr/>
        </p:nvSpPr>
        <p:spPr>
          <a:xfrm>
            <a:off x="918021" y="3842238"/>
            <a:ext cx="3752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NMHS-level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4318167" y="4125538"/>
            <a:ext cx="196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Subnational</a:t>
            </a:r>
            <a:r>
              <a:rPr lang="en-US" dirty="0"/>
              <a:t> level</a:t>
            </a:r>
          </a:p>
        </p:txBody>
      </p:sp>
      <p:sp>
        <p:nvSpPr>
          <p:cNvPr id="48" name="Rechteck 47"/>
          <p:cNvSpPr/>
          <p:nvPr/>
        </p:nvSpPr>
        <p:spPr>
          <a:xfrm>
            <a:off x="0" y="4572008"/>
            <a:ext cx="91440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360000">
              <a:lnSpc>
                <a:spcPts val="3000"/>
              </a:lnSpc>
              <a:buFont typeface="Arial" pitchFamily="34" charset="0"/>
              <a:buChar char="•"/>
            </a:pPr>
            <a:r>
              <a:rPr lang="en-US" dirty="0" smtClean="0"/>
              <a:t>Definition of new set of reporting parameters (version 1807) by DHMZ, FMI, KNMI, ESSL and ZAMG  and other ESSL collaborators (i.e. European spotter groups)</a:t>
            </a:r>
          </a:p>
          <a:p>
            <a:pPr marL="720000" indent="-360000">
              <a:lnSpc>
                <a:spcPts val="3000"/>
              </a:lnSpc>
              <a:buFont typeface="Arial" pitchFamily="34" charset="0"/>
              <a:buChar char="•"/>
            </a:pPr>
            <a:r>
              <a:rPr lang="en-US" dirty="0" smtClean="0"/>
              <a:t>Efforts to form an European WOB – consortium (proposal) </a:t>
            </a:r>
          </a:p>
          <a:p>
            <a:pPr marL="720000" indent="-360000">
              <a:lnSpc>
                <a:spcPts val="3000"/>
              </a:lnSpc>
              <a:buFont typeface="Arial" pitchFamily="34" charset="0"/>
              <a:buChar char="•"/>
            </a:pPr>
            <a:r>
              <a:rPr lang="en-US" dirty="0" smtClean="0"/>
              <a:t>Ongoing activities within the framework of EUMETNET Crowdsourcing Community</a:t>
            </a:r>
          </a:p>
          <a:p>
            <a:pPr marL="360000">
              <a:lnSpc>
                <a:spcPts val="3000"/>
              </a:lnSpc>
            </a:pPr>
            <a:r>
              <a:rPr lang="en-US" dirty="0" smtClean="0"/>
              <a:t>	to standardize human weather- and impact observations</a:t>
            </a:r>
          </a:p>
        </p:txBody>
      </p:sp>
      <p:sp>
        <p:nvSpPr>
          <p:cNvPr id="28" name="Fußzeilenplatzhalter 2">
            <a:extLst>
              <a:ext uri="{FF2B5EF4-FFF2-40B4-BE49-F238E27FC236}">
                <a16:creationId xmlns="" xmlns:a16="http://schemas.microsoft.com/office/drawing/2014/main" id="{6C604D0D-948D-4CB6-AF75-8D1135A870FF}"/>
              </a:ext>
            </a:extLst>
          </p:cNvPr>
          <p:cNvSpPr txBox="1">
            <a:spLocks/>
          </p:cNvSpPr>
          <p:nvPr/>
        </p:nvSpPr>
        <p:spPr>
          <a:xfrm>
            <a:off x="142844" y="142852"/>
            <a:ext cx="5857915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>
              <a:defRPr/>
            </a:pPr>
            <a:r>
              <a:rPr kumimoji="0" 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Krennert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, </a:t>
            </a:r>
            <a:r>
              <a:rPr kumimoji="0" lang="en-US" sz="1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Kaltenberger</a:t>
            </a:r>
            <a:r>
              <a:rPr kumimoji="0" 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 and </a:t>
            </a:r>
            <a:r>
              <a:rPr kumimoji="0" lang="en-US" sz="1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Schaffhauser</a:t>
            </a:r>
            <a:r>
              <a:rPr lang="en-US" sz="1100" smtClean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, Standardization of Weather- and Impact- Observations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Unit Offc Light" pitchFamily="34" charset="0"/>
              <a:cs typeface="Calibri" pitchFamily="34" charset="0"/>
            </a:endParaRPr>
          </a:p>
        </p:txBody>
      </p:sp>
      <p:sp>
        <p:nvSpPr>
          <p:cNvPr id="29" name="Datumsplatzhalter 1">
            <a:extLst>
              <a:ext uri="{FF2B5EF4-FFF2-40B4-BE49-F238E27FC236}">
                <a16:creationId xmlns="" xmlns:a16="http://schemas.microsoft.com/office/drawing/2014/main" id="{10FAC9F1-A465-4EE8-998C-0AC84174787E}"/>
              </a:ext>
            </a:extLst>
          </p:cNvPr>
          <p:cNvSpPr txBox="1">
            <a:spLocks/>
          </p:cNvSpPr>
          <p:nvPr/>
        </p:nvSpPr>
        <p:spPr>
          <a:xfrm>
            <a:off x="6143636" y="142852"/>
            <a:ext cx="855538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7FADB-0602-4EE9-9DC4-136AD4C65B6B}" type="datetime1">
              <a:rPr kumimoji="0" lang="en-US" sz="11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Unit Offc Light" pitchFamily="34" charset="0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6/3/2019</a:t>
            </a:fld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Unit Offc Light" pitchFamily="34" charset="0"/>
              <a:cs typeface="Calibri" pitchFamily="34" charset="0"/>
            </a:endParaRPr>
          </a:p>
        </p:txBody>
      </p:sp>
      <p:sp>
        <p:nvSpPr>
          <p:cNvPr id="3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000892" y="142852"/>
            <a:ext cx="339066" cy="237600"/>
          </a:xfrm>
        </p:spPr>
        <p:txBody>
          <a:bodyPr/>
          <a:lstStyle/>
          <a:p>
            <a:fld id="{926B1129-68A9-45EB-A8FC-F0EB4D55ADFA}" type="slidenum">
              <a:rPr lang="en-US" sz="1100" smtClean="0">
                <a:solidFill>
                  <a:schemeClr val="bg1"/>
                </a:solidFill>
              </a:rPr>
              <a:pPr/>
              <a:t>12</a:t>
            </a:fld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60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1472" y="507600"/>
            <a:ext cx="7462856" cy="432000"/>
          </a:xfrm>
        </p:spPr>
        <p:txBody>
          <a:bodyPr>
            <a:normAutofit/>
          </a:bodyPr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0" y="1268760"/>
            <a:ext cx="91440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360000">
              <a:lnSpc>
                <a:spcPts val="3000"/>
              </a:lnSpc>
              <a:buFont typeface="Wingdings" pitchFamily="2" charset="2"/>
              <a:buChar char="ü"/>
            </a:pPr>
            <a:r>
              <a:rPr lang="en-US" dirty="0" smtClean="0"/>
              <a:t>Establishing standardization of human assessed weather- and impact observations</a:t>
            </a:r>
          </a:p>
          <a:p>
            <a:pPr marL="720000" indent="-360000">
              <a:lnSpc>
                <a:spcPts val="3000"/>
              </a:lnSpc>
              <a:buFont typeface="Wingdings" pitchFamily="2" charset="2"/>
              <a:buChar char="ü"/>
            </a:pPr>
            <a:r>
              <a:rPr lang="en-US" dirty="0" smtClean="0"/>
              <a:t>European NMHSs operate national databases of observations</a:t>
            </a:r>
          </a:p>
          <a:p>
            <a:pPr marL="720000" indent="-360000">
              <a:lnSpc>
                <a:spcPts val="3000"/>
              </a:lnSpc>
              <a:buFont typeface="Wingdings" pitchFamily="2" charset="2"/>
              <a:buChar char="ü"/>
            </a:pPr>
            <a:r>
              <a:rPr lang="en-US" dirty="0" smtClean="0"/>
              <a:t>Participating NMHSs join a “WOB” consortium </a:t>
            </a:r>
            <a:r>
              <a:rPr lang="en-US" dirty="0"/>
              <a:t>(</a:t>
            </a:r>
            <a:r>
              <a:rPr lang="en-US" dirty="0" smtClean="0"/>
              <a:t>proposal)</a:t>
            </a:r>
          </a:p>
          <a:p>
            <a:pPr marL="1177200" lvl="1" indent="-360000">
              <a:lnSpc>
                <a:spcPts val="3000"/>
              </a:lnSpc>
              <a:buFont typeface="Wingdings" pitchFamily="2" charset="2"/>
              <a:buChar char="ü"/>
            </a:pPr>
            <a:r>
              <a:rPr lang="en-US" dirty="0" smtClean="0"/>
              <a:t>Consortium meetings on scientific and technical standards </a:t>
            </a:r>
          </a:p>
          <a:p>
            <a:pPr marL="817200" lvl="1">
              <a:lnSpc>
                <a:spcPts val="3000"/>
              </a:lnSpc>
            </a:pPr>
            <a:r>
              <a:rPr lang="en-US" dirty="0"/>
              <a:t>	</a:t>
            </a:r>
            <a:r>
              <a:rPr lang="en-US" dirty="0" smtClean="0"/>
              <a:t>	(e.g. parameter list, API specifications)</a:t>
            </a:r>
          </a:p>
          <a:p>
            <a:pPr marL="720000" indent="-360000">
              <a:lnSpc>
                <a:spcPts val="3000"/>
              </a:lnSpc>
              <a:buFont typeface="Wingdings" pitchFamily="2" charset="2"/>
              <a:buChar char="ü"/>
            </a:pPr>
            <a:r>
              <a:rPr lang="en-US" dirty="0" smtClean="0"/>
              <a:t>Real time data exchange as prerequisite for instantaneous feedback loop (</a:t>
            </a:r>
            <a:r>
              <a:rPr lang="en-US" dirty="0" err="1" smtClean="0"/>
              <a:t>IbW</a:t>
            </a:r>
            <a:r>
              <a:rPr lang="en-US" dirty="0" smtClean="0"/>
              <a:t> / </a:t>
            </a:r>
            <a:r>
              <a:rPr lang="en-US" dirty="0" err="1" smtClean="0"/>
              <a:t>IbF</a:t>
            </a:r>
            <a:r>
              <a:rPr lang="en-US" dirty="0" smtClean="0"/>
              <a:t>)</a:t>
            </a:r>
            <a:endParaRPr lang="en-US" dirty="0"/>
          </a:p>
          <a:p>
            <a:pPr marL="720000" indent="-360000">
              <a:lnSpc>
                <a:spcPts val="3000"/>
              </a:lnSpc>
              <a:buFont typeface="Wingdings" pitchFamily="2" charset="2"/>
              <a:buChar char="ü"/>
            </a:pPr>
            <a:r>
              <a:rPr lang="en-US" dirty="0" smtClean="0"/>
              <a:t>Standardized APIs between all levels, integration in existing apps </a:t>
            </a:r>
          </a:p>
          <a:p>
            <a:pPr marL="720000" indent="-360000">
              <a:lnSpc>
                <a:spcPts val="3000"/>
              </a:lnSpc>
              <a:buFont typeface="Wingdings" pitchFamily="2" charset="2"/>
              <a:buChar char="ü"/>
            </a:pPr>
            <a:r>
              <a:rPr lang="en-US" dirty="0"/>
              <a:t>Due to scalability of </a:t>
            </a:r>
            <a:r>
              <a:rPr lang="en-US" dirty="0" smtClean="0"/>
              <a:t>software </a:t>
            </a:r>
            <a:r>
              <a:rPr lang="en-US" dirty="0"/>
              <a:t>ZAMG is able to offer </a:t>
            </a:r>
            <a:r>
              <a:rPr lang="en-US" dirty="0" smtClean="0"/>
              <a:t>web services for: </a:t>
            </a:r>
          </a:p>
          <a:p>
            <a:pPr marL="1634400" lvl="2" indent="-360000">
              <a:lnSpc>
                <a:spcPts val="3000"/>
              </a:lnSpc>
              <a:buFont typeface="Wingdings" pitchFamily="2" charset="2"/>
              <a:buChar char="ü"/>
            </a:pPr>
            <a:r>
              <a:rPr lang="en-US" dirty="0" smtClean="0"/>
              <a:t>National user </a:t>
            </a:r>
            <a:r>
              <a:rPr lang="en-US" dirty="0"/>
              <a:t>management and </a:t>
            </a:r>
            <a:r>
              <a:rPr lang="en-US" dirty="0" smtClean="0"/>
              <a:t>training</a:t>
            </a:r>
          </a:p>
          <a:p>
            <a:pPr marL="1634400" lvl="2" indent="-360000">
              <a:lnSpc>
                <a:spcPts val="3000"/>
              </a:lnSpc>
              <a:buFont typeface="Wingdings" pitchFamily="2" charset="2"/>
              <a:buChar char="ü"/>
            </a:pPr>
            <a:r>
              <a:rPr lang="en-US" dirty="0" smtClean="0"/>
              <a:t>National observations databases </a:t>
            </a:r>
            <a:r>
              <a:rPr lang="en-US" dirty="0"/>
              <a:t>and </a:t>
            </a:r>
            <a:r>
              <a:rPr lang="en-US" dirty="0" smtClean="0"/>
              <a:t>QC/QM</a:t>
            </a:r>
            <a:endParaRPr lang="en-US" dirty="0"/>
          </a:p>
          <a:p>
            <a:pPr marL="1634400" lvl="2" indent="-360000">
              <a:lnSpc>
                <a:spcPts val="3000"/>
              </a:lnSpc>
              <a:buFont typeface="Wingdings" pitchFamily="2" charset="2"/>
              <a:buChar char="ü"/>
            </a:pPr>
            <a:r>
              <a:rPr lang="en-US" dirty="0" smtClean="0"/>
              <a:t>Maintenance </a:t>
            </a:r>
            <a:r>
              <a:rPr lang="en-US" dirty="0"/>
              <a:t>of </a:t>
            </a:r>
            <a:r>
              <a:rPr lang="en-US" dirty="0" smtClean="0"/>
              <a:t>APIs</a:t>
            </a:r>
          </a:p>
          <a:p>
            <a:pPr marL="720000" indent="-360000">
              <a:lnSpc>
                <a:spcPts val="3000"/>
              </a:lnSpc>
              <a:buFont typeface="Wingdings" pitchFamily="2" charset="2"/>
              <a:buChar char="ü"/>
            </a:pPr>
            <a:r>
              <a:rPr lang="en-US" dirty="0" smtClean="0"/>
              <a:t>No competition to existing crowdsourcing consortia</a:t>
            </a:r>
          </a:p>
          <a:p>
            <a:pPr marL="360000">
              <a:lnSpc>
                <a:spcPts val="3000"/>
              </a:lnSpc>
            </a:pPr>
            <a:r>
              <a:rPr lang="en-US" dirty="0" smtClean="0"/>
              <a:t>--&gt;	Invitation to join “WOB” consortium!</a:t>
            </a:r>
            <a:endParaRPr lang="en-US" dirty="0"/>
          </a:p>
        </p:txBody>
      </p:sp>
      <p:sp>
        <p:nvSpPr>
          <p:cNvPr id="12" name="Fußzeilenplatzhalter 2">
            <a:extLst>
              <a:ext uri="{FF2B5EF4-FFF2-40B4-BE49-F238E27FC236}">
                <a16:creationId xmlns="" xmlns:a16="http://schemas.microsoft.com/office/drawing/2014/main" id="{6C604D0D-948D-4CB6-AF75-8D1135A870FF}"/>
              </a:ext>
            </a:extLst>
          </p:cNvPr>
          <p:cNvSpPr txBox="1">
            <a:spLocks/>
          </p:cNvSpPr>
          <p:nvPr/>
        </p:nvSpPr>
        <p:spPr>
          <a:xfrm>
            <a:off x="142844" y="142852"/>
            <a:ext cx="5857915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>
              <a:defRPr/>
            </a:pPr>
            <a:r>
              <a:rPr kumimoji="0" 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Krennert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, </a:t>
            </a:r>
            <a:r>
              <a:rPr kumimoji="0" lang="en-US" sz="1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Kaltenberger</a:t>
            </a:r>
            <a:r>
              <a:rPr kumimoji="0" 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 and </a:t>
            </a:r>
            <a:r>
              <a:rPr kumimoji="0" lang="en-US" sz="1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Schaffhauser</a:t>
            </a:r>
            <a:r>
              <a:rPr lang="en-US" sz="1100" dirty="0" smtClean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, </a:t>
            </a:r>
            <a:r>
              <a:rPr lang="en-GB" sz="1100" dirty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Standardization of </a:t>
            </a:r>
            <a:r>
              <a:rPr lang="en-GB" sz="1100" dirty="0" smtClean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Weather- </a:t>
            </a:r>
            <a:r>
              <a:rPr lang="en-GB" sz="1100" dirty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and Impact- Observations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Unit Offc Light" pitchFamily="34" charset="0"/>
              <a:cs typeface="Calibri" pitchFamily="34" charset="0"/>
            </a:endParaRPr>
          </a:p>
        </p:txBody>
      </p:sp>
      <p:sp>
        <p:nvSpPr>
          <p:cNvPr id="13" name="Datumsplatzhalter 1">
            <a:extLst>
              <a:ext uri="{FF2B5EF4-FFF2-40B4-BE49-F238E27FC236}">
                <a16:creationId xmlns="" xmlns:a16="http://schemas.microsoft.com/office/drawing/2014/main" id="{10FAC9F1-A465-4EE8-998C-0AC84174787E}"/>
              </a:ext>
            </a:extLst>
          </p:cNvPr>
          <p:cNvSpPr txBox="1">
            <a:spLocks/>
          </p:cNvSpPr>
          <p:nvPr/>
        </p:nvSpPr>
        <p:spPr>
          <a:xfrm>
            <a:off x="6143636" y="142852"/>
            <a:ext cx="855538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7FADB-0602-4EE9-9DC4-136AD4C65B6B}" type="datetime1">
              <a:rPr kumimoji="0" lang="en-US" sz="11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Unit Offc Light" pitchFamily="34" charset="0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6/3/2019</a:t>
            </a:fld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Unit Offc Light" pitchFamily="34" charset="0"/>
              <a:cs typeface="Calibri" pitchFamily="34" charset="0"/>
            </a:endParaRPr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000892" y="142852"/>
            <a:ext cx="339066" cy="237600"/>
          </a:xfrm>
        </p:spPr>
        <p:txBody>
          <a:bodyPr/>
          <a:lstStyle/>
          <a:p>
            <a:fld id="{926B1129-68A9-45EB-A8FC-F0EB4D55ADFA}" type="slidenum">
              <a:rPr lang="de-DE" sz="1100" smtClean="0">
                <a:solidFill>
                  <a:schemeClr val="bg1"/>
                </a:solidFill>
              </a:rPr>
              <a:pPr/>
              <a:t>13</a:t>
            </a:fld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4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lipse 23"/>
          <p:cNvSpPr/>
          <p:nvPr/>
        </p:nvSpPr>
        <p:spPr>
          <a:xfrm>
            <a:off x="3131840" y="3861048"/>
            <a:ext cx="2797482" cy="684361"/>
          </a:xfrm>
          <a:prstGeom prst="ellipse">
            <a:avLst/>
          </a:prstGeom>
          <a:solidFill>
            <a:srgbClr val="7030A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Weather Maps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Frontal 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90800" y="507600"/>
            <a:ext cx="6958800" cy="432000"/>
          </a:xfrm>
        </p:spPr>
        <p:txBody>
          <a:bodyPr>
            <a:normAutofit/>
          </a:bodyPr>
          <a:lstStyle/>
          <a:p>
            <a:r>
              <a:rPr lang="en-US" dirty="0" smtClean="0"/>
              <a:t>Thunderstorm </a:t>
            </a:r>
            <a:r>
              <a:rPr lang="en-US" dirty="0"/>
              <a:t>Forecasting </a:t>
            </a:r>
            <a:r>
              <a:rPr lang="en-US" dirty="0" smtClean="0"/>
              <a:t>and Warning @ ZAMG</a:t>
            </a:r>
            <a:endParaRPr lang="en-US" dirty="0"/>
          </a:p>
        </p:txBody>
      </p:sp>
      <p:sp>
        <p:nvSpPr>
          <p:cNvPr id="17" name="Ellipse 16"/>
          <p:cNvSpPr/>
          <p:nvPr/>
        </p:nvSpPr>
        <p:spPr>
          <a:xfrm>
            <a:off x="3453552" y="1421326"/>
            <a:ext cx="1496236" cy="984736"/>
          </a:xfrm>
          <a:prstGeom prst="ellipse">
            <a:avLst/>
          </a:prstGeom>
          <a:solidFill>
            <a:srgbClr val="92D05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Satellite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data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578248" y="2179923"/>
            <a:ext cx="1993488" cy="1177639"/>
          </a:xfrm>
          <a:prstGeom prst="ellipse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Probabilistic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Forecasts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214770" y="1421326"/>
            <a:ext cx="1513660" cy="936104"/>
          </a:xfrm>
          <a:prstGeom prst="ellipse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NWP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5016588" y="2636912"/>
            <a:ext cx="1715652" cy="946007"/>
          </a:xfrm>
          <a:prstGeom prst="ellipse">
            <a:avLst/>
          </a:prstGeom>
          <a:solidFill>
            <a:srgbClr val="92D05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Weather Stations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4644008" y="1260210"/>
            <a:ext cx="1350404" cy="728630"/>
          </a:xfrm>
          <a:prstGeom prst="ellipse">
            <a:avLst/>
          </a:prstGeom>
          <a:solidFill>
            <a:srgbClr val="92D05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RADAR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5076056" y="1772816"/>
            <a:ext cx="1635086" cy="1033053"/>
          </a:xfrm>
          <a:prstGeom prst="ellipse">
            <a:avLst/>
          </a:prstGeom>
          <a:solidFill>
            <a:srgbClr val="92D05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Lightning detection</a:t>
            </a:r>
          </a:p>
        </p:txBody>
      </p:sp>
      <p:sp>
        <p:nvSpPr>
          <p:cNvPr id="25" name="Ellipse 24"/>
          <p:cNvSpPr/>
          <p:nvPr/>
        </p:nvSpPr>
        <p:spPr>
          <a:xfrm>
            <a:off x="3500430" y="2276872"/>
            <a:ext cx="1935666" cy="648072"/>
          </a:xfrm>
          <a:prstGeom prst="ellipse">
            <a:avLst/>
          </a:prstGeom>
          <a:solidFill>
            <a:srgbClr val="92D05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Radiosondes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03859" y="3227196"/>
            <a:ext cx="3178626" cy="1059060"/>
          </a:xfrm>
          <a:prstGeom prst="ellipse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Convective Predictors,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Sweet-Spot Estimate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Grafik 6" descr="overload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8136" y="5517232"/>
            <a:ext cx="1008112" cy="127250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82066" y="1201880"/>
            <a:ext cx="3222212" cy="4243344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/>
          <p:cNvSpPr/>
          <p:nvPr/>
        </p:nvSpPr>
        <p:spPr>
          <a:xfrm>
            <a:off x="1419218" y="1304764"/>
            <a:ext cx="1795460" cy="1124104"/>
          </a:xfrm>
          <a:prstGeom prst="ellipse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Ingredients Based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Approach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3859" y="4429561"/>
            <a:ext cx="3178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Medium and Short Range Forecasts</a:t>
            </a:r>
          </a:p>
          <a:p>
            <a:pPr algn="ctr"/>
            <a:r>
              <a:rPr lang="en-US" sz="2000" dirty="0" smtClean="0"/>
              <a:t>3 days – 1 day – 12 hrs</a:t>
            </a:r>
            <a:endParaRPr lang="en-US" sz="2000" dirty="0"/>
          </a:p>
        </p:txBody>
      </p:sp>
      <p:sp>
        <p:nvSpPr>
          <p:cNvPr id="32" name="Rechteck 31"/>
          <p:cNvSpPr/>
          <p:nvPr/>
        </p:nvSpPr>
        <p:spPr>
          <a:xfrm>
            <a:off x="3512387" y="1201880"/>
            <a:ext cx="3222212" cy="4243344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feld 32"/>
          <p:cNvSpPr txBox="1"/>
          <p:nvPr/>
        </p:nvSpPr>
        <p:spPr>
          <a:xfrm>
            <a:off x="3553615" y="4721378"/>
            <a:ext cx="317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Nowcasting and Monitoring</a:t>
            </a:r>
          </a:p>
          <a:p>
            <a:pPr algn="ctr"/>
            <a:r>
              <a:rPr lang="en-US" sz="2000" dirty="0" smtClean="0"/>
              <a:t>6 h – 1 h – 10 min</a:t>
            </a:r>
            <a:endParaRPr lang="en-US" sz="2000" dirty="0"/>
          </a:p>
        </p:txBody>
      </p:sp>
      <p:sp>
        <p:nvSpPr>
          <p:cNvPr id="34" name="Rechteck 33"/>
          <p:cNvSpPr/>
          <p:nvPr/>
        </p:nvSpPr>
        <p:spPr>
          <a:xfrm>
            <a:off x="7000892" y="1500174"/>
            <a:ext cx="2013865" cy="1143008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IbW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and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Public Perception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7020272" y="2786058"/>
            <a:ext cx="2013865" cy="121444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TS Forecast and Warning</a:t>
            </a:r>
          </a:p>
        </p:txBody>
      </p:sp>
      <p:sp>
        <p:nvSpPr>
          <p:cNvPr id="9" name="Pfeil nach rechts 8"/>
          <p:cNvSpPr/>
          <p:nvPr/>
        </p:nvSpPr>
        <p:spPr>
          <a:xfrm>
            <a:off x="6572264" y="3054497"/>
            <a:ext cx="576064" cy="73169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feld 35"/>
          <p:cNvSpPr txBox="1"/>
          <p:nvPr/>
        </p:nvSpPr>
        <p:spPr>
          <a:xfrm>
            <a:off x="97231" y="5517232"/>
            <a:ext cx="3178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North- or </a:t>
            </a:r>
            <a:r>
              <a:rPr lang="en-US" sz="2000" dirty="0"/>
              <a:t>S</a:t>
            </a:r>
            <a:r>
              <a:rPr lang="en-US" sz="2000" dirty="0" smtClean="0"/>
              <a:t>outh Side of Alps, Provinces and Regions</a:t>
            </a:r>
          </a:p>
          <a:p>
            <a:pPr algn="ctr"/>
            <a:r>
              <a:rPr lang="en-US" sz="2000" u="sng" dirty="0" smtClean="0"/>
              <a:t>Advisory</a:t>
            </a:r>
            <a:endParaRPr lang="en-US" sz="2000" u="sng" dirty="0"/>
          </a:p>
        </p:txBody>
      </p:sp>
      <p:sp>
        <p:nvSpPr>
          <p:cNvPr id="37" name="Textfeld 36"/>
          <p:cNvSpPr txBox="1"/>
          <p:nvPr/>
        </p:nvSpPr>
        <p:spPr>
          <a:xfrm>
            <a:off x="4004901" y="5517232"/>
            <a:ext cx="2574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Regions and Communes</a:t>
            </a:r>
          </a:p>
          <a:p>
            <a:pPr algn="ctr"/>
            <a:r>
              <a:rPr lang="en-US" sz="2000" u="sng" dirty="0" smtClean="0"/>
              <a:t>Alert</a:t>
            </a:r>
            <a:endParaRPr lang="en-US" sz="2000" u="sng" dirty="0"/>
          </a:p>
        </p:txBody>
      </p:sp>
      <p:sp>
        <p:nvSpPr>
          <p:cNvPr id="40" name="Rechteck 39"/>
          <p:cNvSpPr/>
          <p:nvPr/>
        </p:nvSpPr>
        <p:spPr>
          <a:xfrm>
            <a:off x="7000892" y="4143380"/>
            <a:ext cx="2013864" cy="675743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Verification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2" name="Grafik 41" descr="light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4929198"/>
            <a:ext cx="2018375" cy="1785716"/>
          </a:xfrm>
          <a:prstGeom prst="rect">
            <a:avLst/>
          </a:prstGeom>
        </p:spPr>
      </p:pic>
      <p:sp>
        <p:nvSpPr>
          <p:cNvPr id="43" name="Fußzeilenplatzhalter 2">
            <a:extLst>
              <a:ext uri="{FF2B5EF4-FFF2-40B4-BE49-F238E27FC236}">
                <a16:creationId xmlns="" xmlns:a16="http://schemas.microsoft.com/office/drawing/2014/main" id="{6C604D0D-948D-4CB6-AF75-8D1135A870FF}"/>
              </a:ext>
            </a:extLst>
          </p:cNvPr>
          <p:cNvSpPr txBox="1">
            <a:spLocks/>
          </p:cNvSpPr>
          <p:nvPr/>
        </p:nvSpPr>
        <p:spPr>
          <a:xfrm>
            <a:off x="142844" y="142852"/>
            <a:ext cx="5857915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>
              <a:defRPr/>
            </a:pPr>
            <a:r>
              <a:rPr kumimoji="0" 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Krennert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, </a:t>
            </a:r>
            <a:r>
              <a:rPr kumimoji="0" lang="en-US" sz="1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Kaltenberger</a:t>
            </a:r>
            <a:r>
              <a:rPr kumimoji="0" 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 and </a:t>
            </a:r>
            <a:r>
              <a:rPr kumimoji="0" lang="en-US" sz="1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Schaffhauser</a:t>
            </a:r>
            <a:r>
              <a:rPr lang="en-US" sz="1100" dirty="0" smtClean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, </a:t>
            </a:r>
            <a:r>
              <a:rPr lang="en-GB" sz="1100" dirty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Standardization of </a:t>
            </a:r>
            <a:r>
              <a:rPr lang="en-GB" sz="1100" dirty="0" smtClean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Weather- </a:t>
            </a:r>
            <a:r>
              <a:rPr lang="en-GB" sz="1100" dirty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and Impact- Observations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Unit Offc Light" pitchFamily="34" charset="0"/>
              <a:cs typeface="Calibri" pitchFamily="34" charset="0"/>
            </a:endParaRPr>
          </a:p>
        </p:txBody>
      </p:sp>
      <p:sp>
        <p:nvSpPr>
          <p:cNvPr id="44" name="Datumsplatzhalter 1">
            <a:extLst>
              <a:ext uri="{FF2B5EF4-FFF2-40B4-BE49-F238E27FC236}">
                <a16:creationId xmlns="" xmlns:a16="http://schemas.microsoft.com/office/drawing/2014/main" id="{10FAC9F1-A465-4EE8-998C-0AC84174787E}"/>
              </a:ext>
            </a:extLst>
          </p:cNvPr>
          <p:cNvSpPr txBox="1">
            <a:spLocks/>
          </p:cNvSpPr>
          <p:nvPr/>
        </p:nvSpPr>
        <p:spPr>
          <a:xfrm>
            <a:off x="6143636" y="142852"/>
            <a:ext cx="855538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7FADB-0602-4EE9-9DC4-136AD4C65B6B}" type="datetime1">
              <a:rPr kumimoji="0" lang="en-US" sz="11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Unit Offc Light" pitchFamily="34" charset="0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6/3/2019</a:t>
            </a:fld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Unit Offc Light" pitchFamily="34" charset="0"/>
              <a:cs typeface="Calibri" pitchFamily="34" charset="0"/>
            </a:endParaRPr>
          </a:p>
        </p:txBody>
      </p:sp>
      <p:sp>
        <p:nvSpPr>
          <p:cNvPr id="4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000892" y="142852"/>
            <a:ext cx="339066" cy="237600"/>
          </a:xfrm>
        </p:spPr>
        <p:txBody>
          <a:bodyPr/>
          <a:lstStyle/>
          <a:p>
            <a:fld id="{926B1129-68A9-45EB-A8FC-F0EB4D55ADFA}" type="slidenum">
              <a:rPr lang="de-DE" sz="1100" smtClean="0">
                <a:solidFill>
                  <a:schemeClr val="bg1"/>
                </a:solidFill>
              </a:rPr>
              <a:pPr/>
              <a:t>2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3576428" y="2840183"/>
            <a:ext cx="2147700" cy="1160321"/>
          </a:xfrm>
          <a:prstGeom prst="ellipse">
            <a:avLst/>
          </a:prstGeom>
          <a:solidFill>
            <a:srgbClr val="92D05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RUC, Blending: INCA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Pfeil nach rechts 40"/>
          <p:cNvSpPr/>
          <p:nvPr/>
        </p:nvSpPr>
        <p:spPr>
          <a:xfrm>
            <a:off x="3143240" y="3054497"/>
            <a:ext cx="576064" cy="73169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821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5" grpId="0" animBg="1"/>
      <p:bldP spid="31" grpId="0" animBg="1"/>
      <p:bldP spid="6" grpId="0"/>
      <p:bldP spid="32" grpId="0" animBg="1"/>
      <p:bldP spid="33" grpId="0"/>
      <p:bldP spid="34" grpId="0" animBg="1"/>
      <p:bldP spid="35" grpId="0" animBg="1"/>
      <p:bldP spid="9" grpId="0" animBg="1"/>
      <p:bldP spid="36" grpId="0"/>
      <p:bldP spid="37" grpId="0"/>
      <p:bldP spid="40" grpId="0" animBg="1"/>
      <p:bldP spid="29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2931415"/>
            <a:ext cx="2106619" cy="352192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4738" y="1428736"/>
            <a:ext cx="2504548" cy="166514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494" y="4670677"/>
            <a:ext cx="3830450" cy="199868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661" y="1192229"/>
            <a:ext cx="2847743" cy="180472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909434"/>
            <a:ext cx="3456384" cy="193852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901223"/>
            <a:ext cx="3024336" cy="194673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192229"/>
            <a:ext cx="3040246" cy="194873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4670676"/>
            <a:ext cx="3384376" cy="1998683"/>
          </a:xfrm>
          <a:prstGeom prst="rect">
            <a:avLst/>
          </a:prstGeom>
        </p:spPr>
      </p:pic>
      <p:sp>
        <p:nvSpPr>
          <p:cNvPr id="16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5496" y="476672"/>
            <a:ext cx="8036966" cy="504056"/>
          </a:xfrm>
        </p:spPr>
        <p:txBody>
          <a:bodyPr>
            <a:noAutofit/>
          </a:bodyPr>
          <a:lstStyle/>
          <a:p>
            <a:r>
              <a:rPr lang="en-US" dirty="0" smtClean="0"/>
              <a:t>Reliable Information about Weather Impacts</a:t>
            </a:r>
            <a:endParaRPr lang="en-US" dirty="0"/>
          </a:p>
        </p:txBody>
      </p:sp>
      <p:sp>
        <p:nvSpPr>
          <p:cNvPr id="17" name="Fußzeilenplatzhalter 2">
            <a:extLst>
              <a:ext uri="{FF2B5EF4-FFF2-40B4-BE49-F238E27FC236}">
                <a16:creationId xmlns="" xmlns:a16="http://schemas.microsoft.com/office/drawing/2014/main" id="{6C604D0D-948D-4CB6-AF75-8D1135A870FF}"/>
              </a:ext>
            </a:extLst>
          </p:cNvPr>
          <p:cNvSpPr txBox="1">
            <a:spLocks/>
          </p:cNvSpPr>
          <p:nvPr/>
        </p:nvSpPr>
        <p:spPr>
          <a:xfrm>
            <a:off x="142844" y="142852"/>
            <a:ext cx="5857915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>
              <a:defRPr/>
            </a:pPr>
            <a:r>
              <a:rPr kumimoji="0" 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Krennert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, </a:t>
            </a:r>
            <a:r>
              <a:rPr kumimoji="0" lang="en-US" sz="1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Kaltenberger</a:t>
            </a:r>
            <a:r>
              <a:rPr kumimoji="0" 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 and </a:t>
            </a:r>
            <a:r>
              <a:rPr kumimoji="0" lang="en-US" sz="1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Schaffhauser</a:t>
            </a:r>
            <a:r>
              <a:rPr lang="en-US" sz="1100" dirty="0" smtClean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, </a:t>
            </a:r>
            <a:r>
              <a:rPr lang="en-GB" sz="1100" dirty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Standardization of </a:t>
            </a:r>
            <a:r>
              <a:rPr lang="en-GB" sz="1100" dirty="0" smtClean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Weather- </a:t>
            </a:r>
            <a:r>
              <a:rPr lang="en-GB" sz="1100" dirty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and Impact- Observations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Unit Offc Light" pitchFamily="34" charset="0"/>
              <a:cs typeface="Calibri" pitchFamily="34" charset="0"/>
            </a:endParaRPr>
          </a:p>
        </p:txBody>
      </p:sp>
      <p:sp>
        <p:nvSpPr>
          <p:cNvPr id="18" name="Datumsplatzhalter 1">
            <a:extLst>
              <a:ext uri="{FF2B5EF4-FFF2-40B4-BE49-F238E27FC236}">
                <a16:creationId xmlns="" xmlns:a16="http://schemas.microsoft.com/office/drawing/2014/main" id="{10FAC9F1-A465-4EE8-998C-0AC84174787E}"/>
              </a:ext>
            </a:extLst>
          </p:cNvPr>
          <p:cNvSpPr txBox="1">
            <a:spLocks/>
          </p:cNvSpPr>
          <p:nvPr/>
        </p:nvSpPr>
        <p:spPr>
          <a:xfrm>
            <a:off x="6143636" y="142852"/>
            <a:ext cx="855538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7FADB-0602-4EE9-9DC4-136AD4C65B6B}" type="datetime1">
              <a:rPr kumimoji="0" lang="en-US" sz="11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Unit Offc Light" pitchFamily="34" charset="0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6/3/2019</a:t>
            </a:fld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Unit Offc Light" pitchFamily="34" charset="0"/>
              <a:cs typeface="Calibri" pitchFamily="34" charset="0"/>
            </a:endParaRPr>
          </a:p>
        </p:txBody>
      </p:sp>
      <p:sp>
        <p:nvSpPr>
          <p:cNvPr id="1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000892" y="142852"/>
            <a:ext cx="339066" cy="237600"/>
          </a:xfrm>
        </p:spPr>
        <p:txBody>
          <a:bodyPr/>
          <a:lstStyle/>
          <a:p>
            <a:fld id="{926B1129-68A9-45EB-A8FC-F0EB4D55ADFA}" type="slidenum">
              <a:rPr lang="de-DE" sz="1100" smtClean="0">
                <a:solidFill>
                  <a:schemeClr val="bg1"/>
                </a:solidFill>
              </a:rPr>
              <a:pPr/>
              <a:t>3</a:t>
            </a:fld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57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6156176" y="1772816"/>
            <a:ext cx="2880320" cy="936104"/>
          </a:xfrm>
          <a:prstGeom prst="rect">
            <a:avLst/>
          </a:prstGeom>
          <a:solidFill>
            <a:srgbClr val="FFC000">
              <a:alpha val="49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3131840" y="1772816"/>
            <a:ext cx="2893719" cy="936104"/>
          </a:xfrm>
          <a:prstGeom prst="rect">
            <a:avLst/>
          </a:prstGeom>
          <a:solidFill>
            <a:srgbClr val="FFC000">
              <a:alpha val="49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107504" y="1772816"/>
            <a:ext cx="2893719" cy="936104"/>
          </a:xfrm>
          <a:prstGeom prst="rect">
            <a:avLst/>
          </a:prstGeom>
          <a:solidFill>
            <a:srgbClr val="FFC000">
              <a:alpha val="49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107504" y="2708920"/>
            <a:ext cx="2893719" cy="3024336"/>
          </a:xfrm>
          <a:prstGeom prst="rect">
            <a:avLst/>
          </a:prstGeom>
          <a:solidFill>
            <a:srgbClr val="0070C0">
              <a:alpha val="49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3131840" y="2708920"/>
            <a:ext cx="2893719" cy="3024336"/>
          </a:xfrm>
          <a:prstGeom prst="rect">
            <a:avLst/>
          </a:prstGeom>
          <a:solidFill>
            <a:srgbClr val="0070C0">
              <a:alpha val="49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6160655" y="2708920"/>
            <a:ext cx="2875841" cy="3045241"/>
          </a:xfrm>
          <a:prstGeom prst="rect">
            <a:avLst/>
          </a:prstGeom>
          <a:solidFill>
            <a:srgbClr val="0070C0">
              <a:alpha val="49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5496" y="476672"/>
            <a:ext cx="8036966" cy="504056"/>
          </a:xfrm>
        </p:spPr>
        <p:txBody>
          <a:bodyPr>
            <a:noAutofit/>
          </a:bodyPr>
          <a:lstStyle/>
          <a:p>
            <a:r>
              <a:rPr lang="en-US" dirty="0" smtClean="0"/>
              <a:t>Focusing on Human Observations in Crowdsourcing</a:t>
            </a:r>
            <a:endParaRPr lang="en-US" dirty="0"/>
          </a:p>
        </p:txBody>
      </p:sp>
      <p:sp>
        <p:nvSpPr>
          <p:cNvPr id="31" name="Rechteck 30"/>
          <p:cNvSpPr/>
          <p:nvPr/>
        </p:nvSpPr>
        <p:spPr>
          <a:xfrm>
            <a:off x="251521" y="1844824"/>
            <a:ext cx="2520279" cy="2862322"/>
          </a:xfrm>
          <a:prstGeom prst="rect">
            <a:avLst/>
          </a:prstGeom>
          <a:noFill/>
          <a:ln w="603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Crowd-sourced Measurements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Private Stations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Mobile Sensors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IOT - Internet of Things</a:t>
            </a:r>
          </a:p>
          <a:p>
            <a:pPr marL="0" lvl="1"/>
            <a:endParaRPr lang="de-DE" sz="2000" dirty="0"/>
          </a:p>
          <a:p>
            <a:pPr marL="0" lvl="1"/>
            <a:endParaRPr lang="en-US" sz="2000" dirty="0"/>
          </a:p>
        </p:txBody>
      </p:sp>
      <p:sp>
        <p:nvSpPr>
          <p:cNvPr id="37" name="Rechteck 36"/>
          <p:cNvSpPr/>
          <p:nvPr/>
        </p:nvSpPr>
        <p:spPr>
          <a:xfrm>
            <a:off x="3275856" y="1844824"/>
            <a:ext cx="2592288" cy="2862322"/>
          </a:xfrm>
          <a:prstGeom prst="rect">
            <a:avLst/>
          </a:prstGeom>
          <a:noFill/>
          <a:ln w="603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Data Mining</a:t>
            </a:r>
            <a:br>
              <a:rPr lang="en-US" sz="2000" dirty="0"/>
            </a:br>
            <a:r>
              <a:rPr lang="en-US" sz="2000" dirty="0"/>
              <a:t>in Social Media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Information</a:t>
            </a:r>
            <a:br>
              <a:rPr lang="en-US" sz="2000" dirty="0"/>
            </a:br>
            <a:r>
              <a:rPr lang="en-US" sz="2000" dirty="0"/>
              <a:t>Retrieval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Word Crawling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Image Pattern Recognition</a:t>
            </a:r>
          </a:p>
          <a:p>
            <a:endParaRPr lang="en-US" sz="2000" dirty="0"/>
          </a:p>
        </p:txBody>
      </p:sp>
      <p:sp>
        <p:nvSpPr>
          <p:cNvPr id="38" name="Rechteck 37"/>
          <p:cNvSpPr/>
          <p:nvPr/>
        </p:nvSpPr>
        <p:spPr>
          <a:xfrm>
            <a:off x="6156176" y="1844824"/>
            <a:ext cx="2808312" cy="1631216"/>
          </a:xfrm>
          <a:prstGeom prst="rect">
            <a:avLst/>
          </a:prstGeom>
          <a:ln w="603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Crowd-sourced Human Observations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Reporting </a:t>
            </a:r>
            <a:r>
              <a:rPr lang="en-US" sz="2000" dirty="0" smtClean="0"/>
              <a:t>tools/apps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5" name="Rechteck 44"/>
          <p:cNvSpPr/>
          <p:nvPr/>
        </p:nvSpPr>
        <p:spPr>
          <a:xfrm>
            <a:off x="6286512" y="3325371"/>
            <a:ext cx="2643206" cy="2246769"/>
          </a:xfrm>
          <a:prstGeom prst="rect">
            <a:avLst/>
          </a:prstGeom>
          <a:solidFill>
            <a:srgbClr val="FFFF00">
              <a:alpha val="45000"/>
            </a:srgbClr>
          </a:solidFill>
          <a:ln w="60325">
            <a:noFill/>
          </a:ln>
        </p:spPr>
        <p:txBody>
          <a:bodyPr wrap="square">
            <a:spAutoFit/>
          </a:bodyPr>
          <a:lstStyle/>
          <a:p>
            <a:pPr marL="216000" indent="-252000">
              <a:buFont typeface="Arial" panose="020B0604020202020204" pitchFamily="34" charset="0"/>
              <a:buChar char="•"/>
            </a:pPr>
            <a:r>
              <a:rPr lang="en-US" sz="2000" dirty="0" smtClean="0"/>
              <a:t>Targeted Human Assessment</a:t>
            </a:r>
          </a:p>
          <a:p>
            <a:pPr marL="216000" indent="-2520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16000" indent="-252000">
              <a:buFont typeface="Arial" panose="020B0604020202020204" pitchFamily="34" charset="0"/>
              <a:buChar char="•"/>
            </a:pPr>
            <a:r>
              <a:rPr lang="en-US" sz="2000" dirty="0" smtClean="0"/>
              <a:t>Standardizations</a:t>
            </a:r>
          </a:p>
          <a:p>
            <a:pPr marL="216000" indent="-2520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16000" indent="-252000">
              <a:buFont typeface="Arial" panose="020B0604020202020204" pitchFamily="34" charset="0"/>
              <a:buChar char="•"/>
            </a:pPr>
            <a:r>
              <a:rPr lang="en-US" sz="2000" dirty="0" smtClean="0"/>
              <a:t>Collaborations (e.g. spotter groups)</a:t>
            </a:r>
            <a:endParaRPr lang="en-US" sz="2000" dirty="0"/>
          </a:p>
        </p:txBody>
      </p:sp>
      <p:sp>
        <p:nvSpPr>
          <p:cNvPr id="2" name="Rechteck 1"/>
          <p:cNvSpPr/>
          <p:nvPr/>
        </p:nvSpPr>
        <p:spPr>
          <a:xfrm>
            <a:off x="6127166" y="1772816"/>
            <a:ext cx="2924939" cy="3998998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/>
        </p:nvSpPr>
        <p:spPr>
          <a:xfrm>
            <a:off x="6081958" y="1700808"/>
            <a:ext cx="3026546" cy="4176464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xmlns="" id="{9C30DFB5-E844-40B5-B36C-AEEF773E198D}"/>
              </a:ext>
            </a:extLst>
          </p:cNvPr>
          <p:cNvSpPr/>
          <p:nvPr/>
        </p:nvSpPr>
        <p:spPr>
          <a:xfrm>
            <a:off x="107504" y="6104909"/>
            <a:ext cx="8893652" cy="6924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AT" sz="1300" i="1" dirty="0" err="1"/>
              <a:t>Krennert</a:t>
            </a:r>
            <a:r>
              <a:rPr lang="de-AT" sz="1300" i="1" dirty="0"/>
              <a:t>, T., et al.: Crowdsourcing </a:t>
            </a:r>
            <a:r>
              <a:rPr lang="de-AT" sz="1300" i="1" dirty="0" err="1"/>
              <a:t>of</a:t>
            </a:r>
            <a:r>
              <a:rPr lang="de-AT" sz="1300" i="1" dirty="0"/>
              <a:t> </a:t>
            </a:r>
            <a:r>
              <a:rPr lang="de-AT" sz="1300" i="1" dirty="0" err="1"/>
              <a:t>weather</a:t>
            </a:r>
            <a:r>
              <a:rPr lang="de-AT" sz="1300" i="1" dirty="0"/>
              <a:t> </a:t>
            </a:r>
            <a:r>
              <a:rPr lang="de-AT" sz="1300" i="1" dirty="0" err="1"/>
              <a:t>observations</a:t>
            </a:r>
            <a:r>
              <a:rPr lang="de-AT" sz="1300" i="1" dirty="0"/>
              <a:t> at national </a:t>
            </a:r>
            <a:r>
              <a:rPr lang="de-AT" sz="1300" i="1" dirty="0" err="1"/>
              <a:t>meteorological</a:t>
            </a:r>
            <a:r>
              <a:rPr lang="de-AT" sz="1300" i="1" dirty="0"/>
              <a:t> and </a:t>
            </a:r>
            <a:r>
              <a:rPr lang="de-AT" sz="1300" i="1" dirty="0" err="1"/>
              <a:t>hydrological</a:t>
            </a:r>
            <a:r>
              <a:rPr lang="de-AT" sz="1300" i="1" dirty="0"/>
              <a:t> </a:t>
            </a:r>
            <a:r>
              <a:rPr lang="de-AT" sz="1300" i="1" dirty="0" err="1"/>
              <a:t>services</a:t>
            </a:r>
            <a:r>
              <a:rPr lang="de-AT" sz="1300" i="1" dirty="0"/>
              <a:t> in Europe, Adv. </a:t>
            </a:r>
            <a:r>
              <a:rPr lang="de-AT" sz="1300" i="1" dirty="0" err="1"/>
              <a:t>Sci</a:t>
            </a:r>
            <a:r>
              <a:rPr lang="de-AT" sz="1300" i="1" dirty="0"/>
              <a:t>. Res., 15, 71–76, https://doi.org/10.5194/asr-15-71-2018, 2018</a:t>
            </a:r>
            <a:r>
              <a:rPr lang="de-AT" sz="1300" i="1" dirty="0" smtClean="0"/>
              <a:t>.</a:t>
            </a:r>
          </a:p>
          <a:p>
            <a:endParaRPr lang="de-AT" sz="1300" i="1" dirty="0"/>
          </a:p>
        </p:txBody>
      </p:sp>
      <p:sp>
        <p:nvSpPr>
          <p:cNvPr id="23" name="Fußzeilenplatzhalter 2">
            <a:extLst>
              <a:ext uri="{FF2B5EF4-FFF2-40B4-BE49-F238E27FC236}">
                <a16:creationId xmlns="" xmlns:a16="http://schemas.microsoft.com/office/drawing/2014/main" id="{6C604D0D-948D-4CB6-AF75-8D1135A870FF}"/>
              </a:ext>
            </a:extLst>
          </p:cNvPr>
          <p:cNvSpPr txBox="1">
            <a:spLocks/>
          </p:cNvSpPr>
          <p:nvPr/>
        </p:nvSpPr>
        <p:spPr>
          <a:xfrm>
            <a:off x="142844" y="142852"/>
            <a:ext cx="5857915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>
              <a:defRPr/>
            </a:pPr>
            <a:r>
              <a:rPr kumimoji="0" 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Krennert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, </a:t>
            </a:r>
            <a:r>
              <a:rPr kumimoji="0" lang="en-US" sz="1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Kaltenberger</a:t>
            </a:r>
            <a:r>
              <a:rPr kumimoji="0" 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 and </a:t>
            </a:r>
            <a:r>
              <a:rPr kumimoji="0" lang="en-US" sz="1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Schaffhauser</a:t>
            </a:r>
            <a:r>
              <a:rPr lang="en-US" sz="1100" dirty="0" smtClean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, </a:t>
            </a:r>
            <a:r>
              <a:rPr lang="en-GB" sz="1100" dirty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Standardization of </a:t>
            </a:r>
            <a:r>
              <a:rPr lang="en-GB" sz="1100" dirty="0" smtClean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Weather- </a:t>
            </a:r>
            <a:r>
              <a:rPr lang="en-GB" sz="1100" dirty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and Impact- Observations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Unit Offc Light" pitchFamily="34" charset="0"/>
              <a:cs typeface="Calibri" pitchFamily="34" charset="0"/>
            </a:endParaRPr>
          </a:p>
        </p:txBody>
      </p:sp>
      <p:sp>
        <p:nvSpPr>
          <p:cNvPr id="24" name="Datumsplatzhalter 1">
            <a:extLst>
              <a:ext uri="{FF2B5EF4-FFF2-40B4-BE49-F238E27FC236}">
                <a16:creationId xmlns="" xmlns:a16="http://schemas.microsoft.com/office/drawing/2014/main" id="{10FAC9F1-A465-4EE8-998C-0AC84174787E}"/>
              </a:ext>
            </a:extLst>
          </p:cNvPr>
          <p:cNvSpPr txBox="1">
            <a:spLocks/>
          </p:cNvSpPr>
          <p:nvPr/>
        </p:nvSpPr>
        <p:spPr>
          <a:xfrm>
            <a:off x="6143636" y="142852"/>
            <a:ext cx="855538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7FADB-0602-4EE9-9DC4-136AD4C65B6B}" type="datetime1">
              <a:rPr kumimoji="0" lang="en-US" sz="11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Unit Offc Light" pitchFamily="34" charset="0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6/3/2019</a:t>
            </a:fld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Unit Offc Light" pitchFamily="34" charset="0"/>
              <a:cs typeface="Calibri" pitchFamily="34" charset="0"/>
            </a:endParaRPr>
          </a:p>
        </p:txBody>
      </p:sp>
      <p:sp>
        <p:nvSpPr>
          <p:cNvPr id="2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000892" y="142852"/>
            <a:ext cx="339066" cy="237600"/>
          </a:xfrm>
        </p:spPr>
        <p:txBody>
          <a:bodyPr/>
          <a:lstStyle/>
          <a:p>
            <a:fld id="{926B1129-68A9-45EB-A8FC-F0EB4D55ADFA}" type="slidenum">
              <a:rPr lang="de-DE" sz="1100" smtClean="0">
                <a:solidFill>
                  <a:schemeClr val="bg1"/>
                </a:solidFill>
              </a:rPr>
              <a:pPr/>
              <a:t>4</a:t>
            </a:fld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0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1268760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360000">
              <a:lnSpc>
                <a:spcPts val="3000"/>
              </a:lnSpc>
            </a:pPr>
            <a:r>
              <a:rPr lang="en-US" dirty="0" smtClean="0"/>
              <a:t>Standardization of human weather and impact observations is obligatory:</a:t>
            </a:r>
          </a:p>
          <a:p>
            <a:pPr marL="817200" lvl="2">
              <a:lnSpc>
                <a:spcPts val="3000"/>
              </a:lnSpc>
            </a:pPr>
            <a:endParaRPr lang="en-US" dirty="0" smtClean="0"/>
          </a:p>
          <a:p>
            <a:pPr marL="720000" indent="-360000">
              <a:lnSpc>
                <a:spcPts val="3000"/>
              </a:lnSpc>
            </a:pPr>
            <a:endParaRPr lang="en-US" dirty="0" smtClean="0"/>
          </a:p>
          <a:p>
            <a:pPr marL="720000" indent="-360000">
              <a:lnSpc>
                <a:spcPts val="3000"/>
              </a:lnSpc>
            </a:pPr>
            <a:r>
              <a:rPr lang="en-US" dirty="0" smtClean="0"/>
              <a:t>Standardized real time observations enable instantaneous </a:t>
            </a:r>
            <a:r>
              <a:rPr lang="en-US" u="sng" dirty="0" smtClean="0"/>
              <a:t>feedback loop</a:t>
            </a:r>
          </a:p>
          <a:p>
            <a:pPr marL="1177200" lvl="2" indent="-360000">
              <a:lnSpc>
                <a:spcPts val="3000"/>
              </a:lnSpc>
              <a:buFont typeface="Arial" pitchFamily="34" charset="0"/>
              <a:buChar char="•"/>
            </a:pPr>
            <a:r>
              <a:rPr lang="en-US" dirty="0" smtClean="0"/>
              <a:t>Forecasters to see „what‘s happening out there“ (ground truth)</a:t>
            </a:r>
          </a:p>
          <a:p>
            <a:pPr marL="1177200" lvl="2" indent="-360000">
              <a:lnSpc>
                <a:spcPts val="3000"/>
              </a:lnSpc>
            </a:pPr>
            <a:r>
              <a:rPr lang="en-US" dirty="0" smtClean="0"/>
              <a:t>	Instantaneous verification and adaptation of </a:t>
            </a:r>
            <a:r>
              <a:rPr lang="en-US" u="sng" dirty="0" smtClean="0"/>
              <a:t>impact based warnings</a:t>
            </a:r>
          </a:p>
          <a:p>
            <a:pPr marL="1177200" lvl="2" indent="-360000">
              <a:lnSpc>
                <a:spcPts val="3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720000" lvl="1" indent="-360000">
              <a:lnSpc>
                <a:spcPts val="3000"/>
              </a:lnSpc>
            </a:pPr>
            <a:r>
              <a:rPr lang="en-US" dirty="0" smtClean="0"/>
              <a:t>Further applications</a:t>
            </a:r>
          </a:p>
          <a:p>
            <a:pPr marL="1177200" lvl="2" indent="-360000">
              <a:lnSpc>
                <a:spcPts val="3000"/>
              </a:lnSpc>
              <a:buFont typeface="Arial" pitchFamily="34" charset="0"/>
              <a:buChar char="•"/>
            </a:pPr>
            <a:r>
              <a:rPr lang="en-US" dirty="0" smtClean="0"/>
              <a:t>Impact modeling</a:t>
            </a:r>
          </a:p>
          <a:p>
            <a:pPr marL="1177200" lvl="2" indent="-360000">
              <a:lnSpc>
                <a:spcPts val="3000"/>
              </a:lnSpc>
              <a:buFont typeface="Arial" pitchFamily="34" charset="0"/>
              <a:buChar char="•"/>
            </a:pPr>
            <a:r>
              <a:rPr lang="en-US" dirty="0" smtClean="0"/>
              <a:t>Input data for severe weather- and damage databases (e.g. ESWD)</a:t>
            </a:r>
          </a:p>
          <a:p>
            <a:pPr marL="1177200" lvl="2" indent="-360000">
              <a:lnSpc>
                <a:spcPts val="3000"/>
              </a:lnSpc>
              <a:buFont typeface="Arial" pitchFamily="34" charset="0"/>
              <a:buChar char="•"/>
            </a:pPr>
            <a:r>
              <a:rPr lang="en-US" dirty="0" smtClean="0"/>
              <a:t>Climatological analysis</a:t>
            </a:r>
          </a:p>
          <a:p>
            <a:pPr marL="1177200" lvl="2" indent="-360000">
              <a:lnSpc>
                <a:spcPts val="3000"/>
              </a:lnSpc>
              <a:buFont typeface="Arial" pitchFamily="34" charset="0"/>
              <a:buChar char="•"/>
            </a:pPr>
            <a:r>
              <a:rPr lang="en-US" dirty="0" smtClean="0"/>
              <a:t>NWP assimilation</a:t>
            </a:r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F6D0DE63-7E69-4559-838A-31CB4772076F}"/>
              </a:ext>
            </a:extLst>
          </p:cNvPr>
          <p:cNvSpPr/>
          <p:nvPr/>
        </p:nvSpPr>
        <p:spPr>
          <a:xfrm>
            <a:off x="428596" y="1763524"/>
            <a:ext cx="2264402" cy="369332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mtClean="0"/>
              <a:t>Reporting Parameters</a:t>
            </a:r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E8015853-A8B1-4BE9-B2A4-A98A61A63272}"/>
              </a:ext>
            </a:extLst>
          </p:cNvPr>
          <p:cNvSpPr/>
          <p:nvPr/>
        </p:nvSpPr>
        <p:spPr>
          <a:xfrm>
            <a:off x="2928926" y="1773784"/>
            <a:ext cx="998094" cy="369332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mtClean="0"/>
              <a:t>Training </a:t>
            </a:r>
            <a:endParaRPr lang="en-US"/>
          </a:p>
        </p:txBody>
      </p:sp>
      <p:sp>
        <p:nvSpPr>
          <p:cNvPr id="11" name="Rechteck 10">
            <a:extLst>
              <a:ext uri="{FF2B5EF4-FFF2-40B4-BE49-F238E27FC236}">
                <a16:creationId xmlns="" xmlns:a16="http://schemas.microsoft.com/office/drawing/2014/main" id="{E3B057C5-6578-4282-B819-B9DD5DF2278D}"/>
              </a:ext>
            </a:extLst>
          </p:cNvPr>
          <p:cNvSpPr/>
          <p:nvPr/>
        </p:nvSpPr>
        <p:spPr>
          <a:xfrm>
            <a:off x="4143372" y="1772816"/>
            <a:ext cx="1640064" cy="369332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mtClean="0"/>
              <a:t>Quality Control</a:t>
            </a:r>
            <a:endParaRPr lang="en-US"/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7A9BE50D-BAC3-4F36-A7CC-65F15A0582DF}"/>
              </a:ext>
            </a:extLst>
          </p:cNvPr>
          <p:cNvSpPr/>
          <p:nvPr/>
        </p:nvSpPr>
        <p:spPr>
          <a:xfrm>
            <a:off x="6072198" y="1772816"/>
            <a:ext cx="2580386" cy="369332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mtClean="0"/>
              <a:t>Data Exchange Protocolls</a:t>
            </a:r>
            <a:endParaRPr lang="en-US"/>
          </a:p>
        </p:txBody>
      </p:sp>
      <p:sp>
        <p:nvSpPr>
          <p:cNvPr id="20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1472" y="507600"/>
            <a:ext cx="8110928" cy="432000"/>
          </a:xfrm>
        </p:spPr>
        <p:txBody>
          <a:bodyPr>
            <a:noAutofit/>
          </a:bodyPr>
          <a:lstStyle/>
          <a:p>
            <a:r>
              <a:rPr lang="en-US" dirty="0"/>
              <a:t>Standardization of Weather- and Impact Observations</a:t>
            </a:r>
          </a:p>
        </p:txBody>
      </p:sp>
      <p:sp>
        <p:nvSpPr>
          <p:cNvPr id="21" name="Fußzeilenplatzhalter 2">
            <a:extLst>
              <a:ext uri="{FF2B5EF4-FFF2-40B4-BE49-F238E27FC236}">
                <a16:creationId xmlns="" xmlns:a16="http://schemas.microsoft.com/office/drawing/2014/main" id="{6C604D0D-948D-4CB6-AF75-8D1135A870FF}"/>
              </a:ext>
            </a:extLst>
          </p:cNvPr>
          <p:cNvSpPr txBox="1">
            <a:spLocks/>
          </p:cNvSpPr>
          <p:nvPr/>
        </p:nvSpPr>
        <p:spPr>
          <a:xfrm>
            <a:off x="142844" y="142852"/>
            <a:ext cx="5857915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>
              <a:defRPr/>
            </a:pPr>
            <a:r>
              <a:rPr kumimoji="0" 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Krennert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, </a:t>
            </a:r>
            <a:r>
              <a:rPr kumimoji="0" lang="en-US" sz="1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Kaltenberger</a:t>
            </a:r>
            <a:r>
              <a:rPr kumimoji="0" 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 and </a:t>
            </a:r>
            <a:r>
              <a:rPr kumimoji="0" lang="en-US" sz="1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Schaffhauser</a:t>
            </a:r>
            <a:r>
              <a:rPr lang="en-US" sz="1100" dirty="0" smtClean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, </a:t>
            </a:r>
            <a:r>
              <a:rPr lang="en-GB" sz="1100" dirty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Standardization of </a:t>
            </a:r>
            <a:r>
              <a:rPr lang="en-GB" sz="1100" dirty="0" smtClean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Weather- </a:t>
            </a:r>
            <a:r>
              <a:rPr lang="en-GB" sz="1100" dirty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and Impact- Observations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Unit Offc Light" pitchFamily="34" charset="0"/>
              <a:cs typeface="Calibri" pitchFamily="34" charset="0"/>
            </a:endParaRPr>
          </a:p>
        </p:txBody>
      </p:sp>
      <p:sp>
        <p:nvSpPr>
          <p:cNvPr id="22" name="Datumsplatzhalter 1">
            <a:extLst>
              <a:ext uri="{FF2B5EF4-FFF2-40B4-BE49-F238E27FC236}">
                <a16:creationId xmlns="" xmlns:a16="http://schemas.microsoft.com/office/drawing/2014/main" id="{10FAC9F1-A465-4EE8-998C-0AC84174787E}"/>
              </a:ext>
            </a:extLst>
          </p:cNvPr>
          <p:cNvSpPr txBox="1">
            <a:spLocks/>
          </p:cNvSpPr>
          <p:nvPr/>
        </p:nvSpPr>
        <p:spPr>
          <a:xfrm>
            <a:off x="6143636" y="142852"/>
            <a:ext cx="855538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7FADB-0602-4EE9-9DC4-136AD4C65B6B}" type="datetime1">
              <a:rPr kumimoji="0" lang="en-US" sz="11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Unit Offc Light" pitchFamily="34" charset="0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6/3/2019</a:t>
            </a:fld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Unit Offc Light" pitchFamily="34" charset="0"/>
              <a:cs typeface="Calibri" pitchFamily="34" charset="0"/>
            </a:endParaRPr>
          </a:p>
        </p:txBody>
      </p:sp>
      <p:sp>
        <p:nvSpPr>
          <p:cNvPr id="2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000892" y="142852"/>
            <a:ext cx="339066" cy="237600"/>
          </a:xfrm>
        </p:spPr>
        <p:txBody>
          <a:bodyPr/>
          <a:lstStyle/>
          <a:p>
            <a:fld id="{926B1129-68A9-45EB-A8FC-F0EB4D55ADFA}" type="slidenum">
              <a:rPr lang="de-DE" sz="1100" smtClean="0">
                <a:solidFill>
                  <a:schemeClr val="bg1"/>
                </a:solidFill>
              </a:rPr>
              <a:pPr/>
              <a:t>5</a:t>
            </a:fld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0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1472" y="507600"/>
            <a:ext cx="8110928" cy="432000"/>
          </a:xfrm>
        </p:spPr>
        <p:txBody>
          <a:bodyPr>
            <a:noAutofit/>
          </a:bodyPr>
          <a:lstStyle/>
          <a:p>
            <a:r>
              <a:rPr lang="en-US" dirty="0" smtClean="0"/>
              <a:t>Survey among European NMHSs Forecast Offices 2018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-142908" y="1268760"/>
            <a:ext cx="928690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360000">
              <a:lnSpc>
                <a:spcPts val="3000"/>
              </a:lnSpc>
            </a:pPr>
            <a:r>
              <a:rPr lang="en-US" dirty="0" smtClean="0"/>
              <a:t>Carried out in EUMETNET EMMA/Meteoalarm program in autumn 2018</a:t>
            </a:r>
          </a:p>
          <a:p>
            <a:pPr marL="720000" indent="-360000">
              <a:lnSpc>
                <a:spcPts val="3000"/>
              </a:lnSpc>
            </a:pPr>
            <a:r>
              <a:rPr lang="en-US" dirty="0" smtClean="0"/>
              <a:t>Response (up to date): 29/37 (78%), full results to be published 2019</a:t>
            </a:r>
          </a:p>
          <a:p>
            <a:pPr marL="720000" indent="-360000">
              <a:lnSpc>
                <a:spcPts val="3000"/>
              </a:lnSpc>
            </a:pPr>
            <a:r>
              <a:rPr lang="en-US" dirty="0" smtClean="0"/>
              <a:t>Excerpt: </a:t>
            </a:r>
          </a:p>
          <a:p>
            <a:pPr marL="720000" indent="-360000">
              <a:lnSpc>
                <a:spcPts val="3000"/>
              </a:lnSpc>
            </a:pPr>
            <a:r>
              <a:rPr lang="en-US" dirty="0" smtClean="0"/>
              <a:t>“I see crowdsourced weather- and impact observations as (multiple answers possible)”:</a:t>
            </a:r>
          </a:p>
          <a:p>
            <a:pPr marL="720000" indent="-360000">
              <a:lnSpc>
                <a:spcPts val="3000"/>
              </a:lnSpc>
            </a:pPr>
            <a:r>
              <a:rPr lang="en-US" dirty="0" smtClean="0"/>
              <a:t>·         Important, because they have the potential to close the gap of “ground truth”: 90%</a:t>
            </a:r>
          </a:p>
          <a:p>
            <a:pPr marL="720000" indent="-360000">
              <a:lnSpc>
                <a:spcPts val="3000"/>
              </a:lnSpc>
            </a:pPr>
            <a:r>
              <a:rPr lang="en-US" dirty="0" smtClean="0"/>
              <a:t>·         Important due to the decreasing number of weather observations: 45%</a:t>
            </a:r>
          </a:p>
          <a:p>
            <a:pPr marL="720000" indent="-360000">
              <a:lnSpc>
                <a:spcPts val="3000"/>
              </a:lnSpc>
            </a:pPr>
            <a:r>
              <a:rPr lang="en-US" dirty="0" smtClean="0"/>
              <a:t>·         Important for the verification of impact-oriented-/impact-based warnings: 76%</a:t>
            </a:r>
          </a:p>
          <a:p>
            <a:pPr marL="720000" indent="-360000">
              <a:lnSpc>
                <a:spcPts val="3000"/>
              </a:lnSpc>
            </a:pPr>
            <a:r>
              <a:rPr lang="en-US" dirty="0" smtClean="0"/>
              <a:t>·         </a:t>
            </a:r>
            <a:r>
              <a:rPr lang="en-US" dirty="0" smtClean="0">
                <a:solidFill>
                  <a:srgbClr val="FF0000"/>
                </a:solidFill>
              </a:rPr>
              <a:t>Important for forecasters to have them available in real-time </a:t>
            </a:r>
          </a:p>
          <a:p>
            <a:pPr marL="720000" indent="-360000">
              <a:lnSpc>
                <a:spcPts val="3000"/>
              </a:lnSpc>
            </a:pPr>
            <a:r>
              <a:rPr lang="en-US" dirty="0" smtClean="0">
                <a:solidFill>
                  <a:srgbClr val="FF0000"/>
                </a:solidFill>
              </a:rPr>
              <a:t>		“to see what’s actually happening out there”: 97%</a:t>
            </a:r>
          </a:p>
          <a:p>
            <a:pPr marL="720000" indent="-360000">
              <a:lnSpc>
                <a:spcPts val="3000"/>
              </a:lnSpc>
            </a:pPr>
            <a:endParaRPr lang="en-US" dirty="0" smtClean="0"/>
          </a:p>
          <a:p>
            <a:pPr marL="720000" indent="-360000">
              <a:lnSpc>
                <a:spcPts val="3000"/>
              </a:lnSpc>
            </a:pPr>
            <a:endParaRPr lang="en-US" dirty="0" smtClean="0"/>
          </a:p>
          <a:p>
            <a:pPr marL="720000" indent="-360000">
              <a:lnSpc>
                <a:spcPts val="3000"/>
              </a:lnSpc>
            </a:pPr>
            <a:r>
              <a:rPr lang="en-US" sz="1600" i="1" dirty="0" err="1" smtClean="0"/>
              <a:t>Kaltenberger</a:t>
            </a:r>
            <a:r>
              <a:rPr lang="en-US" sz="1600" i="1" dirty="0" smtClean="0"/>
              <a:t>, R., </a:t>
            </a:r>
            <a:r>
              <a:rPr lang="en-US" sz="1600" i="1" dirty="0" err="1" smtClean="0"/>
              <a:t>Schaffhauser</a:t>
            </a:r>
            <a:r>
              <a:rPr lang="en-US" sz="1600" i="1" dirty="0" smtClean="0"/>
              <a:t>, A., Staudinger, M.: </a:t>
            </a:r>
          </a:p>
          <a:p>
            <a:pPr marL="720000" indent="-360000">
              <a:lnSpc>
                <a:spcPts val="3000"/>
              </a:lnSpc>
            </a:pPr>
            <a:r>
              <a:rPr lang="en-US" sz="1600" i="1" dirty="0" smtClean="0"/>
              <a:t>Status of Implementation of Impact-oriented Warnings in Europe. </a:t>
            </a:r>
          </a:p>
          <a:p>
            <a:pPr marL="720000" indent="-360000">
              <a:lnSpc>
                <a:spcPts val="3000"/>
              </a:lnSpc>
            </a:pPr>
            <a:r>
              <a:rPr lang="en-US" sz="1600" i="1" dirty="0" smtClean="0"/>
              <a:t>Oral presentation at EMS-ECAC conference on 3rd September 2018.</a:t>
            </a:r>
          </a:p>
          <a:p>
            <a:pPr marL="720000" indent="-360000">
              <a:lnSpc>
                <a:spcPts val="3000"/>
              </a:lnSpc>
            </a:pPr>
            <a:endParaRPr lang="de-DE" dirty="0" smtClean="0"/>
          </a:p>
          <a:p>
            <a:pPr marL="720000" indent="-360000">
              <a:lnSpc>
                <a:spcPts val="3000"/>
              </a:lnSpc>
            </a:pPr>
            <a:endParaRPr lang="en-GB" dirty="0"/>
          </a:p>
        </p:txBody>
      </p:sp>
      <p:sp>
        <p:nvSpPr>
          <p:cNvPr id="10" name="Fußzeilenplatzhalter 2">
            <a:extLst>
              <a:ext uri="{FF2B5EF4-FFF2-40B4-BE49-F238E27FC236}">
                <a16:creationId xmlns="" xmlns:a16="http://schemas.microsoft.com/office/drawing/2014/main" id="{6C604D0D-948D-4CB6-AF75-8D1135A870FF}"/>
              </a:ext>
            </a:extLst>
          </p:cNvPr>
          <p:cNvSpPr txBox="1">
            <a:spLocks/>
          </p:cNvSpPr>
          <p:nvPr/>
        </p:nvSpPr>
        <p:spPr>
          <a:xfrm>
            <a:off x="142844" y="142852"/>
            <a:ext cx="5857915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>
              <a:defRPr/>
            </a:pPr>
            <a:r>
              <a:rPr kumimoji="0" 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Krennert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, </a:t>
            </a:r>
            <a:r>
              <a:rPr kumimoji="0" lang="en-US" sz="1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Kaltenberger</a:t>
            </a:r>
            <a:r>
              <a:rPr kumimoji="0" 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 and </a:t>
            </a:r>
            <a:r>
              <a:rPr kumimoji="0" lang="en-US" sz="1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Schaffhauser</a:t>
            </a:r>
            <a:r>
              <a:rPr lang="en-US" sz="1100" dirty="0" smtClean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, </a:t>
            </a:r>
            <a:r>
              <a:rPr lang="en-GB" sz="1100" dirty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Standardization of </a:t>
            </a:r>
            <a:r>
              <a:rPr lang="en-GB" sz="1100" dirty="0" smtClean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Weather- </a:t>
            </a:r>
            <a:r>
              <a:rPr lang="en-GB" sz="1100" dirty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and Impact- Observations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Unit Offc Light" pitchFamily="34" charset="0"/>
              <a:cs typeface="Calibri" pitchFamily="34" charset="0"/>
            </a:endParaRPr>
          </a:p>
        </p:txBody>
      </p:sp>
      <p:sp>
        <p:nvSpPr>
          <p:cNvPr id="11" name="Datumsplatzhalter 1">
            <a:extLst>
              <a:ext uri="{FF2B5EF4-FFF2-40B4-BE49-F238E27FC236}">
                <a16:creationId xmlns="" xmlns:a16="http://schemas.microsoft.com/office/drawing/2014/main" id="{10FAC9F1-A465-4EE8-998C-0AC84174787E}"/>
              </a:ext>
            </a:extLst>
          </p:cNvPr>
          <p:cNvSpPr txBox="1">
            <a:spLocks/>
          </p:cNvSpPr>
          <p:nvPr/>
        </p:nvSpPr>
        <p:spPr>
          <a:xfrm>
            <a:off x="6143636" y="142852"/>
            <a:ext cx="855538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7FADB-0602-4EE9-9DC4-136AD4C65B6B}" type="datetime1">
              <a:rPr kumimoji="0" lang="en-US" sz="11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Unit Offc Light" pitchFamily="34" charset="0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6/3/2019</a:t>
            </a:fld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Unit Offc Light" pitchFamily="34" charset="0"/>
              <a:cs typeface="Calibri" pitchFamily="34" charset="0"/>
            </a:endParaRP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000892" y="142852"/>
            <a:ext cx="339066" cy="237600"/>
          </a:xfrm>
        </p:spPr>
        <p:txBody>
          <a:bodyPr/>
          <a:lstStyle/>
          <a:p>
            <a:fld id="{926B1129-68A9-45EB-A8FC-F0EB4D55ADFA}" type="slidenum">
              <a:rPr lang="de-DE" sz="1100" smtClean="0">
                <a:solidFill>
                  <a:schemeClr val="bg1"/>
                </a:solidFill>
              </a:rPr>
              <a:pPr/>
              <a:t>6</a:t>
            </a:fld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8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1472" y="507600"/>
            <a:ext cx="6958800" cy="432000"/>
          </a:xfrm>
        </p:spPr>
        <p:txBody>
          <a:bodyPr>
            <a:normAutofit/>
          </a:bodyPr>
          <a:lstStyle/>
          <a:p>
            <a:r>
              <a:rPr lang="en-US" dirty="0" smtClean="0"/>
              <a:t>Reporting Parameters of “wettermelden.at”</a:t>
            </a:r>
            <a:endParaRPr lang="en-US" dirty="0"/>
          </a:p>
        </p:txBody>
      </p:sp>
      <p:pic>
        <p:nvPicPr>
          <p:cNvPr id="81" name="Grafik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268760"/>
            <a:ext cx="1800000" cy="2223430"/>
          </a:xfrm>
          <a:prstGeom prst="rect">
            <a:avLst/>
          </a:prstGeom>
          <a:ln>
            <a:solidFill>
              <a:srgbClr val="3760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8" name="Grafik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8309" y="2032862"/>
            <a:ext cx="1800000" cy="3164173"/>
          </a:xfrm>
          <a:prstGeom prst="rect">
            <a:avLst/>
          </a:prstGeom>
          <a:ln>
            <a:solidFill>
              <a:srgbClr val="3760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8309" y="2599903"/>
            <a:ext cx="1800000" cy="2501695"/>
          </a:xfrm>
          <a:prstGeom prst="rect">
            <a:avLst/>
          </a:prstGeom>
        </p:spPr>
      </p:pic>
      <p:pic>
        <p:nvPicPr>
          <p:cNvPr id="89" name="Grafik 8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7549" y="2790533"/>
            <a:ext cx="1800000" cy="3200000"/>
          </a:xfrm>
          <a:prstGeom prst="rect">
            <a:avLst/>
          </a:prstGeom>
          <a:ln w="6350">
            <a:solidFill>
              <a:srgbClr val="25406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uppieren 9"/>
          <p:cNvGrpSpPr/>
          <p:nvPr/>
        </p:nvGrpSpPr>
        <p:grpSpPr>
          <a:xfrm>
            <a:off x="3973693" y="4950773"/>
            <a:ext cx="1800000" cy="1339535"/>
            <a:chOff x="6804248" y="4402590"/>
            <a:chExt cx="1800000" cy="1339535"/>
          </a:xfrm>
        </p:grpSpPr>
        <p:pic>
          <p:nvPicPr>
            <p:cNvPr id="93" name="Grafik 9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04248" y="4402590"/>
              <a:ext cx="1800000" cy="1339535"/>
            </a:xfrm>
            <a:prstGeom prst="rect">
              <a:avLst/>
            </a:prstGeom>
            <a:ln>
              <a:solidFill>
                <a:srgbClr val="25406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20994" y="5170330"/>
              <a:ext cx="1085617" cy="346901"/>
            </a:xfrm>
            <a:prstGeom prst="rect">
              <a:avLst/>
            </a:prstGeom>
          </p:spPr>
        </p:pic>
      </p:grpSp>
      <p:pic>
        <p:nvPicPr>
          <p:cNvPr id="95" name="Grafik 9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3924" y="1556792"/>
            <a:ext cx="2824080" cy="4248472"/>
          </a:xfrm>
          <a:prstGeom prst="rect">
            <a:avLst/>
          </a:prstGeom>
          <a:ln>
            <a:solidFill>
              <a:srgbClr val="25406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7" name="Grafik 9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7713" y="3403088"/>
            <a:ext cx="1444247" cy="447662"/>
          </a:xfrm>
          <a:prstGeom prst="rect">
            <a:avLst/>
          </a:prstGeom>
        </p:spPr>
      </p:pic>
      <p:pic>
        <p:nvPicPr>
          <p:cNvPr id="99" name="Grafik 9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6491" y="5675129"/>
            <a:ext cx="697637" cy="463822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428992" y="1371415"/>
            <a:ext cx="2534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Reporting parameters are equivalent to European EWOB native app from ESSL</a:t>
            </a:r>
            <a:endParaRPr lang="en-US" dirty="0"/>
          </a:p>
        </p:txBody>
      </p:sp>
      <p:sp>
        <p:nvSpPr>
          <p:cNvPr id="17" name="Fußzeilenplatzhalter 2">
            <a:extLst>
              <a:ext uri="{FF2B5EF4-FFF2-40B4-BE49-F238E27FC236}">
                <a16:creationId xmlns="" xmlns:a16="http://schemas.microsoft.com/office/drawing/2014/main" id="{6C604D0D-948D-4CB6-AF75-8D1135A870FF}"/>
              </a:ext>
            </a:extLst>
          </p:cNvPr>
          <p:cNvSpPr txBox="1">
            <a:spLocks/>
          </p:cNvSpPr>
          <p:nvPr/>
        </p:nvSpPr>
        <p:spPr>
          <a:xfrm>
            <a:off x="142844" y="142852"/>
            <a:ext cx="5857915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>
              <a:defRPr/>
            </a:pPr>
            <a:r>
              <a:rPr kumimoji="0" 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Krennert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, </a:t>
            </a:r>
            <a:r>
              <a:rPr kumimoji="0" lang="en-US" sz="1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Kaltenberger</a:t>
            </a:r>
            <a:r>
              <a:rPr kumimoji="0" 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 and </a:t>
            </a:r>
            <a:r>
              <a:rPr kumimoji="0" lang="en-US" sz="1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Schaffhauser</a:t>
            </a:r>
            <a:r>
              <a:rPr lang="en-US" sz="1100" dirty="0" smtClean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, </a:t>
            </a:r>
            <a:r>
              <a:rPr lang="en-GB" sz="1100" dirty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Standardization of </a:t>
            </a:r>
            <a:r>
              <a:rPr lang="en-GB" sz="1100" dirty="0" smtClean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Weather- </a:t>
            </a:r>
            <a:r>
              <a:rPr lang="en-GB" sz="1100" dirty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and Impact- Observations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Unit Offc Light" pitchFamily="34" charset="0"/>
              <a:cs typeface="Calibri" pitchFamily="34" charset="0"/>
            </a:endParaRPr>
          </a:p>
        </p:txBody>
      </p:sp>
      <p:sp>
        <p:nvSpPr>
          <p:cNvPr id="18" name="Datumsplatzhalter 1">
            <a:extLst>
              <a:ext uri="{FF2B5EF4-FFF2-40B4-BE49-F238E27FC236}">
                <a16:creationId xmlns="" xmlns:a16="http://schemas.microsoft.com/office/drawing/2014/main" id="{10FAC9F1-A465-4EE8-998C-0AC84174787E}"/>
              </a:ext>
            </a:extLst>
          </p:cNvPr>
          <p:cNvSpPr txBox="1">
            <a:spLocks/>
          </p:cNvSpPr>
          <p:nvPr/>
        </p:nvSpPr>
        <p:spPr>
          <a:xfrm>
            <a:off x="6143636" y="142852"/>
            <a:ext cx="855538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7FADB-0602-4EE9-9DC4-136AD4C65B6B}" type="datetime1">
              <a:rPr kumimoji="0" lang="en-US" sz="11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Unit Offc Light" pitchFamily="34" charset="0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6/3/2019</a:t>
            </a:fld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Unit Offc Light" pitchFamily="34" charset="0"/>
              <a:cs typeface="Calibri" pitchFamily="34" charset="0"/>
            </a:endParaRPr>
          </a:p>
        </p:txBody>
      </p:sp>
      <p:sp>
        <p:nvSpPr>
          <p:cNvPr id="1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000892" y="142852"/>
            <a:ext cx="339066" cy="237600"/>
          </a:xfrm>
        </p:spPr>
        <p:txBody>
          <a:bodyPr/>
          <a:lstStyle/>
          <a:p>
            <a:fld id="{926B1129-68A9-45EB-A8FC-F0EB4D55ADFA}" type="slidenum">
              <a:rPr lang="de-DE" sz="1100" smtClean="0">
                <a:solidFill>
                  <a:schemeClr val="bg1"/>
                </a:solidFill>
              </a:rPr>
              <a:pPr/>
              <a:t>7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88712" y="5385990"/>
            <a:ext cx="2755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Austrian </a:t>
            </a:r>
            <a:r>
              <a:rPr lang="en-US" dirty="0" smtClean="0"/>
              <a:t>“WOB” </a:t>
            </a:r>
            <a:r>
              <a:rPr lang="en-US" dirty="0" smtClean="0"/>
              <a:t>operational from second half </a:t>
            </a:r>
            <a:r>
              <a:rPr lang="en-US" dirty="0"/>
              <a:t>of </a:t>
            </a:r>
            <a:r>
              <a:rPr lang="en-US" dirty="0" smtClean="0"/>
              <a:t>2019 as Web </a:t>
            </a:r>
            <a:r>
              <a:rPr lang="en-US" dirty="0"/>
              <a:t>App 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143636" y="5857892"/>
            <a:ext cx="25347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Screenshot from ESSL EWOB native App, 2 May 2018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199197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1472" y="507600"/>
            <a:ext cx="6958800" cy="432000"/>
          </a:xfrm>
        </p:spPr>
        <p:txBody>
          <a:bodyPr/>
          <a:lstStyle/>
          <a:p>
            <a:r>
              <a:rPr lang="en-US" dirty="0" smtClean="0"/>
              <a:t>Training and Quality Management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05064"/>
            <a:ext cx="1801070" cy="2547855"/>
          </a:xfrm>
          <a:prstGeom prst="rect">
            <a:avLst/>
          </a:prstGeom>
          <a:ln>
            <a:solidFill>
              <a:schemeClr val="accent1">
                <a:shade val="50000"/>
                <a:alpha val="46000"/>
              </a:schemeClr>
            </a:solidFill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C128B8C6-CD99-4CB8-9B30-460B520C8F77}"/>
              </a:ext>
            </a:extLst>
          </p:cNvPr>
          <p:cNvSpPr/>
          <p:nvPr/>
        </p:nvSpPr>
        <p:spPr>
          <a:xfrm>
            <a:off x="3455170" y="1357298"/>
            <a:ext cx="2592288" cy="469580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8680503F-BB40-42AD-8D10-184BAF33E516}"/>
              </a:ext>
            </a:extLst>
          </p:cNvPr>
          <p:cNvSpPr/>
          <p:nvPr/>
        </p:nvSpPr>
        <p:spPr>
          <a:xfrm>
            <a:off x="6184982" y="1357299"/>
            <a:ext cx="2592288" cy="469580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platzhalter 4"/>
          <p:cNvSpPr txBox="1">
            <a:spLocks/>
          </p:cNvSpPr>
          <p:nvPr/>
        </p:nvSpPr>
        <p:spPr>
          <a:xfrm>
            <a:off x="0" y="1219200"/>
            <a:ext cx="9144000" cy="43200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de-DE" sz="1800" kern="1200" baseline="0" dirty="0" smtClean="0">
                <a:solidFill>
                  <a:srgbClr val="3C3C3C"/>
                </a:solidFill>
                <a:latin typeface="+mn-lt"/>
                <a:ea typeface="Unit Offc Light" pitchFamily="34" charset="0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C1AFFF7E-E606-43D3-B6C8-6CB085F130FA}"/>
              </a:ext>
            </a:extLst>
          </p:cNvPr>
          <p:cNvSpPr txBox="1"/>
          <p:nvPr/>
        </p:nvSpPr>
        <p:spPr>
          <a:xfrm>
            <a:off x="3455170" y="17144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smtClean="0"/>
              <a:t>Training</a:t>
            </a:r>
            <a:r>
              <a:rPr lang="en-US" smtClean="0"/>
              <a:t> </a:t>
            </a:r>
            <a:endParaRPr lang="en-US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6CC1B0FE-F517-4726-8F20-653B2CA19A9F}"/>
              </a:ext>
            </a:extLst>
          </p:cNvPr>
          <p:cNvSpPr txBox="1"/>
          <p:nvPr/>
        </p:nvSpPr>
        <p:spPr>
          <a:xfrm>
            <a:off x="6175862" y="17144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smtClean="0"/>
              <a:t>Quality Management</a:t>
            </a:r>
            <a:endParaRPr lang="en-US" u="sng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D7502CE2-F667-4657-BE6D-F60DAC8D125F}"/>
              </a:ext>
            </a:extLst>
          </p:cNvPr>
          <p:cNvSpPr txBox="1"/>
          <p:nvPr/>
        </p:nvSpPr>
        <p:spPr>
          <a:xfrm>
            <a:off x="6224062" y="2340305"/>
            <a:ext cx="2518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Reliability Level 0 </a:t>
            </a:r>
            <a:endParaRPr lang="en-US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09CA1199-832D-4728-AE8B-8B8D1D7195E9}"/>
              </a:ext>
            </a:extLst>
          </p:cNvPr>
          <p:cNvSpPr txBox="1"/>
          <p:nvPr/>
        </p:nvSpPr>
        <p:spPr>
          <a:xfrm>
            <a:off x="3466794" y="2340305"/>
            <a:ext cx="258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Without Training </a:t>
            </a:r>
            <a:endParaRPr lang="en-US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E0005507-C92A-4CBA-8C72-53E410148EC6}"/>
              </a:ext>
            </a:extLst>
          </p:cNvPr>
          <p:cNvSpPr txBox="1"/>
          <p:nvPr/>
        </p:nvSpPr>
        <p:spPr>
          <a:xfrm>
            <a:off x="3466794" y="3168328"/>
            <a:ext cx="255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Basic online</a:t>
            </a:r>
            <a:br>
              <a:rPr lang="en-US" smtClean="0"/>
            </a:br>
            <a:r>
              <a:rPr lang="en-US" smtClean="0"/>
              <a:t>Training </a:t>
            </a:r>
            <a:endParaRPr lang="en-US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B647D2C0-02FA-40E2-A03E-AAD57C31A370}"/>
              </a:ext>
            </a:extLst>
          </p:cNvPr>
          <p:cNvSpPr txBox="1"/>
          <p:nvPr/>
        </p:nvSpPr>
        <p:spPr>
          <a:xfrm>
            <a:off x="3466794" y="4104432"/>
            <a:ext cx="255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Advanced Training </a:t>
            </a:r>
            <a:endParaRPr lang="en-US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333B66EF-6A0D-483E-916D-12251F31DE94}"/>
              </a:ext>
            </a:extLst>
          </p:cNvPr>
          <p:cNvSpPr txBox="1"/>
          <p:nvPr/>
        </p:nvSpPr>
        <p:spPr>
          <a:xfrm>
            <a:off x="6224062" y="3177620"/>
            <a:ext cx="2518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Reliability Level 1</a:t>
            </a:r>
          </a:p>
          <a:p>
            <a:pPr algn="ctr"/>
            <a:r>
              <a:rPr lang="en-US" smtClean="0"/>
              <a:t>certified </a:t>
            </a:r>
            <a:endParaRPr lang="en-US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54CB32AA-1EBC-425B-9505-E6C2F5FDC9BA}"/>
              </a:ext>
            </a:extLst>
          </p:cNvPr>
          <p:cNvSpPr txBox="1"/>
          <p:nvPr/>
        </p:nvSpPr>
        <p:spPr>
          <a:xfrm>
            <a:off x="6224062" y="4104432"/>
            <a:ext cx="2518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Reliability Level 2</a:t>
            </a:r>
          </a:p>
          <a:p>
            <a:pPr algn="ctr"/>
            <a:r>
              <a:rPr lang="en-US" smtClean="0"/>
              <a:t>certified </a:t>
            </a:r>
            <a:endParaRPr lang="en-US" dirty="0"/>
          </a:p>
        </p:txBody>
      </p:sp>
      <p:sp>
        <p:nvSpPr>
          <p:cNvPr id="21" name="Pfeil: nach rechts 4">
            <a:extLst>
              <a:ext uri="{FF2B5EF4-FFF2-40B4-BE49-F238E27FC236}">
                <a16:creationId xmlns:a16="http://schemas.microsoft.com/office/drawing/2014/main" xmlns="" id="{2C575C35-43BC-4250-9A74-B28136CE5E6F}"/>
              </a:ext>
            </a:extLst>
          </p:cNvPr>
          <p:cNvSpPr/>
          <p:nvPr/>
        </p:nvSpPr>
        <p:spPr>
          <a:xfrm>
            <a:off x="5873136" y="2371186"/>
            <a:ext cx="617994" cy="266443"/>
          </a:xfrm>
          <a:prstGeom prst="rightArrow">
            <a:avLst>
              <a:gd name="adj1" fmla="val 50000"/>
              <a:gd name="adj2" fmla="val 78599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feil: nach rechts 58">
            <a:extLst>
              <a:ext uri="{FF2B5EF4-FFF2-40B4-BE49-F238E27FC236}">
                <a16:creationId xmlns:a16="http://schemas.microsoft.com/office/drawing/2014/main" xmlns="" id="{B3E156D2-FC89-48E9-A9FB-F11EF74B5DE6}"/>
              </a:ext>
            </a:extLst>
          </p:cNvPr>
          <p:cNvSpPr/>
          <p:nvPr/>
        </p:nvSpPr>
        <p:spPr>
          <a:xfrm>
            <a:off x="5903102" y="3249628"/>
            <a:ext cx="617994" cy="266443"/>
          </a:xfrm>
          <a:prstGeom prst="rightArrow">
            <a:avLst>
              <a:gd name="adj1" fmla="val 50000"/>
              <a:gd name="adj2" fmla="val 78599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feil: nach rechts 59">
            <a:extLst>
              <a:ext uri="{FF2B5EF4-FFF2-40B4-BE49-F238E27FC236}">
                <a16:creationId xmlns:a16="http://schemas.microsoft.com/office/drawing/2014/main" xmlns="" id="{3F3FF8A3-2A29-4F30-BED1-C3538BF6D2B1}"/>
              </a:ext>
            </a:extLst>
          </p:cNvPr>
          <p:cNvSpPr/>
          <p:nvPr/>
        </p:nvSpPr>
        <p:spPr>
          <a:xfrm>
            <a:off x="5915066" y="4126021"/>
            <a:ext cx="617994" cy="266443"/>
          </a:xfrm>
          <a:prstGeom prst="rightArrow">
            <a:avLst>
              <a:gd name="adj1" fmla="val 50000"/>
              <a:gd name="adj2" fmla="val 78599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fik 23" descr="003b_tsn_workshop_vie_2016_krenne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331" y="2514600"/>
            <a:ext cx="2497550" cy="1664276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268760"/>
            <a:ext cx="1958752" cy="153918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357554" y="621508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Rated best practice by the EMS</a:t>
            </a:r>
            <a:endParaRPr lang="en-US" dirty="0"/>
          </a:p>
        </p:txBody>
      </p:sp>
      <p:sp>
        <p:nvSpPr>
          <p:cNvPr id="26" name="Fußzeilenplatzhalter 2">
            <a:extLst>
              <a:ext uri="{FF2B5EF4-FFF2-40B4-BE49-F238E27FC236}">
                <a16:creationId xmlns="" xmlns:a16="http://schemas.microsoft.com/office/drawing/2014/main" id="{6C604D0D-948D-4CB6-AF75-8D1135A870FF}"/>
              </a:ext>
            </a:extLst>
          </p:cNvPr>
          <p:cNvSpPr txBox="1">
            <a:spLocks/>
          </p:cNvSpPr>
          <p:nvPr/>
        </p:nvSpPr>
        <p:spPr>
          <a:xfrm>
            <a:off x="142844" y="142852"/>
            <a:ext cx="5857915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>
              <a:defRPr/>
            </a:pPr>
            <a:r>
              <a:rPr kumimoji="0" lang="en-US" sz="11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Krennert, Kaltenberger and Schaffhauser</a:t>
            </a:r>
            <a:r>
              <a:rPr lang="en-US" sz="1100" smtClean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, Standardization of Weather- and Impact- Observations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Unit Offc Light" pitchFamily="34" charset="0"/>
              <a:cs typeface="Calibri" pitchFamily="34" charset="0"/>
            </a:endParaRPr>
          </a:p>
        </p:txBody>
      </p:sp>
      <p:sp>
        <p:nvSpPr>
          <p:cNvPr id="27" name="Datumsplatzhalter 1">
            <a:extLst>
              <a:ext uri="{FF2B5EF4-FFF2-40B4-BE49-F238E27FC236}">
                <a16:creationId xmlns="" xmlns:a16="http://schemas.microsoft.com/office/drawing/2014/main" id="{10FAC9F1-A465-4EE8-998C-0AC84174787E}"/>
              </a:ext>
            </a:extLst>
          </p:cNvPr>
          <p:cNvSpPr txBox="1">
            <a:spLocks/>
          </p:cNvSpPr>
          <p:nvPr/>
        </p:nvSpPr>
        <p:spPr>
          <a:xfrm>
            <a:off x="6143636" y="142852"/>
            <a:ext cx="855538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7FADB-0602-4EE9-9DC4-136AD4C65B6B}" type="datetime1">
              <a:rPr kumimoji="0" lang="en-US" sz="11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Unit Offc Light" pitchFamily="34" charset="0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6/3/2019</a:t>
            </a:fld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Unit Offc Light" pitchFamily="34" charset="0"/>
              <a:cs typeface="Calibri" pitchFamily="34" charset="0"/>
            </a:endParaRPr>
          </a:p>
        </p:txBody>
      </p:sp>
      <p:sp>
        <p:nvSpPr>
          <p:cNvPr id="2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000892" y="142852"/>
            <a:ext cx="339066" cy="237600"/>
          </a:xfrm>
        </p:spPr>
        <p:txBody>
          <a:bodyPr/>
          <a:lstStyle/>
          <a:p>
            <a:fld id="{926B1129-68A9-45EB-A8FC-F0EB4D55ADFA}" type="slidenum">
              <a:rPr lang="en-US" sz="1100" smtClean="0">
                <a:solidFill>
                  <a:schemeClr val="bg1"/>
                </a:solidFill>
              </a:rPr>
              <a:pPr/>
              <a:t>8</a:t>
            </a:fld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32" name="Grafik 31" descr="tsn_interim_logo_1710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90455" y="4511970"/>
            <a:ext cx="2067429" cy="35719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xmlns="" id="{54CB32AA-1EBC-425B-9505-E6C2F5FDC9BA}"/>
              </a:ext>
            </a:extLst>
          </p:cNvPr>
          <p:cNvSpPr txBox="1"/>
          <p:nvPr/>
        </p:nvSpPr>
        <p:spPr>
          <a:xfrm>
            <a:off x="6235067" y="4953942"/>
            <a:ext cx="2225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Automated image quality scan by </a:t>
            </a:r>
          </a:p>
          <a:p>
            <a:pPr algn="ctr"/>
            <a:r>
              <a:rPr lang="en-US" smtClean="0"/>
              <a:t>Neuronal Network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6416" y="5013176"/>
            <a:ext cx="720080" cy="8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80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fik 44" descr="natsche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142984"/>
            <a:ext cx="8715436" cy="5675151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1472" y="507600"/>
            <a:ext cx="6958800" cy="432000"/>
          </a:xfrm>
        </p:spPr>
        <p:txBody>
          <a:bodyPr/>
          <a:lstStyle/>
          <a:p>
            <a:r>
              <a:rPr lang="en-US" dirty="0" smtClean="0"/>
              <a:t>National Level: The Austrian Weather OBserver AWOB</a:t>
            </a:r>
            <a:endParaRPr lang="en-US" dirty="0"/>
          </a:p>
        </p:txBody>
      </p:sp>
      <p:grpSp>
        <p:nvGrpSpPr>
          <p:cNvPr id="4" name="Gruppieren 3"/>
          <p:cNvGrpSpPr/>
          <p:nvPr/>
        </p:nvGrpSpPr>
        <p:grpSpPr>
          <a:xfrm rot="5400000">
            <a:off x="5641516" y="3788244"/>
            <a:ext cx="1252219" cy="2391119"/>
            <a:chOff x="-1836712" y="2167989"/>
            <a:chExt cx="1440160" cy="2078995"/>
          </a:xfrm>
        </p:grpSpPr>
        <p:sp>
          <p:nvSpPr>
            <p:cNvPr id="3" name="Rechteck 2"/>
            <p:cNvSpPr/>
            <p:nvPr/>
          </p:nvSpPr>
          <p:spPr>
            <a:xfrm>
              <a:off x="-1836712" y="2167989"/>
              <a:ext cx="1440160" cy="2078995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Nach rechts gekrümmter Pfeil 41"/>
            <p:cNvSpPr/>
            <p:nvPr/>
          </p:nvSpPr>
          <p:spPr>
            <a:xfrm>
              <a:off x="-1620688" y="2362560"/>
              <a:ext cx="428628" cy="1714512"/>
            </a:xfrm>
            <a:prstGeom prst="curvedRightArrow">
              <a:avLst/>
            </a:prstGeom>
            <a:solidFill>
              <a:schemeClr val="accent1">
                <a:alpha val="41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3" name="Nach rechts gekrümmter Pfeil 42"/>
            <p:cNvSpPr/>
            <p:nvPr/>
          </p:nvSpPr>
          <p:spPr>
            <a:xfrm rot="10800000">
              <a:off x="-1049184" y="2291121"/>
              <a:ext cx="428628" cy="1714512"/>
            </a:xfrm>
            <a:prstGeom prst="curvedRightArrow">
              <a:avLst/>
            </a:prstGeom>
            <a:solidFill>
              <a:schemeClr val="accent1">
                <a:alpha val="41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 rot="16200000">
              <a:off x="-1780707" y="2835989"/>
              <a:ext cx="1263189" cy="672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b="1" dirty="0" err="1" smtClean="0"/>
                <a:t>IbW</a:t>
              </a:r>
              <a:r>
                <a:rPr lang="de-DE" sz="1600" b="1" dirty="0" smtClean="0"/>
                <a:t> / </a:t>
              </a:r>
              <a:r>
                <a:rPr lang="de-DE" sz="1600" b="1" dirty="0" err="1" smtClean="0"/>
                <a:t>IbF</a:t>
              </a:r>
              <a:endParaRPr lang="de-DE" sz="1600" b="1" dirty="0" smtClean="0"/>
            </a:p>
            <a:p>
              <a:pPr algn="ctr"/>
              <a:r>
                <a:rPr lang="de-DE" sz="1600" b="1" dirty="0" smtClean="0"/>
                <a:t>Feedback </a:t>
              </a:r>
              <a:r>
                <a:rPr lang="de-DE" sz="1600" b="1" dirty="0"/>
                <a:t>Loop</a:t>
              </a:r>
            </a:p>
          </p:txBody>
        </p:sp>
      </p:grpSp>
      <p:sp>
        <p:nvSpPr>
          <p:cNvPr id="49" name="Fußzeilenplatzhalter 2">
            <a:extLst>
              <a:ext uri="{FF2B5EF4-FFF2-40B4-BE49-F238E27FC236}">
                <a16:creationId xmlns="" xmlns:a16="http://schemas.microsoft.com/office/drawing/2014/main" id="{6C604D0D-948D-4CB6-AF75-8D1135A870FF}"/>
              </a:ext>
            </a:extLst>
          </p:cNvPr>
          <p:cNvSpPr txBox="1">
            <a:spLocks/>
          </p:cNvSpPr>
          <p:nvPr/>
        </p:nvSpPr>
        <p:spPr>
          <a:xfrm>
            <a:off x="142844" y="142852"/>
            <a:ext cx="5857915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>
              <a:defRPr/>
            </a:pPr>
            <a:r>
              <a:rPr kumimoji="0" 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Krennert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, </a:t>
            </a:r>
            <a:r>
              <a:rPr kumimoji="0" lang="en-US" sz="1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Kaltenberger</a:t>
            </a:r>
            <a:r>
              <a:rPr kumimoji="0" 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 and </a:t>
            </a:r>
            <a:r>
              <a:rPr kumimoji="0" lang="en-US" sz="1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Unit Offc Light" pitchFamily="34" charset="0"/>
                <a:cs typeface="Calibri" pitchFamily="34" charset="0"/>
              </a:rPr>
              <a:t>Schaffhauser</a:t>
            </a:r>
            <a:r>
              <a:rPr lang="en-US" sz="1100" dirty="0" smtClean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, </a:t>
            </a:r>
            <a:r>
              <a:rPr lang="en-GB" sz="1100" dirty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Standardization of </a:t>
            </a:r>
            <a:r>
              <a:rPr lang="en-GB" sz="1100" dirty="0" smtClean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Weather- </a:t>
            </a:r>
            <a:r>
              <a:rPr lang="en-GB" sz="1100" dirty="0">
                <a:solidFill>
                  <a:schemeClr val="bg1"/>
                </a:solidFill>
                <a:ea typeface="Unit Offc Light" pitchFamily="34" charset="0"/>
                <a:cs typeface="Calibri" pitchFamily="34" charset="0"/>
              </a:rPr>
              <a:t>and Impact- Observations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Unit Offc Light" pitchFamily="34" charset="0"/>
              <a:cs typeface="Calibri" pitchFamily="34" charset="0"/>
            </a:endParaRPr>
          </a:p>
        </p:txBody>
      </p:sp>
      <p:sp>
        <p:nvSpPr>
          <p:cNvPr id="50" name="Datumsplatzhalter 1">
            <a:extLst>
              <a:ext uri="{FF2B5EF4-FFF2-40B4-BE49-F238E27FC236}">
                <a16:creationId xmlns="" xmlns:a16="http://schemas.microsoft.com/office/drawing/2014/main" id="{10FAC9F1-A465-4EE8-998C-0AC84174787E}"/>
              </a:ext>
            </a:extLst>
          </p:cNvPr>
          <p:cNvSpPr txBox="1">
            <a:spLocks/>
          </p:cNvSpPr>
          <p:nvPr/>
        </p:nvSpPr>
        <p:spPr>
          <a:xfrm>
            <a:off x="6143636" y="142852"/>
            <a:ext cx="855538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7FADB-0602-4EE9-9DC4-136AD4C65B6B}" type="datetime1">
              <a:rPr kumimoji="0" lang="en-US" sz="11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Unit Offc Light" pitchFamily="34" charset="0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6/3/2019</a:t>
            </a:fld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Unit Offc Light" pitchFamily="34" charset="0"/>
              <a:cs typeface="Calibri" pitchFamily="34" charset="0"/>
            </a:endParaRPr>
          </a:p>
        </p:txBody>
      </p:sp>
      <p:sp>
        <p:nvSpPr>
          <p:cNvPr id="5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000892" y="142852"/>
            <a:ext cx="339066" cy="237600"/>
          </a:xfrm>
        </p:spPr>
        <p:txBody>
          <a:bodyPr/>
          <a:lstStyle/>
          <a:p>
            <a:fld id="{926B1129-68A9-45EB-A8FC-F0EB4D55ADFA}" type="slidenum">
              <a:rPr lang="de-DE" sz="1100" smtClean="0">
                <a:solidFill>
                  <a:schemeClr val="bg1"/>
                </a:solidFill>
              </a:rPr>
              <a:pPr/>
              <a:t>9</a:t>
            </a:fld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39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ZAMG">
      <a:dk1>
        <a:srgbClr val="3C3C3C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756</Words>
  <Application>Microsoft Office PowerPoint</Application>
  <PresentationFormat>Bildschirmpräsentation (4:3)</PresentationFormat>
  <Paragraphs>220</Paragraphs>
  <Slides>13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Towards the Standardization of European Weather and Impact Observations</vt:lpstr>
      <vt:lpstr>Thunderstorm Forecasting and Warning @ ZAMG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</vt:vector>
  </TitlesOfParts>
  <Company>ZAMG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Fürst</dc:creator>
  <cp:lastModifiedBy>tom</cp:lastModifiedBy>
  <cp:revision>644</cp:revision>
  <cp:lastPrinted>2017-08-31T11:09:17Z</cp:lastPrinted>
  <dcterms:created xsi:type="dcterms:W3CDTF">2013-02-19T14:20:09Z</dcterms:created>
  <dcterms:modified xsi:type="dcterms:W3CDTF">2019-06-03T08:46:10Z</dcterms:modified>
</cp:coreProperties>
</file>