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97" r:id="rId2"/>
    <p:sldId id="298" r:id="rId3"/>
    <p:sldId id="299" r:id="rId4"/>
    <p:sldId id="972" r:id="rId5"/>
    <p:sldId id="976" r:id="rId6"/>
    <p:sldId id="975" r:id="rId7"/>
    <p:sldId id="981" r:id="rId8"/>
    <p:sldId id="977" r:id="rId9"/>
    <p:sldId id="978" r:id="rId10"/>
    <p:sldId id="983" r:id="rId11"/>
    <p:sldId id="986" r:id="rId12"/>
    <p:sldId id="985" r:id="rId13"/>
    <p:sldId id="1006" r:id="rId14"/>
    <p:sldId id="987" r:id="rId15"/>
    <p:sldId id="989" r:id="rId16"/>
    <p:sldId id="988" r:id="rId17"/>
    <p:sldId id="990" r:id="rId18"/>
    <p:sldId id="991" r:id="rId19"/>
    <p:sldId id="992" r:id="rId20"/>
    <p:sldId id="994" r:id="rId21"/>
    <p:sldId id="993" r:id="rId22"/>
    <p:sldId id="996" r:id="rId23"/>
    <p:sldId id="307" r:id="rId24"/>
    <p:sldId id="997" r:id="rId25"/>
    <p:sldId id="998" r:id="rId26"/>
    <p:sldId id="999" r:id="rId27"/>
    <p:sldId id="1000" r:id="rId28"/>
    <p:sldId id="1001" r:id="rId29"/>
    <p:sldId id="1002" r:id="rId30"/>
    <p:sldId id="1003" r:id="rId31"/>
    <p:sldId id="1004" r:id="rId32"/>
    <p:sldId id="1005" r:id="rId33"/>
    <p:sldId id="1011" r:id="rId34"/>
    <p:sldId id="1013" r:id="rId35"/>
    <p:sldId id="1007" r:id="rId36"/>
    <p:sldId id="1009" r:id="rId37"/>
    <p:sldId id="1008" r:id="rId38"/>
    <p:sldId id="101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 Pucik" initials="TP" lastIdx="0" clrIdx="0">
    <p:extLst>
      <p:ext uri="{19B8F6BF-5375-455C-9EA6-DF929625EA0E}">
        <p15:presenceInfo xmlns:p15="http://schemas.microsoft.com/office/powerpoint/2012/main" userId="Tomas Puc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9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DC95A-1CC5-42C4-83BA-48CF10D29641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F204-6B76-47FF-B543-0F497C1DF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69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611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79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39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5840"/>
            <a:ext cx="7886700" cy="687203"/>
          </a:xfrm>
        </p:spPr>
        <p:txBody>
          <a:bodyPr>
            <a:normAutofit/>
          </a:bodyPr>
          <a:lstStyle>
            <a:lvl1pPr>
              <a:defRPr sz="3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5652"/>
            <a:ext cx="7886700" cy="4371312"/>
          </a:xfrm>
        </p:spPr>
        <p:txBody>
          <a:bodyPr>
            <a:normAutofit/>
          </a:bodyPr>
          <a:lstStyle>
            <a:lvl1pPr>
              <a:defRPr sz="2400" b="0">
                <a:latin typeface="+mn-lt"/>
              </a:defRPr>
            </a:lvl1pPr>
            <a:lvl2pPr>
              <a:defRPr sz="2000" b="0">
                <a:latin typeface="+mn-lt"/>
              </a:defRPr>
            </a:lvl2pPr>
            <a:lvl3pPr>
              <a:defRPr sz="1800" b="0">
                <a:latin typeface="+mn-lt"/>
              </a:defRPr>
            </a:lvl3pPr>
            <a:lvl4pPr>
              <a:defRPr sz="1600" b="0">
                <a:latin typeface="+mn-lt"/>
              </a:defRPr>
            </a:lvl4pPr>
            <a:lvl5pPr>
              <a:defRPr sz="1600" b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46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8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27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5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61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04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2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01423" y="4189926"/>
            <a:ext cx="2057400" cy="365125"/>
          </a:xfrm>
          <a:prstGeom prst="rect">
            <a:avLst/>
          </a:prstGeom>
        </p:spPr>
        <p:txBody>
          <a:bodyPr/>
          <a:lstStyle/>
          <a:p>
            <a:fld id="{B2B8B762-988C-4494-BABB-1EF583F74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4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00156"/>
            <a:ext cx="7886700" cy="792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56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B575D-0A2C-4EE0-938A-08C5C2898D0F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" b="10972"/>
          <a:stretch/>
        </p:blipFill>
        <p:spPr bwMode="auto">
          <a:xfrm>
            <a:off x="243839" y="196583"/>
            <a:ext cx="1122681" cy="62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1209297" y="195001"/>
            <a:ext cx="5440102" cy="314770"/>
          </a:xfrm>
          <a:prstGeom prst="rect">
            <a:avLst/>
          </a:prstGeom>
        </p:spPr>
        <p:txBody>
          <a:bodyPr vert="horz" lIns="417643" tIns="208822" rIns="417643" bIns="208822" rtlCol="0" anchor="ctr">
            <a:noAutofit/>
          </a:bodyPr>
          <a:lstStyle>
            <a:lvl1pPr algn="ctr" defTabSz="4176431" rtl="0" eaLnBrk="1" latinLnBrk="0" hangingPunct="1">
              <a:spcBef>
                <a:spcPct val="0"/>
              </a:spcBef>
              <a:buNone/>
              <a:defRPr sz="20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European</a:t>
            </a:r>
            <a:r>
              <a:rPr lang="en-US" sz="1800" b="1" baseline="0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Severe</a:t>
            </a:r>
            <a:r>
              <a:rPr lang="en-US" sz="1800" b="1" baseline="0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>
                <a:solidFill>
                  <a:srgbClr val="293F91"/>
                </a:solidFill>
                <a:latin typeface="Arial" pitchFamily="34" charset="0"/>
                <a:cs typeface="Arial" pitchFamily="34" charset="0"/>
              </a:rPr>
              <a:t>Storms Laboratory</a:t>
            </a:r>
            <a:endParaRPr lang="en-US" sz="1800" b="1" dirty="0">
              <a:solidFill>
                <a:srgbClr val="293F9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8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sl.org/cms/major-hailstorms-of-2018-across-europe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essl.org/cms/major-hailstorms-of-2018-across-europ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telliteliaisonblog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32485"/>
            <a:ext cx="7886700" cy="2187635"/>
          </a:xfrm>
        </p:spPr>
        <p:txBody>
          <a:bodyPr>
            <a:normAutofit/>
          </a:bodyPr>
          <a:lstStyle/>
          <a:p>
            <a:pPr algn="ctr"/>
            <a:r>
              <a:rPr lang="cs-CZ"/>
              <a:t>Above Anvil Cirrus Plumes atop </a:t>
            </a:r>
            <a:br>
              <a:rPr lang="cs-CZ"/>
            </a:br>
            <a:r>
              <a:rPr lang="cs-CZ"/>
              <a:t>major European hailstorms of 2018</a:t>
            </a:r>
            <a:br>
              <a:rPr lang="cs-CZ" dirty="0"/>
            </a:br>
            <a:r>
              <a:rPr lang="cs-CZ" sz="2000" dirty="0"/>
              <a:t> </a:t>
            </a:r>
            <a:br>
              <a:rPr lang="cs-CZ" sz="2000"/>
            </a:br>
            <a:endParaRPr lang="en-GB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5978" y="6227056"/>
            <a:ext cx="1405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 Germany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July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719" y="6548733"/>
            <a:ext cx="168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Daniel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Eggert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07C20FB-CAC5-4AD4-B7F4-CEF4048B9F44}"/>
              </a:ext>
            </a:extLst>
          </p:cNvPr>
          <p:cNvSpPr txBox="1"/>
          <p:nvPr/>
        </p:nvSpPr>
        <p:spPr>
          <a:xfrm>
            <a:off x="1850780" y="6547244"/>
            <a:ext cx="1830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Dejan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Primorac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9A61A99-7856-4B7E-B08F-87139AF46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8" y="2348464"/>
            <a:ext cx="7198964" cy="404941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A416372-323A-48F2-A7DE-97A0670BE1E7}"/>
              </a:ext>
            </a:extLst>
          </p:cNvPr>
          <p:cNvSpPr txBox="1"/>
          <p:nvPr/>
        </p:nvSpPr>
        <p:spPr>
          <a:xfrm>
            <a:off x="1061633" y="6450968"/>
            <a:ext cx="6898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Tomáš Púčik, European Severe Storms Laboratory, tomas.pucik@essl.org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Reason for embedded warm area</a:t>
            </a:r>
            <a:endParaRPr lang="en-GB" sz="2000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1504A9A-75F2-4023-8661-CCD36E1B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0" y="1839240"/>
            <a:ext cx="8552901" cy="4811007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A9C0703-45AA-4673-8517-65AC505529CA}"/>
              </a:ext>
            </a:extLst>
          </p:cNvPr>
          <p:cNvCxnSpPr/>
          <p:nvPr/>
        </p:nvCxnSpPr>
        <p:spPr>
          <a:xfrm flipH="1">
            <a:off x="3673440" y="2461320"/>
            <a:ext cx="483840" cy="4147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3A1128-D927-4BD1-B171-25F6F44059E7}"/>
              </a:ext>
            </a:extLst>
          </p:cNvPr>
          <p:cNvSpPr txBox="1"/>
          <p:nvPr/>
        </p:nvSpPr>
        <p:spPr>
          <a:xfrm>
            <a:off x="4157280" y="2231624"/>
            <a:ext cx="2630978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14" b="1">
                <a:solidFill>
                  <a:srgbClr val="FF0000"/>
                </a:solidFill>
              </a:rPr>
              <a:t>Above Anvil Cirrus Plume</a:t>
            </a:r>
            <a:endParaRPr lang="cs-CZ" sz="1814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88F70EF-A1FE-492E-8299-06C059F6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86" y="4126512"/>
            <a:ext cx="5877790" cy="252373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F5E02E-155E-48A1-80EA-BBD98FA26472}"/>
              </a:ext>
            </a:extLst>
          </p:cNvPr>
          <p:cNvSpPr txBox="1"/>
          <p:nvPr/>
        </p:nvSpPr>
        <p:spPr>
          <a:xfrm>
            <a:off x="2572100" y="4811839"/>
            <a:ext cx="1921790" cy="646331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temperature of the OT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000B2A-025F-4B4D-A601-BC3A92C9F73D}"/>
              </a:ext>
            </a:extLst>
          </p:cNvPr>
          <p:cNvSpPr txBox="1"/>
          <p:nvPr/>
        </p:nvSpPr>
        <p:spPr>
          <a:xfrm>
            <a:off x="5631248" y="4862101"/>
            <a:ext cx="1921790" cy="646331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temperature of the Plume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E521E52-F02D-428A-906B-F218BA1608B2}"/>
              </a:ext>
            </a:extLst>
          </p:cNvPr>
          <p:cNvCxnSpPr>
            <a:cxnSpLocks/>
          </p:cNvCxnSpPr>
          <p:nvPr/>
        </p:nvCxnSpPr>
        <p:spPr>
          <a:xfrm>
            <a:off x="3532995" y="5250810"/>
            <a:ext cx="1036888" cy="651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A19631F-C6A6-436F-9F99-875D40C9C553}"/>
              </a:ext>
            </a:extLst>
          </p:cNvPr>
          <p:cNvCxnSpPr>
            <a:cxnSpLocks/>
          </p:cNvCxnSpPr>
          <p:nvPr/>
        </p:nvCxnSpPr>
        <p:spPr>
          <a:xfrm flipH="1">
            <a:off x="5234804" y="5181019"/>
            <a:ext cx="396444" cy="1349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84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Spot the plume!</a:t>
            </a:r>
            <a:endParaRPr lang="en-GB" sz="2000" dirty="0">
              <a:latin typeface="+mn-lt"/>
            </a:endParaRPr>
          </a:p>
        </p:txBody>
      </p:sp>
      <p:pic>
        <p:nvPicPr>
          <p:cNvPr id="9" name="Picture 2" descr="O:\20110712 1500-2100utc D cold-U &amp; plume (sandwiches)\MSG1_RSS\02 sandwich images\1740 crop\201107121740_MSG1_sandwich-IR108-BT.png">
            <a:extLst>
              <a:ext uri="{FF2B5EF4-FFF2-40B4-BE49-F238E27FC236}">
                <a16:creationId xmlns:a16="http://schemas.microsoft.com/office/drawing/2014/main" id="{DAC30AAE-2EB3-4EF1-95EB-8D9EA440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383" y="1818000"/>
            <a:ext cx="4319999" cy="504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57659E48-B517-417C-ACC9-4ABCA1241582}"/>
              </a:ext>
            </a:extLst>
          </p:cNvPr>
          <p:cNvSpPr txBox="1"/>
          <p:nvPr/>
        </p:nvSpPr>
        <p:spPr>
          <a:xfrm>
            <a:off x="6749512" y="6519446"/>
            <a:ext cx="246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/>
              <a:t>Courtesy of Martin Setvak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85997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Spot the plume!</a:t>
            </a:r>
            <a:endParaRPr lang="en-GB" sz="2000" dirty="0">
              <a:latin typeface="+mn-lt"/>
            </a:endParaRPr>
          </a:p>
        </p:txBody>
      </p:sp>
      <p:pic>
        <p:nvPicPr>
          <p:cNvPr id="9" name="Picture 2" descr="O:\20110712 1500-2100utc D cold-U &amp; plume (sandwiches)\MSG1_RSS\02 sandwich images\1740 crop\201107121740_MSG1_sandwich-IR108-BT.png">
            <a:extLst>
              <a:ext uri="{FF2B5EF4-FFF2-40B4-BE49-F238E27FC236}">
                <a16:creationId xmlns:a16="http://schemas.microsoft.com/office/drawing/2014/main" id="{DAC30AAE-2EB3-4EF1-95EB-8D9EA440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383" y="1818000"/>
            <a:ext cx="4319999" cy="504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ADCEC93-B8E2-4A79-B176-DD0120E5EEE9}"/>
              </a:ext>
            </a:extLst>
          </p:cNvPr>
          <p:cNvSpPr txBox="1"/>
          <p:nvPr/>
        </p:nvSpPr>
        <p:spPr>
          <a:xfrm>
            <a:off x="5757621" y="2526225"/>
            <a:ext cx="301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Plume 1</a:t>
            </a:r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5906715-493C-4417-83CC-50330F5AAEEE}"/>
              </a:ext>
            </a:extLst>
          </p:cNvPr>
          <p:cNvSpPr txBox="1"/>
          <p:nvPr/>
        </p:nvSpPr>
        <p:spPr>
          <a:xfrm>
            <a:off x="5757621" y="3490994"/>
            <a:ext cx="301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Plume 2</a:t>
            </a:r>
            <a:endParaRPr lang="en-US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1FF030B-F0D3-4867-BBF9-710922273F44}"/>
              </a:ext>
            </a:extLst>
          </p:cNvPr>
          <p:cNvSpPr txBox="1"/>
          <p:nvPr/>
        </p:nvSpPr>
        <p:spPr>
          <a:xfrm>
            <a:off x="5757621" y="4588791"/>
            <a:ext cx="301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Plume 3</a:t>
            </a:r>
            <a:endParaRPr lang="en-US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1B7B22C-1D9F-4927-8EAC-2EDF663C96BE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525864" y="2710891"/>
            <a:ext cx="2231757" cy="944422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03F9DA5C-00FA-45FE-88CE-34618FBFAA5C}"/>
              </a:ext>
            </a:extLst>
          </p:cNvPr>
          <p:cNvCxnSpPr>
            <a:cxnSpLocks/>
          </p:cNvCxnSpPr>
          <p:nvPr/>
        </p:nvCxnSpPr>
        <p:spPr>
          <a:xfrm flipH="1">
            <a:off x="2595966" y="3702783"/>
            <a:ext cx="3161656" cy="38483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05E32A-0577-4E62-8B58-C16EA983B153}"/>
              </a:ext>
            </a:extLst>
          </p:cNvPr>
          <p:cNvCxnSpPr>
            <a:cxnSpLocks/>
          </p:cNvCxnSpPr>
          <p:nvPr/>
        </p:nvCxnSpPr>
        <p:spPr>
          <a:xfrm flipH="1">
            <a:off x="3153905" y="4773457"/>
            <a:ext cx="2598713" cy="37198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2AF476D-15DC-4505-91DA-3CB8D0E6E3C4}"/>
              </a:ext>
            </a:extLst>
          </p:cNvPr>
          <p:cNvSpPr txBox="1"/>
          <p:nvPr/>
        </p:nvSpPr>
        <p:spPr>
          <a:xfrm>
            <a:off x="6733045" y="6519446"/>
            <a:ext cx="2464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/>
              <a:t>Courtesy of Martin Setvak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3526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Spot the plume!</a:t>
            </a:r>
            <a:endParaRPr lang="en-GB" sz="2000" dirty="0">
              <a:latin typeface="+mn-lt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111A80-B2DE-4728-9166-A2047B4111A0}"/>
              </a:ext>
            </a:extLst>
          </p:cNvPr>
          <p:cNvSpPr txBox="1"/>
          <p:nvPr/>
        </p:nvSpPr>
        <p:spPr>
          <a:xfrm>
            <a:off x="3165172" y="6583103"/>
            <a:ext cx="2813655" cy="343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33"/>
              <a:t>Animation </a:t>
            </a:r>
            <a:r>
              <a:rPr lang="cs-CZ" sz="1633" dirty="0"/>
              <a:t>source</a:t>
            </a:r>
            <a:r>
              <a:rPr lang="cs-CZ" sz="1633"/>
              <a:t>: Dan Lindsey</a:t>
            </a:r>
            <a:endParaRPr lang="cs-CZ" sz="1633" dirty="0"/>
          </a:p>
        </p:txBody>
      </p:sp>
      <p:pic>
        <p:nvPicPr>
          <p:cNvPr id="15" name="supercell_Lubbock_sandwich_Lindsey">
            <a:hlinkClick r:id="" action="ppaction://media"/>
            <a:extLst>
              <a:ext uri="{FF2B5EF4-FFF2-40B4-BE49-F238E27FC236}">
                <a16:creationId xmlns:a16="http://schemas.microsoft.com/office/drawing/2014/main" id="{6CCC1093-75C4-4A2D-AF31-A3C457ECD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55" y="1689315"/>
            <a:ext cx="6525050" cy="489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 fontScale="90000"/>
          </a:bodyPr>
          <a:lstStyle/>
          <a:p>
            <a:pPr algn="ctr"/>
            <a:r>
              <a:rPr lang="cs-CZ"/>
              <a:t>What matters most for plume production?</a:t>
            </a:r>
            <a:endParaRPr lang="en-GB" sz="2000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170147-D6E3-444D-882B-EEE0596190AB}"/>
              </a:ext>
            </a:extLst>
          </p:cNvPr>
          <p:cNvSpPr txBox="1"/>
          <p:nvPr/>
        </p:nvSpPr>
        <p:spPr>
          <a:xfrm>
            <a:off x="356461" y="2154263"/>
            <a:ext cx="80901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cs-CZ"/>
              <a:t>Temperature stratification above the tropopause</a:t>
            </a:r>
          </a:p>
          <a:p>
            <a:pPr marL="342900" indent="-342900">
              <a:buAutoNum type="alphaUcPeriod"/>
            </a:pPr>
            <a:endParaRPr lang="cs-CZ"/>
          </a:p>
          <a:p>
            <a:pPr marL="342900" indent="-342900">
              <a:buAutoNum type="alphaUcPeriod"/>
            </a:pPr>
            <a:r>
              <a:rPr lang="cs-CZ"/>
              <a:t> Relative humidity at the tropopause</a:t>
            </a:r>
          </a:p>
          <a:p>
            <a:pPr marL="342900" indent="-342900">
              <a:buAutoNum type="alphaUcPeriod"/>
            </a:pPr>
            <a:endParaRPr lang="cs-CZ"/>
          </a:p>
          <a:p>
            <a:pPr marL="342900" indent="-342900">
              <a:buAutoNum type="alphaUcPeriod"/>
            </a:pPr>
            <a:r>
              <a:rPr lang="cs-CZ"/>
              <a:t>Strength of storm-relative winds at the anvil level</a:t>
            </a:r>
          </a:p>
          <a:p>
            <a:pPr marL="342900" indent="-342900">
              <a:buAutoNum type="alphaUcPeriod"/>
            </a:pPr>
            <a:endParaRPr lang="cs-CZ"/>
          </a:p>
          <a:p>
            <a:pPr marL="342900" indent="-342900">
              <a:buAutoNum type="alphaUcPeriod"/>
            </a:pPr>
            <a:r>
              <a:rPr lang="cs-CZ"/>
              <a:t>Duration of the overshooting into the stratosphere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 fontScale="90000"/>
          </a:bodyPr>
          <a:lstStyle/>
          <a:p>
            <a:pPr algn="ctr"/>
            <a:r>
              <a:rPr lang="cs-CZ"/>
              <a:t>What matters most for plume production?</a:t>
            </a:r>
            <a:endParaRPr lang="en-GB" sz="2000" dirty="0">
              <a:latin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8170147-D6E3-444D-882B-EEE0596190AB}"/>
              </a:ext>
            </a:extLst>
          </p:cNvPr>
          <p:cNvSpPr txBox="1"/>
          <p:nvPr/>
        </p:nvSpPr>
        <p:spPr>
          <a:xfrm>
            <a:off x="356461" y="2154263"/>
            <a:ext cx="80901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cs-CZ"/>
              <a:t>Temperature stratification above the tropopause</a:t>
            </a:r>
          </a:p>
          <a:p>
            <a:pPr marL="342900" indent="-342900">
              <a:buAutoNum type="alphaUcPeriod"/>
            </a:pPr>
            <a:endParaRPr lang="cs-CZ"/>
          </a:p>
          <a:p>
            <a:pPr marL="342900" indent="-342900">
              <a:buAutoNum type="alphaUcPeriod"/>
            </a:pPr>
            <a:r>
              <a:rPr lang="cs-CZ"/>
              <a:t> Relative humidity at the tropopause</a:t>
            </a:r>
          </a:p>
          <a:p>
            <a:pPr marL="342900" indent="-342900">
              <a:buAutoNum type="alphaUcPeriod"/>
            </a:pPr>
            <a:endParaRPr lang="cs-CZ"/>
          </a:p>
          <a:p>
            <a:pPr marL="342900" indent="-342900">
              <a:buAutoNum type="alphaUcPeriod"/>
            </a:pPr>
            <a:r>
              <a:rPr lang="cs-CZ" b="1"/>
              <a:t>Strength of storm-relative winds at the anvil level</a:t>
            </a:r>
          </a:p>
          <a:p>
            <a:pPr marL="342900" indent="-342900">
              <a:buAutoNum type="alphaUcPeriod"/>
            </a:pPr>
            <a:endParaRPr lang="cs-CZ"/>
          </a:p>
          <a:p>
            <a:pPr marL="342900" indent="-342900">
              <a:buAutoNum type="alphaUcPeriod"/>
            </a:pPr>
            <a:r>
              <a:rPr lang="cs-CZ"/>
              <a:t>Duration of the overshooting into the stratosphere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 fontScale="90000"/>
          </a:bodyPr>
          <a:lstStyle/>
          <a:p>
            <a:pPr algn="ctr"/>
            <a:r>
              <a:rPr lang="cs-CZ"/>
              <a:t>What matters most for plume production?</a:t>
            </a:r>
            <a:endParaRPr lang="en-GB" sz="20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094737-5937-4A01-9532-B89B5FC5A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871" y="1552152"/>
            <a:ext cx="6006288" cy="52516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7B9C945-1645-46BE-9F12-B54E6A5E400E}"/>
              </a:ext>
            </a:extLst>
          </p:cNvPr>
          <p:cNvSpPr txBox="1"/>
          <p:nvPr/>
        </p:nvSpPr>
        <p:spPr>
          <a:xfrm>
            <a:off x="88421" y="2556216"/>
            <a:ext cx="301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Strong relative</a:t>
            </a:r>
          </a:p>
          <a:p>
            <a:r>
              <a:rPr lang="cs-CZ">
                <a:solidFill>
                  <a:srgbClr val="FF0000"/>
                </a:solidFill>
              </a:rPr>
              <a:t>wind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CD2FC0-5A8F-466D-BC40-1346B3A1E91A}"/>
              </a:ext>
            </a:extLst>
          </p:cNvPr>
          <p:cNvSpPr txBox="1"/>
          <p:nvPr/>
        </p:nvSpPr>
        <p:spPr>
          <a:xfrm>
            <a:off x="88421" y="4982682"/>
            <a:ext cx="301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Weak relative</a:t>
            </a:r>
          </a:p>
          <a:p>
            <a:r>
              <a:rPr lang="cs-CZ">
                <a:solidFill>
                  <a:srgbClr val="FF0000"/>
                </a:solidFill>
              </a:rPr>
              <a:t>wind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3BF5D5-95A4-4846-BED5-E533A5F325BB}"/>
              </a:ext>
            </a:extLst>
          </p:cNvPr>
          <p:cNvSpPr txBox="1"/>
          <p:nvPr/>
        </p:nvSpPr>
        <p:spPr>
          <a:xfrm>
            <a:off x="6966488" y="6488668"/>
            <a:ext cx="222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Homeyer et al. (2017)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Plumes in action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/>
              <a:t>Bedka et al. (2018): „Plume“ producing storms produce </a:t>
            </a:r>
            <a:r>
              <a:rPr lang="cs-CZ" altLang="de-DE" sz="2177" b="1"/>
              <a:t>14 times more severe weather</a:t>
            </a:r>
            <a:r>
              <a:rPr lang="cs-CZ" altLang="de-DE" sz="2177"/>
              <a:t> than storms without plumes</a:t>
            </a:r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 b="1"/>
              <a:t>59%</a:t>
            </a:r>
            <a:r>
              <a:rPr lang="cs-CZ" altLang="de-DE" sz="2177"/>
              <a:t> of storms with </a:t>
            </a:r>
            <a:r>
              <a:rPr lang="cs-CZ" altLang="de-DE" sz="2177" b="1"/>
              <a:t>plumes</a:t>
            </a:r>
            <a:r>
              <a:rPr lang="cs-CZ" altLang="de-DE" sz="2177"/>
              <a:t> were </a:t>
            </a:r>
            <a:r>
              <a:rPr lang="cs-CZ" altLang="de-DE" sz="2177" b="1"/>
              <a:t>severe</a:t>
            </a:r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 b="1"/>
              <a:t>75%</a:t>
            </a:r>
            <a:r>
              <a:rPr lang="cs-CZ" altLang="de-DE" sz="2177"/>
              <a:t> of </a:t>
            </a:r>
            <a:r>
              <a:rPr lang="cs-CZ" altLang="de-DE" sz="2177" b="1"/>
              <a:t>supercells</a:t>
            </a:r>
            <a:r>
              <a:rPr lang="cs-CZ" altLang="de-DE" sz="2177"/>
              <a:t> produced </a:t>
            </a:r>
            <a:r>
              <a:rPr lang="cs-CZ" altLang="de-DE" sz="2177" b="1"/>
              <a:t>plumes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pic>
        <p:nvPicPr>
          <p:cNvPr id="10" name="Picture 54">
            <a:extLst>
              <a:ext uri="{FF2B5EF4-FFF2-40B4-BE49-F238E27FC236}">
                <a16:creationId xmlns:a16="http://schemas.microsoft.com/office/drawing/2014/main" id="{D7F55F46-56D5-4CBD-9670-29BCE92D8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8" y="4437061"/>
            <a:ext cx="3728545" cy="2420939"/>
          </a:xfrm>
          <a:prstGeom prst="rect">
            <a:avLst/>
          </a:prstGeom>
        </p:spPr>
      </p:pic>
      <p:pic>
        <p:nvPicPr>
          <p:cNvPr id="11" name="Picture 69">
            <a:extLst>
              <a:ext uri="{FF2B5EF4-FFF2-40B4-BE49-F238E27FC236}">
                <a16:creationId xmlns:a16="http://schemas.microsoft.com/office/drawing/2014/main" id="{94567801-72BD-424E-B354-6A7F7717F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53" y="4437060"/>
            <a:ext cx="3728547" cy="24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36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Plumes in action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pic>
        <p:nvPicPr>
          <p:cNvPr id="10" name="Picture 54">
            <a:extLst>
              <a:ext uri="{FF2B5EF4-FFF2-40B4-BE49-F238E27FC236}">
                <a16:creationId xmlns:a16="http://schemas.microsoft.com/office/drawing/2014/main" id="{D7F55F46-56D5-4CBD-9670-29BCE92D8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8" y="4437061"/>
            <a:ext cx="3728545" cy="2420939"/>
          </a:xfrm>
          <a:prstGeom prst="rect">
            <a:avLst/>
          </a:prstGeom>
        </p:spPr>
      </p:pic>
      <p:pic>
        <p:nvPicPr>
          <p:cNvPr id="11" name="Picture 69">
            <a:extLst>
              <a:ext uri="{FF2B5EF4-FFF2-40B4-BE49-F238E27FC236}">
                <a16:creationId xmlns:a16="http://schemas.microsoft.com/office/drawing/2014/main" id="{94567801-72BD-424E-B354-6A7F7717F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353" y="4437060"/>
            <a:ext cx="3728547" cy="24209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62865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/>
              <a:t>Bedka et al. (2018): </a:t>
            </a:r>
            <a:r>
              <a:rPr lang="cs-CZ" altLang="de-DE" sz="2177" b="1"/>
              <a:t>Relation</a:t>
            </a:r>
            <a:r>
              <a:rPr lang="cs-CZ" altLang="de-DE" sz="2177"/>
              <a:t> between plumes and severe weather is </a:t>
            </a:r>
            <a:r>
              <a:rPr lang="cs-CZ" altLang="de-DE" sz="2177" b="1"/>
              <a:t>strongest</a:t>
            </a:r>
            <a:r>
              <a:rPr lang="cs-CZ" altLang="de-DE" sz="2177"/>
              <a:t> for </a:t>
            </a:r>
            <a:r>
              <a:rPr lang="cs-CZ" altLang="de-DE" sz="2177" b="1"/>
              <a:t>large hail</a:t>
            </a:r>
            <a:r>
              <a:rPr lang="cs-CZ" altLang="de-DE" sz="2177"/>
              <a:t>.</a:t>
            </a:r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The first indication of the plume precede the severe weather by </a:t>
            </a:r>
            <a:r>
              <a:rPr lang="cs-CZ" altLang="de-DE" sz="2177" b="1"/>
              <a:t>30 minutes</a:t>
            </a:r>
            <a:r>
              <a:rPr lang="cs-CZ" altLang="de-DE" sz="2177"/>
              <a:t>.</a:t>
            </a:r>
            <a:endParaRPr lang="cs-CZ" altLang="de-DE" sz="2177" b="1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</p:spTree>
    <p:extLst>
      <p:ext uri="{BB962C8B-B14F-4D97-AF65-F5344CB8AC3E}">
        <p14:creationId xmlns:p14="http://schemas.microsoft.com/office/powerpoint/2010/main" val="1346347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Major hailstorms of 2018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690854" y="1867547"/>
            <a:ext cx="8367507" cy="51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 b="1"/>
              <a:t>26</a:t>
            </a:r>
            <a:r>
              <a:rPr lang="cs-CZ" altLang="de-DE" sz="2177"/>
              <a:t> </a:t>
            </a:r>
            <a:r>
              <a:rPr lang="cs-CZ" altLang="de-DE" sz="2177" b="1"/>
              <a:t>days</a:t>
            </a:r>
            <a:r>
              <a:rPr lang="cs-CZ" altLang="de-DE" sz="2177"/>
              <a:t> with very large, </a:t>
            </a:r>
            <a:r>
              <a:rPr lang="cs-CZ" altLang="de-DE" sz="2177" b="1"/>
              <a:t>5+ cm</a:t>
            </a:r>
            <a:r>
              <a:rPr lang="cs-CZ" altLang="de-DE" sz="2177"/>
              <a:t>, hail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C7AD018-91C4-4B78-ADE1-BDEACDB43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69" y="2518475"/>
            <a:ext cx="6629308" cy="386818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85166A7-BA30-4564-9A1B-7C53AA37FF66}"/>
              </a:ext>
            </a:extLst>
          </p:cNvPr>
          <p:cNvSpPr/>
          <p:nvPr/>
        </p:nvSpPr>
        <p:spPr>
          <a:xfrm>
            <a:off x="968643" y="6453797"/>
            <a:ext cx="6772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https://www.essl.org/cms/major-hailstorms-of-2018-across-europe/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8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A little bit about me</a:t>
            </a:r>
            <a:endParaRPr lang="en-GB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5978" y="6227056"/>
            <a:ext cx="1405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 Germany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July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719" y="6548733"/>
            <a:ext cx="168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Daniel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Eggert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07C20FB-CAC5-4AD4-B7F4-CEF4048B9F44}"/>
              </a:ext>
            </a:extLst>
          </p:cNvPr>
          <p:cNvSpPr txBox="1"/>
          <p:nvPr/>
        </p:nvSpPr>
        <p:spPr>
          <a:xfrm>
            <a:off x="1850780" y="6547244"/>
            <a:ext cx="1830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Dejan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Primorac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FD7BE06-88B9-4331-A472-2EA4C0893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61" y="3825949"/>
            <a:ext cx="4336184" cy="3032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C8D628D-8613-4AF7-9FCB-6F1BC4F3E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349"/>
            <a:ext cx="2814922" cy="223395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67D8A52-2BA4-4B63-9FED-B97A0151D669}"/>
              </a:ext>
            </a:extLst>
          </p:cNvPr>
          <p:cNvSpPr txBox="1"/>
          <p:nvPr/>
        </p:nvSpPr>
        <p:spPr>
          <a:xfrm>
            <a:off x="3439752" y="2031140"/>
            <a:ext cx="4721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/>
              <a:t>PhD in Physical Geography</a:t>
            </a:r>
          </a:p>
          <a:p>
            <a:endParaRPr lang="cs-CZ" sz="2000"/>
          </a:p>
          <a:p>
            <a:r>
              <a:rPr lang="cs-CZ" sz="2000"/>
              <a:t>Forecaster at CHMI and SHMI</a:t>
            </a:r>
          </a:p>
          <a:p>
            <a:endParaRPr lang="cs-CZ" sz="2000"/>
          </a:p>
          <a:p>
            <a:r>
              <a:rPr lang="cs-CZ" sz="2000"/>
              <a:t>Researcher and trainer at the ESSL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52876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Major hailstorms of 2018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520373" y="1839575"/>
            <a:ext cx="8367507" cy="51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/>
              <a:t>Prevalence of </a:t>
            </a:r>
            <a:r>
              <a:rPr lang="cs-CZ" altLang="de-DE" sz="2177" b="1"/>
              <a:t>high</a:t>
            </a:r>
            <a:r>
              <a:rPr lang="cs-CZ" altLang="de-DE" sz="2177"/>
              <a:t> CAPE and </a:t>
            </a:r>
            <a:r>
              <a:rPr lang="cs-CZ" altLang="de-DE" sz="2177" b="1"/>
              <a:t>strong</a:t>
            </a:r>
            <a:r>
              <a:rPr lang="cs-CZ" altLang="de-DE" sz="2177"/>
              <a:t> vertical wind shear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85166A7-BA30-4564-9A1B-7C53AA37FF66}"/>
              </a:ext>
            </a:extLst>
          </p:cNvPr>
          <p:cNvSpPr/>
          <p:nvPr/>
        </p:nvSpPr>
        <p:spPr>
          <a:xfrm>
            <a:off x="968643" y="6453797"/>
            <a:ext cx="6772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https://www.essl.org/cms/major-hailstorms-of-2018-across-europe/</a:t>
            </a:r>
            <a:endParaRPr lang="en-US"/>
          </a:p>
        </p:txBody>
      </p:sp>
      <p:pic>
        <p:nvPicPr>
          <p:cNvPr id="1026" name="Picture 2" descr="https://www.essl.org/cms/wp-content/uploads/Hailstorms2018_environments_2.png">
            <a:extLst>
              <a:ext uri="{FF2B5EF4-FFF2-40B4-BE49-F238E27FC236}">
                <a16:creationId xmlns:a16="http://schemas.microsoft.com/office/drawing/2014/main" id="{3B8D2F98-F9C1-4F6F-8E77-637121F0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15" y="2352871"/>
            <a:ext cx="4401519" cy="404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4D2785F-6092-4A69-B025-DBD8FC3DFF4F}"/>
              </a:ext>
            </a:extLst>
          </p:cNvPr>
          <p:cNvSpPr txBox="1"/>
          <p:nvPr/>
        </p:nvSpPr>
        <p:spPr>
          <a:xfrm>
            <a:off x="6667461" y="5746920"/>
            <a:ext cx="214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Based on Púčik et al. (2015)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4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Research questions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690854" y="1867546"/>
            <a:ext cx="8367507" cy="332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/>
              <a:t>1. Did</a:t>
            </a:r>
            <a:r>
              <a:rPr lang="cs-CZ" altLang="de-DE" sz="2177" b="1"/>
              <a:t> </a:t>
            </a:r>
            <a:r>
              <a:rPr lang="cs-CZ" altLang="de-DE" sz="2177"/>
              <a:t>the investigated hailstorms produce plumes?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2. If yes, how much lead time was there between the plume and the first hail report? 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</p:spTree>
    <p:extLst>
      <p:ext uri="{BB962C8B-B14F-4D97-AF65-F5344CB8AC3E}">
        <p14:creationId xmlns:p14="http://schemas.microsoft.com/office/powerpoint/2010/main" val="1556332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Data used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690854" y="1867546"/>
            <a:ext cx="8367507" cy="332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/>
              <a:t>Visible and infrared imagery from </a:t>
            </a:r>
            <a:r>
              <a:rPr lang="cs-CZ" altLang="de-DE" sz="2177" b="1"/>
              <a:t>Meteosat 10</a:t>
            </a:r>
            <a:r>
              <a:rPr lang="cs-CZ" altLang="de-DE" sz="2177"/>
              <a:t>, </a:t>
            </a:r>
            <a:r>
              <a:rPr lang="cs-CZ" altLang="de-DE" sz="2177" b="1"/>
              <a:t>Rapid Scan </a:t>
            </a:r>
            <a:r>
              <a:rPr lang="cs-CZ" altLang="de-DE" sz="2177"/>
              <a:t>mode 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Hail reports based on the </a:t>
            </a:r>
            <a:r>
              <a:rPr lang="cs-CZ" altLang="de-DE" sz="2177" b="1"/>
              <a:t>E</a:t>
            </a:r>
            <a:r>
              <a:rPr lang="cs-CZ" altLang="de-DE" sz="2177"/>
              <a:t>uropean </a:t>
            </a:r>
            <a:r>
              <a:rPr lang="cs-CZ" altLang="de-DE" sz="2177" b="1"/>
              <a:t>S</a:t>
            </a:r>
            <a:r>
              <a:rPr lang="cs-CZ" altLang="de-DE" sz="2177"/>
              <a:t>evere </a:t>
            </a:r>
            <a:r>
              <a:rPr lang="cs-CZ" altLang="de-DE" sz="2177" b="1"/>
              <a:t>W</a:t>
            </a:r>
            <a:r>
              <a:rPr lang="cs-CZ" altLang="de-DE" sz="2177"/>
              <a:t>eather </a:t>
            </a:r>
            <a:r>
              <a:rPr lang="cs-CZ" altLang="de-DE" sz="2177" b="1"/>
              <a:t>D</a:t>
            </a:r>
            <a:r>
              <a:rPr lang="cs-CZ" altLang="de-DE" sz="2177"/>
              <a:t>atabase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</p:spTree>
    <p:extLst>
      <p:ext uri="{BB962C8B-B14F-4D97-AF65-F5344CB8AC3E}">
        <p14:creationId xmlns:p14="http://schemas.microsoft.com/office/powerpoint/2010/main" val="1505558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/>
              <a:t>Hailstorms studied in total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2286000" y="2070058"/>
            <a:ext cx="5020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prstClr val="black"/>
                </a:solidFill>
                <a:latin typeface="Helvetica" panose="020B0604020202020204" pitchFamily="2" charset="0"/>
              </a:rPr>
              <a:t>29</a:t>
            </a:r>
            <a:endParaRPr lang="en-GB" sz="9600" b="1" dirty="0">
              <a:solidFill>
                <a:prstClr val="black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9600">
                <a:solidFill>
                  <a:srgbClr val="00B050"/>
                </a:solidFill>
                <a:latin typeface="Helvetica" panose="020B0604020202020204" pitchFamily="2" charset="0"/>
              </a:rPr>
              <a:t>storms</a:t>
            </a:r>
            <a:endParaRPr lang="en-GB" sz="9600" dirty="0">
              <a:solidFill>
                <a:srgbClr val="00B050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8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/>
              <a:t>Plumes identified in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1720312" y="2070058"/>
            <a:ext cx="55860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prstClr val="black"/>
                </a:solidFill>
                <a:latin typeface="Helvetica" panose="020B0604020202020204" pitchFamily="2" charset="0"/>
              </a:rPr>
              <a:t>25/29</a:t>
            </a:r>
            <a:endParaRPr lang="en-GB" sz="9600" b="1" dirty="0">
              <a:solidFill>
                <a:prstClr val="black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4000">
                <a:solidFill>
                  <a:srgbClr val="00B050"/>
                </a:solidFill>
                <a:latin typeface="Helvetica" panose="020B0604020202020204" pitchFamily="2" charset="0"/>
              </a:rPr>
              <a:t>86.2% of hailstorms</a:t>
            </a:r>
            <a:endParaRPr lang="en-GB" sz="4000" dirty="0">
              <a:solidFill>
                <a:srgbClr val="00B050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62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/>
              <a:t>Plumes identified using visible imagery in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1720312" y="2070058"/>
            <a:ext cx="55860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prstClr val="black"/>
                </a:solidFill>
                <a:latin typeface="Helvetica" panose="020B0604020202020204" pitchFamily="2" charset="0"/>
              </a:rPr>
              <a:t>12/25</a:t>
            </a:r>
            <a:endParaRPr lang="en-GB" sz="9600" b="1" dirty="0">
              <a:solidFill>
                <a:prstClr val="black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4000">
                <a:solidFill>
                  <a:schemeClr val="accent2"/>
                </a:solidFill>
                <a:latin typeface="Helvetica" panose="020B0604020202020204" pitchFamily="2" charset="0"/>
              </a:rPr>
              <a:t>48% of hailstorms with plumes</a:t>
            </a:r>
            <a:endParaRPr lang="en-GB" sz="4000" dirty="0">
              <a:solidFill>
                <a:schemeClr val="accent2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64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/>
              <a:t>Plumes identified using infrared imagery in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1720312" y="2070058"/>
            <a:ext cx="55860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prstClr val="black"/>
                </a:solidFill>
                <a:latin typeface="Helvetica" panose="020B0604020202020204" pitchFamily="2" charset="0"/>
              </a:rPr>
              <a:t>25/25</a:t>
            </a:r>
            <a:endParaRPr lang="en-GB" sz="9600" b="1" dirty="0">
              <a:solidFill>
                <a:prstClr val="black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4000">
                <a:solidFill>
                  <a:srgbClr val="00B050"/>
                </a:solidFill>
                <a:latin typeface="Helvetica" panose="020B0604020202020204" pitchFamily="2" charset="0"/>
              </a:rPr>
              <a:t>100% of hailstorms with plumes</a:t>
            </a:r>
            <a:endParaRPr lang="en-GB" sz="4000" dirty="0">
              <a:solidFill>
                <a:srgbClr val="00B050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90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5840"/>
            <a:ext cx="7886700" cy="1823635"/>
          </a:xfrm>
        </p:spPr>
        <p:txBody>
          <a:bodyPr>
            <a:normAutofit/>
          </a:bodyPr>
          <a:lstStyle/>
          <a:p>
            <a:pPr algn="ctr"/>
            <a:r>
              <a:rPr lang="cs-CZ"/>
              <a:t>On average, plume in infrared imagery occurred </a:t>
            </a:r>
            <a:r>
              <a:rPr lang="cs-CZ">
                <a:solidFill>
                  <a:srgbClr val="FF0000"/>
                </a:solidFill>
              </a:rPr>
              <a:t>sooner</a:t>
            </a:r>
            <a:r>
              <a:rPr lang="cs-CZ"/>
              <a:t> than in the visible imagery by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1778952" y="2829475"/>
            <a:ext cx="55860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srgbClr val="FF0000"/>
                </a:solidFill>
                <a:latin typeface="Helvetica" panose="020B0604020202020204" pitchFamily="2" charset="0"/>
              </a:rPr>
              <a:t>37</a:t>
            </a:r>
            <a:endParaRPr lang="en-GB" sz="9600" b="1" dirty="0">
              <a:solidFill>
                <a:srgbClr val="FF0000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4000">
                <a:solidFill>
                  <a:srgbClr val="FF0000"/>
                </a:solidFill>
                <a:latin typeface="Helvetica" panose="020B0604020202020204" pitchFamily="2" charset="0"/>
              </a:rPr>
              <a:t>minutes</a:t>
            </a:r>
            <a:endParaRPr lang="en-GB" sz="4000" dirty="0">
              <a:solidFill>
                <a:srgbClr val="FF0000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80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5840"/>
            <a:ext cx="7886700" cy="1249163"/>
          </a:xfrm>
        </p:spPr>
        <p:txBody>
          <a:bodyPr>
            <a:normAutofit/>
          </a:bodyPr>
          <a:lstStyle/>
          <a:p>
            <a:pPr algn="ctr"/>
            <a:r>
              <a:rPr lang="cs-CZ"/>
              <a:t>Only in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1778952" y="1958494"/>
            <a:ext cx="55860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srgbClr val="00B050"/>
                </a:solidFill>
                <a:latin typeface="Helvetica" panose="020B0604020202020204" pitchFamily="2" charset="0"/>
              </a:rPr>
              <a:t>2</a:t>
            </a:r>
            <a:endParaRPr lang="en-GB" sz="9600" b="1" dirty="0">
              <a:solidFill>
                <a:srgbClr val="00B050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4000">
                <a:solidFill>
                  <a:srgbClr val="00B050"/>
                </a:solidFill>
                <a:latin typeface="Helvetica" panose="020B0604020202020204" pitchFamily="2" charset="0"/>
              </a:rPr>
              <a:t>cases</a:t>
            </a:r>
            <a:endParaRPr lang="en-GB" sz="4000" dirty="0">
              <a:solidFill>
                <a:srgbClr val="00B050"/>
              </a:solidFill>
              <a:latin typeface="Helvetica" panose="020B0604020202020204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B0F61A31-D30B-471D-A07B-E08DA19E19FF}"/>
              </a:ext>
            </a:extLst>
          </p:cNvPr>
          <p:cNvSpPr txBox="1">
            <a:spLocks/>
          </p:cNvSpPr>
          <p:nvPr/>
        </p:nvSpPr>
        <p:spPr>
          <a:xfrm>
            <a:off x="538243" y="4133870"/>
            <a:ext cx="7886700" cy="1249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cs-CZ"/>
              <a:t>was the plume apparent </a:t>
            </a:r>
            <a:r>
              <a:rPr lang="cs-CZ">
                <a:solidFill>
                  <a:srgbClr val="00B050"/>
                </a:solidFill>
              </a:rPr>
              <a:t>sooner</a:t>
            </a:r>
            <a:r>
              <a:rPr lang="cs-CZ"/>
              <a:t> in the visible imagery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502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5840"/>
            <a:ext cx="7886700" cy="1823635"/>
          </a:xfrm>
        </p:spPr>
        <p:txBody>
          <a:bodyPr>
            <a:normAutofit/>
          </a:bodyPr>
          <a:lstStyle/>
          <a:p>
            <a:pPr algn="ctr"/>
            <a:r>
              <a:rPr lang="cs-CZ"/>
              <a:t>On average, the lead time of the plume to the first </a:t>
            </a:r>
            <a:r>
              <a:rPr lang="cs-CZ">
                <a:solidFill>
                  <a:schemeClr val="accent2"/>
                </a:solidFill>
              </a:rPr>
              <a:t>2 cm </a:t>
            </a:r>
            <a:r>
              <a:rPr lang="cs-CZ"/>
              <a:t>hail report was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1778952" y="2829475"/>
            <a:ext cx="55860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schemeClr val="accent2"/>
                </a:solidFill>
                <a:latin typeface="Helvetica" panose="020B0604020202020204" pitchFamily="2" charset="0"/>
              </a:rPr>
              <a:t>-6.4</a:t>
            </a:r>
            <a:endParaRPr lang="en-GB" sz="9600" b="1" dirty="0">
              <a:solidFill>
                <a:schemeClr val="accent2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4000">
                <a:solidFill>
                  <a:schemeClr val="accent2"/>
                </a:solidFill>
                <a:latin typeface="Helvetica" panose="020B0604020202020204" pitchFamily="2" charset="0"/>
              </a:rPr>
              <a:t>   minutes</a:t>
            </a:r>
            <a:endParaRPr lang="en-GB" sz="4000" dirty="0">
              <a:solidFill>
                <a:schemeClr val="accent2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1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Motivation behind this presentation</a:t>
            </a:r>
            <a:endParaRPr lang="en-GB" sz="20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5978" y="6227056"/>
            <a:ext cx="1405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 Germany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July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</a:t>
            </a:r>
            <a:r>
              <a: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719" y="6548733"/>
            <a:ext cx="168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Daniel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Eggert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07C20FB-CAC5-4AD4-B7F4-CEF4048B9F44}"/>
              </a:ext>
            </a:extLst>
          </p:cNvPr>
          <p:cNvSpPr txBox="1"/>
          <p:nvPr/>
        </p:nvSpPr>
        <p:spPr>
          <a:xfrm>
            <a:off x="1850780" y="6547244"/>
            <a:ext cx="1830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Dejan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Primorac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8F1A1AD-5B48-4969-96FC-DB31AB879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31" y="4503949"/>
            <a:ext cx="3528137" cy="23540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202B98B-1007-4C73-B4FF-3B7DE768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820"/>
            <a:ext cx="4333912" cy="22026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E213664-1305-4836-BF30-463748531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87" y="2183820"/>
            <a:ext cx="3346313" cy="22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3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5840"/>
            <a:ext cx="7886700" cy="1823635"/>
          </a:xfrm>
        </p:spPr>
        <p:txBody>
          <a:bodyPr>
            <a:normAutofit/>
          </a:bodyPr>
          <a:lstStyle/>
          <a:p>
            <a:pPr algn="ctr"/>
            <a:r>
              <a:rPr lang="cs-CZ"/>
              <a:t>On average, the lead time of the plume to the first </a:t>
            </a:r>
            <a:r>
              <a:rPr lang="cs-CZ">
                <a:solidFill>
                  <a:srgbClr val="FF0000"/>
                </a:solidFill>
              </a:rPr>
              <a:t>5 cm </a:t>
            </a:r>
            <a:r>
              <a:rPr lang="cs-CZ"/>
              <a:t>hail report was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0AEE27-2277-47E1-B60F-E41678A4F846}"/>
              </a:ext>
            </a:extLst>
          </p:cNvPr>
          <p:cNvSpPr/>
          <p:nvPr/>
        </p:nvSpPr>
        <p:spPr>
          <a:xfrm>
            <a:off x="1778952" y="2829475"/>
            <a:ext cx="558609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9600" b="1">
                <a:solidFill>
                  <a:srgbClr val="FF0000"/>
                </a:solidFill>
                <a:latin typeface="Helvetica" panose="020B0604020202020204" pitchFamily="2" charset="0"/>
              </a:rPr>
              <a:t>8</a:t>
            </a:r>
            <a:endParaRPr lang="en-GB" sz="9600" b="1" dirty="0">
              <a:solidFill>
                <a:srgbClr val="FF0000"/>
              </a:solidFill>
              <a:latin typeface="Helvetica" panose="020B0604020202020204" pitchFamily="2" charset="0"/>
            </a:endParaRPr>
          </a:p>
          <a:p>
            <a:pPr lvl="0" algn="ctr"/>
            <a:r>
              <a:rPr lang="cs-CZ" sz="4000">
                <a:solidFill>
                  <a:srgbClr val="FF0000"/>
                </a:solidFill>
                <a:latin typeface="Helvetica" panose="020B0604020202020204" pitchFamily="2" charset="0"/>
              </a:rPr>
              <a:t>  minutes</a:t>
            </a:r>
            <a:endParaRPr lang="en-GB" sz="4000" dirty="0">
              <a:solidFill>
                <a:srgbClr val="FF0000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482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7609"/>
            <a:ext cx="7886700" cy="1357910"/>
          </a:xfrm>
        </p:spPr>
        <p:txBody>
          <a:bodyPr>
            <a:normAutofit/>
          </a:bodyPr>
          <a:lstStyle/>
          <a:p>
            <a:pPr algn="ctr"/>
            <a:r>
              <a:rPr lang="cs-CZ"/>
              <a:t>Lead time to the first </a:t>
            </a:r>
            <a:r>
              <a:rPr lang="cs-CZ">
                <a:solidFill>
                  <a:schemeClr val="accent2"/>
                </a:solidFill>
              </a:rPr>
              <a:t>2+ cm </a:t>
            </a:r>
            <a:r>
              <a:rPr lang="cs-CZ"/>
              <a:t>hail report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126A24A3-1A01-432C-9211-9CD88B50B062}"/>
              </a:ext>
            </a:extLst>
          </p:cNvPr>
          <p:cNvCxnSpPr/>
          <p:nvPr/>
        </p:nvCxnSpPr>
        <p:spPr>
          <a:xfrm>
            <a:off x="0" y="5253925"/>
            <a:ext cx="9144000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C60C238-29C6-4A9F-8090-820F5D1DEF78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572000" y="2115519"/>
            <a:ext cx="0" cy="3138406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6B64468-C1E9-4BDF-92A4-6AA02A39E61C}"/>
              </a:ext>
            </a:extLst>
          </p:cNvPr>
          <p:cNvCxnSpPr>
            <a:cxnSpLocks/>
          </p:cNvCxnSpPr>
          <p:nvPr/>
        </p:nvCxnSpPr>
        <p:spPr>
          <a:xfrm flipV="1">
            <a:off x="5290088" y="5160935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BA17008-1619-4EC8-88E5-D107C434C797}"/>
              </a:ext>
            </a:extLst>
          </p:cNvPr>
          <p:cNvCxnSpPr>
            <a:cxnSpLocks/>
          </p:cNvCxnSpPr>
          <p:nvPr/>
        </p:nvCxnSpPr>
        <p:spPr>
          <a:xfrm flipV="1">
            <a:off x="6015925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B02617-41FB-4316-953B-68E10E194654}"/>
              </a:ext>
            </a:extLst>
          </p:cNvPr>
          <p:cNvCxnSpPr>
            <a:cxnSpLocks/>
          </p:cNvCxnSpPr>
          <p:nvPr/>
        </p:nvCxnSpPr>
        <p:spPr>
          <a:xfrm flipV="1">
            <a:off x="6734013" y="5160934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AD5BCF15-E3BB-405E-AD67-C918B4175618}"/>
              </a:ext>
            </a:extLst>
          </p:cNvPr>
          <p:cNvCxnSpPr>
            <a:cxnSpLocks/>
          </p:cNvCxnSpPr>
          <p:nvPr/>
        </p:nvCxnSpPr>
        <p:spPr>
          <a:xfrm flipV="1">
            <a:off x="7452102" y="5164808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31386717-4971-46D5-B31D-EC4EC1D2D5DD}"/>
              </a:ext>
            </a:extLst>
          </p:cNvPr>
          <p:cNvCxnSpPr>
            <a:cxnSpLocks/>
          </p:cNvCxnSpPr>
          <p:nvPr/>
        </p:nvCxnSpPr>
        <p:spPr>
          <a:xfrm flipV="1">
            <a:off x="8177939" y="516093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A686645-F651-4EBF-9340-06CD03F0E9DF}"/>
              </a:ext>
            </a:extLst>
          </p:cNvPr>
          <p:cNvCxnSpPr>
            <a:cxnSpLocks/>
          </p:cNvCxnSpPr>
          <p:nvPr/>
        </p:nvCxnSpPr>
        <p:spPr>
          <a:xfrm flipV="1">
            <a:off x="8911525" y="5181596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1A8703E3-C07E-493E-86BC-6976770E3759}"/>
              </a:ext>
            </a:extLst>
          </p:cNvPr>
          <p:cNvCxnSpPr>
            <a:cxnSpLocks/>
          </p:cNvCxnSpPr>
          <p:nvPr/>
        </p:nvCxnSpPr>
        <p:spPr>
          <a:xfrm flipV="1">
            <a:off x="250556" y="5164808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99C6862D-6D39-455B-96C0-B218B6A3FC3E}"/>
              </a:ext>
            </a:extLst>
          </p:cNvPr>
          <p:cNvCxnSpPr>
            <a:cxnSpLocks/>
          </p:cNvCxnSpPr>
          <p:nvPr/>
        </p:nvCxnSpPr>
        <p:spPr>
          <a:xfrm flipV="1">
            <a:off x="968644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820E42D-1CC1-4376-B47C-1D8C9CB4F5D9}"/>
              </a:ext>
            </a:extLst>
          </p:cNvPr>
          <p:cNvCxnSpPr>
            <a:cxnSpLocks/>
          </p:cNvCxnSpPr>
          <p:nvPr/>
        </p:nvCxnSpPr>
        <p:spPr>
          <a:xfrm flipV="1">
            <a:off x="1694481" y="5182888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14320A78-F067-49BA-B012-88814C7B55CA}"/>
              </a:ext>
            </a:extLst>
          </p:cNvPr>
          <p:cNvCxnSpPr>
            <a:cxnSpLocks/>
          </p:cNvCxnSpPr>
          <p:nvPr/>
        </p:nvCxnSpPr>
        <p:spPr>
          <a:xfrm flipV="1">
            <a:off x="2420319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8A11746D-0C68-49F9-B3B2-151CE4C2344C}"/>
              </a:ext>
            </a:extLst>
          </p:cNvPr>
          <p:cNvCxnSpPr>
            <a:cxnSpLocks/>
          </p:cNvCxnSpPr>
          <p:nvPr/>
        </p:nvCxnSpPr>
        <p:spPr>
          <a:xfrm flipV="1">
            <a:off x="3138407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64B65E60-97E2-4762-8902-E8F01792FE3C}"/>
              </a:ext>
            </a:extLst>
          </p:cNvPr>
          <p:cNvCxnSpPr>
            <a:cxnSpLocks/>
          </p:cNvCxnSpPr>
          <p:nvPr/>
        </p:nvCxnSpPr>
        <p:spPr>
          <a:xfrm flipV="1">
            <a:off x="3856495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Obrázek 26">
            <a:extLst>
              <a:ext uri="{FF2B5EF4-FFF2-40B4-BE49-F238E27FC236}">
                <a16:creationId xmlns:a16="http://schemas.microsoft.com/office/drawing/2014/main" id="{8D06900D-5D20-4FFF-A7A5-6B3AF310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789" y="1814620"/>
            <a:ext cx="954421" cy="952216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BD55F22B-CFE7-4A41-BB0D-8459F62910FC}"/>
              </a:ext>
            </a:extLst>
          </p:cNvPr>
          <p:cNvSpPr txBox="1"/>
          <p:nvPr/>
        </p:nvSpPr>
        <p:spPr>
          <a:xfrm>
            <a:off x="2867117" y="4838097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-60</a:t>
            </a:r>
            <a:endParaRPr lang="en-US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6900249-E9E2-4D8E-973F-3174AC06483B}"/>
              </a:ext>
            </a:extLst>
          </p:cNvPr>
          <p:cNvSpPr txBox="1"/>
          <p:nvPr/>
        </p:nvSpPr>
        <p:spPr>
          <a:xfrm>
            <a:off x="1385173" y="48192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-120</a:t>
            </a:r>
            <a:endParaRPr lang="en-US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A263912C-3386-4ABC-BD17-0ADC5F80F144}"/>
              </a:ext>
            </a:extLst>
          </p:cNvPr>
          <p:cNvSpPr txBox="1"/>
          <p:nvPr/>
        </p:nvSpPr>
        <p:spPr>
          <a:xfrm>
            <a:off x="-52572" y="48192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-180</a:t>
            </a:r>
            <a:endParaRPr lang="en-US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0C5FB98-9C91-465C-BD08-6B059D5043A2}"/>
              </a:ext>
            </a:extLst>
          </p:cNvPr>
          <p:cNvSpPr txBox="1"/>
          <p:nvPr/>
        </p:nvSpPr>
        <p:spPr>
          <a:xfrm>
            <a:off x="5802052" y="48380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60</a:t>
            </a:r>
            <a:endParaRPr lang="en-US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501B7EE2-4819-4F3B-B97E-1CA2A9FFE040}"/>
              </a:ext>
            </a:extLst>
          </p:cNvPr>
          <p:cNvSpPr txBox="1"/>
          <p:nvPr/>
        </p:nvSpPr>
        <p:spPr>
          <a:xfrm>
            <a:off x="7211879" y="481924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120</a:t>
            </a:r>
            <a:endParaRPr lang="en-US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4929A0F-9383-4338-ACFF-FEAD39D83176}"/>
              </a:ext>
            </a:extLst>
          </p:cNvPr>
          <p:cNvSpPr txBox="1"/>
          <p:nvPr/>
        </p:nvSpPr>
        <p:spPr>
          <a:xfrm>
            <a:off x="8608276" y="483809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180</a:t>
            </a:r>
            <a:endParaRPr lang="en-US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1A53042-5266-429E-97C5-F2E73B28E7DA}"/>
              </a:ext>
            </a:extLst>
          </p:cNvPr>
          <p:cNvSpPr txBox="1"/>
          <p:nvPr/>
        </p:nvSpPr>
        <p:spPr>
          <a:xfrm>
            <a:off x="417014" y="5606979"/>
            <a:ext cx="4006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Plume occuring later than the hail report</a:t>
            </a:r>
          </a:p>
          <a:p>
            <a:endParaRPr lang="cs-CZ">
              <a:solidFill>
                <a:srgbClr val="FF0000"/>
              </a:solidFill>
            </a:endParaRPr>
          </a:p>
          <a:p>
            <a:r>
              <a:rPr lang="cs-CZ" sz="2400">
                <a:solidFill>
                  <a:srgbClr val="FF0000"/>
                </a:solidFill>
              </a:rPr>
              <a:t>        13/25 = 52% of cases 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08082DAC-75C4-4EDC-92CF-7602381FCFBD}"/>
              </a:ext>
            </a:extLst>
          </p:cNvPr>
          <p:cNvSpPr txBox="1"/>
          <p:nvPr/>
        </p:nvSpPr>
        <p:spPr>
          <a:xfrm>
            <a:off x="4661140" y="5614600"/>
            <a:ext cx="41827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rgbClr val="00B050"/>
                </a:solidFill>
              </a:rPr>
              <a:t>Plume occuring earlier than the hail report</a:t>
            </a:r>
          </a:p>
          <a:p>
            <a:endParaRPr lang="cs-CZ">
              <a:solidFill>
                <a:srgbClr val="00B050"/>
              </a:solidFill>
            </a:endParaRPr>
          </a:p>
          <a:p>
            <a:r>
              <a:rPr lang="cs-CZ" sz="2400">
                <a:solidFill>
                  <a:srgbClr val="00B050"/>
                </a:solidFill>
              </a:rPr>
              <a:t>            12/25 = 48% of cases </a:t>
            </a:r>
            <a:endParaRPr lang="en-US" sz="2400">
              <a:solidFill>
                <a:srgbClr val="00B050"/>
              </a:solidFill>
            </a:endParaRPr>
          </a:p>
        </p:txBody>
      </p: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F297A70D-0349-4213-8BB1-4D9ABC8394A1}"/>
              </a:ext>
            </a:extLst>
          </p:cNvPr>
          <p:cNvCxnSpPr/>
          <p:nvPr/>
        </p:nvCxnSpPr>
        <p:spPr>
          <a:xfrm flipH="1">
            <a:off x="355170" y="5580324"/>
            <a:ext cx="413029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E8DEBE01-9466-4048-8218-46E12B3EB54E}"/>
              </a:ext>
            </a:extLst>
          </p:cNvPr>
          <p:cNvCxnSpPr>
            <a:cxnSpLocks/>
          </p:cNvCxnSpPr>
          <p:nvPr/>
        </p:nvCxnSpPr>
        <p:spPr>
          <a:xfrm>
            <a:off x="4661140" y="5582083"/>
            <a:ext cx="4182748" cy="1572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BC58547C-AE22-46C8-8DFF-1219653AA73C}"/>
              </a:ext>
            </a:extLst>
          </p:cNvPr>
          <p:cNvSpPr txBox="1"/>
          <p:nvPr/>
        </p:nvSpPr>
        <p:spPr>
          <a:xfrm>
            <a:off x="4544224" y="484649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0 (min)</a:t>
            </a:r>
            <a:endParaRPr lang="en-US"/>
          </a:p>
        </p:txBody>
      </p:sp>
      <p:sp>
        <p:nvSpPr>
          <p:cNvPr id="44" name="Hvězda: pěticípá 43">
            <a:extLst>
              <a:ext uri="{FF2B5EF4-FFF2-40B4-BE49-F238E27FC236}">
                <a16:creationId xmlns:a16="http://schemas.microsoft.com/office/drawing/2014/main" id="{09BFA333-1C07-4CD2-B22F-5B2144A770A9}"/>
              </a:ext>
            </a:extLst>
          </p:cNvPr>
          <p:cNvSpPr/>
          <p:nvPr/>
        </p:nvSpPr>
        <p:spPr>
          <a:xfrm>
            <a:off x="4282324" y="4602608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vězda: pěticípá 44">
            <a:extLst>
              <a:ext uri="{FF2B5EF4-FFF2-40B4-BE49-F238E27FC236}">
                <a16:creationId xmlns:a16="http://schemas.microsoft.com/office/drawing/2014/main" id="{F52A9380-1058-498F-A882-3CCBA47A811F}"/>
              </a:ext>
            </a:extLst>
          </p:cNvPr>
          <p:cNvSpPr/>
          <p:nvPr/>
        </p:nvSpPr>
        <p:spPr>
          <a:xfrm>
            <a:off x="350714" y="4633864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vězda: pěticípá 45">
            <a:extLst>
              <a:ext uri="{FF2B5EF4-FFF2-40B4-BE49-F238E27FC236}">
                <a16:creationId xmlns:a16="http://schemas.microsoft.com/office/drawing/2014/main" id="{4DB15C7C-40A8-484F-ADC9-D200F833EE65}"/>
              </a:ext>
            </a:extLst>
          </p:cNvPr>
          <p:cNvSpPr/>
          <p:nvPr/>
        </p:nvSpPr>
        <p:spPr>
          <a:xfrm>
            <a:off x="4378933" y="4403903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vězda: pěticípá 46">
            <a:extLst>
              <a:ext uri="{FF2B5EF4-FFF2-40B4-BE49-F238E27FC236}">
                <a16:creationId xmlns:a16="http://schemas.microsoft.com/office/drawing/2014/main" id="{7E7ED784-1FC5-40F4-B971-FDA45D97E106}"/>
              </a:ext>
            </a:extLst>
          </p:cNvPr>
          <p:cNvSpPr/>
          <p:nvPr/>
        </p:nvSpPr>
        <p:spPr>
          <a:xfrm>
            <a:off x="4141772" y="4216641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vězda: pěticípá 47">
            <a:extLst>
              <a:ext uri="{FF2B5EF4-FFF2-40B4-BE49-F238E27FC236}">
                <a16:creationId xmlns:a16="http://schemas.microsoft.com/office/drawing/2014/main" id="{CB7D434F-1F90-4C91-853B-8D2FA1725636}"/>
              </a:ext>
            </a:extLst>
          </p:cNvPr>
          <p:cNvSpPr/>
          <p:nvPr/>
        </p:nvSpPr>
        <p:spPr>
          <a:xfrm>
            <a:off x="1581766" y="4633864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vězda: pěticípá 48">
            <a:extLst>
              <a:ext uri="{FF2B5EF4-FFF2-40B4-BE49-F238E27FC236}">
                <a16:creationId xmlns:a16="http://schemas.microsoft.com/office/drawing/2014/main" id="{C5DE48D9-8B9A-4289-9AA2-571E397A9C48}"/>
              </a:ext>
            </a:extLst>
          </p:cNvPr>
          <p:cNvSpPr/>
          <p:nvPr/>
        </p:nvSpPr>
        <p:spPr>
          <a:xfrm>
            <a:off x="3748952" y="4599915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vězda: pěticípá 49">
            <a:extLst>
              <a:ext uri="{FF2B5EF4-FFF2-40B4-BE49-F238E27FC236}">
                <a16:creationId xmlns:a16="http://schemas.microsoft.com/office/drawing/2014/main" id="{8BC90D95-CA9B-4998-BB80-A0110A942B2F}"/>
              </a:ext>
            </a:extLst>
          </p:cNvPr>
          <p:cNvSpPr/>
          <p:nvPr/>
        </p:nvSpPr>
        <p:spPr>
          <a:xfrm>
            <a:off x="3753406" y="4403903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vězda: pěticípá 50">
            <a:extLst>
              <a:ext uri="{FF2B5EF4-FFF2-40B4-BE49-F238E27FC236}">
                <a16:creationId xmlns:a16="http://schemas.microsoft.com/office/drawing/2014/main" id="{87739CBF-E9AA-4F65-9876-D7CB8C5F82A5}"/>
              </a:ext>
            </a:extLst>
          </p:cNvPr>
          <p:cNvSpPr/>
          <p:nvPr/>
        </p:nvSpPr>
        <p:spPr>
          <a:xfrm>
            <a:off x="3751430" y="4199332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vězda: pěticípá 51">
            <a:extLst>
              <a:ext uri="{FF2B5EF4-FFF2-40B4-BE49-F238E27FC236}">
                <a16:creationId xmlns:a16="http://schemas.microsoft.com/office/drawing/2014/main" id="{1B91D80A-ED0A-4F40-82F0-001C6131B4DF}"/>
              </a:ext>
            </a:extLst>
          </p:cNvPr>
          <p:cNvSpPr/>
          <p:nvPr/>
        </p:nvSpPr>
        <p:spPr>
          <a:xfrm>
            <a:off x="4138714" y="3982623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vězda: pěticípá 52">
            <a:extLst>
              <a:ext uri="{FF2B5EF4-FFF2-40B4-BE49-F238E27FC236}">
                <a16:creationId xmlns:a16="http://schemas.microsoft.com/office/drawing/2014/main" id="{5A3A94FF-BE80-4B18-968F-49B4104D46D7}"/>
              </a:ext>
            </a:extLst>
          </p:cNvPr>
          <p:cNvSpPr/>
          <p:nvPr/>
        </p:nvSpPr>
        <p:spPr>
          <a:xfrm>
            <a:off x="4145991" y="3724320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vězda: pěticípá 53">
            <a:extLst>
              <a:ext uri="{FF2B5EF4-FFF2-40B4-BE49-F238E27FC236}">
                <a16:creationId xmlns:a16="http://schemas.microsoft.com/office/drawing/2014/main" id="{F2BC4DAB-383B-4B22-97C4-1E7CDE43C418}"/>
              </a:ext>
            </a:extLst>
          </p:cNvPr>
          <p:cNvSpPr/>
          <p:nvPr/>
        </p:nvSpPr>
        <p:spPr>
          <a:xfrm>
            <a:off x="3988254" y="3538942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vězda: pěticípá 54">
            <a:extLst>
              <a:ext uri="{FF2B5EF4-FFF2-40B4-BE49-F238E27FC236}">
                <a16:creationId xmlns:a16="http://schemas.microsoft.com/office/drawing/2014/main" id="{91E15165-9B63-4C59-8D4C-BBC622489C15}"/>
              </a:ext>
            </a:extLst>
          </p:cNvPr>
          <p:cNvSpPr/>
          <p:nvPr/>
        </p:nvSpPr>
        <p:spPr>
          <a:xfrm>
            <a:off x="3262007" y="4599915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vězda: pěticípá 55">
            <a:extLst>
              <a:ext uri="{FF2B5EF4-FFF2-40B4-BE49-F238E27FC236}">
                <a16:creationId xmlns:a16="http://schemas.microsoft.com/office/drawing/2014/main" id="{487E8B9D-E11F-4DD4-B7E0-AA64A69E62A9}"/>
              </a:ext>
            </a:extLst>
          </p:cNvPr>
          <p:cNvSpPr/>
          <p:nvPr/>
        </p:nvSpPr>
        <p:spPr>
          <a:xfrm>
            <a:off x="4462515" y="3975004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Hvězda: pěticípá 56">
            <a:extLst>
              <a:ext uri="{FF2B5EF4-FFF2-40B4-BE49-F238E27FC236}">
                <a16:creationId xmlns:a16="http://schemas.microsoft.com/office/drawing/2014/main" id="{ADA66F77-EFC7-47C8-9B1C-172CA7BDB960}"/>
              </a:ext>
            </a:extLst>
          </p:cNvPr>
          <p:cNvSpPr/>
          <p:nvPr/>
        </p:nvSpPr>
        <p:spPr>
          <a:xfrm>
            <a:off x="4442282" y="3529615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vězda: pěticípá 57">
            <a:extLst>
              <a:ext uri="{FF2B5EF4-FFF2-40B4-BE49-F238E27FC236}">
                <a16:creationId xmlns:a16="http://schemas.microsoft.com/office/drawing/2014/main" id="{BCEC382E-CA1C-42F2-8DEB-2CC8DE4C3E5A}"/>
              </a:ext>
            </a:extLst>
          </p:cNvPr>
          <p:cNvSpPr/>
          <p:nvPr/>
        </p:nvSpPr>
        <p:spPr>
          <a:xfrm>
            <a:off x="5903361" y="4631662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vězda: pěticípá 58">
            <a:extLst>
              <a:ext uri="{FF2B5EF4-FFF2-40B4-BE49-F238E27FC236}">
                <a16:creationId xmlns:a16="http://schemas.microsoft.com/office/drawing/2014/main" id="{A46C5CFB-1E5D-40C8-B245-9B9FF86A2023}"/>
              </a:ext>
            </a:extLst>
          </p:cNvPr>
          <p:cNvSpPr/>
          <p:nvPr/>
        </p:nvSpPr>
        <p:spPr>
          <a:xfrm>
            <a:off x="4590397" y="4642064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vězda: pěticípá 59">
            <a:extLst>
              <a:ext uri="{FF2B5EF4-FFF2-40B4-BE49-F238E27FC236}">
                <a16:creationId xmlns:a16="http://schemas.microsoft.com/office/drawing/2014/main" id="{C8001AAA-3BAF-4C72-967A-CCB82C103373}"/>
              </a:ext>
            </a:extLst>
          </p:cNvPr>
          <p:cNvSpPr/>
          <p:nvPr/>
        </p:nvSpPr>
        <p:spPr>
          <a:xfrm>
            <a:off x="4867423" y="4642064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vězda: pěticípá 60">
            <a:extLst>
              <a:ext uri="{FF2B5EF4-FFF2-40B4-BE49-F238E27FC236}">
                <a16:creationId xmlns:a16="http://schemas.microsoft.com/office/drawing/2014/main" id="{2F3A3B86-69AE-4AAB-8E28-CD633E9AC2D9}"/>
              </a:ext>
            </a:extLst>
          </p:cNvPr>
          <p:cNvSpPr/>
          <p:nvPr/>
        </p:nvSpPr>
        <p:spPr>
          <a:xfrm>
            <a:off x="5009538" y="4421481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Hvězda: pěticípá 61">
            <a:extLst>
              <a:ext uri="{FF2B5EF4-FFF2-40B4-BE49-F238E27FC236}">
                <a16:creationId xmlns:a16="http://schemas.microsoft.com/office/drawing/2014/main" id="{1CDEB114-56B4-4059-927F-08AF33DA0B60}"/>
              </a:ext>
            </a:extLst>
          </p:cNvPr>
          <p:cNvSpPr/>
          <p:nvPr/>
        </p:nvSpPr>
        <p:spPr>
          <a:xfrm>
            <a:off x="4861232" y="4218525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vězda: pěticípá 62">
            <a:extLst>
              <a:ext uri="{FF2B5EF4-FFF2-40B4-BE49-F238E27FC236}">
                <a16:creationId xmlns:a16="http://schemas.microsoft.com/office/drawing/2014/main" id="{17E262B9-7233-4C30-9168-F662A8D58BDA}"/>
              </a:ext>
            </a:extLst>
          </p:cNvPr>
          <p:cNvSpPr/>
          <p:nvPr/>
        </p:nvSpPr>
        <p:spPr>
          <a:xfrm>
            <a:off x="4867423" y="3937294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vězda: pěticípá 63">
            <a:extLst>
              <a:ext uri="{FF2B5EF4-FFF2-40B4-BE49-F238E27FC236}">
                <a16:creationId xmlns:a16="http://schemas.microsoft.com/office/drawing/2014/main" id="{061B22F5-FC26-4A4C-878A-5742F9CF1719}"/>
              </a:ext>
            </a:extLst>
          </p:cNvPr>
          <p:cNvSpPr/>
          <p:nvPr/>
        </p:nvSpPr>
        <p:spPr>
          <a:xfrm>
            <a:off x="4862504" y="3700825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vězda: pěticípá 64">
            <a:extLst>
              <a:ext uri="{FF2B5EF4-FFF2-40B4-BE49-F238E27FC236}">
                <a16:creationId xmlns:a16="http://schemas.microsoft.com/office/drawing/2014/main" id="{81576CCA-64EF-40EA-9D93-F0C8C4954F41}"/>
              </a:ext>
            </a:extLst>
          </p:cNvPr>
          <p:cNvSpPr/>
          <p:nvPr/>
        </p:nvSpPr>
        <p:spPr>
          <a:xfrm>
            <a:off x="5116072" y="3542175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Hvězda: pěticípá 65">
            <a:extLst>
              <a:ext uri="{FF2B5EF4-FFF2-40B4-BE49-F238E27FC236}">
                <a16:creationId xmlns:a16="http://schemas.microsoft.com/office/drawing/2014/main" id="{2D217E7E-61B3-491D-BEC3-AB957154C5A5}"/>
              </a:ext>
            </a:extLst>
          </p:cNvPr>
          <p:cNvSpPr/>
          <p:nvPr/>
        </p:nvSpPr>
        <p:spPr>
          <a:xfrm>
            <a:off x="5542580" y="4641630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Hvězda: pěticípá 66">
            <a:extLst>
              <a:ext uri="{FF2B5EF4-FFF2-40B4-BE49-F238E27FC236}">
                <a16:creationId xmlns:a16="http://schemas.microsoft.com/office/drawing/2014/main" id="{B7C28BC3-0734-4AA7-B6F0-AF8625020006}"/>
              </a:ext>
            </a:extLst>
          </p:cNvPr>
          <p:cNvSpPr/>
          <p:nvPr/>
        </p:nvSpPr>
        <p:spPr>
          <a:xfrm>
            <a:off x="5121338" y="3280901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vězda: pěticípá 67">
            <a:extLst>
              <a:ext uri="{FF2B5EF4-FFF2-40B4-BE49-F238E27FC236}">
                <a16:creationId xmlns:a16="http://schemas.microsoft.com/office/drawing/2014/main" id="{F5F411A3-5C30-4800-BB26-A4A0EE088CB8}"/>
              </a:ext>
            </a:extLst>
          </p:cNvPr>
          <p:cNvSpPr/>
          <p:nvPr/>
        </p:nvSpPr>
        <p:spPr>
          <a:xfrm>
            <a:off x="4860709" y="3143255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Hvězda: pěticípá 68">
            <a:extLst>
              <a:ext uri="{FF2B5EF4-FFF2-40B4-BE49-F238E27FC236}">
                <a16:creationId xmlns:a16="http://schemas.microsoft.com/office/drawing/2014/main" id="{B7E0A7CA-5E99-4C82-8AA6-B875096F975A}"/>
              </a:ext>
            </a:extLst>
          </p:cNvPr>
          <p:cNvSpPr/>
          <p:nvPr/>
        </p:nvSpPr>
        <p:spPr>
          <a:xfrm>
            <a:off x="7211356" y="4631662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35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6C5E8-0717-47F4-8F48-26A0B787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57609"/>
            <a:ext cx="7886700" cy="1357910"/>
          </a:xfrm>
        </p:spPr>
        <p:txBody>
          <a:bodyPr>
            <a:normAutofit/>
          </a:bodyPr>
          <a:lstStyle/>
          <a:p>
            <a:pPr algn="ctr"/>
            <a:r>
              <a:rPr lang="cs-CZ"/>
              <a:t>Lead time to the first </a:t>
            </a:r>
            <a:r>
              <a:rPr lang="cs-CZ">
                <a:solidFill>
                  <a:schemeClr val="accent2"/>
                </a:solidFill>
              </a:rPr>
              <a:t>5+ cm </a:t>
            </a:r>
            <a:r>
              <a:rPr lang="cs-CZ"/>
              <a:t>hail report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D6F5EB2-A39F-44B9-BA76-F046A40C1689}"/>
              </a:ext>
            </a:extLst>
          </p:cNvPr>
          <p:cNvSpPr txBox="1">
            <a:spLocks/>
          </p:cNvSpPr>
          <p:nvPr/>
        </p:nvSpPr>
        <p:spPr>
          <a:xfrm>
            <a:off x="781050" y="1958052"/>
            <a:ext cx="7886700" cy="4371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126A24A3-1A01-432C-9211-9CD88B50B062}"/>
              </a:ext>
            </a:extLst>
          </p:cNvPr>
          <p:cNvCxnSpPr/>
          <p:nvPr/>
        </p:nvCxnSpPr>
        <p:spPr>
          <a:xfrm>
            <a:off x="0" y="5253925"/>
            <a:ext cx="9144000" cy="0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C60C238-29C6-4A9F-8090-820F5D1DEF78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572000" y="2115519"/>
            <a:ext cx="0" cy="3138406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06B64468-C1E9-4BDF-92A4-6AA02A39E61C}"/>
              </a:ext>
            </a:extLst>
          </p:cNvPr>
          <p:cNvCxnSpPr>
            <a:cxnSpLocks/>
          </p:cNvCxnSpPr>
          <p:nvPr/>
        </p:nvCxnSpPr>
        <p:spPr>
          <a:xfrm flipV="1">
            <a:off x="5290088" y="5160935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BA17008-1619-4EC8-88E5-D107C434C797}"/>
              </a:ext>
            </a:extLst>
          </p:cNvPr>
          <p:cNvCxnSpPr>
            <a:cxnSpLocks/>
          </p:cNvCxnSpPr>
          <p:nvPr/>
        </p:nvCxnSpPr>
        <p:spPr>
          <a:xfrm flipV="1">
            <a:off x="6015925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B02617-41FB-4316-953B-68E10E194654}"/>
              </a:ext>
            </a:extLst>
          </p:cNvPr>
          <p:cNvCxnSpPr>
            <a:cxnSpLocks/>
          </p:cNvCxnSpPr>
          <p:nvPr/>
        </p:nvCxnSpPr>
        <p:spPr>
          <a:xfrm flipV="1">
            <a:off x="6734013" y="5160934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AD5BCF15-E3BB-405E-AD67-C918B4175618}"/>
              </a:ext>
            </a:extLst>
          </p:cNvPr>
          <p:cNvCxnSpPr>
            <a:cxnSpLocks/>
          </p:cNvCxnSpPr>
          <p:nvPr/>
        </p:nvCxnSpPr>
        <p:spPr>
          <a:xfrm flipV="1">
            <a:off x="7452102" y="5164808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31386717-4971-46D5-B31D-EC4EC1D2D5DD}"/>
              </a:ext>
            </a:extLst>
          </p:cNvPr>
          <p:cNvCxnSpPr>
            <a:cxnSpLocks/>
          </p:cNvCxnSpPr>
          <p:nvPr/>
        </p:nvCxnSpPr>
        <p:spPr>
          <a:xfrm flipV="1">
            <a:off x="8177939" y="516093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A686645-F651-4EBF-9340-06CD03F0E9DF}"/>
              </a:ext>
            </a:extLst>
          </p:cNvPr>
          <p:cNvCxnSpPr>
            <a:cxnSpLocks/>
          </p:cNvCxnSpPr>
          <p:nvPr/>
        </p:nvCxnSpPr>
        <p:spPr>
          <a:xfrm flipV="1">
            <a:off x="8911525" y="5181596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1A8703E3-C07E-493E-86BC-6976770E3759}"/>
              </a:ext>
            </a:extLst>
          </p:cNvPr>
          <p:cNvCxnSpPr>
            <a:cxnSpLocks/>
          </p:cNvCxnSpPr>
          <p:nvPr/>
        </p:nvCxnSpPr>
        <p:spPr>
          <a:xfrm flipV="1">
            <a:off x="250556" y="5164808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99C6862D-6D39-455B-96C0-B218B6A3FC3E}"/>
              </a:ext>
            </a:extLst>
          </p:cNvPr>
          <p:cNvCxnSpPr>
            <a:cxnSpLocks/>
          </p:cNvCxnSpPr>
          <p:nvPr/>
        </p:nvCxnSpPr>
        <p:spPr>
          <a:xfrm flipV="1">
            <a:off x="968644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820E42D-1CC1-4376-B47C-1D8C9CB4F5D9}"/>
              </a:ext>
            </a:extLst>
          </p:cNvPr>
          <p:cNvCxnSpPr>
            <a:cxnSpLocks/>
          </p:cNvCxnSpPr>
          <p:nvPr/>
        </p:nvCxnSpPr>
        <p:spPr>
          <a:xfrm flipV="1">
            <a:off x="1694481" y="5182888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14320A78-F067-49BA-B012-88814C7B55CA}"/>
              </a:ext>
            </a:extLst>
          </p:cNvPr>
          <p:cNvCxnSpPr>
            <a:cxnSpLocks/>
          </p:cNvCxnSpPr>
          <p:nvPr/>
        </p:nvCxnSpPr>
        <p:spPr>
          <a:xfrm flipV="1">
            <a:off x="2420319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8A11746D-0C68-49F9-B3B2-151CE4C2344C}"/>
              </a:ext>
            </a:extLst>
          </p:cNvPr>
          <p:cNvCxnSpPr>
            <a:cxnSpLocks/>
          </p:cNvCxnSpPr>
          <p:nvPr/>
        </p:nvCxnSpPr>
        <p:spPr>
          <a:xfrm flipV="1">
            <a:off x="3138407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64B65E60-97E2-4762-8902-E8F01792FE3C}"/>
              </a:ext>
            </a:extLst>
          </p:cNvPr>
          <p:cNvCxnSpPr>
            <a:cxnSpLocks/>
          </p:cNvCxnSpPr>
          <p:nvPr/>
        </p:nvCxnSpPr>
        <p:spPr>
          <a:xfrm flipV="1">
            <a:off x="3856495" y="5177723"/>
            <a:ext cx="0" cy="152403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BD55F22B-CFE7-4A41-BB0D-8459F62910FC}"/>
              </a:ext>
            </a:extLst>
          </p:cNvPr>
          <p:cNvSpPr txBox="1"/>
          <p:nvPr/>
        </p:nvSpPr>
        <p:spPr>
          <a:xfrm>
            <a:off x="2867117" y="4838097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-60</a:t>
            </a:r>
            <a:endParaRPr lang="en-US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6900249-E9E2-4D8E-973F-3174AC06483B}"/>
              </a:ext>
            </a:extLst>
          </p:cNvPr>
          <p:cNvSpPr txBox="1"/>
          <p:nvPr/>
        </p:nvSpPr>
        <p:spPr>
          <a:xfrm>
            <a:off x="1385173" y="48192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-120</a:t>
            </a:r>
            <a:endParaRPr lang="en-US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A263912C-3386-4ABC-BD17-0ADC5F80F144}"/>
              </a:ext>
            </a:extLst>
          </p:cNvPr>
          <p:cNvSpPr txBox="1"/>
          <p:nvPr/>
        </p:nvSpPr>
        <p:spPr>
          <a:xfrm>
            <a:off x="-52572" y="481924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-180</a:t>
            </a:r>
            <a:endParaRPr lang="en-US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0C5FB98-9C91-465C-BD08-6B059D5043A2}"/>
              </a:ext>
            </a:extLst>
          </p:cNvPr>
          <p:cNvSpPr txBox="1"/>
          <p:nvPr/>
        </p:nvSpPr>
        <p:spPr>
          <a:xfrm>
            <a:off x="5802052" y="48380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60</a:t>
            </a:r>
            <a:endParaRPr lang="en-US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501B7EE2-4819-4F3B-B97E-1CA2A9FFE040}"/>
              </a:ext>
            </a:extLst>
          </p:cNvPr>
          <p:cNvSpPr txBox="1"/>
          <p:nvPr/>
        </p:nvSpPr>
        <p:spPr>
          <a:xfrm>
            <a:off x="7211879" y="481924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120</a:t>
            </a:r>
            <a:endParaRPr lang="en-US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4929A0F-9383-4338-ACFF-FEAD39D83176}"/>
              </a:ext>
            </a:extLst>
          </p:cNvPr>
          <p:cNvSpPr txBox="1"/>
          <p:nvPr/>
        </p:nvSpPr>
        <p:spPr>
          <a:xfrm>
            <a:off x="8608276" y="483809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180</a:t>
            </a:r>
            <a:endParaRPr lang="en-US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1A53042-5266-429E-97C5-F2E73B28E7DA}"/>
              </a:ext>
            </a:extLst>
          </p:cNvPr>
          <p:cNvSpPr txBox="1"/>
          <p:nvPr/>
        </p:nvSpPr>
        <p:spPr>
          <a:xfrm>
            <a:off x="417014" y="5606979"/>
            <a:ext cx="4006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Plume occuring later than the hail report</a:t>
            </a:r>
          </a:p>
          <a:p>
            <a:endParaRPr lang="cs-CZ">
              <a:solidFill>
                <a:srgbClr val="FF0000"/>
              </a:solidFill>
            </a:endParaRPr>
          </a:p>
          <a:p>
            <a:r>
              <a:rPr lang="cs-CZ" sz="2400">
                <a:solidFill>
                  <a:srgbClr val="FF0000"/>
                </a:solidFill>
              </a:rPr>
              <a:t>        11/25 = 44% of cases 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08082DAC-75C4-4EDC-92CF-7602381FCFBD}"/>
              </a:ext>
            </a:extLst>
          </p:cNvPr>
          <p:cNvSpPr txBox="1"/>
          <p:nvPr/>
        </p:nvSpPr>
        <p:spPr>
          <a:xfrm>
            <a:off x="4661140" y="5614600"/>
            <a:ext cx="41827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rgbClr val="00B050"/>
                </a:solidFill>
              </a:rPr>
              <a:t>Plume occuring earlier than the hail report</a:t>
            </a:r>
          </a:p>
          <a:p>
            <a:endParaRPr lang="cs-CZ">
              <a:solidFill>
                <a:srgbClr val="00B050"/>
              </a:solidFill>
            </a:endParaRPr>
          </a:p>
          <a:p>
            <a:r>
              <a:rPr lang="cs-CZ" sz="2400">
                <a:solidFill>
                  <a:srgbClr val="00B050"/>
                </a:solidFill>
              </a:rPr>
              <a:t>            14/25 = 56% of cases </a:t>
            </a:r>
            <a:endParaRPr lang="en-US" sz="2400">
              <a:solidFill>
                <a:srgbClr val="00B050"/>
              </a:solidFill>
            </a:endParaRPr>
          </a:p>
        </p:txBody>
      </p: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F297A70D-0349-4213-8BB1-4D9ABC8394A1}"/>
              </a:ext>
            </a:extLst>
          </p:cNvPr>
          <p:cNvCxnSpPr/>
          <p:nvPr/>
        </p:nvCxnSpPr>
        <p:spPr>
          <a:xfrm flipH="1">
            <a:off x="355170" y="5580324"/>
            <a:ext cx="413029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E8DEBE01-9466-4048-8218-46E12B3EB54E}"/>
              </a:ext>
            </a:extLst>
          </p:cNvPr>
          <p:cNvCxnSpPr>
            <a:cxnSpLocks/>
          </p:cNvCxnSpPr>
          <p:nvPr/>
        </p:nvCxnSpPr>
        <p:spPr>
          <a:xfrm>
            <a:off x="4661140" y="5582083"/>
            <a:ext cx="4182748" cy="1572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BC58547C-AE22-46C8-8DFF-1219653AA73C}"/>
              </a:ext>
            </a:extLst>
          </p:cNvPr>
          <p:cNvSpPr txBox="1"/>
          <p:nvPr/>
        </p:nvSpPr>
        <p:spPr>
          <a:xfrm>
            <a:off x="4544224" y="484649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0 (min)</a:t>
            </a:r>
            <a:endParaRPr lang="en-US"/>
          </a:p>
        </p:txBody>
      </p:sp>
      <p:sp>
        <p:nvSpPr>
          <p:cNvPr id="44" name="Hvězda: pěticípá 43">
            <a:extLst>
              <a:ext uri="{FF2B5EF4-FFF2-40B4-BE49-F238E27FC236}">
                <a16:creationId xmlns:a16="http://schemas.microsoft.com/office/drawing/2014/main" id="{09BFA333-1C07-4CD2-B22F-5B2144A770A9}"/>
              </a:ext>
            </a:extLst>
          </p:cNvPr>
          <p:cNvSpPr/>
          <p:nvPr/>
        </p:nvSpPr>
        <p:spPr>
          <a:xfrm>
            <a:off x="4368566" y="4641630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vězda: pěticípá 45">
            <a:extLst>
              <a:ext uri="{FF2B5EF4-FFF2-40B4-BE49-F238E27FC236}">
                <a16:creationId xmlns:a16="http://schemas.microsoft.com/office/drawing/2014/main" id="{4DB15C7C-40A8-484F-ADC9-D200F833EE65}"/>
              </a:ext>
            </a:extLst>
          </p:cNvPr>
          <p:cNvSpPr/>
          <p:nvPr/>
        </p:nvSpPr>
        <p:spPr>
          <a:xfrm>
            <a:off x="4115156" y="4504886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vězda: pěticípá 47">
            <a:extLst>
              <a:ext uri="{FF2B5EF4-FFF2-40B4-BE49-F238E27FC236}">
                <a16:creationId xmlns:a16="http://schemas.microsoft.com/office/drawing/2014/main" id="{CB7D434F-1F90-4C91-853B-8D2FA1725636}"/>
              </a:ext>
            </a:extLst>
          </p:cNvPr>
          <p:cNvSpPr/>
          <p:nvPr/>
        </p:nvSpPr>
        <p:spPr>
          <a:xfrm>
            <a:off x="2444039" y="4649793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vězda: pěticípá 58">
            <a:extLst>
              <a:ext uri="{FF2B5EF4-FFF2-40B4-BE49-F238E27FC236}">
                <a16:creationId xmlns:a16="http://schemas.microsoft.com/office/drawing/2014/main" id="{A46C5CFB-1E5D-40C8-B245-9B9FF86A2023}"/>
              </a:ext>
            </a:extLst>
          </p:cNvPr>
          <p:cNvSpPr/>
          <p:nvPr/>
        </p:nvSpPr>
        <p:spPr>
          <a:xfrm>
            <a:off x="4590397" y="4642064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Obrázek 69">
            <a:extLst>
              <a:ext uri="{FF2B5EF4-FFF2-40B4-BE49-F238E27FC236}">
                <a16:creationId xmlns:a16="http://schemas.microsoft.com/office/drawing/2014/main" id="{D090064D-8362-47B4-97E8-8CBDDA90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559" y="1798102"/>
            <a:ext cx="1378979" cy="910522"/>
          </a:xfrm>
          <a:prstGeom prst="rect">
            <a:avLst/>
          </a:prstGeom>
        </p:spPr>
      </p:pic>
      <p:sp>
        <p:nvSpPr>
          <p:cNvPr id="71" name="Hvězda: pěticípá 70">
            <a:extLst>
              <a:ext uri="{FF2B5EF4-FFF2-40B4-BE49-F238E27FC236}">
                <a16:creationId xmlns:a16="http://schemas.microsoft.com/office/drawing/2014/main" id="{8DC1D957-6F87-4592-AA81-F223AD5DB81A}"/>
              </a:ext>
            </a:extLst>
          </p:cNvPr>
          <p:cNvSpPr/>
          <p:nvPr/>
        </p:nvSpPr>
        <p:spPr>
          <a:xfrm>
            <a:off x="1581766" y="4631663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Hvězda: pěticípá 71">
            <a:extLst>
              <a:ext uri="{FF2B5EF4-FFF2-40B4-BE49-F238E27FC236}">
                <a16:creationId xmlns:a16="http://schemas.microsoft.com/office/drawing/2014/main" id="{E0679381-E5B9-4920-AF36-9D664076DD11}"/>
              </a:ext>
            </a:extLst>
          </p:cNvPr>
          <p:cNvSpPr/>
          <p:nvPr/>
        </p:nvSpPr>
        <p:spPr>
          <a:xfrm>
            <a:off x="3743471" y="4641630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Hvězda: pěticípá 72">
            <a:extLst>
              <a:ext uri="{FF2B5EF4-FFF2-40B4-BE49-F238E27FC236}">
                <a16:creationId xmlns:a16="http://schemas.microsoft.com/office/drawing/2014/main" id="{3E5A4845-F3CC-47FF-910D-A4C7BF91EDB8}"/>
              </a:ext>
            </a:extLst>
          </p:cNvPr>
          <p:cNvSpPr/>
          <p:nvPr/>
        </p:nvSpPr>
        <p:spPr>
          <a:xfrm>
            <a:off x="4107714" y="4218989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Hvězda: pěticípá 73">
            <a:extLst>
              <a:ext uri="{FF2B5EF4-FFF2-40B4-BE49-F238E27FC236}">
                <a16:creationId xmlns:a16="http://schemas.microsoft.com/office/drawing/2014/main" id="{3A899EAC-E8C1-4555-B2B4-5B38617FBAD8}"/>
              </a:ext>
            </a:extLst>
          </p:cNvPr>
          <p:cNvSpPr/>
          <p:nvPr/>
        </p:nvSpPr>
        <p:spPr>
          <a:xfrm>
            <a:off x="3758728" y="4413010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Hvězda: pěticípá 74">
            <a:extLst>
              <a:ext uri="{FF2B5EF4-FFF2-40B4-BE49-F238E27FC236}">
                <a16:creationId xmlns:a16="http://schemas.microsoft.com/office/drawing/2014/main" id="{4816E96E-0DB5-4F03-AB63-BB1C034978E1}"/>
              </a:ext>
            </a:extLst>
          </p:cNvPr>
          <p:cNvSpPr/>
          <p:nvPr/>
        </p:nvSpPr>
        <p:spPr>
          <a:xfrm>
            <a:off x="4107714" y="3987115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Hvězda: pěticípá 75">
            <a:extLst>
              <a:ext uri="{FF2B5EF4-FFF2-40B4-BE49-F238E27FC236}">
                <a16:creationId xmlns:a16="http://schemas.microsoft.com/office/drawing/2014/main" id="{A6F4D2C7-6F42-4E26-95DE-25129D5DA206}"/>
              </a:ext>
            </a:extLst>
          </p:cNvPr>
          <p:cNvSpPr/>
          <p:nvPr/>
        </p:nvSpPr>
        <p:spPr>
          <a:xfrm>
            <a:off x="3914072" y="3744500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Hvězda: pěticípá 76">
            <a:extLst>
              <a:ext uri="{FF2B5EF4-FFF2-40B4-BE49-F238E27FC236}">
                <a16:creationId xmlns:a16="http://schemas.microsoft.com/office/drawing/2014/main" id="{57A5A4AB-EC60-4502-9D19-24811523C103}"/>
              </a:ext>
            </a:extLst>
          </p:cNvPr>
          <p:cNvSpPr/>
          <p:nvPr/>
        </p:nvSpPr>
        <p:spPr>
          <a:xfrm>
            <a:off x="3186703" y="4649793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Hvězda: pěticípá 77">
            <a:extLst>
              <a:ext uri="{FF2B5EF4-FFF2-40B4-BE49-F238E27FC236}">
                <a16:creationId xmlns:a16="http://schemas.microsoft.com/office/drawing/2014/main" id="{60A497A8-C301-4286-AD52-C975C0B0A2D2}"/>
              </a:ext>
            </a:extLst>
          </p:cNvPr>
          <p:cNvSpPr/>
          <p:nvPr/>
        </p:nvSpPr>
        <p:spPr>
          <a:xfrm>
            <a:off x="6283458" y="4622297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Hvězda: pěticípá 78">
            <a:extLst>
              <a:ext uri="{FF2B5EF4-FFF2-40B4-BE49-F238E27FC236}">
                <a16:creationId xmlns:a16="http://schemas.microsoft.com/office/drawing/2014/main" id="{F4AFECD0-9379-4526-876F-D93D01DC4F9F}"/>
              </a:ext>
            </a:extLst>
          </p:cNvPr>
          <p:cNvSpPr/>
          <p:nvPr/>
        </p:nvSpPr>
        <p:spPr>
          <a:xfrm>
            <a:off x="4585726" y="4412197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Hvězda: pěticípá 79">
            <a:extLst>
              <a:ext uri="{FF2B5EF4-FFF2-40B4-BE49-F238E27FC236}">
                <a16:creationId xmlns:a16="http://schemas.microsoft.com/office/drawing/2014/main" id="{4FBF2FA0-FAA2-4300-977E-E2D6478F61D6}"/>
              </a:ext>
            </a:extLst>
          </p:cNvPr>
          <p:cNvSpPr/>
          <p:nvPr/>
        </p:nvSpPr>
        <p:spPr>
          <a:xfrm>
            <a:off x="5016860" y="4627748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Hvězda: pěticípá 80">
            <a:extLst>
              <a:ext uri="{FF2B5EF4-FFF2-40B4-BE49-F238E27FC236}">
                <a16:creationId xmlns:a16="http://schemas.microsoft.com/office/drawing/2014/main" id="{E6BB9FD5-86C6-4DE1-99A4-6C622C44D774}"/>
              </a:ext>
            </a:extLst>
          </p:cNvPr>
          <p:cNvSpPr/>
          <p:nvPr/>
        </p:nvSpPr>
        <p:spPr>
          <a:xfrm>
            <a:off x="4858718" y="4408088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Hvězda: pěticípá 81">
            <a:extLst>
              <a:ext uri="{FF2B5EF4-FFF2-40B4-BE49-F238E27FC236}">
                <a16:creationId xmlns:a16="http://schemas.microsoft.com/office/drawing/2014/main" id="{BE8F6F03-128C-4A68-B1A7-92CC6BE8ABD1}"/>
              </a:ext>
            </a:extLst>
          </p:cNvPr>
          <p:cNvSpPr/>
          <p:nvPr/>
        </p:nvSpPr>
        <p:spPr>
          <a:xfrm>
            <a:off x="5551078" y="4641630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Hvězda: pěticípá 82">
            <a:extLst>
              <a:ext uri="{FF2B5EF4-FFF2-40B4-BE49-F238E27FC236}">
                <a16:creationId xmlns:a16="http://schemas.microsoft.com/office/drawing/2014/main" id="{44A23618-C440-4188-BEFB-88B488983FCB}"/>
              </a:ext>
            </a:extLst>
          </p:cNvPr>
          <p:cNvSpPr/>
          <p:nvPr/>
        </p:nvSpPr>
        <p:spPr>
          <a:xfrm>
            <a:off x="4858718" y="4174385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Hvězda: pěticípá 83">
            <a:extLst>
              <a:ext uri="{FF2B5EF4-FFF2-40B4-BE49-F238E27FC236}">
                <a16:creationId xmlns:a16="http://schemas.microsoft.com/office/drawing/2014/main" id="{51665D00-EC9C-4B7E-99F7-A1BC11C839F7}"/>
              </a:ext>
            </a:extLst>
          </p:cNvPr>
          <p:cNvSpPr/>
          <p:nvPr/>
        </p:nvSpPr>
        <p:spPr>
          <a:xfrm>
            <a:off x="5541629" y="4387134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Hvězda: pěticípá 84">
            <a:extLst>
              <a:ext uri="{FF2B5EF4-FFF2-40B4-BE49-F238E27FC236}">
                <a16:creationId xmlns:a16="http://schemas.microsoft.com/office/drawing/2014/main" id="{C3F531C8-43B0-43C3-B8D4-EC1D4CC8EDD5}"/>
              </a:ext>
            </a:extLst>
          </p:cNvPr>
          <p:cNvSpPr/>
          <p:nvPr/>
        </p:nvSpPr>
        <p:spPr>
          <a:xfrm>
            <a:off x="7008444" y="4622297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Hvězda: pěticípá 86">
            <a:extLst>
              <a:ext uri="{FF2B5EF4-FFF2-40B4-BE49-F238E27FC236}">
                <a16:creationId xmlns:a16="http://schemas.microsoft.com/office/drawing/2014/main" id="{373BB3AC-24B9-4161-B5BD-0AC46754A990}"/>
              </a:ext>
            </a:extLst>
          </p:cNvPr>
          <p:cNvSpPr/>
          <p:nvPr/>
        </p:nvSpPr>
        <p:spPr>
          <a:xfrm>
            <a:off x="4877510" y="3930822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Hvězda: pěticípá 87">
            <a:extLst>
              <a:ext uri="{FF2B5EF4-FFF2-40B4-BE49-F238E27FC236}">
                <a16:creationId xmlns:a16="http://schemas.microsoft.com/office/drawing/2014/main" id="{BA13FE62-EAA6-44F7-9403-2119B8482D0E}"/>
              </a:ext>
            </a:extLst>
          </p:cNvPr>
          <p:cNvSpPr/>
          <p:nvPr/>
        </p:nvSpPr>
        <p:spPr>
          <a:xfrm>
            <a:off x="5085105" y="3703432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Hvězda: pěticípá 88">
            <a:extLst>
              <a:ext uri="{FF2B5EF4-FFF2-40B4-BE49-F238E27FC236}">
                <a16:creationId xmlns:a16="http://schemas.microsoft.com/office/drawing/2014/main" id="{157A2A0D-F31D-4246-BEC3-42D1C40B4BB0}"/>
              </a:ext>
            </a:extLst>
          </p:cNvPr>
          <p:cNvSpPr/>
          <p:nvPr/>
        </p:nvSpPr>
        <p:spPr>
          <a:xfrm>
            <a:off x="4462993" y="4143166"/>
            <a:ext cx="213069" cy="18537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Hvězda: pěticípá 89">
            <a:extLst>
              <a:ext uri="{FF2B5EF4-FFF2-40B4-BE49-F238E27FC236}">
                <a16:creationId xmlns:a16="http://schemas.microsoft.com/office/drawing/2014/main" id="{3B5AA086-E8B2-49F9-87F2-56EB49C729FA}"/>
              </a:ext>
            </a:extLst>
          </p:cNvPr>
          <p:cNvSpPr/>
          <p:nvPr/>
        </p:nvSpPr>
        <p:spPr>
          <a:xfrm>
            <a:off x="5085105" y="3430406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Hvězda: pěticípá 90">
            <a:extLst>
              <a:ext uri="{FF2B5EF4-FFF2-40B4-BE49-F238E27FC236}">
                <a16:creationId xmlns:a16="http://schemas.microsoft.com/office/drawing/2014/main" id="{1CA83C6E-D03B-4AB0-8720-9DC16B7FA733}"/>
              </a:ext>
            </a:extLst>
          </p:cNvPr>
          <p:cNvSpPr/>
          <p:nvPr/>
        </p:nvSpPr>
        <p:spPr>
          <a:xfrm>
            <a:off x="7236866" y="4471898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Hvězda: pěticípá 91">
            <a:extLst>
              <a:ext uri="{FF2B5EF4-FFF2-40B4-BE49-F238E27FC236}">
                <a16:creationId xmlns:a16="http://schemas.microsoft.com/office/drawing/2014/main" id="{AD055F84-CE0D-4BA3-B78D-A19234CDA418}"/>
              </a:ext>
            </a:extLst>
          </p:cNvPr>
          <p:cNvSpPr/>
          <p:nvPr/>
        </p:nvSpPr>
        <p:spPr>
          <a:xfrm>
            <a:off x="6282712" y="4379209"/>
            <a:ext cx="213069" cy="185378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3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A tale of one russian hailstorm…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DE9187-1482-4D56-BD35-BD769A381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0" y="2235204"/>
            <a:ext cx="8205463" cy="46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02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E2E6A40-80F9-42F0-A5EA-E85E5002A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0" y="2233323"/>
            <a:ext cx="8205463" cy="46246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A tale of one russian hailstorm…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pic>
        <p:nvPicPr>
          <p:cNvPr id="7" name="Picture 2" descr="https://pp.userapi.com/c847219/v847219843/8cef4/bX9Szy3NqZk.jpg">
            <a:extLst>
              <a:ext uri="{FF2B5EF4-FFF2-40B4-BE49-F238E27FC236}">
                <a16:creationId xmlns:a16="http://schemas.microsoft.com/office/drawing/2014/main" id="{85F2B61C-03BE-44C3-875F-C05FF7B7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763"/>
            <a:ext cx="1859306" cy="18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pp.userapi.com/c849216/v849216045/1a59e/U26WtwCZygs.jpg">
            <a:extLst>
              <a:ext uri="{FF2B5EF4-FFF2-40B4-BE49-F238E27FC236}">
                <a16:creationId xmlns:a16="http://schemas.microsoft.com/office/drawing/2014/main" id="{E2343F62-EC33-4DA7-A19B-8ACB0FD8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5023"/>
            <a:ext cx="1859306" cy="208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pp.userapi.com/c845122/v845122594/9296e/FEre152MztI.jpg">
            <a:extLst>
              <a:ext uri="{FF2B5EF4-FFF2-40B4-BE49-F238E27FC236}">
                <a16:creationId xmlns:a16="http://schemas.microsoft.com/office/drawing/2014/main" id="{99059DD9-DDC9-4944-B8FF-C7AC0073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56" y="2909763"/>
            <a:ext cx="2012336" cy="25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pp.userapi.com/c845122/v845122594/92982/DVDCbwprp1E.jpg">
            <a:extLst>
              <a:ext uri="{FF2B5EF4-FFF2-40B4-BE49-F238E27FC236}">
                <a16:creationId xmlns:a16="http://schemas.microsoft.com/office/drawing/2014/main" id="{9DFA8B5F-708B-49AC-9AE4-F5AE594E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56" y="4752731"/>
            <a:ext cx="2012336" cy="21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59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Limitations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690854" y="1867546"/>
            <a:ext cx="8367507" cy="332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/>
              <a:t>Small sample of storms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ESWD accurracy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Spatial and temporal resolution of satellite data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Considerable subjectivity in plume detection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</p:spTree>
    <p:extLst>
      <p:ext uri="{BB962C8B-B14F-4D97-AF65-F5344CB8AC3E}">
        <p14:creationId xmlns:p14="http://schemas.microsoft.com/office/powerpoint/2010/main" val="541090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Answers to research questions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690854" y="1867546"/>
            <a:ext cx="8367507" cy="412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>
              <a:buAutoNum type="arabicPeriod"/>
            </a:pPr>
            <a:r>
              <a:rPr lang="cs-CZ" altLang="de-DE" sz="2177"/>
              <a:t>Did</a:t>
            </a:r>
            <a:r>
              <a:rPr lang="cs-CZ" altLang="de-DE" sz="2177" b="1"/>
              <a:t> </a:t>
            </a:r>
            <a:r>
              <a:rPr lang="cs-CZ" altLang="de-DE" sz="2177"/>
              <a:t>the investigated hailstorms produce plumes?</a:t>
            </a:r>
          </a:p>
          <a:p>
            <a:pPr marL="457200" indent="-457200">
              <a:buAutoNum type="arabicPeriod"/>
            </a:pPr>
            <a:endParaRPr lang="cs-CZ" altLang="de-DE" sz="2177"/>
          </a:p>
          <a:p>
            <a:pPr marL="0" indent="0"/>
            <a:r>
              <a:rPr lang="cs-CZ" altLang="de-DE" sz="2177" i="1"/>
              <a:t>Most of them (86.2%) did, detectable mostly in the infrared imagery.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2. If yes, how much lead time was there between the plume and the first hail report? </a:t>
            </a:r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 i="1"/>
              <a:t>Lead time was very variable, on average negative for the first 2 cm and positive for the first 5 cm hail report.</a:t>
            </a:r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</p:spTree>
    <p:extLst>
      <p:ext uri="{BB962C8B-B14F-4D97-AF65-F5344CB8AC3E}">
        <p14:creationId xmlns:p14="http://schemas.microsoft.com/office/powerpoint/2010/main" val="75022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Further questions to ask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72D9AD-D8CE-4836-909C-00E20FF479F3}"/>
              </a:ext>
            </a:extLst>
          </p:cNvPr>
          <p:cNvSpPr txBox="1">
            <a:spLocks/>
          </p:cNvSpPr>
          <p:nvPr/>
        </p:nvSpPr>
        <p:spPr bwMode="auto">
          <a:xfrm>
            <a:off x="690854" y="1867546"/>
            <a:ext cx="8367507" cy="332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cs-CZ" altLang="de-DE" sz="2177"/>
              <a:t>How would plumes compare to other types of severe weather?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r>
              <a:rPr lang="cs-CZ" altLang="de-DE" sz="2177"/>
              <a:t>Given that plume is detected, what is the probability of severe weather?</a:t>
            </a:r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</p:spTree>
    <p:extLst>
      <p:ext uri="{BB962C8B-B14F-4D97-AF65-F5344CB8AC3E}">
        <p14:creationId xmlns:p14="http://schemas.microsoft.com/office/powerpoint/2010/main" val="1984026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What future holds for plume detection? </a:t>
            </a:r>
            <a:endParaRPr lang="en-GB" sz="20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5F78CA-E565-4202-8816-28D0B46E8843}"/>
              </a:ext>
            </a:extLst>
          </p:cNvPr>
          <p:cNvSpPr txBox="1">
            <a:spLocks/>
          </p:cNvSpPr>
          <p:nvPr/>
        </p:nvSpPr>
        <p:spPr bwMode="auto">
          <a:xfrm>
            <a:off x="577200" y="1922521"/>
            <a:ext cx="8367507" cy="46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tabLst>
                <a:tab pos="341313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 sz="28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cs-CZ" altLang="de-DE" sz="2177"/>
          </a:p>
          <a:p>
            <a:pPr marL="0" indent="0"/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pPr>
              <a:buFontTx/>
              <a:buChar char="•"/>
            </a:pPr>
            <a:endParaRPr lang="en-US" altLang="de-DE" sz="2177"/>
          </a:p>
          <a:p>
            <a:endParaRPr lang="en-US" altLang="de-DE" sz="2177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78F75-B4E8-415F-9844-73E34858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3" y="2240805"/>
            <a:ext cx="4843220" cy="41711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A784EE-A697-433C-9FBD-8117C6761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45" y="2240805"/>
            <a:ext cx="4843355" cy="417549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EED2AD1-6070-4D2C-8861-AAED1370A53E}"/>
              </a:ext>
            </a:extLst>
          </p:cNvPr>
          <p:cNvSpPr txBox="1"/>
          <p:nvPr/>
        </p:nvSpPr>
        <p:spPr>
          <a:xfrm>
            <a:off x="-77092" y="6127332"/>
            <a:ext cx="3130258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https://satelliteliaisonblog.com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5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Above Anvil Cirrus Plumes</a:t>
            </a:r>
            <a:endParaRPr lang="en-GB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719" y="6548733"/>
            <a:ext cx="168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Daniel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Eggert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07C20FB-CAC5-4AD4-B7F4-CEF4048B9F44}"/>
              </a:ext>
            </a:extLst>
          </p:cNvPr>
          <p:cNvSpPr txBox="1"/>
          <p:nvPr/>
        </p:nvSpPr>
        <p:spPr>
          <a:xfrm>
            <a:off x="1850780" y="6547244"/>
            <a:ext cx="1830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Dejan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Primorac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 descr="ch124">
            <a:extLst>
              <a:ext uri="{FF2B5EF4-FFF2-40B4-BE49-F238E27FC236}">
                <a16:creationId xmlns:a16="http://schemas.microsoft.com/office/drawing/2014/main" id="{5C72FEDB-2DF5-411D-B667-81F5421D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0" y="2655331"/>
            <a:ext cx="4167491" cy="3125187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10" descr="ch4clb">
            <a:extLst>
              <a:ext uri="{FF2B5EF4-FFF2-40B4-BE49-F238E27FC236}">
                <a16:creationId xmlns:a16="http://schemas.microsoft.com/office/drawing/2014/main" id="{E70BF0A7-4237-464C-B836-AE6E3C39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254" y="2655331"/>
            <a:ext cx="4167492" cy="312518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CDFCAE-F40D-430A-A98A-58E6E7124FB4}"/>
              </a:ext>
            </a:extLst>
          </p:cNvPr>
          <p:cNvSpPr txBox="1"/>
          <p:nvPr/>
        </p:nvSpPr>
        <p:spPr>
          <a:xfrm flipH="1">
            <a:off x="77194" y="6485689"/>
            <a:ext cx="2915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/>
              <a:t>Courtesy of Martin Setvak</a:t>
            </a:r>
            <a:endParaRPr lang="en-US" sz="160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A727A2-2072-4FAC-AFD2-DB84D0182AC0}"/>
              </a:ext>
            </a:extLst>
          </p:cNvPr>
          <p:cNvSpPr txBox="1"/>
          <p:nvPr/>
        </p:nvSpPr>
        <p:spPr>
          <a:xfrm>
            <a:off x="426203" y="2076773"/>
            <a:ext cx="819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Research began in 1980s with the advances in the satellite meteorology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43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Above Anvil Cirrus Plumes</a:t>
            </a:r>
            <a:endParaRPr lang="en-GB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719" y="6548733"/>
            <a:ext cx="168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Daniel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Eggert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07C20FB-CAC5-4AD4-B7F4-CEF4048B9F44}"/>
              </a:ext>
            </a:extLst>
          </p:cNvPr>
          <p:cNvSpPr txBox="1"/>
          <p:nvPr/>
        </p:nvSpPr>
        <p:spPr>
          <a:xfrm>
            <a:off x="1850780" y="6547244"/>
            <a:ext cx="1830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Dejan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Primorac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2" descr="ch124">
            <a:extLst>
              <a:ext uri="{FF2B5EF4-FFF2-40B4-BE49-F238E27FC236}">
                <a16:creationId xmlns:a16="http://schemas.microsoft.com/office/drawing/2014/main" id="{5C72FEDB-2DF5-411D-B667-81F5421D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0" y="2655331"/>
            <a:ext cx="4167491" cy="3125187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10" descr="ch4clb">
            <a:extLst>
              <a:ext uri="{FF2B5EF4-FFF2-40B4-BE49-F238E27FC236}">
                <a16:creationId xmlns:a16="http://schemas.microsoft.com/office/drawing/2014/main" id="{E70BF0A7-4237-464C-B836-AE6E3C394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254" y="2655331"/>
            <a:ext cx="4167492" cy="3125188"/>
          </a:xfrm>
          <a:prstGeom prst="rect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ACDFCAE-F40D-430A-A98A-58E6E7124FB4}"/>
              </a:ext>
            </a:extLst>
          </p:cNvPr>
          <p:cNvSpPr txBox="1"/>
          <p:nvPr/>
        </p:nvSpPr>
        <p:spPr>
          <a:xfrm flipH="1">
            <a:off x="77194" y="6485689"/>
            <a:ext cx="2915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/>
              <a:t>Courtesy of Martin Setvak</a:t>
            </a:r>
            <a:endParaRPr lang="en-US" sz="16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E5D03F-D0BB-42DB-B840-884053153A17}"/>
              </a:ext>
            </a:extLst>
          </p:cNvPr>
          <p:cNvSpPr txBox="1"/>
          <p:nvPr/>
        </p:nvSpPr>
        <p:spPr>
          <a:xfrm>
            <a:off x="426203" y="2076773"/>
            <a:ext cx="819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18 August 1986: Hailstorm over the Czech Republic with hail up to 12 cm in diameter</a:t>
            </a:r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813B83C-9C3E-4C1E-8A7F-11BE469CD742}"/>
              </a:ext>
            </a:extLst>
          </p:cNvPr>
          <p:cNvSpPr txBox="1"/>
          <p:nvPr/>
        </p:nvSpPr>
        <p:spPr>
          <a:xfrm>
            <a:off x="2104000" y="3533614"/>
            <a:ext cx="95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Plume</a:t>
            </a:r>
            <a:endParaRPr lang="en-US" b="1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1682B9FF-7CC3-48CC-97BB-34A90C2127EC}"/>
              </a:ext>
            </a:extLst>
          </p:cNvPr>
          <p:cNvCxnSpPr>
            <a:cxnSpLocks/>
          </p:cNvCxnSpPr>
          <p:nvPr/>
        </p:nvCxnSpPr>
        <p:spPr>
          <a:xfrm flipH="1">
            <a:off x="2255004" y="3862886"/>
            <a:ext cx="257712" cy="78529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B7C7F7E-2426-4BE2-907F-A46FEC400593}"/>
              </a:ext>
            </a:extLst>
          </p:cNvPr>
          <p:cNvSpPr txBox="1"/>
          <p:nvPr/>
        </p:nvSpPr>
        <p:spPr>
          <a:xfrm>
            <a:off x="5664855" y="5845334"/>
            <a:ext cx="255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/>
              <a:t>Cold-U/V with embedded warm area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18793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Above Anvil Cirrus Plumes</a:t>
            </a:r>
            <a:endParaRPr lang="en-GB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9719" y="6548733"/>
            <a:ext cx="1686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Daniel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Eggert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07C20FB-CAC5-4AD4-B7F4-CEF4048B9F44}"/>
              </a:ext>
            </a:extLst>
          </p:cNvPr>
          <p:cNvSpPr txBox="1"/>
          <p:nvPr/>
        </p:nvSpPr>
        <p:spPr>
          <a:xfrm>
            <a:off x="1850780" y="6547244"/>
            <a:ext cx="1830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Dejan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Primorac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E5D03F-D0BB-42DB-B840-884053153A17}"/>
              </a:ext>
            </a:extLst>
          </p:cNvPr>
          <p:cNvSpPr txBox="1"/>
          <p:nvPr/>
        </p:nvSpPr>
        <p:spPr>
          <a:xfrm>
            <a:off x="426203" y="2076773"/>
            <a:ext cx="819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Plume corresponds to the </a:t>
            </a:r>
            <a:r>
              <a:rPr lang="cs-CZ" b="1"/>
              <a:t>warm</a:t>
            </a:r>
            <a:r>
              <a:rPr lang="cs-CZ"/>
              <a:t> area </a:t>
            </a:r>
            <a:r>
              <a:rPr lang="cs-CZ" b="1"/>
              <a:t>downwind</a:t>
            </a:r>
            <a:r>
              <a:rPr lang="cs-CZ"/>
              <a:t> of the </a:t>
            </a:r>
            <a:r>
              <a:rPr lang="cs-CZ" b="1"/>
              <a:t>overshooting top</a:t>
            </a:r>
            <a:endParaRPr lang="en-US" b="1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9B37F96-6F77-4BC5-A0ED-0F26A5B9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331"/>
            <a:ext cx="3022508" cy="384403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6C56584-9A87-4B98-BD09-68A66936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110" y="2847350"/>
            <a:ext cx="4635000" cy="34600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D1738E78-F0B5-4BF6-960F-5D0DDEFD18EB}"/>
              </a:ext>
            </a:extLst>
          </p:cNvPr>
          <p:cNvSpPr txBox="1"/>
          <p:nvPr/>
        </p:nvSpPr>
        <p:spPr>
          <a:xfrm>
            <a:off x="1704982" y="6547244"/>
            <a:ext cx="612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https://www.dropbox.com/s/g4njbren1ahgvep/Poster.pdf?dl=0</a:t>
            </a:r>
          </a:p>
        </p:txBody>
      </p:sp>
    </p:spTree>
    <p:extLst>
      <p:ext uri="{BB962C8B-B14F-4D97-AF65-F5344CB8AC3E}">
        <p14:creationId xmlns:p14="http://schemas.microsoft.com/office/powerpoint/2010/main" val="3775493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 fontScale="90000"/>
          </a:bodyPr>
          <a:lstStyle/>
          <a:p>
            <a:pPr algn="ctr"/>
            <a:r>
              <a:rPr lang="cs-CZ"/>
              <a:t>Above Anvil Cirrus Plumes </a:t>
            </a:r>
            <a:br>
              <a:rPr lang="cs-CZ"/>
            </a:br>
            <a:r>
              <a:rPr lang="cs-CZ"/>
              <a:t>versus Cold-U/V</a:t>
            </a:r>
            <a:endParaRPr lang="en-GB" sz="2000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0F654F-0993-4BB2-AC4D-2BD0C401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43" y="1994171"/>
            <a:ext cx="6787289" cy="486382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559F7A-0FFE-488B-98F7-2F69ED5D5503}"/>
              </a:ext>
            </a:extLst>
          </p:cNvPr>
          <p:cNvSpPr txBox="1"/>
          <p:nvPr/>
        </p:nvSpPr>
        <p:spPr>
          <a:xfrm flipH="1">
            <a:off x="8136313" y="6273225"/>
            <a:ext cx="100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/>
              <a:t>Homeyer</a:t>
            </a:r>
          </a:p>
          <a:p>
            <a:r>
              <a:rPr lang="cs-CZ" sz="1600"/>
              <a:t>(2014)</a:t>
            </a:r>
            <a:endParaRPr lang="en-US" sz="16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C3A91A4-37C9-451D-B337-AF286D849C17}"/>
              </a:ext>
            </a:extLst>
          </p:cNvPr>
          <p:cNvSpPr/>
          <p:nvPr/>
        </p:nvSpPr>
        <p:spPr>
          <a:xfrm>
            <a:off x="751668" y="4417017"/>
            <a:ext cx="3339884" cy="238673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3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Spot the plume!</a:t>
            </a:r>
            <a:endParaRPr lang="en-GB" sz="2000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1504A9A-75F2-4023-8661-CCD36E1B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0" y="1839240"/>
            <a:ext cx="8552901" cy="48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2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63483"/>
            <a:ext cx="7886700" cy="1004064"/>
          </a:xfrm>
        </p:spPr>
        <p:txBody>
          <a:bodyPr>
            <a:normAutofit/>
          </a:bodyPr>
          <a:lstStyle/>
          <a:p>
            <a:pPr algn="ctr"/>
            <a:r>
              <a:rPr lang="cs-CZ"/>
              <a:t>Spot the plume!</a:t>
            </a:r>
            <a:endParaRPr lang="en-GB" sz="2000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1504A9A-75F2-4023-8661-CCD36E1B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0" y="1839240"/>
            <a:ext cx="8552901" cy="4811007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A9C0703-45AA-4673-8517-65AC505529CA}"/>
              </a:ext>
            </a:extLst>
          </p:cNvPr>
          <p:cNvCxnSpPr/>
          <p:nvPr/>
        </p:nvCxnSpPr>
        <p:spPr>
          <a:xfrm flipH="1">
            <a:off x="3673440" y="2461320"/>
            <a:ext cx="483840" cy="4147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3A1128-D927-4BD1-B171-25F6F44059E7}"/>
              </a:ext>
            </a:extLst>
          </p:cNvPr>
          <p:cNvSpPr txBox="1"/>
          <p:nvPr/>
        </p:nvSpPr>
        <p:spPr>
          <a:xfrm>
            <a:off x="4157280" y="2231624"/>
            <a:ext cx="2630978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14" b="1">
                <a:solidFill>
                  <a:srgbClr val="FF0000"/>
                </a:solidFill>
              </a:rPr>
              <a:t>Above Anvil Cirrus Plume</a:t>
            </a:r>
            <a:endParaRPr lang="cs-CZ" sz="1814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3894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1397</TotalTime>
  <Words>896</Words>
  <Application>Microsoft Office PowerPoint</Application>
  <PresentationFormat>Předvádění na obrazovce (4:3)</PresentationFormat>
  <Paragraphs>300</Paragraphs>
  <Slides>38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1_Office Theme</vt:lpstr>
      <vt:lpstr>Above Anvil Cirrus Plumes atop  major European hailstorms of 2018   </vt:lpstr>
      <vt:lpstr>A little bit about me</vt:lpstr>
      <vt:lpstr>Motivation behind this presentation</vt:lpstr>
      <vt:lpstr>Above Anvil Cirrus Plumes</vt:lpstr>
      <vt:lpstr>Above Anvil Cirrus Plumes</vt:lpstr>
      <vt:lpstr>Above Anvil Cirrus Plumes</vt:lpstr>
      <vt:lpstr>Above Anvil Cirrus Plumes  versus Cold-U/V</vt:lpstr>
      <vt:lpstr>Spot the plume!</vt:lpstr>
      <vt:lpstr>Spot the plume!</vt:lpstr>
      <vt:lpstr>Reason for embedded warm area</vt:lpstr>
      <vt:lpstr>Spot the plume!</vt:lpstr>
      <vt:lpstr>Spot the plume!</vt:lpstr>
      <vt:lpstr>Spot the plume!</vt:lpstr>
      <vt:lpstr>What matters most for plume production?</vt:lpstr>
      <vt:lpstr>What matters most for plume production?</vt:lpstr>
      <vt:lpstr>What matters most for plume production?</vt:lpstr>
      <vt:lpstr>Plumes in action</vt:lpstr>
      <vt:lpstr>Plumes in action</vt:lpstr>
      <vt:lpstr>Major hailstorms of 2018</vt:lpstr>
      <vt:lpstr>Major hailstorms of 2018</vt:lpstr>
      <vt:lpstr>Research questions</vt:lpstr>
      <vt:lpstr>Data used</vt:lpstr>
      <vt:lpstr>Hailstorms studied in total</vt:lpstr>
      <vt:lpstr>Plumes identified in</vt:lpstr>
      <vt:lpstr>Plumes identified using visible imagery in</vt:lpstr>
      <vt:lpstr>Plumes identified using infrared imagery in</vt:lpstr>
      <vt:lpstr>On average, plume in infrared imagery occurred sooner than in the visible imagery by</vt:lpstr>
      <vt:lpstr>Only in</vt:lpstr>
      <vt:lpstr>On average, the lead time of the plume to the first 2 cm hail report was</vt:lpstr>
      <vt:lpstr>On average, the lead time of the plume to the first 5 cm hail report was</vt:lpstr>
      <vt:lpstr>Lead time to the first 2+ cm hail report</vt:lpstr>
      <vt:lpstr>Lead time to the first 5+ cm hail report</vt:lpstr>
      <vt:lpstr>A tale of one russian hailstorm…</vt:lpstr>
      <vt:lpstr>A tale of one russian hailstorm…</vt:lpstr>
      <vt:lpstr>Limitations</vt:lpstr>
      <vt:lpstr>Answers to research questions</vt:lpstr>
      <vt:lpstr>Further questions to ask</vt:lpstr>
      <vt:lpstr>What future holds for plume detection?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convective windstorms of 2017   Tomas Pucik, Bogdan Antonescu and Pieter Groenemeijer</dc:title>
  <dc:creator>Tomas Pucik</dc:creator>
  <cp:lastModifiedBy>Tomas Pucik</cp:lastModifiedBy>
  <cp:revision>51</cp:revision>
  <dcterms:created xsi:type="dcterms:W3CDTF">2019-05-18T08:15:03Z</dcterms:created>
  <dcterms:modified xsi:type="dcterms:W3CDTF">2019-05-19T08:10:50Z</dcterms:modified>
</cp:coreProperties>
</file>