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48" r:id="rId1"/>
    <p:sldMasterId id="2147483650" r:id="rId2"/>
    <p:sldMasterId id="2147483699" r:id="rId3"/>
    <p:sldMasterId id="2147483712" r:id="rId4"/>
  </p:sldMasterIdLst>
  <p:notesMasterIdLst>
    <p:notesMasterId r:id="rId34"/>
  </p:notesMasterIdLst>
  <p:sldIdLst>
    <p:sldId id="258" r:id="rId5"/>
    <p:sldId id="260" r:id="rId6"/>
    <p:sldId id="261" r:id="rId7"/>
    <p:sldId id="262" r:id="rId8"/>
    <p:sldId id="263" r:id="rId9"/>
    <p:sldId id="279" r:id="rId10"/>
    <p:sldId id="268" r:id="rId11"/>
    <p:sldId id="282" r:id="rId12"/>
    <p:sldId id="283" r:id="rId13"/>
    <p:sldId id="284" r:id="rId14"/>
    <p:sldId id="285" r:id="rId15"/>
    <p:sldId id="287" r:id="rId16"/>
    <p:sldId id="286" r:id="rId17"/>
    <p:sldId id="289" r:id="rId18"/>
    <p:sldId id="264" r:id="rId19"/>
    <p:sldId id="270" r:id="rId20"/>
    <p:sldId id="269" r:id="rId21"/>
    <p:sldId id="281" r:id="rId22"/>
    <p:sldId id="271" r:id="rId23"/>
    <p:sldId id="272" r:id="rId24"/>
    <p:sldId id="288" r:id="rId25"/>
    <p:sldId id="265" r:id="rId26"/>
    <p:sldId id="273" r:id="rId27"/>
    <p:sldId id="274" r:id="rId28"/>
    <p:sldId id="275" r:id="rId29"/>
    <p:sldId id="276" r:id="rId30"/>
    <p:sldId id="280" r:id="rId31"/>
    <p:sldId id="278" r:id="rId32"/>
    <p:sldId id="290" r:id="rId33"/>
  </p:sldIdLst>
  <p:sldSz cx="9144000" cy="6858000" type="screen4x3"/>
  <p:notesSz cx="7099300" cy="10234613"/>
  <p:defaultTextStyle>
    <a:defPPr>
      <a:defRPr lang="sv-S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-1884" y="-84"/>
      </p:cViewPr>
      <p:guideLst>
        <p:guide orient="horz" pos="2160"/>
        <p:guide orient="horz" pos="1798"/>
        <p:guide orient="horz" pos="1914"/>
        <p:guide pos="339"/>
        <p:guide pos="550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defRPr sz="1300" smtClean="0"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 smtClean="0"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noProof="0" smtClean="0"/>
              <a:t>Klicka här för att ändra format på bakgrundstexten</a:t>
            </a:r>
          </a:p>
          <a:p>
            <a:pPr lvl="1"/>
            <a:r>
              <a:rPr lang="sv-SE" noProof="0" smtClean="0"/>
              <a:t>Nivå två</a:t>
            </a:r>
          </a:p>
          <a:p>
            <a:pPr lvl="2"/>
            <a:r>
              <a:rPr lang="sv-SE" noProof="0" smtClean="0"/>
              <a:t>Nivå tre</a:t>
            </a:r>
          </a:p>
          <a:p>
            <a:pPr lvl="3"/>
            <a:r>
              <a:rPr lang="sv-SE" noProof="0" smtClean="0"/>
              <a:t>Nivå fyra</a:t>
            </a:r>
          </a:p>
          <a:p>
            <a:pPr lvl="4"/>
            <a:r>
              <a:rPr lang="sv-SE" noProof="0" smtClean="0"/>
              <a:t>Nivå fem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defRPr sz="1300" smtClean="0"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 smtClean="0"/>
            </a:lvl1pPr>
          </a:lstStyle>
          <a:p>
            <a:pPr>
              <a:defRPr/>
            </a:pPr>
            <a:fld id="{D508EF8E-FC17-4030-95BE-24D07D654752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152863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08EF8E-FC17-4030-95BE-24D07D654752}" type="slidenum">
              <a:rPr lang="sv-SE" smtClean="0"/>
              <a:pPr>
                <a:defRPr/>
              </a:pPr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497240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v-SE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v-SE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v-SE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v-SE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v-SE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77" name="Picture 13" descr="front_white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14288"/>
            <a:ext cx="9182100" cy="688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4" name="Picture 11" descr="SMHI Logotype_svart_new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763" y="293688"/>
            <a:ext cx="1185862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19113" y="2962275"/>
            <a:ext cx="8226425" cy="1470025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>
              <a:defRPr sz="3000" smtClean="0"/>
            </a:lvl1pPr>
          </a:lstStyle>
          <a:p>
            <a:pPr lvl="0"/>
            <a:r>
              <a:rPr lang="sv-SE" noProof="0" smtClean="0"/>
              <a:t>Klicka här för att ändra format</a:t>
            </a:r>
          </a:p>
        </p:txBody>
      </p:sp>
      <p:sp>
        <p:nvSpPr>
          <p:cNvPr id="368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31813" y="2338388"/>
            <a:ext cx="8213725" cy="561975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marL="0" indent="0">
              <a:buFont typeface="Wingdings" pitchFamily="2" charset="2"/>
              <a:buNone/>
              <a:defRPr sz="1200" smtClean="0">
                <a:latin typeface="Arial Black" pitchFamily="34" charset="0"/>
              </a:defRPr>
            </a:lvl1pPr>
          </a:lstStyle>
          <a:p>
            <a:pPr lvl="0"/>
            <a:r>
              <a:rPr lang="sv-SE" noProof="0" smtClean="0"/>
              <a:t>Klicka här för att ändra format på underrubrik i bakgrunden</a:t>
            </a:r>
          </a:p>
        </p:txBody>
      </p:sp>
      <p:pic>
        <p:nvPicPr>
          <p:cNvPr id="6" name="Bildobjekt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3" y="4557344"/>
            <a:ext cx="5079993" cy="19138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PPS-v2018 </a:t>
            </a:r>
            <a:endParaRPr lang="sv-S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E3F777-BB1B-45A8-BA87-DD5B1299A953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8A1E57-556D-4435-AD35-5FD7EF493A04}" type="datetime1">
              <a:rPr lang="sv-SE" smtClean="0"/>
              <a:t>2019-05-24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619234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483350" y="828675"/>
            <a:ext cx="1908175" cy="5380038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757238" y="828675"/>
            <a:ext cx="5573712" cy="5380038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PPS-v2018 </a:t>
            </a:r>
            <a:endParaRPr lang="sv-S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21C6CF-2A45-467C-9946-BDF329A529DB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DA46CD-81DF-4CC3-AA1F-661539E29E18}" type="datetime1">
              <a:rPr lang="sv-SE" smtClean="0"/>
              <a:t>2019-05-24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564591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Rubrik, text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57238" y="828675"/>
            <a:ext cx="7634287" cy="817563"/>
          </a:xfrm>
        </p:spPr>
        <p:txBody>
          <a:bodyPr/>
          <a:lstStyle>
            <a:lvl1pPr>
              <a:defRPr b="1">
                <a:latin typeface="+mn-lt"/>
              </a:defRPr>
            </a:lvl1pPr>
          </a:lstStyle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half" idx="1"/>
          </p:nvPr>
        </p:nvSpPr>
        <p:spPr>
          <a:xfrm>
            <a:off x="757238" y="1722438"/>
            <a:ext cx="3740150" cy="4486275"/>
          </a:xfrm>
        </p:spPr>
        <p:txBody>
          <a:bodyPr/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9788" y="1722438"/>
            <a:ext cx="3741737" cy="4486275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PPS-v2018 </a:t>
            </a:r>
            <a:endParaRPr lang="sv-S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567B01-7F18-422B-9401-A833AD048036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E89A63-710F-49D8-B204-4FDEC051F977}" type="datetime1">
              <a:rPr lang="sv-SE" smtClean="0"/>
              <a:t>2019-05-24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09484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Rubrikbil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02" name="Picture 14" descr="front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8" name="Picture 5" descr="SMHI Logotype_white_new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293688"/>
            <a:ext cx="1190625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0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19113" y="2962275"/>
            <a:ext cx="8226425" cy="1470025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>
              <a:defRPr sz="3000" smtClean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noProof="0" smtClean="0"/>
              <a:t>Klicka här för att ändra format</a:t>
            </a:r>
          </a:p>
        </p:txBody>
      </p:sp>
      <p:sp>
        <p:nvSpPr>
          <p:cNvPr id="37891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31813" y="2338388"/>
            <a:ext cx="8213725" cy="561975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marL="0" indent="0">
              <a:buFont typeface="Wingdings" pitchFamily="2" charset="2"/>
              <a:buNone/>
              <a:defRPr sz="1200" smtClean="0">
                <a:solidFill>
                  <a:schemeClr val="bg1"/>
                </a:solidFill>
                <a:latin typeface="Arial Black" pitchFamily="34" charset="0"/>
              </a:defRPr>
            </a:lvl1pPr>
          </a:lstStyle>
          <a:p>
            <a:pPr lvl="0"/>
            <a:r>
              <a:rPr lang="sv-SE" noProof="0" smtClean="0"/>
              <a:t>Klicka här för att ändra format på underrubrik i bakgrunden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PPS-v2018 </a:t>
            </a:r>
            <a:endParaRPr lang="sv-S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CDCE4B-3FB5-40D5-A1A1-C5287EDCB786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C1E87F-F3E9-44E5-A0CF-458BFE9E64D1}" type="datetime1">
              <a:rPr lang="sv-SE" smtClean="0"/>
              <a:t>2019-05-24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924767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PPS-v2018 </a:t>
            </a:r>
            <a:endParaRPr lang="sv-S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A3E81D-3B29-4F00-84DB-51A370229DDD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C5C589-DD9F-4582-BDCF-CBF365CA9AE6}" type="datetime1">
              <a:rPr lang="sv-SE" smtClean="0"/>
              <a:t>2019-05-24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451925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757238" y="1722438"/>
            <a:ext cx="3740150" cy="4403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9788" y="1722438"/>
            <a:ext cx="3741737" cy="4403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PPS-v2018 </a:t>
            </a:r>
            <a:endParaRPr lang="sv-S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E378B9-1247-4C7F-A1B9-B098BC675A9E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997190-3B90-48DD-87A1-0AC17BB69146}" type="datetime1">
              <a:rPr lang="sv-SE" smtClean="0"/>
              <a:t>2019-05-24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217044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PPS-v2018 </a:t>
            </a:r>
            <a:endParaRPr lang="sv-SE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82E64C-0883-4B22-8E7E-A50EE59C38A2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A9E950-7F15-4040-8C37-864486C55D8F}" type="datetime1">
              <a:rPr lang="sv-SE" smtClean="0"/>
              <a:t>2019-05-24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43706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PPS-v2018 </a:t>
            </a:r>
            <a:endParaRPr lang="sv-S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EF87C2-5DF1-4524-A288-64893B8E7AC0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078893-1741-4577-9871-65F6AA91DFD2}" type="datetime1">
              <a:rPr lang="sv-SE" smtClean="0"/>
              <a:t>2019-05-24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517779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PPS-v2018 </a:t>
            </a:r>
            <a:endParaRPr lang="sv-SE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1D5DF0-2651-46E1-9AD3-7DC3ED30AEB4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4102CC-A65E-442A-871F-D4491B109733}" type="datetime1">
              <a:rPr lang="sv-SE" smtClean="0"/>
              <a:t>2019-05-24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76388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PPS-v2018 </a:t>
            </a:r>
            <a:endParaRPr lang="sv-S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1B99D5-E59A-444C-BD10-52EA5CDCFCF6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213871-9166-41AB-81CF-E076171DB8C7}" type="datetime1">
              <a:rPr lang="sv-SE" smtClean="0"/>
              <a:t>2019-05-24</a:t>
            </a:fld>
            <a:endParaRPr lang="sv-SE"/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593" y="0"/>
            <a:ext cx="1863910" cy="702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8610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PPS-v2018 </a:t>
            </a:r>
            <a:endParaRPr lang="sv-S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41C0DD-7980-4C28-9F69-E9B87DA23E97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F739E1-67DC-4B9A-80C7-460DB68524AB}" type="datetime1">
              <a:rPr lang="sv-SE" smtClean="0"/>
              <a:t>2019-05-24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646380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SE" noProof="0" smtClean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PPS-v2018 </a:t>
            </a:r>
            <a:endParaRPr lang="sv-S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0E1A7D-D3E1-4B7F-8C40-8F7A4D75FBAA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3BAE14-5748-4C20-97B9-65A4B249E2AC}" type="datetime1">
              <a:rPr lang="sv-SE" smtClean="0"/>
              <a:t>2019-05-24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613470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PPS-v2018 </a:t>
            </a:r>
            <a:endParaRPr lang="sv-S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D813FA-E0B2-4DF1-B40E-84D5725B45F0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6BD8A4-B6B3-473B-8AAC-3936ACDE47D7}" type="datetime1">
              <a:rPr lang="sv-SE" smtClean="0"/>
              <a:t>2019-05-24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555138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483350" y="828675"/>
            <a:ext cx="1908175" cy="5297488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757238" y="828675"/>
            <a:ext cx="5573712" cy="5297488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PPS-v2018 </a:t>
            </a:r>
            <a:endParaRPr lang="sv-S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E5603A-526D-4563-B1F4-5BD52AE69582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A950EE-0458-4DE3-97C8-ABB655FC949B}" type="datetime1">
              <a:rPr lang="sv-SE" smtClean="0"/>
              <a:t>2019-05-24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941048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Rubrik, text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57238" y="828675"/>
            <a:ext cx="7634287" cy="817563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half" idx="1"/>
          </p:nvPr>
        </p:nvSpPr>
        <p:spPr>
          <a:xfrm>
            <a:off x="757238" y="1722438"/>
            <a:ext cx="3740150" cy="4486275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9788" y="1722438"/>
            <a:ext cx="3741737" cy="4486275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0"/>
          </p:nvPr>
        </p:nvSpPr>
        <p:spPr>
          <a:xfrm>
            <a:off x="431800" y="568325"/>
            <a:ext cx="6858000" cy="107950"/>
          </a:xfrm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PPS-v2018 </a:t>
            </a: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1"/>
          </p:nvPr>
        </p:nvSpPr>
        <p:spPr>
          <a:xfrm>
            <a:off x="8234363" y="6548438"/>
            <a:ext cx="511175" cy="1079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46301B-971C-4865-ADC1-277655B24857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2"/>
          </p:nvPr>
        </p:nvSpPr>
        <p:spPr>
          <a:xfrm>
            <a:off x="431800" y="431800"/>
            <a:ext cx="2133600" cy="107950"/>
          </a:xfrm>
        </p:spPr>
        <p:txBody>
          <a:bodyPr/>
          <a:lstStyle>
            <a:lvl1pPr>
              <a:defRPr/>
            </a:lvl1pPr>
          </a:lstStyle>
          <a:p>
            <a:fld id="{5E84686E-450D-41A6-BD10-EAF9A2B1ABE6}" type="datetime1">
              <a:rPr lang="sv-SE" smtClean="0"/>
              <a:t>2019-05-24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315112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77" name="Picture 13" descr="front_wh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14288"/>
            <a:ext cx="9182100" cy="688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4" name="Picture 11" descr="SMHI Logotype_svart_ne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763" y="293688"/>
            <a:ext cx="1185862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19113" y="2962275"/>
            <a:ext cx="8226425" cy="1470025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>
              <a:defRPr sz="3000" smtClean="0"/>
            </a:lvl1pPr>
          </a:lstStyle>
          <a:p>
            <a:pPr lvl="0"/>
            <a:r>
              <a:rPr lang="sv-SE" noProof="0" smtClean="0"/>
              <a:t>Klicka här för att ändra format</a:t>
            </a:r>
          </a:p>
        </p:txBody>
      </p:sp>
      <p:sp>
        <p:nvSpPr>
          <p:cNvPr id="368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31813" y="2338388"/>
            <a:ext cx="8213725" cy="561975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marL="0" indent="0">
              <a:buFont typeface="Wingdings" pitchFamily="2" charset="2"/>
              <a:buNone/>
              <a:defRPr sz="1200" smtClean="0">
                <a:latin typeface="Arial Black" pitchFamily="34" charset="0"/>
              </a:defRPr>
            </a:lvl1pPr>
          </a:lstStyle>
          <a:p>
            <a:pPr lvl="0"/>
            <a:r>
              <a:rPr lang="sv-SE" noProof="0" smtClean="0"/>
              <a:t>Klicka här för att ändra format på underrubrik i bakgrunden</a:t>
            </a:r>
          </a:p>
        </p:txBody>
      </p:sp>
      <p:pic>
        <p:nvPicPr>
          <p:cNvPr id="6" name="Picture 13" descr="front_white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14288"/>
            <a:ext cx="9182100" cy="688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1" descr="SMHI Logotype_svart_new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763" y="293688"/>
            <a:ext cx="1185862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PPS-v2018 </a:t>
            </a:r>
            <a:endParaRPr lang="sv-S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1B99D5-E59A-444C-BD10-52EA5CDCFCF6}" type="slidenum">
              <a:rPr lang="sv-SE" smtClean="0"/>
              <a:pPr>
                <a:defRPr/>
              </a:pPr>
              <a:t>‹#›</a:t>
            </a:fld>
            <a:endParaRPr lang="sv-SE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C51A56-6B38-4317-AEB7-5F7B5EA12515}" type="datetime1">
              <a:rPr lang="sv-SE" smtClean="0"/>
              <a:t>2019-05-24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498610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PPS-v2018 </a:t>
            </a:r>
            <a:endParaRPr lang="sv-S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BB4E01-B607-4627-96BD-879611A956D0}" type="slidenum">
              <a:rPr lang="sv-SE" smtClean="0"/>
              <a:pPr>
                <a:defRPr/>
              </a:pPr>
              <a:t>‹#›</a:t>
            </a:fld>
            <a:endParaRPr lang="sv-SE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9B8B6E-E5E5-47D1-8DE6-0084876422A1}" type="datetime1">
              <a:rPr lang="sv-SE" smtClean="0"/>
              <a:t>2019-05-24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589129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757238" y="1722438"/>
            <a:ext cx="3740150" cy="4486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9788" y="1722438"/>
            <a:ext cx="3741737" cy="4486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PPS-v2018 </a:t>
            </a:r>
            <a:endParaRPr lang="sv-S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D8817C-5447-4384-AE96-F064ACCCC36D}" type="slidenum">
              <a:rPr lang="sv-SE" smtClean="0"/>
              <a:pPr>
                <a:defRPr/>
              </a:pPr>
              <a:t>‹#›</a:t>
            </a:fld>
            <a:endParaRPr lang="sv-S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33BBE4-792F-4A63-B758-214CE7C889DF}" type="datetime1">
              <a:rPr lang="sv-SE" smtClean="0"/>
              <a:t>2019-05-24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343126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PPS-v2018 </a:t>
            </a:r>
            <a:endParaRPr lang="sv-SE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E88E30-EA9E-47C5-B1E4-159EC579DC0D}" type="slidenum">
              <a:rPr lang="sv-SE" smtClean="0"/>
              <a:pPr>
                <a:defRPr/>
              </a:pPr>
              <a:t>‹#›</a:t>
            </a:fld>
            <a:endParaRPr lang="sv-SE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E7A23E-7197-4031-AD8C-609A063B3D03}" type="datetime1">
              <a:rPr lang="sv-SE" smtClean="0"/>
              <a:t>2019-05-24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24422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PPS-v2018 </a:t>
            </a:r>
            <a:endParaRPr lang="sv-S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BB4E01-B607-4627-96BD-879611A956D0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EDCFC8-1E58-410D-8BDC-D28CDE7BF220}" type="datetime1">
              <a:rPr lang="sv-SE" smtClean="0"/>
              <a:t>2019-05-24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589129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PPS-v2018 </a:t>
            </a:r>
            <a:endParaRPr lang="sv-S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9CAD83-103D-4CE9-928B-52F863B1BC49}" type="slidenum">
              <a:rPr lang="sv-SE" smtClean="0"/>
              <a:pPr>
                <a:defRPr/>
              </a:pPr>
              <a:t>‹#›</a:t>
            </a:fld>
            <a:endParaRPr lang="sv-S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8F124A-77CD-4C79-886D-B616E069F01D}" type="datetime1">
              <a:rPr lang="sv-SE" smtClean="0"/>
              <a:t>2019-05-24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432966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PPS-v2018 </a:t>
            </a:r>
            <a:endParaRPr lang="sv-SE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D10211-B8E2-4EB0-B03D-6DFACE2A9D1A}" type="slidenum">
              <a:rPr lang="sv-SE" smtClean="0"/>
              <a:pPr>
                <a:defRPr/>
              </a:pPr>
              <a:t>‹#›</a:t>
            </a:fld>
            <a:endParaRPr lang="sv-S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4DABFC-0594-42F2-A801-41284584477A}" type="datetime1">
              <a:rPr lang="sv-SE" smtClean="0"/>
              <a:t>2019-05-24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076706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PPS-v2018 </a:t>
            </a:r>
            <a:endParaRPr lang="sv-S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DDB49F-5A01-4F87-9865-B16ED5D9F78A}" type="slidenum">
              <a:rPr lang="sv-SE" smtClean="0"/>
              <a:pPr>
                <a:defRPr/>
              </a:pPr>
              <a:t>‹#›</a:t>
            </a:fld>
            <a:endParaRPr lang="sv-S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1E372F-28BC-4248-8677-1AEC63D28818}" type="datetime1">
              <a:rPr lang="sv-SE" smtClean="0"/>
              <a:t>2019-05-24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638591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sv-SE" noProof="0" smtClean="0"/>
              <a:t>Klicka på ikonen för att lägga till en bild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PPS-v2018 </a:t>
            </a:r>
            <a:endParaRPr lang="sv-S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F91B13-CD46-4A6E-A33C-76E8E99E5A40}" type="slidenum">
              <a:rPr lang="sv-SE" smtClean="0"/>
              <a:pPr>
                <a:defRPr/>
              </a:pPr>
              <a:t>‹#›</a:t>
            </a:fld>
            <a:endParaRPr lang="sv-S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2432F6-3956-47FA-B822-A251B3D21A1D}" type="datetime1">
              <a:rPr lang="sv-SE" smtClean="0"/>
              <a:t>2019-05-24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557877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PPS-v2018 </a:t>
            </a:r>
            <a:endParaRPr lang="sv-S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E3F777-BB1B-45A8-BA87-DD5B1299A953}" type="slidenum">
              <a:rPr lang="sv-SE" smtClean="0"/>
              <a:pPr>
                <a:defRPr/>
              </a:pPr>
              <a:t>‹#›</a:t>
            </a:fld>
            <a:endParaRPr lang="sv-SE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49DA78-31FD-428D-ABC7-4F22226DBABC}" type="datetime1">
              <a:rPr lang="sv-SE" smtClean="0"/>
              <a:t>2019-05-24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619234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483350" y="828675"/>
            <a:ext cx="1908175" cy="5380038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757238" y="828675"/>
            <a:ext cx="5573712" cy="5380038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PPS-v2018 </a:t>
            </a:r>
            <a:endParaRPr lang="sv-S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21C6CF-2A45-467C-9946-BDF329A529DB}" type="slidenum">
              <a:rPr lang="sv-SE" smtClean="0"/>
              <a:pPr>
                <a:defRPr/>
              </a:pPr>
              <a:t>‹#›</a:t>
            </a:fld>
            <a:endParaRPr lang="sv-SE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CA2361-AD6A-41AD-9C0E-BF4C2E992CA4}" type="datetime1">
              <a:rPr lang="sv-SE" smtClean="0"/>
              <a:t>2019-05-24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564591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Rubrik, text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57238" y="828675"/>
            <a:ext cx="7634287" cy="817563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half" idx="1"/>
          </p:nvPr>
        </p:nvSpPr>
        <p:spPr>
          <a:xfrm>
            <a:off x="757238" y="1722438"/>
            <a:ext cx="3740150" cy="4486275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9788" y="1722438"/>
            <a:ext cx="3741737" cy="4486275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PPS-v2018 </a:t>
            </a:r>
            <a:endParaRPr lang="sv-S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567B01-7F18-422B-9401-A833AD048036}" type="slidenum">
              <a:rPr lang="sv-SE" smtClean="0"/>
              <a:pPr>
                <a:defRPr/>
              </a:pPr>
              <a:t>‹#›</a:t>
            </a:fld>
            <a:endParaRPr lang="sv-S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4397F0-2C4A-4152-9829-7C7C8B8ACC5B}" type="datetime1">
              <a:rPr lang="sv-SE" smtClean="0"/>
              <a:t>2019-05-24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09484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Rubrikbil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02" name="Picture 14" descr="front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8" name="Picture 5" descr="SMHI Logotype_white_new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293688"/>
            <a:ext cx="1190625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0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19113" y="2962275"/>
            <a:ext cx="8226425" cy="1470025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>
              <a:defRPr sz="3000" smtClean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noProof="0" smtClean="0"/>
              <a:t>Klicka här för att ändra format</a:t>
            </a:r>
          </a:p>
        </p:txBody>
      </p:sp>
      <p:sp>
        <p:nvSpPr>
          <p:cNvPr id="37891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31813" y="2338388"/>
            <a:ext cx="8213725" cy="561975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marL="0" indent="0">
              <a:buFont typeface="Wingdings" pitchFamily="2" charset="2"/>
              <a:buNone/>
              <a:defRPr sz="1200" smtClean="0">
                <a:solidFill>
                  <a:schemeClr val="bg1"/>
                </a:solidFill>
                <a:latin typeface="Arial Black" pitchFamily="34" charset="0"/>
              </a:defRPr>
            </a:lvl1pPr>
          </a:lstStyle>
          <a:p>
            <a:pPr lvl="0"/>
            <a:r>
              <a:rPr lang="sv-SE" noProof="0" smtClean="0"/>
              <a:t>Klicka här för att ändra format på underrubrik i bakgrunden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PPS-v2018 </a:t>
            </a:r>
            <a:endParaRPr lang="sv-S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CDCE4B-3FB5-40D5-A1A1-C5287EDCB786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C57B72-131F-4864-83F6-53683420E95C}" type="datetime1">
              <a:rPr lang="sv-SE" smtClean="0"/>
              <a:t>2019-05-24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924767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PPS-v2018 </a:t>
            </a:r>
            <a:endParaRPr lang="sv-S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A3E81D-3B29-4F00-84DB-51A370229DDD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55546B-6FE7-4E45-8C97-D26822C8DD7E}" type="datetime1">
              <a:rPr lang="sv-SE" smtClean="0"/>
              <a:t>2019-05-24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45192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757238" y="1722438"/>
            <a:ext cx="3740150" cy="4486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9788" y="1722438"/>
            <a:ext cx="3741737" cy="4486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PPS-v2018 </a:t>
            </a:r>
            <a:endParaRPr lang="sv-S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D8817C-5447-4384-AE96-F064ACCCC36D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2D0953-B19B-43E2-99CF-C5362641C61D}" type="datetime1">
              <a:rPr lang="sv-SE" smtClean="0"/>
              <a:t>2019-05-24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3431260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757238" y="1722438"/>
            <a:ext cx="3740150" cy="4403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9788" y="1722438"/>
            <a:ext cx="3741737" cy="4403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PPS-v2018 </a:t>
            </a:r>
            <a:endParaRPr lang="sv-S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E378B9-1247-4C7F-A1B9-B098BC675A9E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8A8D62-DAA0-4FE7-9917-675CA330B43E}" type="datetime1">
              <a:rPr lang="sv-SE" smtClean="0"/>
              <a:t>2019-05-24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217044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PPS-v2018 </a:t>
            </a:r>
            <a:endParaRPr lang="sv-SE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82E64C-0883-4B22-8E7E-A50EE59C38A2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827B1B-0366-4D5C-8158-842905A0A580}" type="datetime1">
              <a:rPr lang="sv-SE" smtClean="0"/>
              <a:t>2019-05-24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43706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PPS-v2018 </a:t>
            </a:r>
            <a:endParaRPr lang="sv-S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EF87C2-5DF1-4524-A288-64893B8E7AC0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D86536-45F7-4549-A97B-2505B87BFAA5}" type="datetime1">
              <a:rPr lang="sv-SE" smtClean="0"/>
              <a:t>2019-05-24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517779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PPS-v2018 </a:t>
            </a:r>
            <a:endParaRPr lang="sv-SE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1D5DF0-2651-46E1-9AD3-7DC3ED30AEB4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4CF9FC-5068-41E2-BF59-0244041D8157}" type="datetime1">
              <a:rPr lang="sv-SE" smtClean="0"/>
              <a:t>2019-05-24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7638827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PPS-v2018 </a:t>
            </a:r>
            <a:endParaRPr lang="sv-S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41C0DD-7980-4C28-9F69-E9B87DA23E97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B8C5B8-28B3-4768-9BA7-858283F45AC9}" type="datetime1">
              <a:rPr lang="sv-SE" smtClean="0"/>
              <a:t>2019-05-24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6463800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sv-SE" noProof="0" smtClean="0"/>
              <a:t>Klicka på ikonen för att lägga till en bild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PPS-v2018 </a:t>
            </a:r>
            <a:endParaRPr lang="sv-S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0E1A7D-D3E1-4B7F-8C40-8F7A4D75FBAA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493559-026F-4785-870D-3300BADDE7E8}" type="datetime1">
              <a:rPr lang="sv-SE" smtClean="0"/>
              <a:t>2019-05-24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613470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PPS-v2018 </a:t>
            </a:r>
            <a:endParaRPr lang="sv-S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D813FA-E0B2-4DF1-B40E-84D5725B45F0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66AA6F-8A1C-4D9E-B667-C01B35B9E0BA}" type="datetime1">
              <a:rPr lang="sv-SE" smtClean="0"/>
              <a:t>2019-05-24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555138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483350" y="828675"/>
            <a:ext cx="1908175" cy="5297488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757238" y="828675"/>
            <a:ext cx="5573712" cy="5297488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PPS-v2018 </a:t>
            </a:r>
            <a:endParaRPr lang="sv-S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E5603A-526D-4563-B1F4-5BD52AE69582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D85B52-DBF5-4599-A46C-027494581835}" type="datetime1">
              <a:rPr lang="sv-SE" smtClean="0"/>
              <a:t>2019-05-24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941048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Rubrik, text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57238" y="828675"/>
            <a:ext cx="7634287" cy="817563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half" idx="1"/>
          </p:nvPr>
        </p:nvSpPr>
        <p:spPr>
          <a:xfrm>
            <a:off x="757238" y="1722438"/>
            <a:ext cx="3740150" cy="4486275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9788" y="1722438"/>
            <a:ext cx="3741737" cy="4486275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0"/>
          </p:nvPr>
        </p:nvSpPr>
        <p:spPr>
          <a:xfrm>
            <a:off x="431800" y="568325"/>
            <a:ext cx="6858000" cy="107950"/>
          </a:xfrm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PPS-v2018 </a:t>
            </a: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1"/>
          </p:nvPr>
        </p:nvSpPr>
        <p:spPr>
          <a:xfrm>
            <a:off x="8234363" y="6548438"/>
            <a:ext cx="511175" cy="1079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46301B-971C-4865-ADC1-277655B24857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2"/>
          </p:nvPr>
        </p:nvSpPr>
        <p:spPr>
          <a:xfrm>
            <a:off x="431800" y="431800"/>
            <a:ext cx="2133600" cy="107950"/>
          </a:xfrm>
        </p:spPr>
        <p:txBody>
          <a:bodyPr/>
          <a:lstStyle>
            <a:lvl1pPr>
              <a:defRPr/>
            </a:lvl1pPr>
          </a:lstStyle>
          <a:p>
            <a:fld id="{648C9A91-F721-486B-A9D2-E48B3F4D102B}" type="datetime1">
              <a:rPr lang="sv-SE" smtClean="0"/>
              <a:t>2019-05-24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31511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PPS-v2018 </a:t>
            </a:r>
            <a:endParaRPr lang="sv-SE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E88E30-EA9E-47C5-B1E4-159EC579DC0D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9CFC29-21AF-4C1B-AF67-59E2A50C618E}" type="datetime1">
              <a:rPr lang="sv-SE" smtClean="0"/>
              <a:t>2019-05-24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24422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PPS-v2018 </a:t>
            </a:r>
            <a:endParaRPr lang="sv-S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9CAD83-103D-4CE9-928B-52F863B1BC49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2E4EFB-1781-436C-8384-6CDAA372630D}" type="datetime1">
              <a:rPr lang="sv-SE" smtClean="0"/>
              <a:t>2019-05-24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43296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PPS-v2018 </a:t>
            </a:r>
            <a:endParaRPr lang="sv-SE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D10211-B8E2-4EB0-B03D-6DFACE2A9D1A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BAEFF6-2DC4-455E-8E8F-8E4561A61673}" type="datetime1">
              <a:rPr lang="sv-SE" smtClean="0"/>
              <a:t>2019-05-24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07670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PPS-v2018 </a:t>
            </a:r>
            <a:endParaRPr lang="sv-S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DDB49F-5A01-4F87-9865-B16ED5D9F78A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FBBCE0-2DB5-4180-9938-F4BF0953DBB1}" type="datetime1">
              <a:rPr lang="sv-SE" smtClean="0"/>
              <a:t>2019-05-24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63859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sv-SE" noProof="0" smtClean="0"/>
              <a:t>Klicka på ikonen för att lägga till en bild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PPS-v2018 </a:t>
            </a:r>
            <a:endParaRPr lang="sv-S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F91B13-CD46-4A6E-A33C-76E8E99E5A40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6DC476-45D2-460F-9C66-411148C2EE6C}" type="datetime1">
              <a:rPr lang="sv-SE" smtClean="0"/>
              <a:t>2019-05-24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55787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7238" y="828675"/>
            <a:ext cx="7634287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Klicka här för format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7238" y="1722438"/>
            <a:ext cx="7634287" cy="448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GB" smtClean="0"/>
          </a:p>
          <a:p>
            <a:pPr lvl="4"/>
            <a:endParaRPr lang="en-GB" smtClean="0"/>
          </a:p>
          <a:p>
            <a:pPr lvl="4"/>
            <a:endParaRPr lang="en-GB" smtClean="0"/>
          </a:p>
          <a:p>
            <a:pPr lvl="4"/>
            <a:endParaRPr lang="en-GB" smtClean="0"/>
          </a:p>
          <a:p>
            <a:pPr lvl="4"/>
            <a:endParaRPr lang="en-GB" smtClean="0"/>
          </a:p>
          <a:p>
            <a:pPr lvl="4"/>
            <a:endParaRPr lang="sv-SE" smtClean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1800" y="568325"/>
            <a:ext cx="6858000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700">
                <a:latin typeface="Arial Black" pitchFamily="34" charset="0"/>
              </a:defRPr>
            </a:lvl1pPr>
          </a:lstStyle>
          <a:p>
            <a:r>
              <a:rPr lang="sv-SE" smtClean="0"/>
              <a:t>PPS-v2018 </a:t>
            </a:r>
            <a:endParaRPr lang="sv-S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34363" y="6548438"/>
            <a:ext cx="511175" cy="107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700" smtClean="0">
                <a:latin typeface="+mj-lt"/>
              </a:defRPr>
            </a:lvl1pPr>
          </a:lstStyle>
          <a:p>
            <a:pPr>
              <a:defRPr/>
            </a:pPr>
            <a:fld id="{B0ADAB9D-4F8E-44CC-8A1D-FBA0F8C55705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431800" y="698500"/>
            <a:ext cx="8278813" cy="71438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sv-SE"/>
          </a:p>
        </p:txBody>
      </p:sp>
      <p:pic>
        <p:nvPicPr>
          <p:cNvPr id="2056" name="Picture 10" descr="SMHI Logotype_svart_new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3513" y="290513"/>
            <a:ext cx="914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431800"/>
            <a:ext cx="2133600" cy="107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700">
                <a:latin typeface="Arial Black" pitchFamily="34" charset="0"/>
              </a:defRPr>
            </a:lvl1pPr>
          </a:lstStyle>
          <a:p>
            <a:fld id="{4F23F50C-24F0-4179-BA5E-10059A941BA9}" type="datetime1">
              <a:rPr lang="sv-SE" smtClean="0"/>
              <a:t>2019-05-24</a:t>
            </a:fld>
            <a:endParaRPr lang="sv-SE"/>
          </a:p>
        </p:txBody>
      </p:sp>
      <p:pic>
        <p:nvPicPr>
          <p:cNvPr id="10" name="Bildobjekt 9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593" y="0"/>
            <a:ext cx="1863910" cy="70221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87" r:id="rId2"/>
    <p:sldLayoutId id="2147483686" r:id="rId3"/>
    <p:sldLayoutId id="2147483685" r:id="rId4"/>
    <p:sldLayoutId id="2147483684" r:id="rId5"/>
    <p:sldLayoutId id="2147483683" r:id="rId6"/>
    <p:sldLayoutId id="2147483682" r:id="rId7"/>
    <p:sldLayoutId id="2147483681" r:id="rId8"/>
    <p:sldLayoutId id="2147483680" r:id="rId9"/>
    <p:sldLayoutId id="2147483679" r:id="rId10"/>
    <p:sldLayoutId id="2147483678" r:id="rId11"/>
    <p:sldLayoutId id="2147483677" r:id="rId12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Arial Black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Arial Black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Arial Black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Arial Black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SzPct val="120000"/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SzPct val="120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SzPct val="120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SzPct val="120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SzPct val="120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SzPct val="90000"/>
        <a:buFont typeface="Wingdings" pitchFamily="2" charset="2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SzPct val="90000"/>
        <a:buFont typeface="Wingdings" pitchFamily="2" charset="2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SzPct val="90000"/>
        <a:buFont typeface="Wingdings" pitchFamily="2" charset="2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SzPct val="90000"/>
        <a:buFont typeface="Wingdings" pitchFamily="2" charset="2"/>
        <a:defRPr sz="2400">
          <a:solidFill>
            <a:schemeClr val="tx1"/>
          </a:solidFill>
          <a:latin typeface="+mn-lt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7238" y="828675"/>
            <a:ext cx="7634287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Klicka här för format</a:t>
            </a:r>
          </a:p>
        </p:txBody>
      </p:sp>
      <p:sp>
        <p:nvSpPr>
          <p:cNvPr id="308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7238" y="1722438"/>
            <a:ext cx="7634287" cy="448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GB" smtClean="0"/>
          </a:p>
          <a:p>
            <a:pPr lvl="4"/>
            <a:endParaRPr lang="en-GB" smtClean="0"/>
          </a:p>
          <a:p>
            <a:pPr lvl="4"/>
            <a:endParaRPr lang="en-GB" smtClean="0"/>
          </a:p>
          <a:p>
            <a:pPr lvl="4"/>
            <a:endParaRPr lang="en-GB" smtClean="0"/>
          </a:p>
          <a:p>
            <a:pPr lvl="4"/>
            <a:endParaRPr lang="en-GB" smtClean="0"/>
          </a:p>
          <a:p>
            <a:pPr lvl="4"/>
            <a:endParaRPr lang="sv-SE" smtClean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1800" y="568325"/>
            <a:ext cx="6858000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700">
                <a:latin typeface="Arial Black" pitchFamily="34" charset="0"/>
              </a:defRPr>
            </a:lvl1pPr>
          </a:lstStyle>
          <a:p>
            <a:r>
              <a:rPr lang="sv-SE" smtClean="0"/>
              <a:t>PPS-v2018 </a:t>
            </a:r>
            <a:endParaRPr lang="sv-S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34363" y="6548438"/>
            <a:ext cx="511175" cy="107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700" smtClean="0">
                <a:latin typeface="+mj-lt"/>
              </a:defRPr>
            </a:lvl1pPr>
          </a:lstStyle>
          <a:p>
            <a:pPr>
              <a:defRPr/>
            </a:pPr>
            <a:fld id="{7C9E22D8-29E0-499F-8B90-CBB46DC0050C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431800" y="698500"/>
            <a:ext cx="8278813" cy="71438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sv-SE"/>
          </a:p>
        </p:txBody>
      </p:sp>
      <p:pic>
        <p:nvPicPr>
          <p:cNvPr id="3093" name="Picture 10" descr="SMHI Logotype_svart_new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3513" y="290513"/>
            <a:ext cx="914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431800"/>
            <a:ext cx="2133600" cy="107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700">
                <a:latin typeface="Arial Black" pitchFamily="34" charset="0"/>
              </a:defRPr>
            </a:lvl1pPr>
          </a:lstStyle>
          <a:p>
            <a:fld id="{803CDF8E-74D4-4873-B8C5-5B50867BED8D}" type="datetime1">
              <a:rPr lang="sv-SE" smtClean="0"/>
              <a:t>2019-05-24</a:t>
            </a:fld>
            <a:endParaRPr lang="sv-S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97" r:id="rId2"/>
    <p:sldLayoutId id="2147483696" r:id="rId3"/>
    <p:sldLayoutId id="2147483695" r:id="rId4"/>
    <p:sldLayoutId id="2147483694" r:id="rId5"/>
    <p:sldLayoutId id="2147483693" r:id="rId6"/>
    <p:sldLayoutId id="2147483692" r:id="rId7"/>
    <p:sldLayoutId id="2147483691" r:id="rId8"/>
    <p:sldLayoutId id="2147483690" r:id="rId9"/>
    <p:sldLayoutId id="2147483689" r:id="rId10"/>
    <p:sldLayoutId id="2147483688" r:id="rId11"/>
    <p:sldLayoutId id="2147483698" r:id="rId12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120000"/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120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120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120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120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bg1"/>
          </a:solidFill>
          <a:latin typeface="+mn-lt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7238" y="828675"/>
            <a:ext cx="7634287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Klicka här för format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7238" y="1722438"/>
            <a:ext cx="7634287" cy="448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GB" smtClean="0"/>
          </a:p>
          <a:p>
            <a:pPr lvl="4"/>
            <a:endParaRPr lang="en-GB" smtClean="0"/>
          </a:p>
          <a:p>
            <a:pPr lvl="4"/>
            <a:endParaRPr lang="en-GB" smtClean="0"/>
          </a:p>
          <a:p>
            <a:pPr lvl="4"/>
            <a:endParaRPr lang="en-GB" smtClean="0"/>
          </a:p>
          <a:p>
            <a:pPr lvl="4"/>
            <a:endParaRPr lang="en-GB" smtClean="0"/>
          </a:p>
          <a:p>
            <a:pPr lvl="4"/>
            <a:endParaRPr lang="sv-SE" smtClean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1800" y="568325"/>
            <a:ext cx="6858000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700">
                <a:latin typeface="Arial Black" pitchFamily="34" charset="0"/>
              </a:defRPr>
            </a:lvl1pPr>
          </a:lstStyle>
          <a:p>
            <a:r>
              <a:rPr lang="sv-SE" smtClean="0"/>
              <a:t>PPS-v2018 </a:t>
            </a:r>
            <a:endParaRPr lang="sv-S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34363" y="6548438"/>
            <a:ext cx="511175" cy="107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700" smtClean="0">
                <a:latin typeface="+mj-lt"/>
              </a:defRPr>
            </a:lvl1pPr>
          </a:lstStyle>
          <a:p>
            <a:pPr>
              <a:defRPr/>
            </a:pPr>
            <a:fld id="{B0ADAB9D-4F8E-44CC-8A1D-FBA0F8C55705}" type="slidenum">
              <a:rPr lang="sv-SE" smtClean="0"/>
              <a:pPr>
                <a:defRPr/>
              </a:pPr>
              <a:t>‹#›</a:t>
            </a:fld>
            <a:endParaRPr lang="sv-SE"/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431800" y="698500"/>
            <a:ext cx="8278813" cy="71438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sv-SE"/>
          </a:p>
        </p:txBody>
      </p:sp>
      <p:pic>
        <p:nvPicPr>
          <p:cNvPr id="2056" name="Picture 10" descr="SMHI Logotype_svart_new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3513" y="290513"/>
            <a:ext cx="914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431800"/>
            <a:ext cx="2133600" cy="107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700">
                <a:latin typeface="Arial Black" pitchFamily="34" charset="0"/>
              </a:defRPr>
            </a:lvl1pPr>
          </a:lstStyle>
          <a:p>
            <a:fld id="{F1D2BEBA-64A7-4A56-8FA2-036C6FDC875E}" type="datetime1">
              <a:rPr lang="sv-SE" smtClean="0"/>
              <a:t>2019-05-24</a:t>
            </a:fld>
            <a:endParaRPr lang="sv-S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Arial Black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Arial Black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Arial Black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Arial Black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SzPct val="120000"/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SzPct val="120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SzPct val="120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SzPct val="120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SzPct val="120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SzPct val="90000"/>
        <a:buFont typeface="Wingdings" pitchFamily="2" charset="2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SzPct val="90000"/>
        <a:buFont typeface="Wingdings" pitchFamily="2" charset="2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SzPct val="90000"/>
        <a:buFont typeface="Wingdings" pitchFamily="2" charset="2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SzPct val="90000"/>
        <a:buFont typeface="Wingdings" pitchFamily="2" charset="2"/>
        <a:defRPr sz="2400">
          <a:solidFill>
            <a:schemeClr val="tx1"/>
          </a:solidFill>
          <a:latin typeface="+mn-lt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7238" y="828675"/>
            <a:ext cx="7634287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Klicka här för format</a:t>
            </a:r>
          </a:p>
        </p:txBody>
      </p:sp>
      <p:sp>
        <p:nvSpPr>
          <p:cNvPr id="308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7238" y="1722438"/>
            <a:ext cx="7634287" cy="448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GB" smtClean="0"/>
          </a:p>
          <a:p>
            <a:pPr lvl="4"/>
            <a:endParaRPr lang="en-GB" smtClean="0"/>
          </a:p>
          <a:p>
            <a:pPr lvl="4"/>
            <a:endParaRPr lang="en-GB" smtClean="0"/>
          </a:p>
          <a:p>
            <a:pPr lvl="4"/>
            <a:endParaRPr lang="en-GB" smtClean="0"/>
          </a:p>
          <a:p>
            <a:pPr lvl="4"/>
            <a:endParaRPr lang="en-GB" smtClean="0"/>
          </a:p>
          <a:p>
            <a:pPr lvl="4"/>
            <a:endParaRPr lang="sv-SE" smtClean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1800" y="568325"/>
            <a:ext cx="6858000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700">
                <a:latin typeface="Arial Black" pitchFamily="34" charset="0"/>
              </a:defRPr>
            </a:lvl1pPr>
          </a:lstStyle>
          <a:p>
            <a:r>
              <a:rPr lang="sv-SE" smtClean="0"/>
              <a:t>PPS-v2018 </a:t>
            </a:r>
            <a:endParaRPr lang="sv-S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34363" y="6548438"/>
            <a:ext cx="511175" cy="107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700" smtClean="0">
                <a:latin typeface="+mj-lt"/>
              </a:defRPr>
            </a:lvl1pPr>
          </a:lstStyle>
          <a:p>
            <a:pPr>
              <a:defRPr/>
            </a:pPr>
            <a:fld id="{7C9E22D8-29E0-499F-8B90-CBB46DC0050C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431800" y="698500"/>
            <a:ext cx="8278813" cy="71438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sv-SE"/>
          </a:p>
        </p:txBody>
      </p:sp>
      <p:pic>
        <p:nvPicPr>
          <p:cNvPr id="3093" name="Picture 10" descr="SMHI Logotype_svart_new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3513" y="290513"/>
            <a:ext cx="914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431800"/>
            <a:ext cx="2133600" cy="107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700">
                <a:latin typeface="Arial Black" pitchFamily="34" charset="0"/>
              </a:defRPr>
            </a:lvl1pPr>
          </a:lstStyle>
          <a:p>
            <a:fld id="{173F0BE1-3B3D-4341-8934-5EE10F72F311}" type="datetime1">
              <a:rPr lang="sv-SE" smtClean="0"/>
              <a:t>2019-05-24</a:t>
            </a:fld>
            <a:endParaRPr lang="sv-S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Arial Black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Arial Black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Arial Black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Arial Black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SzPct val="120000"/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SzPct val="120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SzPct val="120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SzPct val="120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SzPct val="120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bg1"/>
          </a:solidFill>
          <a:latin typeface="+mn-lt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PPSv2018 introduction and scientific updates.</a:t>
            </a:r>
            <a:endParaRPr lang="en-US" dirty="0"/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Nina Håkansson, Sara </a:t>
            </a:r>
            <a:r>
              <a:rPr lang="en-US" dirty="0" err="1" smtClean="0"/>
              <a:t>Hörnquist</a:t>
            </a:r>
            <a:r>
              <a:rPr lang="en-US" dirty="0" smtClean="0"/>
              <a:t>, </a:t>
            </a:r>
            <a:r>
              <a:rPr lang="en-US" dirty="0" err="1" smtClean="0"/>
              <a:t>Anke</a:t>
            </a:r>
            <a:r>
              <a:rPr lang="en-US" dirty="0" smtClean="0"/>
              <a:t> </a:t>
            </a:r>
            <a:r>
              <a:rPr lang="en-US" dirty="0" err="1" smtClean="0"/>
              <a:t>Thoss</a:t>
            </a:r>
            <a:r>
              <a:rPr lang="en-US" dirty="0" smtClean="0"/>
              <a:t>, Ronald </a:t>
            </a:r>
            <a:r>
              <a:rPr lang="en-US" dirty="0" err="1" smtClean="0"/>
              <a:t>Scheirer</a:t>
            </a:r>
            <a:r>
              <a:rPr lang="en-US" dirty="0" smtClean="0"/>
              <a:t>, Adam </a:t>
            </a:r>
            <a:r>
              <a:rPr lang="en-US" dirty="0" err="1" smtClean="0"/>
              <a:t>Dybbroe</a:t>
            </a:r>
            <a:r>
              <a:rPr lang="en-US" dirty="0" smtClean="0"/>
              <a:t>, Karl-</a:t>
            </a:r>
            <a:r>
              <a:rPr lang="en-US" dirty="0" err="1" smtClean="0"/>
              <a:t>Göran</a:t>
            </a:r>
            <a:r>
              <a:rPr lang="en-US" dirty="0" smtClean="0"/>
              <a:t> </a:t>
            </a:r>
            <a:r>
              <a:rPr lang="en-US" dirty="0" err="1" smtClean="0"/>
              <a:t>Karlsson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856" y="116114"/>
            <a:ext cx="1436914" cy="21553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/>
          <a:p>
            <a:pPr>
              <a:defRPr/>
            </a:pPr>
            <a:fld id="{9EE4DC33-FC3B-4389-B618-C27DA7A9A539}" type="slidenum">
              <a:rPr lang="sv-SE">
                <a:solidFill>
                  <a:srgbClr val="000000"/>
                </a:solidFill>
              </a:rPr>
              <a:pPr>
                <a:defRPr/>
              </a:pPr>
              <a:t>10</a:t>
            </a:fld>
            <a:endParaRPr lang="sv-SE">
              <a:solidFill>
                <a:srgbClr val="000000"/>
              </a:solidFill>
            </a:endParaRPr>
          </a:p>
        </p:txBody>
      </p:sp>
      <p:sp>
        <p:nvSpPr>
          <p:cNvPr id="7" name="textruta 6"/>
          <p:cNvSpPr txBox="1"/>
          <p:nvPr/>
        </p:nvSpPr>
        <p:spPr>
          <a:xfrm>
            <a:off x="1177095" y="1204075"/>
            <a:ext cx="4686676" cy="584511"/>
          </a:xfrm>
          <a:prstGeom prst="rect">
            <a:avLst/>
          </a:prstGeom>
          <a:noFill/>
        </p:spPr>
        <p:txBody>
          <a:bodyPr wrap="square" lIns="91174" tIns="45589" rIns="91174" bIns="45589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sv-SE" sz="3200" b="1" dirty="0" err="1" smtClean="0">
                <a:solidFill>
                  <a:srgbClr val="0066FF"/>
                </a:solidFill>
              </a:rPr>
              <a:t>Cmaprob</a:t>
            </a:r>
            <a:r>
              <a:rPr lang="sv-SE" sz="3200" b="1" dirty="0" smtClean="0">
                <a:solidFill>
                  <a:srgbClr val="0066FF"/>
                </a:solidFill>
              </a:rPr>
              <a:t> </a:t>
            </a:r>
            <a:r>
              <a:rPr lang="sv-SE" sz="3200" b="1" dirty="0" err="1" smtClean="0">
                <a:solidFill>
                  <a:srgbClr val="0066FF"/>
                </a:solidFill>
              </a:rPr>
              <a:t>method</a:t>
            </a:r>
            <a:endParaRPr lang="sv-SE" sz="3200" b="1" dirty="0" smtClean="0">
              <a:solidFill>
                <a:srgbClr val="0066FF"/>
              </a:solidFill>
            </a:endParaRPr>
          </a:p>
        </p:txBody>
      </p:sp>
      <p:sp>
        <p:nvSpPr>
          <p:cNvPr id="3" name="textruta 2"/>
          <p:cNvSpPr txBox="1"/>
          <p:nvPr/>
        </p:nvSpPr>
        <p:spPr>
          <a:xfrm>
            <a:off x="251520" y="2181057"/>
            <a:ext cx="87129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dirty="0" err="1" smtClean="0">
                <a:solidFill>
                  <a:prstClr val="black"/>
                </a:solidFill>
              </a:rPr>
              <a:t>Simplified</a:t>
            </a:r>
            <a:r>
              <a:rPr lang="sv-SE" sz="2400" b="1" dirty="0" smtClean="0">
                <a:solidFill>
                  <a:prstClr val="black"/>
                </a:solidFill>
              </a:rPr>
              <a:t> </a:t>
            </a:r>
            <a:r>
              <a:rPr lang="sv-SE" sz="2400" b="1" dirty="0" err="1" smtClean="0">
                <a:solidFill>
                  <a:prstClr val="black"/>
                </a:solidFill>
              </a:rPr>
              <a:t>Bayesian</a:t>
            </a:r>
            <a:r>
              <a:rPr lang="sv-SE" sz="2400" b="1" dirty="0" smtClean="0">
                <a:solidFill>
                  <a:prstClr val="black"/>
                </a:solidFill>
              </a:rPr>
              <a:t> </a:t>
            </a:r>
            <a:r>
              <a:rPr lang="sv-SE" sz="2400" b="1" dirty="0" err="1" smtClean="0">
                <a:solidFill>
                  <a:prstClr val="black"/>
                </a:solidFill>
              </a:rPr>
              <a:t>theory</a:t>
            </a:r>
            <a:r>
              <a:rPr lang="sv-SE" sz="2400" b="1" dirty="0" smtClean="0">
                <a:solidFill>
                  <a:prstClr val="black"/>
                </a:solidFill>
              </a:rPr>
              <a:t> (</a:t>
            </a:r>
            <a:r>
              <a:rPr lang="sv-SE" sz="2400" b="1" dirty="0" err="1" smtClean="0">
                <a:solidFill>
                  <a:prstClr val="black"/>
                </a:solidFill>
              </a:rPr>
              <a:t>Naïve</a:t>
            </a:r>
            <a:r>
              <a:rPr lang="sv-SE" sz="2400" b="1" dirty="0" smtClean="0">
                <a:solidFill>
                  <a:prstClr val="black"/>
                </a:solidFill>
              </a:rPr>
              <a:t> </a:t>
            </a:r>
            <a:r>
              <a:rPr lang="sv-SE" sz="2400" b="1" dirty="0" err="1" smtClean="0">
                <a:solidFill>
                  <a:prstClr val="black"/>
                </a:solidFill>
              </a:rPr>
              <a:t>Bayesian</a:t>
            </a:r>
            <a:r>
              <a:rPr lang="sv-SE" sz="2400" b="1" dirty="0" smtClean="0">
                <a:solidFill>
                  <a:prstClr val="black"/>
                </a:solidFill>
              </a:rPr>
              <a:t>)</a:t>
            </a:r>
          </a:p>
          <a:p>
            <a:r>
              <a:rPr lang="sv-SE" sz="2400" b="1" dirty="0" smtClean="0">
                <a:solidFill>
                  <a:prstClr val="black"/>
                </a:solidFill>
              </a:rPr>
              <a:t/>
            </a:r>
            <a:br>
              <a:rPr lang="sv-SE" sz="2400" b="1" dirty="0" smtClean="0">
                <a:solidFill>
                  <a:prstClr val="black"/>
                </a:solidFill>
              </a:rPr>
            </a:br>
            <a:endParaRPr lang="sv-SE" sz="2400" b="1" dirty="0">
              <a:solidFill>
                <a:prstClr val="black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281256"/>
            <a:ext cx="5136802" cy="115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ruta 7"/>
          <p:cNvSpPr txBox="1"/>
          <p:nvPr/>
        </p:nvSpPr>
        <p:spPr>
          <a:xfrm>
            <a:off x="251520" y="3435229"/>
            <a:ext cx="87129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 smtClean="0">
                <a:solidFill>
                  <a:prstClr val="black"/>
                </a:solidFill>
              </a:rPr>
              <a:t>The </a:t>
            </a:r>
            <a:r>
              <a:rPr lang="sv-SE" sz="2400" dirty="0" err="1" smtClean="0">
                <a:solidFill>
                  <a:prstClr val="black"/>
                </a:solidFill>
              </a:rPr>
              <a:t>equation</a:t>
            </a:r>
            <a:r>
              <a:rPr lang="sv-SE" sz="2400" dirty="0" smtClean="0">
                <a:solidFill>
                  <a:prstClr val="black"/>
                </a:solidFill>
              </a:rPr>
              <a:t> gives the </a:t>
            </a:r>
            <a:r>
              <a:rPr lang="sv-SE" sz="2400" dirty="0" err="1" smtClean="0">
                <a:solidFill>
                  <a:prstClr val="black"/>
                </a:solidFill>
              </a:rPr>
              <a:t>probability</a:t>
            </a:r>
            <a:r>
              <a:rPr lang="sv-SE" sz="2400" dirty="0" smtClean="0">
                <a:solidFill>
                  <a:prstClr val="black"/>
                </a:solidFill>
              </a:rPr>
              <a:t> </a:t>
            </a:r>
            <a:r>
              <a:rPr lang="sv-SE" sz="2400" dirty="0" err="1" smtClean="0">
                <a:solidFill>
                  <a:prstClr val="black"/>
                </a:solidFill>
              </a:rPr>
              <a:t>that</a:t>
            </a:r>
            <a:r>
              <a:rPr lang="sv-SE" sz="2400" dirty="0" smtClean="0">
                <a:solidFill>
                  <a:prstClr val="black"/>
                </a:solidFill>
              </a:rPr>
              <a:t> it is </a:t>
            </a:r>
            <a:r>
              <a:rPr lang="sv-SE" sz="2400" dirty="0" err="1" smtClean="0">
                <a:solidFill>
                  <a:prstClr val="black"/>
                </a:solidFill>
              </a:rPr>
              <a:t>cloudy</a:t>
            </a:r>
            <a:r>
              <a:rPr lang="sv-SE" sz="2400" dirty="0" smtClean="0">
                <a:solidFill>
                  <a:prstClr val="black"/>
                </a:solidFill>
              </a:rPr>
              <a:t> given an image feature </a:t>
            </a:r>
            <a:r>
              <a:rPr lang="sv-SE" sz="2400" dirty="0" err="1" smtClean="0">
                <a:solidFill>
                  <a:prstClr val="black"/>
                </a:solidFill>
              </a:rPr>
              <a:t>vector</a:t>
            </a:r>
            <a:r>
              <a:rPr lang="sv-SE" sz="2400" dirty="0" smtClean="0">
                <a:solidFill>
                  <a:prstClr val="black"/>
                </a:solidFill>
              </a:rPr>
              <a:t> </a:t>
            </a:r>
            <a:r>
              <a:rPr lang="sv-SE" sz="2400" i="1" dirty="0" smtClean="0">
                <a:solidFill>
                  <a:prstClr val="black"/>
                </a:solidFill>
              </a:rPr>
              <a:t>F. </a:t>
            </a:r>
            <a:r>
              <a:rPr lang="sv-SE" sz="2400" dirty="0" smtClean="0">
                <a:solidFill>
                  <a:prstClr val="black"/>
                </a:solidFill>
              </a:rPr>
              <a:t>The </a:t>
            </a:r>
            <a:r>
              <a:rPr lang="sv-SE" sz="2400" dirty="0" err="1" smtClean="0">
                <a:solidFill>
                  <a:prstClr val="black"/>
                </a:solidFill>
              </a:rPr>
              <a:t>result</a:t>
            </a:r>
            <a:r>
              <a:rPr lang="sv-SE" sz="2400" dirty="0" smtClean="0">
                <a:solidFill>
                  <a:prstClr val="black"/>
                </a:solidFill>
              </a:rPr>
              <a:t> is </a:t>
            </a:r>
            <a:r>
              <a:rPr lang="sv-SE" sz="2400" dirty="0" err="1" smtClean="0">
                <a:solidFill>
                  <a:prstClr val="black"/>
                </a:solidFill>
              </a:rPr>
              <a:t>calculated</a:t>
            </a:r>
            <a:r>
              <a:rPr lang="sv-SE" sz="2400" dirty="0" smtClean="0">
                <a:solidFill>
                  <a:prstClr val="black"/>
                </a:solidFill>
              </a:rPr>
              <a:t> as a </a:t>
            </a:r>
            <a:r>
              <a:rPr lang="sv-SE" sz="2400" dirty="0" err="1" smtClean="0">
                <a:solidFill>
                  <a:prstClr val="black"/>
                </a:solidFill>
              </a:rPr>
              <a:t>product</a:t>
            </a:r>
            <a:r>
              <a:rPr lang="sv-SE" sz="2400" dirty="0" smtClean="0">
                <a:solidFill>
                  <a:prstClr val="black"/>
                </a:solidFill>
              </a:rPr>
              <a:t> </a:t>
            </a:r>
            <a:r>
              <a:rPr lang="sv-SE" sz="2400" dirty="0" err="1" smtClean="0">
                <a:solidFill>
                  <a:prstClr val="black"/>
                </a:solidFill>
              </a:rPr>
              <a:t>of</a:t>
            </a:r>
            <a:r>
              <a:rPr lang="sv-SE" sz="2400" dirty="0" smtClean="0">
                <a:solidFill>
                  <a:prstClr val="black"/>
                </a:solidFill>
              </a:rPr>
              <a:t> the </a:t>
            </a:r>
            <a:r>
              <a:rPr lang="sv-SE" sz="2400" dirty="0" err="1" smtClean="0">
                <a:solidFill>
                  <a:prstClr val="black"/>
                </a:solidFill>
              </a:rPr>
              <a:t>probabilities</a:t>
            </a:r>
            <a:r>
              <a:rPr lang="sv-SE" sz="2400" dirty="0" smtClean="0">
                <a:solidFill>
                  <a:prstClr val="black"/>
                </a:solidFill>
              </a:rPr>
              <a:t> given by </a:t>
            </a:r>
            <a:r>
              <a:rPr lang="sv-SE" sz="2400" dirty="0" err="1" smtClean="0">
                <a:solidFill>
                  <a:prstClr val="black"/>
                </a:solidFill>
              </a:rPr>
              <a:t>individual</a:t>
            </a:r>
            <a:r>
              <a:rPr lang="sv-SE" sz="2400" dirty="0" smtClean="0">
                <a:solidFill>
                  <a:prstClr val="black"/>
                </a:solidFill>
              </a:rPr>
              <a:t> image features.</a:t>
            </a:r>
          </a:p>
          <a:p>
            <a:r>
              <a:rPr lang="sv-SE" sz="2400" b="1" dirty="0" smtClean="0">
                <a:solidFill>
                  <a:prstClr val="black"/>
                </a:solidFill>
              </a:rPr>
              <a:t/>
            </a:r>
            <a:br>
              <a:rPr lang="sv-SE" sz="2400" b="1" dirty="0" smtClean="0">
                <a:solidFill>
                  <a:prstClr val="black"/>
                </a:solidFill>
              </a:rPr>
            </a:br>
            <a:endParaRPr lang="sv-SE" sz="2400" b="1" dirty="0">
              <a:solidFill>
                <a:prstClr val="black"/>
              </a:solidFill>
            </a:endParaRPr>
          </a:p>
        </p:txBody>
      </p:sp>
      <p:sp>
        <p:nvSpPr>
          <p:cNvPr id="9" name="textruta 8"/>
          <p:cNvSpPr txBox="1"/>
          <p:nvPr/>
        </p:nvSpPr>
        <p:spPr>
          <a:xfrm>
            <a:off x="251520" y="5085751"/>
            <a:ext cx="87129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dirty="0" err="1" smtClean="0">
                <a:solidFill>
                  <a:prstClr val="black"/>
                </a:solidFill>
              </a:rPr>
              <a:t>Individual</a:t>
            </a:r>
            <a:r>
              <a:rPr lang="sv-SE" sz="2400" b="1" dirty="0" smtClean="0">
                <a:solidFill>
                  <a:prstClr val="black"/>
                </a:solidFill>
              </a:rPr>
              <a:t> feature </a:t>
            </a:r>
            <a:r>
              <a:rPr lang="sv-SE" sz="2400" b="1" dirty="0" err="1" smtClean="0">
                <a:solidFill>
                  <a:prstClr val="black"/>
                </a:solidFill>
              </a:rPr>
              <a:t>probabilities</a:t>
            </a:r>
            <a:r>
              <a:rPr lang="sv-SE" sz="2400" b="1" dirty="0" smtClean="0">
                <a:solidFill>
                  <a:prstClr val="black"/>
                </a:solidFill>
              </a:rPr>
              <a:t> </a:t>
            </a:r>
            <a:r>
              <a:rPr lang="sv-SE" sz="2400" b="1" dirty="0" err="1" smtClean="0">
                <a:solidFill>
                  <a:prstClr val="black"/>
                </a:solidFill>
              </a:rPr>
              <a:t>are</a:t>
            </a:r>
            <a:r>
              <a:rPr lang="sv-SE" sz="2400" b="1" dirty="0" smtClean="0">
                <a:solidFill>
                  <a:prstClr val="black"/>
                </a:solidFill>
              </a:rPr>
              <a:t> </a:t>
            </a:r>
            <a:r>
              <a:rPr lang="sv-SE" sz="2400" b="1" dirty="0" err="1" smtClean="0">
                <a:solidFill>
                  <a:prstClr val="black"/>
                </a:solidFill>
              </a:rPr>
              <a:t>calculated</a:t>
            </a:r>
            <a:r>
              <a:rPr lang="sv-SE" sz="2400" b="1" dirty="0" smtClean="0">
                <a:solidFill>
                  <a:prstClr val="black"/>
                </a:solidFill>
              </a:rPr>
              <a:t> from 10 </a:t>
            </a:r>
            <a:r>
              <a:rPr lang="sv-SE" sz="2400" b="1" dirty="0" err="1" smtClean="0">
                <a:solidFill>
                  <a:prstClr val="black"/>
                </a:solidFill>
              </a:rPr>
              <a:t>years</a:t>
            </a:r>
            <a:r>
              <a:rPr lang="sv-SE" sz="2400" b="1" dirty="0" smtClean="0">
                <a:solidFill>
                  <a:prstClr val="black"/>
                </a:solidFill>
              </a:rPr>
              <a:t> </a:t>
            </a:r>
            <a:r>
              <a:rPr lang="sv-SE" sz="2400" b="1" dirty="0" err="1" smtClean="0">
                <a:solidFill>
                  <a:prstClr val="black"/>
                </a:solidFill>
              </a:rPr>
              <a:t>of</a:t>
            </a:r>
            <a:r>
              <a:rPr lang="sv-SE" sz="2400" b="1" dirty="0" smtClean="0">
                <a:solidFill>
                  <a:prstClr val="black"/>
                </a:solidFill>
              </a:rPr>
              <a:t> </a:t>
            </a:r>
            <a:r>
              <a:rPr lang="sv-SE" sz="2400" b="1" dirty="0" err="1" smtClean="0">
                <a:solidFill>
                  <a:prstClr val="black"/>
                </a:solidFill>
              </a:rPr>
              <a:t>collocated</a:t>
            </a:r>
            <a:r>
              <a:rPr lang="sv-SE" sz="2400" b="1" dirty="0" smtClean="0">
                <a:solidFill>
                  <a:prstClr val="black"/>
                </a:solidFill>
              </a:rPr>
              <a:t> global AVHRR and CALIPSO-CALIOP observations</a:t>
            </a:r>
            <a:br>
              <a:rPr lang="sv-SE" sz="2400" b="1" dirty="0" smtClean="0">
                <a:solidFill>
                  <a:prstClr val="black"/>
                </a:solidFill>
              </a:rPr>
            </a:br>
            <a:endParaRPr lang="sv-SE" sz="2400" b="1" dirty="0" smtClean="0">
              <a:solidFill>
                <a:prstClr val="black"/>
              </a:solidFill>
            </a:endParaRPr>
          </a:p>
          <a:p>
            <a:endParaRPr lang="sv-SE" sz="2400" b="1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107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/>
          <a:p>
            <a:pPr>
              <a:defRPr/>
            </a:pPr>
            <a:fld id="{9EE4DC33-FC3B-4389-B618-C27DA7A9A539}" type="slidenum">
              <a:rPr lang="sv-SE">
                <a:solidFill>
                  <a:srgbClr val="000000"/>
                </a:solidFill>
              </a:rPr>
              <a:pPr>
                <a:defRPr/>
              </a:pPr>
              <a:t>11</a:t>
            </a:fld>
            <a:endParaRPr lang="sv-SE">
              <a:solidFill>
                <a:srgbClr val="000000"/>
              </a:solidFill>
            </a:endParaRPr>
          </a:p>
        </p:txBody>
      </p:sp>
      <p:sp>
        <p:nvSpPr>
          <p:cNvPr id="7" name="textruta 6"/>
          <p:cNvSpPr txBox="1"/>
          <p:nvPr/>
        </p:nvSpPr>
        <p:spPr>
          <a:xfrm>
            <a:off x="317329" y="1305676"/>
            <a:ext cx="8449299" cy="584511"/>
          </a:xfrm>
          <a:prstGeom prst="rect">
            <a:avLst/>
          </a:prstGeom>
          <a:noFill/>
        </p:spPr>
        <p:txBody>
          <a:bodyPr wrap="square" lIns="91174" tIns="45589" rIns="91174" bIns="45589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sv-SE" sz="3200" b="1" dirty="0" smtClean="0">
                <a:solidFill>
                  <a:srgbClr val="0066FF"/>
                </a:solidFill>
              </a:rPr>
              <a:t>Special features </a:t>
            </a:r>
            <a:r>
              <a:rPr lang="sv-SE" sz="3200" b="1" dirty="0" err="1" smtClean="0">
                <a:solidFill>
                  <a:srgbClr val="0066FF"/>
                </a:solidFill>
              </a:rPr>
              <a:t>of</a:t>
            </a:r>
            <a:r>
              <a:rPr lang="sv-SE" sz="3200" b="1" dirty="0" smtClean="0">
                <a:solidFill>
                  <a:srgbClr val="0066FF"/>
                </a:solidFill>
              </a:rPr>
              <a:t> the </a:t>
            </a:r>
            <a:r>
              <a:rPr lang="sv-SE" sz="3200" b="1" dirty="0" err="1" smtClean="0">
                <a:solidFill>
                  <a:srgbClr val="0066FF"/>
                </a:solidFill>
              </a:rPr>
              <a:t>CMaprob</a:t>
            </a:r>
            <a:r>
              <a:rPr lang="sv-SE" sz="3200" b="1" dirty="0" smtClean="0">
                <a:solidFill>
                  <a:srgbClr val="0066FF"/>
                </a:solidFill>
              </a:rPr>
              <a:t> </a:t>
            </a:r>
            <a:r>
              <a:rPr lang="sv-SE" sz="3200" b="1" dirty="0" err="1" smtClean="0">
                <a:solidFill>
                  <a:srgbClr val="0066FF"/>
                </a:solidFill>
              </a:rPr>
              <a:t>method</a:t>
            </a:r>
            <a:endParaRPr lang="sv-SE" sz="3200" b="1" dirty="0" smtClean="0">
              <a:solidFill>
                <a:srgbClr val="0066FF"/>
              </a:solidFill>
            </a:endParaRPr>
          </a:p>
        </p:txBody>
      </p:sp>
      <p:sp>
        <p:nvSpPr>
          <p:cNvPr id="3" name="textruta 2"/>
          <p:cNvSpPr txBox="1"/>
          <p:nvPr/>
        </p:nvSpPr>
        <p:spPr>
          <a:xfrm>
            <a:off x="0" y="2082123"/>
            <a:ext cx="9001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b="1" dirty="0" smtClean="0">
                <a:solidFill>
                  <a:prstClr val="black"/>
                </a:solidFill>
              </a:rPr>
              <a:t>Cloud </a:t>
            </a:r>
            <a:r>
              <a:rPr lang="sv-SE" sz="2400" b="1" dirty="0" err="1" smtClean="0">
                <a:solidFill>
                  <a:prstClr val="black"/>
                </a:solidFill>
              </a:rPr>
              <a:t>probabilities</a:t>
            </a:r>
            <a:r>
              <a:rPr lang="sv-SE" sz="2400" b="1" dirty="0" smtClean="0">
                <a:solidFill>
                  <a:prstClr val="black"/>
                </a:solidFill>
              </a:rPr>
              <a:t> </a:t>
            </a:r>
            <a:r>
              <a:rPr lang="sv-SE" sz="2400" b="1" dirty="0" err="1" smtClean="0">
                <a:solidFill>
                  <a:prstClr val="black"/>
                </a:solidFill>
              </a:rPr>
              <a:t>can</a:t>
            </a:r>
            <a:r>
              <a:rPr lang="sv-SE" sz="2400" b="1" dirty="0" smtClean="0">
                <a:solidFill>
                  <a:prstClr val="black"/>
                </a:solidFill>
              </a:rPr>
              <a:t> never be the same over </a:t>
            </a:r>
            <a:r>
              <a:rPr lang="sv-SE" sz="2400" b="1" dirty="0" err="1" smtClean="0">
                <a:solidFill>
                  <a:prstClr val="black"/>
                </a:solidFill>
              </a:rPr>
              <a:t>surfaces</a:t>
            </a:r>
            <a:r>
              <a:rPr lang="sv-SE" sz="2400" b="1" dirty="0" smtClean="0">
                <a:solidFill>
                  <a:prstClr val="black"/>
                </a:solidFill>
              </a:rPr>
              <a:t> </a:t>
            </a:r>
            <a:r>
              <a:rPr lang="sv-SE" sz="2400" b="1" dirty="0" err="1" smtClean="0">
                <a:solidFill>
                  <a:prstClr val="black"/>
                </a:solidFill>
              </a:rPr>
              <a:t>with</a:t>
            </a:r>
            <a:r>
              <a:rPr lang="sv-SE" sz="2400" b="1" dirty="0" smtClean="0">
                <a:solidFill>
                  <a:prstClr val="black"/>
                </a:solidFill>
              </a:rPr>
              <a:t> </a:t>
            </a:r>
            <a:r>
              <a:rPr lang="sv-SE" sz="2400" b="1" dirty="0" err="1" smtClean="0">
                <a:solidFill>
                  <a:prstClr val="black"/>
                </a:solidFill>
              </a:rPr>
              <a:t>very</a:t>
            </a:r>
            <a:r>
              <a:rPr lang="sv-SE" sz="2400" b="1" dirty="0" smtClean="0">
                <a:solidFill>
                  <a:prstClr val="black"/>
                </a:solidFill>
              </a:rPr>
              <a:t> different </a:t>
            </a:r>
            <a:r>
              <a:rPr lang="sv-SE" sz="2400" b="1" dirty="0" err="1" smtClean="0">
                <a:solidFill>
                  <a:prstClr val="black"/>
                </a:solidFill>
              </a:rPr>
              <a:t>characteristics</a:t>
            </a:r>
            <a:r>
              <a:rPr lang="sv-SE" sz="2400" b="1" dirty="0" smtClean="0">
                <a:solidFill>
                  <a:prstClr val="black"/>
                </a:solidFill>
              </a:rPr>
              <a:t> (</a:t>
            </a:r>
            <a:r>
              <a:rPr lang="sv-SE" sz="2400" b="1" dirty="0" err="1" smtClean="0">
                <a:solidFill>
                  <a:prstClr val="black"/>
                </a:solidFill>
              </a:rPr>
              <a:t>e.g</a:t>
            </a:r>
            <a:r>
              <a:rPr lang="sv-SE" sz="2400" b="1" dirty="0" smtClean="0">
                <a:solidFill>
                  <a:prstClr val="black"/>
                </a:solidFill>
              </a:rPr>
              <a:t>. </a:t>
            </a:r>
            <a:r>
              <a:rPr lang="sv-SE" sz="2400" b="1" dirty="0" err="1" smtClean="0">
                <a:solidFill>
                  <a:prstClr val="black"/>
                </a:solidFill>
              </a:rPr>
              <a:t>bright</a:t>
            </a:r>
            <a:r>
              <a:rPr lang="sv-SE" sz="2400" b="1" dirty="0" smtClean="0">
                <a:solidFill>
                  <a:prstClr val="black"/>
                </a:solidFill>
              </a:rPr>
              <a:t> vs dark, </a:t>
            </a:r>
            <a:r>
              <a:rPr lang="sv-SE" sz="2400" b="1" dirty="0" err="1" smtClean="0">
                <a:solidFill>
                  <a:prstClr val="black"/>
                </a:solidFill>
              </a:rPr>
              <a:t>cold</a:t>
            </a:r>
            <a:r>
              <a:rPr lang="sv-SE" sz="2400" b="1" dirty="0" smtClean="0">
                <a:solidFill>
                  <a:prstClr val="black"/>
                </a:solidFill>
              </a:rPr>
              <a:t> vs </a:t>
            </a:r>
            <a:r>
              <a:rPr lang="sv-SE" sz="2400" b="1" dirty="0" err="1" smtClean="0">
                <a:solidFill>
                  <a:prstClr val="black"/>
                </a:solidFill>
              </a:rPr>
              <a:t>warm</a:t>
            </a:r>
            <a:r>
              <a:rPr lang="sv-SE" sz="2400" b="1" dirty="0" smtClean="0">
                <a:solidFill>
                  <a:prstClr val="black"/>
                </a:solidFill>
              </a:rPr>
              <a:t>, </a:t>
            </a:r>
            <a:r>
              <a:rPr lang="sv-SE" sz="2400" b="1" dirty="0" err="1" smtClean="0">
                <a:solidFill>
                  <a:prstClr val="black"/>
                </a:solidFill>
              </a:rPr>
              <a:t>day</a:t>
            </a:r>
            <a:r>
              <a:rPr lang="sv-SE" sz="2400" b="1" dirty="0" smtClean="0">
                <a:solidFill>
                  <a:prstClr val="black"/>
                </a:solidFill>
              </a:rPr>
              <a:t> vs </a:t>
            </a:r>
            <a:r>
              <a:rPr lang="sv-SE" sz="2400" b="1" dirty="0" err="1" smtClean="0">
                <a:solidFill>
                  <a:prstClr val="black"/>
                </a:solidFill>
              </a:rPr>
              <a:t>night</a:t>
            </a:r>
            <a:r>
              <a:rPr lang="sv-SE" sz="2400" b="1" dirty="0" smtClean="0">
                <a:solidFill>
                  <a:prstClr val="black"/>
                </a:solidFill>
              </a:rPr>
              <a:t>, etc.)</a:t>
            </a:r>
            <a:br>
              <a:rPr lang="sv-SE" sz="2400" b="1" dirty="0" smtClean="0">
                <a:solidFill>
                  <a:prstClr val="black"/>
                </a:solidFill>
              </a:rPr>
            </a:br>
            <a:r>
              <a:rPr lang="sv-SE" sz="2400" b="1" dirty="0" smtClean="0">
                <a:solidFill>
                  <a:prstClr val="black"/>
                </a:solidFill>
                <a:sym typeface="Wingdings" panose="05000000000000000000" pitchFamily="2" charset="2"/>
              </a:rPr>
              <a:t> </a:t>
            </a:r>
            <a:r>
              <a:rPr lang="sv-SE" sz="2400" b="1" dirty="0" err="1" smtClean="0">
                <a:solidFill>
                  <a:prstClr val="black"/>
                </a:solidFill>
                <a:sym typeface="Wingdings" panose="05000000000000000000" pitchFamily="2" charset="2"/>
              </a:rPr>
              <a:t>Probabilities</a:t>
            </a:r>
            <a:r>
              <a:rPr lang="sv-SE" sz="2400" b="1" dirty="0" smtClean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r>
              <a:rPr lang="sv-SE" sz="2400" b="1" dirty="0" err="1" smtClean="0">
                <a:solidFill>
                  <a:prstClr val="black"/>
                </a:solidFill>
                <a:sym typeface="Wingdings" panose="05000000000000000000" pitchFamily="2" charset="2"/>
              </a:rPr>
              <a:t>are</a:t>
            </a:r>
            <a:r>
              <a:rPr lang="sv-SE" sz="2400" b="1" dirty="0" smtClean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r>
              <a:rPr lang="sv-SE" sz="2400" b="1" dirty="0" err="1" smtClean="0">
                <a:solidFill>
                  <a:prstClr val="black"/>
                </a:solidFill>
                <a:sym typeface="Wingdings" panose="05000000000000000000" pitchFamily="2" charset="2"/>
              </a:rPr>
              <a:t>calculated</a:t>
            </a:r>
            <a:r>
              <a:rPr lang="sv-SE" sz="2400" b="1" dirty="0" smtClean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r>
              <a:rPr lang="sv-SE" sz="2400" b="1" dirty="0" err="1" smtClean="0">
                <a:solidFill>
                  <a:prstClr val="black"/>
                </a:solidFill>
                <a:sym typeface="Wingdings" panose="05000000000000000000" pitchFamily="2" charset="2"/>
              </a:rPr>
              <a:t>differently</a:t>
            </a:r>
            <a:r>
              <a:rPr lang="sv-SE" sz="2400" b="1" dirty="0" smtClean="0">
                <a:solidFill>
                  <a:prstClr val="black"/>
                </a:solidFill>
                <a:sym typeface="Wingdings" panose="05000000000000000000" pitchFamily="2" charset="2"/>
              </a:rPr>
              <a:t> for </a:t>
            </a:r>
            <a:r>
              <a:rPr lang="sv-SE" sz="2400" b="1" dirty="0" err="1" smtClean="0">
                <a:solidFill>
                  <a:prstClr val="black"/>
                </a:solidFill>
                <a:sym typeface="Wingdings" panose="05000000000000000000" pitchFamily="2" charset="2"/>
              </a:rPr>
              <a:t>several</a:t>
            </a:r>
            <a:r>
              <a:rPr lang="sv-SE" sz="2400" b="1" dirty="0" smtClean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r>
              <a:rPr lang="sv-SE" sz="2400" b="1" dirty="0" err="1" smtClean="0">
                <a:solidFill>
                  <a:prstClr val="black"/>
                </a:solidFill>
                <a:sym typeface="Wingdings" panose="05000000000000000000" pitchFamily="2" charset="2"/>
              </a:rPr>
              <a:t>surface</a:t>
            </a:r>
            <a:r>
              <a:rPr lang="sv-SE" sz="2400" b="1" dirty="0" smtClean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r>
              <a:rPr lang="sv-SE" sz="2400" b="1" dirty="0" err="1" smtClean="0">
                <a:solidFill>
                  <a:prstClr val="black"/>
                </a:solidFill>
                <a:sym typeface="Wingdings" panose="05000000000000000000" pitchFamily="2" charset="2"/>
              </a:rPr>
              <a:t>categories</a:t>
            </a:r>
            <a:r>
              <a:rPr lang="sv-SE" sz="2400" b="1" dirty="0" smtClean="0">
                <a:solidFill>
                  <a:prstClr val="black"/>
                </a:solidFill>
                <a:sym typeface="Wingdings" panose="05000000000000000000" pitchFamily="2" charset="2"/>
              </a:rPr>
              <a:t> and for </a:t>
            </a:r>
            <a:r>
              <a:rPr lang="sv-SE" sz="2400" b="1" dirty="0" err="1" smtClean="0">
                <a:solidFill>
                  <a:prstClr val="black"/>
                </a:solidFill>
                <a:sym typeface="Wingdings" panose="05000000000000000000" pitchFamily="2" charset="2"/>
              </a:rPr>
              <a:t>day</a:t>
            </a:r>
            <a:r>
              <a:rPr lang="sv-SE" sz="2400" b="1" dirty="0" smtClean="0">
                <a:solidFill>
                  <a:prstClr val="black"/>
                </a:solidFill>
                <a:sym typeface="Wingdings" panose="05000000000000000000" pitchFamily="2" charset="2"/>
              </a:rPr>
              <a:t> and </a:t>
            </a:r>
            <a:r>
              <a:rPr lang="sv-SE" sz="2400" b="1" dirty="0" err="1" smtClean="0">
                <a:solidFill>
                  <a:prstClr val="black"/>
                </a:solidFill>
                <a:sym typeface="Wingdings" panose="05000000000000000000" pitchFamily="2" charset="2"/>
              </a:rPr>
              <a:t>night</a:t>
            </a:r>
            <a:r>
              <a:rPr lang="sv-SE" sz="2400" b="1" dirty="0" smtClean="0">
                <a:solidFill>
                  <a:prstClr val="black"/>
                </a:solidFill>
                <a:sym typeface="Wingdings" panose="05000000000000000000" pitchFamily="2" charset="2"/>
              </a:rPr>
              <a:t>!</a:t>
            </a:r>
            <a:endParaRPr lang="sv-SE" sz="2400" b="1" dirty="0" smtClean="0">
              <a:solidFill>
                <a:prstClr val="black"/>
              </a:solidFill>
            </a:endParaRPr>
          </a:p>
          <a:p>
            <a:endParaRPr lang="sv-SE" sz="2400" b="1" dirty="0" smtClean="0">
              <a:solidFill>
                <a:prstClr val="black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b="1" dirty="0" smtClean="0">
                <a:solidFill>
                  <a:prstClr val="black"/>
                </a:solidFill>
              </a:rPr>
              <a:t>To </a:t>
            </a:r>
            <a:r>
              <a:rPr lang="sv-SE" sz="2400" b="1" dirty="0" err="1" smtClean="0">
                <a:solidFill>
                  <a:prstClr val="black"/>
                </a:solidFill>
              </a:rPr>
              <a:t>account</a:t>
            </a:r>
            <a:r>
              <a:rPr lang="sv-SE" sz="2400" b="1" dirty="0" smtClean="0">
                <a:solidFill>
                  <a:prstClr val="black"/>
                </a:solidFill>
              </a:rPr>
              <a:t> for </a:t>
            </a:r>
            <a:r>
              <a:rPr lang="sv-SE" sz="2400" b="1" dirty="0" err="1" smtClean="0">
                <a:solidFill>
                  <a:prstClr val="black"/>
                </a:solidFill>
              </a:rPr>
              <a:t>viewing</a:t>
            </a:r>
            <a:r>
              <a:rPr lang="sv-SE" sz="2400" b="1" dirty="0" smtClean="0">
                <a:solidFill>
                  <a:prstClr val="black"/>
                </a:solidFill>
              </a:rPr>
              <a:t> </a:t>
            </a:r>
            <a:r>
              <a:rPr lang="sv-SE" sz="2400" b="1" dirty="0" err="1" smtClean="0">
                <a:solidFill>
                  <a:prstClr val="black"/>
                </a:solidFill>
              </a:rPr>
              <a:t>angle</a:t>
            </a:r>
            <a:r>
              <a:rPr lang="sv-SE" sz="2400" b="1" dirty="0" smtClean="0">
                <a:solidFill>
                  <a:prstClr val="black"/>
                </a:solidFill>
              </a:rPr>
              <a:t> </a:t>
            </a:r>
            <a:r>
              <a:rPr lang="sv-SE" sz="2400" b="1" dirty="0" err="1" smtClean="0">
                <a:solidFill>
                  <a:prstClr val="black"/>
                </a:solidFill>
              </a:rPr>
              <a:t>dependencies</a:t>
            </a:r>
            <a:r>
              <a:rPr lang="sv-SE" sz="2400" b="1" dirty="0" smtClean="0">
                <a:solidFill>
                  <a:prstClr val="black"/>
                </a:solidFill>
              </a:rPr>
              <a:t> and </a:t>
            </a:r>
            <a:r>
              <a:rPr lang="sv-SE" sz="2400" b="1" dirty="0" err="1" smtClean="0">
                <a:solidFill>
                  <a:prstClr val="black"/>
                </a:solidFill>
              </a:rPr>
              <a:t>atmospheric</a:t>
            </a:r>
            <a:r>
              <a:rPr lang="sv-SE" sz="2400" b="1" dirty="0" smtClean="0">
                <a:solidFill>
                  <a:prstClr val="black"/>
                </a:solidFill>
              </a:rPr>
              <a:t> </a:t>
            </a:r>
            <a:r>
              <a:rPr lang="sv-SE" sz="2400" b="1" dirty="0" err="1" smtClean="0">
                <a:solidFill>
                  <a:prstClr val="black"/>
                </a:solidFill>
              </a:rPr>
              <a:t>conditions</a:t>
            </a:r>
            <a:r>
              <a:rPr lang="sv-SE" sz="2400" b="1" dirty="0" smtClean="0">
                <a:solidFill>
                  <a:prstClr val="black"/>
                </a:solidFill>
              </a:rPr>
              <a:t>, </a:t>
            </a:r>
            <a:r>
              <a:rPr lang="sv-SE" sz="2400" b="1" dirty="0" err="1" smtClean="0">
                <a:solidFill>
                  <a:prstClr val="black"/>
                </a:solidFill>
              </a:rPr>
              <a:t>several</a:t>
            </a:r>
            <a:r>
              <a:rPr lang="sv-SE" sz="2400" b="1" dirty="0" smtClean="0">
                <a:solidFill>
                  <a:prstClr val="black"/>
                </a:solidFill>
              </a:rPr>
              <a:t> image features </a:t>
            </a:r>
            <a:r>
              <a:rPr lang="sv-SE" sz="2400" b="1" dirty="0" err="1" smtClean="0">
                <a:solidFill>
                  <a:prstClr val="black"/>
                </a:solidFill>
              </a:rPr>
              <a:t>are</a:t>
            </a:r>
            <a:r>
              <a:rPr lang="sv-SE" sz="2400" b="1" dirty="0" smtClean="0">
                <a:solidFill>
                  <a:prstClr val="black"/>
                </a:solidFill>
              </a:rPr>
              <a:t> </a:t>
            </a:r>
            <a:r>
              <a:rPr lang="sv-SE" sz="2400" b="1" dirty="0" err="1" smtClean="0">
                <a:solidFill>
                  <a:prstClr val="black"/>
                </a:solidFill>
              </a:rPr>
              <a:t>constructed</a:t>
            </a:r>
            <a:r>
              <a:rPr lang="sv-SE" sz="2400" b="1" dirty="0" smtClean="0">
                <a:solidFill>
                  <a:prstClr val="black"/>
                </a:solidFill>
              </a:rPr>
              <a:t> as </a:t>
            </a:r>
            <a:r>
              <a:rPr lang="sv-SE" sz="2400" b="1" dirty="0" err="1" smtClean="0">
                <a:solidFill>
                  <a:prstClr val="black"/>
                </a:solidFill>
              </a:rPr>
              <a:t>differences</a:t>
            </a:r>
            <a:r>
              <a:rPr lang="sv-SE" sz="2400" b="1" dirty="0" smtClean="0">
                <a:solidFill>
                  <a:prstClr val="black"/>
                </a:solidFill>
              </a:rPr>
              <a:t> from PPS pre-</a:t>
            </a:r>
            <a:r>
              <a:rPr lang="sv-SE" sz="2400" b="1" dirty="0" err="1" smtClean="0">
                <a:solidFill>
                  <a:prstClr val="black"/>
                </a:solidFill>
              </a:rPr>
              <a:t>calculated</a:t>
            </a:r>
            <a:r>
              <a:rPr lang="sv-SE" sz="2400" b="1" dirty="0" smtClean="0">
                <a:solidFill>
                  <a:prstClr val="black"/>
                </a:solidFill>
              </a:rPr>
              <a:t> </a:t>
            </a:r>
            <a:r>
              <a:rPr lang="sv-SE" sz="2400" b="1" dirty="0" err="1" smtClean="0">
                <a:solidFill>
                  <a:prstClr val="black"/>
                </a:solidFill>
              </a:rPr>
              <a:t>thresholds</a:t>
            </a:r>
            <a:r>
              <a:rPr lang="sv-SE" sz="2400" b="1" dirty="0" smtClean="0">
                <a:solidFill>
                  <a:prstClr val="black"/>
                </a:solidFill>
              </a:rPr>
              <a:t> (</a:t>
            </a:r>
            <a:r>
              <a:rPr lang="sv-SE" sz="2400" b="1" dirty="0" err="1" smtClean="0">
                <a:solidFill>
                  <a:prstClr val="black"/>
                </a:solidFill>
              </a:rPr>
              <a:t>already</a:t>
            </a:r>
            <a:r>
              <a:rPr lang="sv-SE" sz="2400" b="1" dirty="0" smtClean="0">
                <a:solidFill>
                  <a:prstClr val="black"/>
                </a:solidFill>
              </a:rPr>
              <a:t> </a:t>
            </a:r>
            <a:r>
              <a:rPr lang="sv-SE" sz="2400" b="1" dirty="0" err="1" smtClean="0">
                <a:solidFill>
                  <a:prstClr val="black"/>
                </a:solidFill>
              </a:rPr>
              <a:t>accounting</a:t>
            </a:r>
            <a:r>
              <a:rPr lang="sv-SE" sz="2400" b="1" dirty="0" smtClean="0">
                <a:solidFill>
                  <a:prstClr val="black"/>
                </a:solidFill>
              </a:rPr>
              <a:t> for </a:t>
            </a:r>
            <a:r>
              <a:rPr lang="sv-SE" sz="2400" b="1" dirty="0" err="1" smtClean="0">
                <a:solidFill>
                  <a:prstClr val="black"/>
                </a:solidFill>
              </a:rPr>
              <a:t>these</a:t>
            </a:r>
            <a:r>
              <a:rPr lang="sv-SE" sz="2400" b="1" dirty="0" smtClean="0">
                <a:solidFill>
                  <a:prstClr val="black"/>
                </a:solidFill>
              </a:rPr>
              <a:t> </a:t>
            </a:r>
            <a:r>
              <a:rPr lang="sv-SE" sz="2400" b="1" dirty="0" err="1" smtClean="0">
                <a:solidFill>
                  <a:prstClr val="black"/>
                </a:solidFill>
              </a:rPr>
              <a:t>dependencies</a:t>
            </a:r>
            <a:r>
              <a:rPr lang="sv-SE" sz="2400" b="1" dirty="0" smtClean="0">
                <a:solidFill>
                  <a:prstClr val="black"/>
                </a:solidFill>
              </a:rPr>
              <a:t>)</a:t>
            </a:r>
            <a:br>
              <a:rPr lang="sv-SE" sz="2400" b="1" dirty="0" smtClean="0">
                <a:solidFill>
                  <a:prstClr val="black"/>
                </a:solidFill>
              </a:rPr>
            </a:br>
            <a:r>
              <a:rPr lang="sv-SE" sz="2400" b="1" dirty="0" smtClean="0">
                <a:solidFill>
                  <a:prstClr val="black"/>
                </a:solidFill>
              </a:rPr>
              <a:t/>
            </a:r>
            <a:br>
              <a:rPr lang="sv-SE" sz="2400" b="1" dirty="0" smtClean="0">
                <a:solidFill>
                  <a:prstClr val="black"/>
                </a:solidFill>
              </a:rPr>
            </a:br>
            <a:endParaRPr lang="sv-SE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180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/>
          <a:p>
            <a:pPr>
              <a:defRPr/>
            </a:pPr>
            <a:fld id="{9EE4DC33-FC3B-4389-B618-C27DA7A9A539}" type="slidenum">
              <a:rPr lang="sv-SE">
                <a:solidFill>
                  <a:srgbClr val="000000"/>
                </a:solidFill>
              </a:rPr>
              <a:pPr>
                <a:defRPr/>
              </a:pPr>
              <a:t>12</a:t>
            </a:fld>
            <a:endParaRPr lang="sv-SE">
              <a:solidFill>
                <a:srgbClr val="000000"/>
              </a:solidFill>
            </a:endParaRPr>
          </a:p>
        </p:txBody>
      </p:sp>
      <p:pic>
        <p:nvPicPr>
          <p:cNvPr id="4" name="Bildobjekt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94" y="1771651"/>
            <a:ext cx="6375400" cy="3903980"/>
          </a:xfrm>
          <a:prstGeom prst="rect">
            <a:avLst/>
          </a:prstGeom>
        </p:spPr>
      </p:pic>
      <p:pic>
        <p:nvPicPr>
          <p:cNvPr id="6" name="Bildobjekt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357" y="1771651"/>
            <a:ext cx="2187575" cy="3903980"/>
          </a:xfrm>
          <a:prstGeom prst="rect">
            <a:avLst/>
          </a:prstGeom>
        </p:spPr>
      </p:pic>
      <p:sp>
        <p:nvSpPr>
          <p:cNvPr id="2" name="textruta 1"/>
          <p:cNvSpPr txBox="1"/>
          <p:nvPr/>
        </p:nvSpPr>
        <p:spPr>
          <a:xfrm>
            <a:off x="4819653" y="5896035"/>
            <a:ext cx="18486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sv-SE" sz="2000" b="1" dirty="0" smtClean="0">
                <a:solidFill>
                  <a:prstClr val="black"/>
                </a:solidFill>
              </a:rPr>
              <a:t>RGB</a:t>
            </a:r>
          </a:p>
          <a:p>
            <a:pPr defTabSz="457200"/>
            <a:r>
              <a:rPr lang="sv-SE" sz="1200" b="1" dirty="0" smtClean="0">
                <a:solidFill>
                  <a:prstClr val="black"/>
                </a:solidFill>
              </a:rPr>
              <a:t> </a:t>
            </a:r>
            <a:r>
              <a:rPr lang="sv-SE" sz="1600" b="1" dirty="0" smtClean="0">
                <a:solidFill>
                  <a:prstClr val="black"/>
                </a:solidFill>
              </a:rPr>
              <a:t>(0.6, 0.9, 11 µm)</a:t>
            </a:r>
            <a:endParaRPr lang="sv-SE" sz="1600" b="1" dirty="0">
              <a:solidFill>
                <a:prstClr val="black"/>
              </a:solidFill>
            </a:endParaRPr>
          </a:p>
        </p:txBody>
      </p:sp>
      <p:sp>
        <p:nvSpPr>
          <p:cNvPr id="8" name="textruta 7"/>
          <p:cNvSpPr txBox="1"/>
          <p:nvPr/>
        </p:nvSpPr>
        <p:spPr>
          <a:xfrm>
            <a:off x="542949" y="5849869"/>
            <a:ext cx="1628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sv-SE" b="1" dirty="0" smtClean="0">
                <a:solidFill>
                  <a:prstClr val="black"/>
                </a:solidFill>
              </a:rPr>
              <a:t>Clear </a:t>
            </a:r>
            <a:r>
              <a:rPr lang="sv-SE" b="1" dirty="0" err="1" smtClean="0">
                <a:solidFill>
                  <a:prstClr val="black"/>
                </a:solidFill>
              </a:rPr>
              <a:t>water</a:t>
            </a:r>
            <a:r>
              <a:rPr lang="sv-SE" b="1" dirty="0" smtClean="0">
                <a:solidFill>
                  <a:prstClr val="black"/>
                </a:solidFill>
              </a:rPr>
              <a:t> </a:t>
            </a:r>
            <a:r>
              <a:rPr lang="sv-SE" b="1" dirty="0" err="1" smtClean="0">
                <a:solidFill>
                  <a:prstClr val="black"/>
                </a:solidFill>
              </a:rPr>
              <a:t>training</a:t>
            </a:r>
            <a:endParaRPr lang="sv-SE" b="1" dirty="0" smtClean="0">
              <a:solidFill>
                <a:prstClr val="black"/>
              </a:solidFill>
            </a:endParaRPr>
          </a:p>
          <a:p>
            <a:pPr defTabSz="457200"/>
            <a:endParaRPr lang="sv-SE" sz="1200" b="1" dirty="0">
              <a:solidFill>
                <a:prstClr val="black"/>
              </a:solidFill>
            </a:endParaRPr>
          </a:p>
        </p:txBody>
      </p:sp>
      <p:sp>
        <p:nvSpPr>
          <p:cNvPr id="9" name="textruta 8"/>
          <p:cNvSpPr txBox="1"/>
          <p:nvPr/>
        </p:nvSpPr>
        <p:spPr>
          <a:xfrm>
            <a:off x="2562230" y="5849867"/>
            <a:ext cx="20097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sv-SE" b="1" dirty="0" err="1" smtClean="0">
                <a:solidFill>
                  <a:prstClr val="black"/>
                </a:solidFill>
              </a:rPr>
              <a:t>Snow</a:t>
            </a:r>
            <a:r>
              <a:rPr lang="sv-SE" b="1" dirty="0" smtClean="0">
                <a:solidFill>
                  <a:prstClr val="black"/>
                </a:solidFill>
              </a:rPr>
              <a:t> cover land </a:t>
            </a:r>
            <a:r>
              <a:rPr lang="sv-SE" b="1" dirty="0" err="1" smtClean="0">
                <a:solidFill>
                  <a:prstClr val="black"/>
                </a:solidFill>
              </a:rPr>
              <a:t>training</a:t>
            </a:r>
            <a:endParaRPr lang="sv-SE" b="1" dirty="0">
              <a:solidFill>
                <a:prstClr val="black"/>
              </a:solidFill>
            </a:endParaRPr>
          </a:p>
        </p:txBody>
      </p:sp>
      <p:sp>
        <p:nvSpPr>
          <p:cNvPr id="10" name="textruta 9"/>
          <p:cNvSpPr txBox="1"/>
          <p:nvPr/>
        </p:nvSpPr>
        <p:spPr>
          <a:xfrm>
            <a:off x="6737357" y="5849866"/>
            <a:ext cx="24066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sv-SE" sz="2000" b="1" dirty="0" err="1" smtClean="0">
                <a:solidFill>
                  <a:prstClr val="black"/>
                </a:solidFill>
              </a:rPr>
              <a:t>Merged</a:t>
            </a:r>
            <a:r>
              <a:rPr lang="sv-SE" sz="2000" b="1" dirty="0" smtClean="0">
                <a:solidFill>
                  <a:prstClr val="black"/>
                </a:solidFill>
              </a:rPr>
              <a:t>  final </a:t>
            </a:r>
            <a:r>
              <a:rPr lang="sv-SE" sz="2000" b="1" dirty="0" err="1" smtClean="0">
                <a:solidFill>
                  <a:prstClr val="black"/>
                </a:solidFill>
              </a:rPr>
              <a:t>product</a:t>
            </a:r>
            <a:endParaRPr lang="sv-SE" sz="2000" b="1" dirty="0" smtClean="0">
              <a:solidFill>
                <a:prstClr val="black"/>
              </a:solidFill>
            </a:endParaRPr>
          </a:p>
        </p:txBody>
      </p:sp>
      <p:sp>
        <p:nvSpPr>
          <p:cNvPr id="7" name="textruta 6"/>
          <p:cNvSpPr txBox="1"/>
          <p:nvPr/>
        </p:nvSpPr>
        <p:spPr>
          <a:xfrm>
            <a:off x="0" y="19743"/>
            <a:ext cx="9144000" cy="13847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91174" tIns="45589" rIns="91174" bIns="45589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sv-SE" sz="2800" b="1" dirty="0" smtClean="0"/>
              <a:t>Demonstration </a:t>
            </a:r>
            <a:r>
              <a:rPr lang="sv-SE" sz="2800" b="1" dirty="0" err="1" smtClean="0"/>
              <a:t>of</a:t>
            </a:r>
            <a:r>
              <a:rPr lang="sv-SE" sz="2800" b="1" dirty="0" smtClean="0"/>
              <a:t> the </a:t>
            </a:r>
            <a:r>
              <a:rPr lang="sv-SE" sz="2800" b="1" dirty="0" err="1" smtClean="0"/>
              <a:t>use</a:t>
            </a:r>
            <a:r>
              <a:rPr lang="sv-SE" sz="2800" b="1" dirty="0" smtClean="0"/>
              <a:t> </a:t>
            </a:r>
            <a:r>
              <a:rPr lang="sv-SE" sz="2800" b="1" dirty="0" err="1" smtClean="0"/>
              <a:t>of</a:t>
            </a:r>
            <a:r>
              <a:rPr lang="sv-SE" sz="2800" b="1" dirty="0" smtClean="0"/>
              <a:t> different </a:t>
            </a:r>
            <a:r>
              <a:rPr lang="sv-SE" sz="2800" b="1" dirty="0" err="1" smtClean="0"/>
              <a:t>training</a:t>
            </a:r>
            <a:r>
              <a:rPr lang="sv-SE" sz="2800" b="1" dirty="0" smtClean="0"/>
              <a:t> statistics (from filtered CALIOP </a:t>
            </a:r>
            <a:r>
              <a:rPr lang="sv-SE" sz="2800" b="1" dirty="0" err="1" smtClean="0"/>
              <a:t>cloud</a:t>
            </a:r>
            <a:r>
              <a:rPr lang="sv-SE" sz="2800" b="1" dirty="0" smtClean="0"/>
              <a:t> masks) over different </a:t>
            </a:r>
            <a:r>
              <a:rPr lang="sv-SE" sz="2800" b="1" dirty="0" err="1" smtClean="0"/>
              <a:t>surfaces</a:t>
            </a:r>
            <a:endParaRPr lang="sv-SE" sz="2800" b="1" dirty="0"/>
          </a:p>
        </p:txBody>
      </p:sp>
    </p:spTree>
    <p:extLst>
      <p:ext uri="{BB962C8B-B14F-4D97-AF65-F5344CB8AC3E}">
        <p14:creationId xmlns:p14="http://schemas.microsoft.com/office/powerpoint/2010/main" val="2671651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/>
          <a:p>
            <a:pPr>
              <a:defRPr/>
            </a:pPr>
            <a:fld id="{9EE4DC33-FC3B-4389-B618-C27DA7A9A539}" type="slidenum">
              <a:rPr lang="sv-SE">
                <a:solidFill>
                  <a:srgbClr val="000000"/>
                </a:solidFill>
              </a:rPr>
              <a:pPr>
                <a:defRPr/>
              </a:pPr>
              <a:t>13</a:t>
            </a:fld>
            <a:endParaRPr lang="sv-SE">
              <a:solidFill>
                <a:srgbClr val="000000"/>
              </a:solidFill>
            </a:endParaRPr>
          </a:p>
        </p:txBody>
      </p:sp>
      <p:sp>
        <p:nvSpPr>
          <p:cNvPr id="7" name="textruta 6"/>
          <p:cNvSpPr txBox="1"/>
          <p:nvPr/>
        </p:nvSpPr>
        <p:spPr>
          <a:xfrm>
            <a:off x="230245" y="1291161"/>
            <a:ext cx="8434784" cy="584511"/>
          </a:xfrm>
          <a:prstGeom prst="rect">
            <a:avLst/>
          </a:prstGeom>
          <a:noFill/>
        </p:spPr>
        <p:txBody>
          <a:bodyPr wrap="square" lIns="91174" tIns="45589" rIns="91174" bIns="45589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sv-SE" sz="3200" b="1" dirty="0" smtClean="0">
                <a:solidFill>
                  <a:srgbClr val="0066FF"/>
                </a:solidFill>
              </a:rPr>
              <a:t>The </a:t>
            </a:r>
            <a:r>
              <a:rPr lang="sv-SE" sz="3200" b="1" dirty="0" err="1" smtClean="0">
                <a:solidFill>
                  <a:srgbClr val="0066FF"/>
                </a:solidFill>
              </a:rPr>
              <a:t>meaning</a:t>
            </a:r>
            <a:r>
              <a:rPr lang="sv-SE" sz="3200" b="1" dirty="0" smtClean="0">
                <a:solidFill>
                  <a:srgbClr val="0066FF"/>
                </a:solidFill>
              </a:rPr>
              <a:t> </a:t>
            </a:r>
            <a:r>
              <a:rPr lang="sv-SE" sz="3200" b="1" dirty="0" err="1" smtClean="0">
                <a:solidFill>
                  <a:srgbClr val="0066FF"/>
                </a:solidFill>
              </a:rPr>
              <a:t>of</a:t>
            </a:r>
            <a:r>
              <a:rPr lang="sv-SE" sz="3200" b="1" dirty="0" smtClean="0">
                <a:solidFill>
                  <a:srgbClr val="0066FF"/>
                </a:solidFill>
              </a:rPr>
              <a:t> </a:t>
            </a:r>
            <a:r>
              <a:rPr lang="sv-SE" sz="3200" b="1" dirty="0" err="1" smtClean="0">
                <a:solidFill>
                  <a:srgbClr val="0066FF"/>
                </a:solidFill>
              </a:rPr>
              <a:t>resulting</a:t>
            </a:r>
            <a:r>
              <a:rPr lang="sv-SE" sz="3200" b="1" dirty="0" smtClean="0">
                <a:solidFill>
                  <a:srgbClr val="0066FF"/>
                </a:solidFill>
              </a:rPr>
              <a:t> </a:t>
            </a:r>
            <a:r>
              <a:rPr lang="sv-SE" sz="3200" b="1" dirty="0" err="1" smtClean="0">
                <a:solidFill>
                  <a:srgbClr val="0066FF"/>
                </a:solidFill>
              </a:rPr>
              <a:t>probabilities</a:t>
            </a:r>
            <a:endParaRPr lang="sv-SE" sz="3200" b="1" dirty="0" smtClean="0">
              <a:solidFill>
                <a:srgbClr val="0066FF"/>
              </a:solidFill>
            </a:endParaRPr>
          </a:p>
        </p:txBody>
      </p:sp>
      <p:sp>
        <p:nvSpPr>
          <p:cNvPr id="3" name="textruta 2"/>
          <p:cNvSpPr txBox="1"/>
          <p:nvPr/>
        </p:nvSpPr>
        <p:spPr>
          <a:xfrm>
            <a:off x="0" y="2517552"/>
            <a:ext cx="9001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b="1" dirty="0" smtClean="0">
                <a:solidFill>
                  <a:prstClr val="black"/>
                </a:solidFill>
              </a:rPr>
              <a:t>The default version </a:t>
            </a:r>
            <a:r>
              <a:rPr lang="sv-SE" sz="2400" b="1" dirty="0" err="1" smtClean="0">
                <a:solidFill>
                  <a:prstClr val="black"/>
                </a:solidFill>
              </a:rPr>
              <a:t>of</a:t>
            </a:r>
            <a:r>
              <a:rPr lang="sv-SE" sz="2400" b="1" dirty="0" smtClean="0">
                <a:solidFill>
                  <a:prstClr val="black"/>
                </a:solidFill>
              </a:rPr>
              <a:t> </a:t>
            </a:r>
            <a:r>
              <a:rPr lang="sv-SE" sz="2400" b="1" dirty="0" err="1" smtClean="0">
                <a:solidFill>
                  <a:prstClr val="black"/>
                </a:solidFill>
              </a:rPr>
              <a:t>CMaprob</a:t>
            </a:r>
            <a:r>
              <a:rPr lang="sv-SE" sz="2400" b="1" dirty="0" smtClean="0">
                <a:solidFill>
                  <a:prstClr val="black"/>
                </a:solidFill>
              </a:rPr>
              <a:t> is </a:t>
            </a:r>
            <a:r>
              <a:rPr lang="sv-SE" sz="2400" b="1" dirty="0" err="1" smtClean="0">
                <a:solidFill>
                  <a:prstClr val="black"/>
                </a:solidFill>
              </a:rPr>
              <a:t>tuned</a:t>
            </a:r>
            <a:r>
              <a:rPr lang="sv-SE" sz="2400" b="1" dirty="0" smtClean="0">
                <a:solidFill>
                  <a:prstClr val="black"/>
                </a:solidFill>
              </a:rPr>
              <a:t> so </a:t>
            </a:r>
            <a:r>
              <a:rPr lang="sv-SE" sz="2400" b="1" dirty="0" err="1" smtClean="0">
                <a:solidFill>
                  <a:prstClr val="black"/>
                </a:solidFill>
              </a:rPr>
              <a:t>that</a:t>
            </a:r>
            <a:r>
              <a:rPr lang="sv-SE" sz="2400" b="1" dirty="0" smtClean="0">
                <a:solidFill>
                  <a:prstClr val="black"/>
                </a:solidFill>
              </a:rPr>
              <a:t> a 50 % </a:t>
            </a:r>
            <a:r>
              <a:rPr lang="sv-SE" sz="2400" b="1" dirty="0" err="1" smtClean="0">
                <a:solidFill>
                  <a:prstClr val="black"/>
                </a:solidFill>
              </a:rPr>
              <a:t>threshold</a:t>
            </a:r>
            <a:r>
              <a:rPr lang="sv-SE" sz="2400" b="1" dirty="0" smtClean="0">
                <a:solidFill>
                  <a:prstClr val="black"/>
                </a:solidFill>
              </a:rPr>
              <a:t> gives a </a:t>
            </a:r>
            <a:r>
              <a:rPr lang="sv-SE" sz="2400" b="1" dirty="0" err="1" smtClean="0">
                <a:solidFill>
                  <a:prstClr val="black"/>
                </a:solidFill>
              </a:rPr>
              <a:t>globally</a:t>
            </a:r>
            <a:r>
              <a:rPr lang="sv-SE" sz="2400" b="1" dirty="0" smtClean="0">
                <a:solidFill>
                  <a:prstClr val="black"/>
                </a:solidFill>
              </a:rPr>
              <a:t> </a:t>
            </a:r>
            <a:r>
              <a:rPr lang="sv-SE" sz="2400" b="1" dirty="0" err="1" smtClean="0">
                <a:solidFill>
                  <a:prstClr val="black"/>
                </a:solidFill>
              </a:rPr>
              <a:t>optimized</a:t>
            </a:r>
            <a:r>
              <a:rPr lang="sv-SE" sz="2400" b="1" dirty="0" smtClean="0">
                <a:solidFill>
                  <a:prstClr val="black"/>
                </a:solidFill>
              </a:rPr>
              <a:t> </a:t>
            </a:r>
            <a:r>
              <a:rPr lang="sv-SE" sz="2400" b="1" dirty="0" err="1" smtClean="0">
                <a:solidFill>
                  <a:prstClr val="black"/>
                </a:solidFill>
              </a:rPr>
              <a:t>cloud</a:t>
            </a:r>
            <a:r>
              <a:rPr lang="sv-SE" sz="2400" b="1" dirty="0" smtClean="0">
                <a:solidFill>
                  <a:prstClr val="black"/>
                </a:solidFill>
              </a:rPr>
              <a:t> mask.</a:t>
            </a:r>
            <a:r>
              <a:rPr lang="sv-SE" sz="2400" b="1" dirty="0" smtClean="0">
                <a:solidFill>
                  <a:prstClr val="black"/>
                </a:solidFill>
                <a:sym typeface="Wingdings" panose="05000000000000000000" pitchFamily="2" charset="2"/>
              </a:rPr>
              <a:t/>
            </a:r>
            <a:br>
              <a:rPr lang="sv-SE" sz="2400" b="1" dirty="0" smtClean="0">
                <a:solidFill>
                  <a:prstClr val="black"/>
                </a:solidFill>
                <a:sym typeface="Wingdings" panose="05000000000000000000" pitchFamily="2" charset="2"/>
              </a:rPr>
            </a:br>
            <a:endParaRPr lang="sv-SE" sz="2400" b="1" dirty="0" smtClean="0">
              <a:solidFill>
                <a:prstClr val="black"/>
              </a:solidFill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b="1" dirty="0" err="1" smtClean="0">
                <a:solidFill>
                  <a:prstClr val="black"/>
                </a:solidFill>
                <a:sym typeface="Wingdings" panose="05000000000000000000" pitchFamily="2" charset="2"/>
              </a:rPr>
              <a:t>Which</a:t>
            </a:r>
            <a:r>
              <a:rPr lang="sv-SE" sz="2400" b="1" dirty="0" smtClean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r>
              <a:rPr lang="sv-SE" sz="2400" b="1" dirty="0" err="1" smtClean="0">
                <a:solidFill>
                  <a:prstClr val="black"/>
                </a:solidFill>
                <a:sym typeface="Wingdings" panose="05000000000000000000" pitchFamily="2" charset="2"/>
              </a:rPr>
              <a:t>clouds</a:t>
            </a:r>
            <a:r>
              <a:rPr lang="sv-SE" sz="2400" b="1" dirty="0" smtClean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r>
              <a:rPr lang="sv-SE" sz="2400" b="1" dirty="0" err="1" smtClean="0">
                <a:solidFill>
                  <a:prstClr val="black"/>
                </a:solidFill>
                <a:sym typeface="Wingdings" panose="05000000000000000000" pitchFamily="2" charset="2"/>
              </a:rPr>
              <a:t>are</a:t>
            </a:r>
            <a:r>
              <a:rPr lang="sv-SE" sz="2400" b="1" dirty="0" smtClean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r>
              <a:rPr lang="sv-SE" sz="2400" b="1" dirty="0" err="1" smtClean="0">
                <a:solidFill>
                  <a:prstClr val="black"/>
                </a:solidFill>
                <a:sym typeface="Wingdings" panose="05000000000000000000" pitchFamily="2" charset="2"/>
              </a:rPr>
              <a:t>detected</a:t>
            </a:r>
            <a:r>
              <a:rPr lang="sv-SE" sz="2400" b="1" dirty="0" smtClean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r>
              <a:rPr lang="sv-SE" sz="2400" b="1" dirty="0" err="1" smtClean="0">
                <a:solidFill>
                  <a:prstClr val="black"/>
                </a:solidFill>
                <a:sym typeface="Wingdings" panose="05000000000000000000" pitchFamily="2" charset="2"/>
              </a:rPr>
              <a:t>varies</a:t>
            </a:r>
            <a:r>
              <a:rPr lang="sv-SE" sz="2400" b="1" dirty="0" smtClean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r>
              <a:rPr lang="sv-SE" sz="2400" b="1" dirty="0" err="1" smtClean="0">
                <a:solidFill>
                  <a:prstClr val="black"/>
                </a:solidFill>
                <a:sym typeface="Wingdings" panose="05000000000000000000" pitchFamily="2" charset="2"/>
              </a:rPr>
              <a:t>with</a:t>
            </a:r>
            <a:r>
              <a:rPr lang="sv-SE" sz="2400" b="1" dirty="0" smtClean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r>
              <a:rPr lang="sv-SE" sz="2400" b="1" dirty="0" err="1" smtClean="0">
                <a:solidFill>
                  <a:prstClr val="black"/>
                </a:solidFill>
                <a:sym typeface="Wingdings" panose="05000000000000000000" pitchFamily="2" charset="2"/>
              </a:rPr>
              <a:t>surface</a:t>
            </a:r>
            <a:r>
              <a:rPr lang="sv-SE" sz="2400" b="1" dirty="0" smtClean="0">
                <a:solidFill>
                  <a:prstClr val="black"/>
                </a:solidFill>
                <a:sym typeface="Wingdings" panose="05000000000000000000" pitchFamily="2" charset="2"/>
              </a:rPr>
              <a:t>. </a:t>
            </a:r>
            <a:r>
              <a:rPr lang="sv-SE" sz="2400" b="1" dirty="0" err="1" smtClean="0">
                <a:solidFill>
                  <a:prstClr val="black"/>
                </a:solidFill>
                <a:sym typeface="Wingdings" panose="05000000000000000000" pitchFamily="2" charset="2"/>
              </a:rPr>
              <a:t>Very</a:t>
            </a:r>
            <a:r>
              <a:rPr lang="sv-SE" sz="2400" b="1" dirty="0" smtClean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r>
              <a:rPr lang="sv-SE" sz="2400" b="1" dirty="0" err="1" smtClean="0">
                <a:solidFill>
                  <a:prstClr val="black"/>
                </a:solidFill>
                <a:sym typeface="Wingdings" panose="05000000000000000000" pitchFamily="2" charset="2"/>
              </a:rPr>
              <a:t>thin</a:t>
            </a:r>
            <a:r>
              <a:rPr lang="sv-SE" sz="2400" b="1" dirty="0" smtClean="0">
                <a:solidFill>
                  <a:prstClr val="black"/>
                </a:solidFill>
                <a:sym typeface="Wingdings" panose="05000000000000000000" pitchFamily="2" charset="2"/>
              </a:rPr>
              <a:t> cirrus is not </a:t>
            </a:r>
            <a:r>
              <a:rPr lang="sv-SE" sz="2400" b="1" dirty="0" err="1" smtClean="0">
                <a:solidFill>
                  <a:prstClr val="black"/>
                </a:solidFill>
                <a:sym typeface="Wingdings" panose="05000000000000000000" pitchFamily="2" charset="2"/>
              </a:rPr>
              <a:t>possible</a:t>
            </a:r>
            <a:r>
              <a:rPr lang="sv-SE" sz="2400" b="1" dirty="0" smtClean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r>
              <a:rPr lang="sv-SE" sz="2400" b="1" dirty="0" err="1" smtClean="0">
                <a:solidFill>
                  <a:prstClr val="black"/>
                </a:solidFill>
                <a:sym typeface="Wingdings" panose="05000000000000000000" pitchFamily="2" charset="2"/>
              </a:rPr>
              <a:t>to</a:t>
            </a:r>
            <a:r>
              <a:rPr lang="sv-SE" sz="2400" b="1" dirty="0" smtClean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r>
              <a:rPr lang="sv-SE" sz="2400" b="1" dirty="0" err="1" smtClean="0">
                <a:solidFill>
                  <a:prstClr val="black"/>
                </a:solidFill>
                <a:sym typeface="Wingdings" panose="05000000000000000000" pitchFamily="2" charset="2"/>
              </a:rPr>
              <a:t>detect</a:t>
            </a:r>
            <a:r>
              <a:rPr lang="sv-SE" sz="2400" b="1" dirty="0" smtClean="0">
                <a:solidFill>
                  <a:prstClr val="black"/>
                </a:solidFill>
                <a:sym typeface="Wingdings" panose="05000000000000000000" pitchFamily="2" charset="2"/>
              </a:rPr>
              <a:t> over </a:t>
            </a:r>
            <a:r>
              <a:rPr lang="sv-SE" sz="2400" b="1" dirty="0" err="1" smtClean="0">
                <a:solidFill>
                  <a:prstClr val="black"/>
                </a:solidFill>
                <a:sym typeface="Wingdings" panose="05000000000000000000" pitchFamily="2" charset="2"/>
              </a:rPr>
              <a:t>very</a:t>
            </a:r>
            <a:r>
              <a:rPr lang="sv-SE" sz="2400" b="1" dirty="0" smtClean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r>
              <a:rPr lang="sv-SE" sz="2400" b="1" dirty="0" err="1" smtClean="0">
                <a:solidFill>
                  <a:prstClr val="black"/>
                </a:solidFill>
                <a:sym typeface="Wingdings" panose="05000000000000000000" pitchFamily="2" charset="2"/>
              </a:rPr>
              <a:t>cold</a:t>
            </a:r>
            <a:r>
              <a:rPr lang="sv-SE" sz="2400" b="1" dirty="0" smtClean="0">
                <a:solidFill>
                  <a:prstClr val="black"/>
                </a:solidFill>
                <a:sym typeface="Wingdings" panose="05000000000000000000" pitchFamily="2" charset="2"/>
              </a:rPr>
              <a:t> or </a:t>
            </a:r>
            <a:r>
              <a:rPr lang="sv-SE" sz="2400" b="1" dirty="0" err="1" smtClean="0">
                <a:solidFill>
                  <a:prstClr val="black"/>
                </a:solidFill>
                <a:sym typeface="Wingdings" panose="05000000000000000000" pitchFamily="2" charset="2"/>
              </a:rPr>
              <a:t>very</a:t>
            </a:r>
            <a:r>
              <a:rPr lang="sv-SE" sz="2400" b="1" dirty="0" smtClean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r>
              <a:rPr lang="sv-SE" sz="2400" b="1" dirty="0" err="1" smtClean="0">
                <a:solidFill>
                  <a:prstClr val="black"/>
                </a:solidFill>
                <a:sym typeface="Wingdings" panose="05000000000000000000" pitchFamily="2" charset="2"/>
              </a:rPr>
              <a:t>bright</a:t>
            </a:r>
            <a:r>
              <a:rPr lang="sv-SE" sz="2400" b="1" dirty="0" smtClean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r>
              <a:rPr lang="sv-SE" sz="2400" b="1" dirty="0" err="1" smtClean="0">
                <a:solidFill>
                  <a:prstClr val="black"/>
                </a:solidFill>
                <a:sym typeface="Wingdings" panose="05000000000000000000" pitchFamily="2" charset="2"/>
              </a:rPr>
              <a:t>surfaces</a:t>
            </a:r>
            <a:r>
              <a:rPr lang="sv-SE" sz="2400" b="1" dirty="0" smtClean="0">
                <a:solidFill>
                  <a:prstClr val="black"/>
                </a:solidFill>
                <a:sym typeface="Wingdings" panose="05000000000000000000" pitchFamily="2" charset="2"/>
              </a:rPr>
              <a:t>. </a:t>
            </a:r>
            <a:br>
              <a:rPr lang="sv-SE" sz="2400" b="1" dirty="0" smtClean="0">
                <a:solidFill>
                  <a:prstClr val="black"/>
                </a:solidFill>
                <a:sym typeface="Wingdings" panose="05000000000000000000" pitchFamily="2" charset="2"/>
              </a:rPr>
            </a:br>
            <a:endParaRPr lang="sv-SE" sz="2400" b="1" dirty="0" smtClean="0">
              <a:solidFill>
                <a:prstClr val="black"/>
              </a:solidFill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b="1" dirty="0" smtClean="0">
                <a:solidFill>
                  <a:prstClr val="black"/>
                </a:solidFill>
                <a:sym typeface="Wingdings" panose="05000000000000000000" pitchFamily="2" charset="2"/>
              </a:rPr>
              <a:t>Best </a:t>
            </a:r>
            <a:r>
              <a:rPr lang="sv-SE" sz="2400" b="1" dirty="0" err="1" smtClean="0">
                <a:solidFill>
                  <a:prstClr val="black"/>
                </a:solidFill>
                <a:sym typeface="Wingdings" panose="05000000000000000000" pitchFamily="2" charset="2"/>
              </a:rPr>
              <a:t>conditions</a:t>
            </a:r>
            <a:r>
              <a:rPr lang="sv-SE" sz="2400" b="1" dirty="0" smtClean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r>
              <a:rPr lang="sv-SE" sz="2400" b="1" dirty="0" err="1" smtClean="0">
                <a:solidFill>
                  <a:prstClr val="black"/>
                </a:solidFill>
                <a:sym typeface="Wingdings" panose="05000000000000000000" pitchFamily="2" charset="2"/>
              </a:rPr>
              <a:t>are</a:t>
            </a:r>
            <a:r>
              <a:rPr lang="sv-SE" sz="2400" b="1" dirty="0" smtClean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r>
              <a:rPr lang="sv-SE" sz="2400" b="1" dirty="0" err="1" smtClean="0">
                <a:solidFill>
                  <a:prstClr val="black"/>
                </a:solidFill>
                <a:sym typeface="Wingdings" panose="05000000000000000000" pitchFamily="2" charset="2"/>
              </a:rPr>
              <a:t>found</a:t>
            </a:r>
            <a:r>
              <a:rPr lang="sv-SE" sz="2400" b="1" dirty="0" smtClean="0">
                <a:solidFill>
                  <a:prstClr val="black"/>
                </a:solidFill>
                <a:sym typeface="Wingdings" panose="05000000000000000000" pitchFamily="2" charset="2"/>
              </a:rPr>
              <a:t> over </a:t>
            </a:r>
            <a:r>
              <a:rPr lang="sv-SE" sz="2400" b="1" dirty="0" err="1">
                <a:solidFill>
                  <a:prstClr val="black"/>
                </a:solidFill>
                <a:sym typeface="Wingdings" panose="05000000000000000000" pitchFamily="2" charset="2"/>
              </a:rPr>
              <a:t>H</a:t>
            </a:r>
            <a:r>
              <a:rPr lang="sv-SE" sz="2400" b="1" dirty="0" err="1" smtClean="0">
                <a:solidFill>
                  <a:prstClr val="black"/>
                </a:solidFill>
                <a:sym typeface="Wingdings" panose="05000000000000000000" pitchFamily="2" charset="2"/>
              </a:rPr>
              <a:t>igh</a:t>
            </a:r>
            <a:r>
              <a:rPr lang="sv-SE" sz="2400" b="1" dirty="0" smtClean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r>
              <a:rPr lang="sv-SE" sz="2400" b="1" dirty="0" err="1">
                <a:solidFill>
                  <a:prstClr val="black"/>
                </a:solidFill>
                <a:sym typeface="Wingdings" panose="05000000000000000000" pitchFamily="2" charset="2"/>
              </a:rPr>
              <a:t>L</a:t>
            </a:r>
            <a:r>
              <a:rPr lang="sv-SE" sz="2400" b="1" dirty="0" err="1" smtClean="0">
                <a:solidFill>
                  <a:prstClr val="black"/>
                </a:solidFill>
                <a:sym typeface="Wingdings" panose="05000000000000000000" pitchFamily="2" charset="2"/>
              </a:rPr>
              <a:t>atitude</a:t>
            </a:r>
            <a:r>
              <a:rPr lang="sv-SE" sz="2400" b="1" dirty="0" smtClean="0">
                <a:solidFill>
                  <a:prstClr val="black"/>
                </a:solidFill>
                <a:sym typeface="Wingdings" panose="05000000000000000000" pitchFamily="2" charset="2"/>
              </a:rPr>
              <a:t> Ocean </a:t>
            </a:r>
            <a:r>
              <a:rPr lang="sv-SE" sz="2400" b="1" dirty="0" err="1" smtClean="0">
                <a:solidFill>
                  <a:prstClr val="black"/>
                </a:solidFill>
                <a:sym typeface="Wingdings" panose="05000000000000000000" pitchFamily="2" charset="2"/>
              </a:rPr>
              <a:t>surfaces</a:t>
            </a:r>
            <a:r>
              <a:rPr lang="sv-SE" sz="2400" b="1" dirty="0" smtClean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r>
              <a:rPr lang="sv-SE" sz="2400" b="1" dirty="0" err="1" smtClean="0">
                <a:solidFill>
                  <a:prstClr val="black"/>
                </a:solidFill>
                <a:sym typeface="Wingdings" panose="05000000000000000000" pitchFamily="2" charset="2"/>
              </a:rPr>
              <a:t>where</a:t>
            </a:r>
            <a:r>
              <a:rPr lang="sv-SE" sz="2400" b="1" dirty="0" smtClean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r>
              <a:rPr lang="sv-SE" sz="2400" b="1" dirty="0" err="1" smtClean="0">
                <a:solidFill>
                  <a:prstClr val="black"/>
                </a:solidFill>
                <a:sym typeface="Wingdings" panose="05000000000000000000" pitchFamily="2" charset="2"/>
              </a:rPr>
              <a:t>clouds</a:t>
            </a:r>
            <a:r>
              <a:rPr lang="sv-SE" sz="2400" b="1" dirty="0" smtClean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r>
              <a:rPr lang="sv-SE" sz="2400" b="1" dirty="0" err="1" smtClean="0">
                <a:solidFill>
                  <a:prstClr val="black"/>
                </a:solidFill>
                <a:sym typeface="Wingdings" panose="05000000000000000000" pitchFamily="2" charset="2"/>
              </a:rPr>
              <a:t>with</a:t>
            </a:r>
            <a:r>
              <a:rPr lang="sv-SE" sz="2400" b="1" dirty="0" smtClean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r>
              <a:rPr lang="sv-SE" sz="2400" b="1" dirty="0" err="1" smtClean="0">
                <a:solidFill>
                  <a:prstClr val="black"/>
                </a:solidFill>
                <a:sym typeface="Wingdings" panose="05000000000000000000" pitchFamily="2" charset="2"/>
              </a:rPr>
              <a:t>optical</a:t>
            </a:r>
            <a:r>
              <a:rPr lang="sv-SE" sz="2400" b="1" dirty="0" smtClean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r>
              <a:rPr lang="sv-SE" sz="2400" b="1" dirty="0" err="1" smtClean="0">
                <a:solidFill>
                  <a:prstClr val="black"/>
                </a:solidFill>
                <a:sym typeface="Wingdings" panose="05000000000000000000" pitchFamily="2" charset="2"/>
              </a:rPr>
              <a:t>thicknesses</a:t>
            </a:r>
            <a:r>
              <a:rPr lang="sv-SE" sz="2400" b="1" dirty="0" smtClean="0">
                <a:solidFill>
                  <a:prstClr val="black"/>
                </a:solidFill>
                <a:sym typeface="Wingdings" panose="05000000000000000000" pitchFamily="2" charset="2"/>
              </a:rPr>
              <a:t> down </a:t>
            </a:r>
            <a:r>
              <a:rPr lang="sv-SE" sz="2400" b="1" dirty="0" err="1" smtClean="0">
                <a:solidFill>
                  <a:prstClr val="black"/>
                </a:solidFill>
                <a:sym typeface="Wingdings" panose="05000000000000000000" pitchFamily="2" charset="2"/>
              </a:rPr>
              <a:t>to</a:t>
            </a:r>
            <a:r>
              <a:rPr lang="sv-SE" sz="2400" b="1" dirty="0" smtClean="0">
                <a:solidFill>
                  <a:prstClr val="black"/>
                </a:solidFill>
                <a:sym typeface="Wingdings" panose="05000000000000000000" pitchFamily="2" charset="2"/>
              </a:rPr>
              <a:t> 0.05 </a:t>
            </a:r>
            <a:r>
              <a:rPr lang="sv-SE" sz="2400" b="1" dirty="0" err="1" smtClean="0">
                <a:solidFill>
                  <a:prstClr val="black"/>
                </a:solidFill>
                <a:sym typeface="Wingdings" panose="05000000000000000000" pitchFamily="2" charset="2"/>
              </a:rPr>
              <a:t>can</a:t>
            </a:r>
            <a:r>
              <a:rPr lang="sv-SE" sz="2400" b="1" dirty="0" smtClean="0">
                <a:solidFill>
                  <a:prstClr val="black"/>
                </a:solidFill>
                <a:sym typeface="Wingdings" panose="05000000000000000000" pitchFamily="2" charset="2"/>
              </a:rPr>
              <a:t> be </a:t>
            </a:r>
            <a:r>
              <a:rPr lang="sv-SE" sz="2400" b="1" dirty="0" err="1" smtClean="0">
                <a:solidFill>
                  <a:prstClr val="black"/>
                </a:solidFill>
                <a:sym typeface="Wingdings" panose="05000000000000000000" pitchFamily="2" charset="2"/>
              </a:rPr>
              <a:t>detected</a:t>
            </a:r>
            <a:r>
              <a:rPr lang="sv-SE" sz="2400" b="1" dirty="0" smtClean="0">
                <a:solidFill>
                  <a:prstClr val="black"/>
                </a:solidFill>
                <a:sym typeface="Wingdings" panose="05000000000000000000" pitchFamily="2" charset="2"/>
              </a:rPr>
              <a:t> at the 50 % </a:t>
            </a:r>
            <a:r>
              <a:rPr lang="sv-SE" sz="2400" b="1" dirty="0" err="1" smtClean="0">
                <a:solidFill>
                  <a:prstClr val="black"/>
                </a:solidFill>
                <a:sym typeface="Wingdings" panose="05000000000000000000" pitchFamily="2" charset="2"/>
              </a:rPr>
              <a:t>probability</a:t>
            </a:r>
            <a:r>
              <a:rPr lang="sv-SE" sz="2400" b="1" dirty="0" smtClean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r>
              <a:rPr lang="sv-SE" sz="2400" b="1" dirty="0" err="1" smtClean="0">
                <a:solidFill>
                  <a:prstClr val="black"/>
                </a:solidFill>
                <a:sym typeface="Wingdings" panose="05000000000000000000" pitchFamily="2" charset="2"/>
              </a:rPr>
              <a:t>level</a:t>
            </a:r>
            <a:endParaRPr lang="sv-SE" sz="2400" b="1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74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Cloud probabilities validation </a:t>
            </a:r>
          </a:p>
        </p:txBody>
      </p:sp>
      <p:sp>
        <p:nvSpPr>
          <p:cNvPr id="74757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757237" y="1722438"/>
            <a:ext cx="3916363" cy="4533219"/>
          </a:xfrm>
        </p:spPr>
        <p:txBody>
          <a:bodyPr/>
          <a:lstStyle/>
          <a:p>
            <a:r>
              <a:rPr lang="en-US" sz="2400" dirty="0" smtClean="0"/>
              <a:t>15 orbits NPP-data is used.</a:t>
            </a: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sv-SE" smtClean="0"/>
              <a:t>PPS-v2018 </a:t>
            </a: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3C6F39C-40C5-4C0A-B32D-EE47F4DBFB89}" type="slidenum">
              <a:rPr lang="sv-SE"/>
              <a:pPr>
                <a:defRPr/>
              </a:pPr>
              <a:t>14</a:t>
            </a:fld>
            <a:endParaRPr lang="sv-SE"/>
          </a:p>
        </p:txBody>
      </p:sp>
      <p:graphicFrame>
        <p:nvGraphicFramePr>
          <p:cNvPr id="3" name="Platshållare för innehåll 2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798812579"/>
              </p:ext>
            </p:extLst>
          </p:nvPr>
        </p:nvGraphicFramePr>
        <p:xfrm>
          <a:off x="2438401" y="2510969"/>
          <a:ext cx="6574970" cy="41862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63148"/>
                <a:gridCol w="2127818"/>
                <a:gridCol w="1884004"/>
              </a:tblGrid>
              <a:tr h="1059531">
                <a:tc>
                  <a:txBody>
                    <a:bodyPr/>
                    <a:lstStyle/>
                    <a:p>
                      <a:endParaRPr lang="sv-SE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2800" dirty="0" smtClean="0"/>
                        <a:t>POD </a:t>
                      </a:r>
                      <a:r>
                        <a:rPr lang="sv-SE" sz="2800" dirty="0" err="1" smtClean="0"/>
                        <a:t>cloudy</a:t>
                      </a:r>
                      <a:endParaRPr lang="sv-SE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2800" dirty="0" smtClean="0"/>
                        <a:t>POD </a:t>
                      </a:r>
                    </a:p>
                    <a:p>
                      <a:r>
                        <a:rPr lang="sv-SE" sz="2800" dirty="0" err="1" smtClean="0"/>
                        <a:t>clear</a:t>
                      </a:r>
                      <a:endParaRPr lang="sv-SE" sz="2800" dirty="0"/>
                    </a:p>
                  </a:txBody>
                  <a:tcPr/>
                </a:tc>
              </a:tr>
              <a:tr h="613855">
                <a:tc>
                  <a:txBody>
                    <a:bodyPr/>
                    <a:lstStyle/>
                    <a:p>
                      <a:r>
                        <a:rPr lang="sv-SE" sz="2400" dirty="0" smtClean="0"/>
                        <a:t>CMA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2400" dirty="0" smtClean="0"/>
                        <a:t>88</a:t>
                      </a:r>
                      <a:endParaRPr lang="sv-SE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2400" dirty="0" smtClean="0"/>
                        <a:t>83</a:t>
                      </a:r>
                      <a:endParaRPr lang="sv-SE" sz="2400" dirty="0"/>
                    </a:p>
                  </a:txBody>
                  <a:tcPr/>
                </a:tc>
              </a:tr>
              <a:tr h="613855">
                <a:tc>
                  <a:txBody>
                    <a:bodyPr/>
                    <a:lstStyle/>
                    <a:p>
                      <a:endParaRPr lang="sv-SE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2400" dirty="0"/>
                    </a:p>
                  </a:txBody>
                  <a:tcPr/>
                </a:tc>
              </a:tr>
              <a:tr h="671299">
                <a:tc>
                  <a:txBody>
                    <a:bodyPr/>
                    <a:lstStyle/>
                    <a:p>
                      <a:r>
                        <a:rPr lang="sv-SE" sz="2400" dirty="0" smtClean="0"/>
                        <a:t>CMAPROB-10</a:t>
                      </a:r>
                      <a:endParaRPr lang="sv-SE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2400" dirty="0" smtClean="0"/>
                        <a:t>91</a:t>
                      </a:r>
                      <a:endParaRPr lang="sv-SE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2400" dirty="0" smtClean="0"/>
                        <a:t>73</a:t>
                      </a:r>
                      <a:endParaRPr lang="sv-SE" sz="2400" dirty="0"/>
                    </a:p>
                  </a:txBody>
                  <a:tcPr/>
                </a:tc>
              </a:tr>
              <a:tr h="613855">
                <a:tc>
                  <a:txBody>
                    <a:bodyPr/>
                    <a:lstStyle/>
                    <a:p>
                      <a:r>
                        <a:rPr lang="sv-SE" sz="2400" dirty="0" smtClean="0"/>
                        <a:t>CMAPROB-50</a:t>
                      </a:r>
                      <a:endParaRPr lang="sv-SE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2400" dirty="0" smtClean="0"/>
                        <a:t>82</a:t>
                      </a:r>
                      <a:endParaRPr lang="sv-SE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2400" dirty="0" smtClean="0"/>
                        <a:t>89</a:t>
                      </a:r>
                      <a:endParaRPr lang="sv-SE" sz="2400" dirty="0"/>
                    </a:p>
                  </a:txBody>
                  <a:tcPr/>
                </a:tc>
              </a:tr>
              <a:tr h="613855">
                <a:tc>
                  <a:txBody>
                    <a:bodyPr/>
                    <a:lstStyle/>
                    <a:p>
                      <a:r>
                        <a:rPr lang="sv-SE" sz="2400" dirty="0" smtClean="0"/>
                        <a:t>CMAPROB-90</a:t>
                      </a:r>
                      <a:endParaRPr lang="sv-SE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2400" dirty="0" smtClean="0"/>
                        <a:t>80</a:t>
                      </a:r>
                      <a:endParaRPr lang="sv-SE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2400" dirty="0" smtClean="0"/>
                        <a:t>91</a:t>
                      </a:r>
                      <a:endParaRPr lang="sv-SE" sz="2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6377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v-SE" sz="3200" dirty="0" smtClean="0"/>
              <a:t>Cloud </a:t>
            </a:r>
            <a:r>
              <a:rPr lang="sv-SE" sz="3200" dirty="0" err="1" smtClean="0"/>
              <a:t>Top</a:t>
            </a:r>
            <a:r>
              <a:rPr lang="sv-SE" sz="3200" dirty="0" smtClean="0"/>
              <a:t> Temperatur and </a:t>
            </a:r>
            <a:r>
              <a:rPr lang="sv-SE" sz="3200" dirty="0" err="1" smtClean="0"/>
              <a:t>Height</a:t>
            </a:r>
            <a:endParaRPr lang="sv-SE" sz="3200" dirty="0" smtClean="0"/>
          </a:p>
        </p:txBody>
      </p:sp>
      <p:sp>
        <p:nvSpPr>
          <p:cNvPr id="74757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400" dirty="0" smtClean="0"/>
              <a:t>Temperature</a:t>
            </a:r>
          </a:p>
          <a:p>
            <a:r>
              <a:rPr lang="en-US" sz="2400" dirty="0" smtClean="0"/>
              <a:t>Height</a:t>
            </a:r>
          </a:p>
          <a:p>
            <a:r>
              <a:rPr lang="en-US" sz="2400" dirty="0" smtClean="0"/>
              <a:t>Pressure</a:t>
            </a:r>
          </a:p>
          <a:p>
            <a:endParaRPr lang="en-US" sz="2400" dirty="0"/>
          </a:p>
          <a:p>
            <a:r>
              <a:rPr lang="en-US" sz="2400" dirty="0" smtClean="0"/>
              <a:t>Input one of:</a:t>
            </a:r>
          </a:p>
          <a:p>
            <a:pPr lvl="1"/>
            <a:r>
              <a:rPr lang="en-US" sz="2400" dirty="0" smtClean="0"/>
              <a:t>CMA </a:t>
            </a:r>
          </a:p>
          <a:p>
            <a:pPr lvl="1"/>
            <a:r>
              <a:rPr lang="en-US" sz="2400" dirty="0" smtClean="0"/>
              <a:t>Cloud Probability</a:t>
            </a:r>
          </a:p>
          <a:p>
            <a:pPr lvl="1"/>
            <a:endParaRPr lang="en-US" sz="2400" dirty="0"/>
          </a:p>
          <a:p>
            <a:r>
              <a:rPr lang="en-US" sz="2400" dirty="0" smtClean="0"/>
              <a:t>Uses NWP-data</a:t>
            </a: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sv-SE" smtClean="0"/>
              <a:t>PPS-v2018 </a:t>
            </a: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3C6F39C-40C5-4C0A-B32D-EE47F4DBFB89}" type="slidenum">
              <a:rPr lang="sv-SE"/>
              <a:pPr>
                <a:defRPr/>
              </a:pPr>
              <a:t>15</a:t>
            </a:fld>
            <a:endParaRPr lang="sv-SE"/>
          </a:p>
        </p:txBody>
      </p:sp>
      <p:pic>
        <p:nvPicPr>
          <p:cNvPr id="8" name="Platshållare för innehåll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62249" y="2099984"/>
            <a:ext cx="3078816" cy="448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textruta 8"/>
          <p:cNvSpPr txBox="1"/>
          <p:nvPr/>
        </p:nvSpPr>
        <p:spPr>
          <a:xfrm>
            <a:off x="5254169" y="1698296"/>
            <a:ext cx="33092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Height</a:t>
            </a:r>
            <a:endParaRPr lang="en-US" sz="2000" dirty="0"/>
          </a:p>
        </p:txBody>
      </p:sp>
      <p:pic>
        <p:nvPicPr>
          <p:cNvPr id="10" name="Bildobjekt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086" y="2170244"/>
            <a:ext cx="1463043" cy="379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916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CTTH major development in last releases</a:t>
            </a:r>
            <a:endParaRPr lang="en-US" dirty="0"/>
          </a:p>
        </p:txBody>
      </p:sp>
      <p:pic>
        <p:nvPicPr>
          <p:cNvPr id="9" name="Platshållare för innehåll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38" y="1949317"/>
            <a:ext cx="7634287" cy="4032516"/>
          </a:xfrm>
        </p:spPr>
      </p:pic>
      <p:sp>
        <p:nvSpPr>
          <p:cNvPr id="5" name="Platshållare för sidfot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sv-SE" smtClean="0"/>
              <a:t>PPS-v2018 </a:t>
            </a: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0567B01-7F18-422B-9401-A833AD048036}" type="slidenum">
              <a:rPr lang="sv-SE" smtClean="0"/>
              <a:pPr>
                <a:defRPr/>
              </a:pPr>
              <a:t>16</a:t>
            </a:fld>
            <a:endParaRPr lang="sv-SE"/>
          </a:p>
        </p:txBody>
      </p:sp>
      <p:sp>
        <p:nvSpPr>
          <p:cNvPr id="10" name="textruta 9"/>
          <p:cNvSpPr txBox="1"/>
          <p:nvPr/>
        </p:nvSpPr>
        <p:spPr>
          <a:xfrm>
            <a:off x="1088571" y="6096000"/>
            <a:ext cx="1074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/>
              <a:t>RGB</a:t>
            </a:r>
            <a:endParaRPr lang="sv-SE" dirty="0"/>
          </a:p>
        </p:txBody>
      </p:sp>
      <p:sp>
        <p:nvSpPr>
          <p:cNvPr id="11" name="textruta 10"/>
          <p:cNvSpPr txBox="1"/>
          <p:nvPr/>
        </p:nvSpPr>
        <p:spPr>
          <a:xfrm>
            <a:off x="2968171" y="6132285"/>
            <a:ext cx="1074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/>
              <a:t>v2012</a:t>
            </a:r>
            <a:endParaRPr lang="sv-SE" dirty="0"/>
          </a:p>
        </p:txBody>
      </p:sp>
      <p:sp>
        <p:nvSpPr>
          <p:cNvPr id="12" name="textruta 11"/>
          <p:cNvSpPr txBox="1"/>
          <p:nvPr/>
        </p:nvSpPr>
        <p:spPr>
          <a:xfrm>
            <a:off x="4898571" y="6110514"/>
            <a:ext cx="1074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/>
              <a:t>v2014</a:t>
            </a:r>
            <a:endParaRPr lang="sv-SE" dirty="0"/>
          </a:p>
        </p:txBody>
      </p:sp>
      <p:sp>
        <p:nvSpPr>
          <p:cNvPr id="13" name="textruta 12"/>
          <p:cNvSpPr txBox="1"/>
          <p:nvPr/>
        </p:nvSpPr>
        <p:spPr>
          <a:xfrm>
            <a:off x="6937828" y="6117771"/>
            <a:ext cx="1074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/>
              <a:t>v2018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384015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CTTH news in v2018</a:t>
            </a:r>
          </a:p>
        </p:txBody>
      </p:sp>
      <p:sp>
        <p:nvSpPr>
          <p:cNvPr id="74757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400" dirty="0" smtClean="0"/>
              <a:t>Algorithm replaced with neural network trained approach.</a:t>
            </a:r>
          </a:p>
          <a:p>
            <a:r>
              <a:rPr lang="en-US" sz="2400" dirty="0" smtClean="0"/>
              <a:t>Significantly improved results!</a:t>
            </a:r>
          </a:p>
          <a:p>
            <a:r>
              <a:rPr lang="en-US" sz="2400" dirty="0" smtClean="0"/>
              <a:t>Mean absolute error is reduced ~40%.</a:t>
            </a: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sv-SE" smtClean="0"/>
              <a:t>PPS-v2018 </a:t>
            </a: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3C6F39C-40C5-4C0A-B32D-EE47F4DBFB89}" type="slidenum">
              <a:rPr lang="sv-SE"/>
              <a:pPr>
                <a:defRPr/>
              </a:pPr>
              <a:t>17</a:t>
            </a:fld>
            <a:endParaRPr lang="sv-SE"/>
          </a:p>
        </p:txBody>
      </p:sp>
      <p:sp>
        <p:nvSpPr>
          <p:cNvPr id="7" name="Rectangle 6"/>
          <p:cNvSpPr txBox="1">
            <a:spLocks noChangeArrowheads="1"/>
          </p:cNvSpPr>
          <p:nvPr/>
        </p:nvSpPr>
        <p:spPr bwMode="auto">
          <a:xfrm>
            <a:off x="559179" y="4769189"/>
            <a:ext cx="4506307" cy="1817070"/>
          </a:xfrm>
          <a:prstGeom prst="rect">
            <a:avLst/>
          </a:prstGeom>
          <a:noFill/>
          <a:ln w="63500">
            <a:solidFill>
              <a:schemeClr val="accent1">
                <a:lumMod val="75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SzPct val="12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12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12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12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90000"/>
              <a:buFont typeface="Wingdings" pitchFamily="2" charset="2"/>
              <a:defRPr sz="2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90000"/>
              <a:buFont typeface="Wingdings" pitchFamily="2" charset="2"/>
              <a:defRPr sz="2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90000"/>
              <a:buFont typeface="Wingdings" pitchFamily="2" charset="2"/>
              <a:defRPr sz="2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90000"/>
              <a:buFont typeface="Wingdings" pitchFamily="2" charset="2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kern="0" dirty="0" smtClean="0"/>
              <a:t>I note results look good also compared to MODIS-C</a:t>
            </a:r>
            <a:r>
              <a:rPr lang="en-US" sz="2400" kern="0" dirty="0"/>
              <a:t>6</a:t>
            </a:r>
            <a:endParaRPr lang="en-US" sz="2400" kern="0" dirty="0" smtClean="0"/>
          </a:p>
        </p:txBody>
      </p:sp>
      <p:pic>
        <p:nvPicPr>
          <p:cNvPr id="10" name="Platshållare för innehåll 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104" y="1461181"/>
            <a:ext cx="3530247" cy="4486275"/>
          </a:xfrm>
        </p:spPr>
      </p:pic>
    </p:spTree>
    <p:extLst>
      <p:ext uri="{BB962C8B-B14F-4D97-AF65-F5344CB8AC3E}">
        <p14:creationId xmlns:p14="http://schemas.microsoft.com/office/powerpoint/2010/main" val="631713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v-SE" sz="3200" dirty="0" smtClean="0"/>
              <a:t>CTTH </a:t>
            </a:r>
            <a:r>
              <a:rPr lang="sv-SE" sz="3200" dirty="0" err="1" smtClean="0"/>
              <a:t>news</a:t>
            </a:r>
            <a:r>
              <a:rPr lang="sv-SE" sz="3200" dirty="0" smtClean="0"/>
              <a:t> in v2018</a:t>
            </a:r>
          </a:p>
        </p:txBody>
      </p:sp>
      <p:sp>
        <p:nvSpPr>
          <p:cNvPr id="74757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400" dirty="0" smtClean="0"/>
              <a:t>High clouds is placed higher.</a:t>
            </a:r>
          </a:p>
          <a:p>
            <a:endParaRPr lang="en-US" sz="2400" dirty="0" smtClean="0"/>
          </a:p>
          <a:p>
            <a:r>
              <a:rPr lang="en-US" sz="2400" dirty="0" smtClean="0"/>
              <a:t>Height </a:t>
            </a:r>
            <a:r>
              <a:rPr lang="en-US" sz="2400" dirty="0"/>
              <a:t>of cloud edges/subpixel cloudiness improved</a:t>
            </a:r>
            <a:endParaRPr lang="en-US" sz="2400" dirty="0" smtClean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sv-SE" smtClean="0"/>
              <a:t>PPS-v2018 </a:t>
            </a: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3C6F39C-40C5-4C0A-B32D-EE47F4DBFB89}" type="slidenum">
              <a:rPr lang="sv-SE"/>
              <a:pPr>
                <a:defRPr/>
              </a:pPr>
              <a:t>18</a:t>
            </a:fld>
            <a:endParaRPr lang="sv-SE"/>
          </a:p>
        </p:txBody>
      </p:sp>
      <p:pic>
        <p:nvPicPr>
          <p:cNvPr id="8" name="Platshållare för innehåll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3314" y="-1"/>
            <a:ext cx="3258458" cy="3258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latshållare för innehåll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3312" y="3505222"/>
            <a:ext cx="3258457" cy="3258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ruta 2"/>
          <p:cNvSpPr txBox="1"/>
          <p:nvPr/>
        </p:nvSpPr>
        <p:spPr>
          <a:xfrm>
            <a:off x="7561943" y="2583543"/>
            <a:ext cx="1175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>
                <a:solidFill>
                  <a:schemeClr val="bg1"/>
                </a:solidFill>
              </a:rPr>
              <a:t>V2018</a:t>
            </a:r>
          </a:p>
        </p:txBody>
      </p:sp>
      <p:sp>
        <p:nvSpPr>
          <p:cNvPr id="12" name="textruta 11"/>
          <p:cNvSpPr txBox="1"/>
          <p:nvPr/>
        </p:nvSpPr>
        <p:spPr>
          <a:xfrm>
            <a:off x="7736112" y="6125822"/>
            <a:ext cx="1175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>
                <a:solidFill>
                  <a:schemeClr val="bg1"/>
                </a:solidFill>
              </a:rPr>
              <a:t>V2014</a:t>
            </a:r>
          </a:p>
        </p:txBody>
      </p:sp>
    </p:spTree>
    <p:extLst>
      <p:ext uri="{BB962C8B-B14F-4D97-AF65-F5344CB8AC3E}">
        <p14:creationId xmlns:p14="http://schemas.microsoft.com/office/powerpoint/2010/main" val="3658555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objekt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943" y="2170244"/>
            <a:ext cx="1463043" cy="3794768"/>
          </a:xfrm>
          <a:prstGeom prst="rect">
            <a:avLst/>
          </a:prstGeom>
        </p:spPr>
      </p:pic>
      <p:sp>
        <p:nvSpPr>
          <p:cNvPr id="7" name="Rubrik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NPP </a:t>
            </a:r>
            <a:r>
              <a:rPr lang="sv-SE" dirty="0" err="1" smtClean="0"/>
              <a:t>example</a:t>
            </a:r>
            <a:r>
              <a:rPr lang="sv-SE" dirty="0" smtClean="0"/>
              <a:t> 1</a:t>
            </a:r>
            <a:endParaRPr lang="sv-SE" dirty="0"/>
          </a:p>
        </p:txBody>
      </p:sp>
      <p:pic>
        <p:nvPicPr>
          <p:cNvPr id="9" name="Platshållare för innehåll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10" y="1804840"/>
            <a:ext cx="7634287" cy="1854041"/>
          </a:xfrm>
        </p:spPr>
      </p:pic>
      <p:sp>
        <p:nvSpPr>
          <p:cNvPr id="5" name="Platshållare för sidfot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sv-SE" smtClean="0"/>
              <a:t>PPS-v2018 </a:t>
            </a: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0567B01-7F18-422B-9401-A833AD048036}" type="slidenum">
              <a:rPr lang="sv-SE" smtClean="0"/>
              <a:pPr>
                <a:defRPr/>
              </a:pPr>
              <a:t>19</a:t>
            </a:fld>
            <a:endParaRPr lang="sv-SE"/>
          </a:p>
        </p:txBody>
      </p:sp>
      <p:sp>
        <p:nvSpPr>
          <p:cNvPr id="10" name="textruta 9"/>
          <p:cNvSpPr txBox="1"/>
          <p:nvPr/>
        </p:nvSpPr>
        <p:spPr>
          <a:xfrm>
            <a:off x="638629" y="3882962"/>
            <a:ext cx="1611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/>
              <a:t>v2018</a:t>
            </a:r>
            <a:endParaRPr lang="sv-SE" dirty="0"/>
          </a:p>
        </p:txBody>
      </p:sp>
      <p:sp>
        <p:nvSpPr>
          <p:cNvPr id="11" name="textruta 10"/>
          <p:cNvSpPr txBox="1"/>
          <p:nvPr/>
        </p:nvSpPr>
        <p:spPr>
          <a:xfrm>
            <a:off x="5827486" y="3886981"/>
            <a:ext cx="1611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/>
              <a:t>v2014</a:t>
            </a:r>
            <a:endParaRPr lang="sv-SE" dirty="0"/>
          </a:p>
        </p:txBody>
      </p:sp>
      <p:sp>
        <p:nvSpPr>
          <p:cNvPr id="12" name="textruta 11"/>
          <p:cNvSpPr txBox="1"/>
          <p:nvPr/>
        </p:nvSpPr>
        <p:spPr>
          <a:xfrm>
            <a:off x="3084286" y="3886981"/>
            <a:ext cx="1611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/>
              <a:t>RGB</a:t>
            </a:r>
            <a:endParaRPr lang="sv-SE" dirty="0"/>
          </a:p>
        </p:txBody>
      </p:sp>
      <p:sp>
        <p:nvSpPr>
          <p:cNvPr id="14" name="Rectangle 6"/>
          <p:cNvSpPr txBox="1">
            <a:spLocks noChangeArrowheads="1"/>
          </p:cNvSpPr>
          <p:nvPr/>
        </p:nvSpPr>
        <p:spPr bwMode="auto">
          <a:xfrm>
            <a:off x="362857" y="4661435"/>
            <a:ext cx="7401479" cy="1817070"/>
          </a:xfrm>
          <a:prstGeom prst="rect">
            <a:avLst/>
          </a:prstGeom>
          <a:noFill/>
          <a:ln w="63500">
            <a:solidFill>
              <a:schemeClr val="accent1">
                <a:lumMod val="75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SzPct val="12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12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12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12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90000"/>
              <a:buFont typeface="Wingdings" pitchFamily="2" charset="2"/>
              <a:defRPr sz="2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90000"/>
              <a:buFont typeface="Wingdings" pitchFamily="2" charset="2"/>
              <a:defRPr sz="2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90000"/>
              <a:buFont typeface="Wingdings" pitchFamily="2" charset="2"/>
              <a:defRPr sz="2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90000"/>
              <a:buFont typeface="Wingdings" pitchFamily="2" charset="2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kern="0" dirty="0" smtClean="0"/>
              <a:t>In the upper right corner I see that low and high clouds are better separated in version 2018.</a:t>
            </a:r>
          </a:p>
        </p:txBody>
      </p:sp>
    </p:spTree>
    <p:extLst>
      <p:ext uri="{BB962C8B-B14F-4D97-AF65-F5344CB8AC3E}">
        <p14:creationId xmlns:p14="http://schemas.microsoft.com/office/powerpoint/2010/main" val="12351493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Content</a:t>
            </a:r>
          </a:p>
        </p:txBody>
      </p:sp>
      <p:sp>
        <p:nvSpPr>
          <p:cNvPr id="74757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400" dirty="0" smtClean="0"/>
              <a:t>About the software</a:t>
            </a:r>
          </a:p>
          <a:p>
            <a:r>
              <a:rPr lang="en-US" sz="2400" dirty="0" smtClean="0"/>
              <a:t>Introduction to the products</a:t>
            </a:r>
          </a:p>
          <a:p>
            <a:r>
              <a:rPr lang="en-US" sz="2400" dirty="0" smtClean="0"/>
              <a:t>Scientific news in v2018</a:t>
            </a:r>
          </a:p>
        </p:txBody>
      </p:sp>
      <p:sp>
        <p:nvSpPr>
          <p:cNvPr id="74758" name="Rectangle 6"/>
          <p:cNvSpPr>
            <a:spLocks noGrp="1" noChangeArrowheads="1"/>
          </p:cNvSpPr>
          <p:nvPr>
            <p:ph sz="half" idx="2"/>
          </p:nvPr>
        </p:nvSpPr>
        <p:spPr>
          <a:xfrm>
            <a:off x="4649788" y="1722438"/>
            <a:ext cx="3822523" cy="1788406"/>
          </a:xfrm>
          <a:ln w="63500">
            <a:solidFill>
              <a:schemeClr val="accent1">
                <a:lumMod val="75000"/>
              </a:schemeClr>
            </a:solidFill>
          </a:ln>
        </p:spPr>
        <p:txBody>
          <a:bodyPr/>
          <a:lstStyle/>
          <a:p>
            <a:r>
              <a:rPr lang="sv-SE" sz="2400" dirty="0" smtClean="0"/>
              <a:t>I </a:t>
            </a:r>
            <a:r>
              <a:rPr lang="en-US" sz="2400" dirty="0" smtClean="0"/>
              <a:t>use</a:t>
            </a:r>
            <a:r>
              <a:rPr lang="sv-SE" sz="2400" dirty="0" smtClean="0"/>
              <a:t> PPS</a:t>
            </a: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sv-SE" smtClean="0"/>
              <a:t>PPS-v2018 </a:t>
            </a: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3C6F39C-40C5-4C0A-B32D-EE47F4DBFB89}" type="slidenum">
              <a:rPr lang="sv-SE"/>
              <a:pPr>
                <a:defRPr/>
              </a:pPr>
              <a:t>2</a:t>
            </a:fld>
            <a:endParaRPr lang="sv-SE"/>
          </a:p>
        </p:txBody>
      </p:sp>
      <p:sp>
        <p:nvSpPr>
          <p:cNvPr id="7" name="Rectangle 6"/>
          <p:cNvSpPr txBox="1">
            <a:spLocks noChangeArrowheads="1"/>
          </p:cNvSpPr>
          <p:nvPr/>
        </p:nvSpPr>
        <p:spPr bwMode="auto">
          <a:xfrm>
            <a:off x="4678010" y="4143463"/>
            <a:ext cx="3794301" cy="1817070"/>
          </a:xfrm>
          <a:prstGeom prst="rect">
            <a:avLst/>
          </a:prstGeom>
          <a:noFill/>
          <a:ln w="63500">
            <a:solidFill>
              <a:schemeClr val="accent1">
                <a:lumMod val="75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SzPct val="12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12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12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12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90000"/>
              <a:buFont typeface="Wingdings" pitchFamily="2" charset="2"/>
              <a:defRPr sz="2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90000"/>
              <a:buFont typeface="Wingdings" pitchFamily="2" charset="2"/>
              <a:defRPr sz="2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90000"/>
              <a:buFont typeface="Wingdings" pitchFamily="2" charset="2"/>
              <a:defRPr sz="2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90000"/>
              <a:buFont typeface="Wingdings" pitchFamily="2" charset="2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kern="0" dirty="0" smtClean="0"/>
              <a:t>I do not use PPS yet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objekt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264" y="2475044"/>
            <a:ext cx="1463043" cy="3794768"/>
          </a:xfrm>
          <a:prstGeom prst="rect">
            <a:avLst/>
          </a:prstGeom>
        </p:spPr>
      </p:pic>
      <p:sp>
        <p:nvSpPr>
          <p:cNvPr id="7" name="Rubrik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Example</a:t>
            </a:r>
            <a:r>
              <a:rPr lang="sv-SE" dirty="0" smtClean="0"/>
              <a:t> NPP 2</a:t>
            </a:r>
            <a:endParaRPr lang="sv-SE" dirty="0"/>
          </a:p>
        </p:txBody>
      </p:sp>
      <p:pic>
        <p:nvPicPr>
          <p:cNvPr id="9" name="Platshållare för innehåll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3" y="1833869"/>
            <a:ext cx="7634286" cy="1854041"/>
          </a:xfrm>
        </p:spPr>
      </p:pic>
      <p:sp>
        <p:nvSpPr>
          <p:cNvPr id="5" name="Platshållare för sidfot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sv-SE" smtClean="0"/>
              <a:t>PPS-v2018 </a:t>
            </a: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0567B01-7F18-422B-9401-A833AD048036}" type="slidenum">
              <a:rPr lang="sv-SE" smtClean="0"/>
              <a:pPr>
                <a:defRPr/>
              </a:pPr>
              <a:t>20</a:t>
            </a:fld>
            <a:endParaRPr lang="sv-SE"/>
          </a:p>
        </p:txBody>
      </p:sp>
      <p:sp>
        <p:nvSpPr>
          <p:cNvPr id="8" name="textruta 7"/>
          <p:cNvSpPr txBox="1"/>
          <p:nvPr/>
        </p:nvSpPr>
        <p:spPr>
          <a:xfrm>
            <a:off x="537028" y="3995838"/>
            <a:ext cx="1611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/>
              <a:t>v2018</a:t>
            </a:r>
            <a:endParaRPr lang="sv-SE" dirty="0"/>
          </a:p>
        </p:txBody>
      </p:sp>
      <p:sp>
        <p:nvSpPr>
          <p:cNvPr id="10" name="textruta 9"/>
          <p:cNvSpPr txBox="1"/>
          <p:nvPr/>
        </p:nvSpPr>
        <p:spPr>
          <a:xfrm>
            <a:off x="5609772" y="3970829"/>
            <a:ext cx="1611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/>
              <a:t>v2014</a:t>
            </a:r>
            <a:endParaRPr lang="sv-SE" dirty="0"/>
          </a:p>
        </p:txBody>
      </p:sp>
      <p:sp>
        <p:nvSpPr>
          <p:cNvPr id="11" name="textruta 10"/>
          <p:cNvSpPr txBox="1"/>
          <p:nvPr/>
        </p:nvSpPr>
        <p:spPr>
          <a:xfrm>
            <a:off x="3098800" y="3981324"/>
            <a:ext cx="1611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/>
              <a:t>RGB</a:t>
            </a:r>
            <a:endParaRPr lang="sv-SE" dirty="0"/>
          </a:p>
        </p:txBody>
      </p:sp>
      <p:sp>
        <p:nvSpPr>
          <p:cNvPr id="13" name="Rectangle 6"/>
          <p:cNvSpPr txBox="1">
            <a:spLocks noChangeArrowheads="1"/>
          </p:cNvSpPr>
          <p:nvPr/>
        </p:nvSpPr>
        <p:spPr bwMode="auto">
          <a:xfrm>
            <a:off x="362857" y="4661435"/>
            <a:ext cx="7401479" cy="1817070"/>
          </a:xfrm>
          <a:prstGeom prst="rect">
            <a:avLst/>
          </a:prstGeom>
          <a:noFill/>
          <a:ln w="63500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SzPct val="12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12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12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12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90000"/>
              <a:buFont typeface="Wingdings" pitchFamily="2" charset="2"/>
              <a:defRPr sz="2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90000"/>
              <a:buFont typeface="Wingdings" pitchFamily="2" charset="2"/>
              <a:defRPr sz="2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90000"/>
              <a:buFont typeface="Wingdings" pitchFamily="2" charset="2"/>
              <a:defRPr sz="2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90000"/>
              <a:buFont typeface="Wingdings" pitchFamily="2" charset="2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kern="0" dirty="0" smtClean="0"/>
              <a:t>In version 2018 low clouds are placed lower.</a:t>
            </a:r>
          </a:p>
          <a:p>
            <a:r>
              <a:rPr lang="en-US" sz="2400" kern="0" dirty="0" smtClean="0"/>
              <a:t>In version 2018 the larger segment size for semi-transparent clouds is no longer needed.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kern="0" dirty="0" smtClean="0"/>
              <a:t>Less large squares with same height.</a:t>
            </a:r>
          </a:p>
        </p:txBody>
      </p:sp>
    </p:spTree>
    <p:extLst>
      <p:ext uri="{BB962C8B-B14F-4D97-AF65-F5344CB8AC3E}">
        <p14:creationId xmlns:p14="http://schemas.microsoft.com/office/powerpoint/2010/main" val="20094709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CTTH method documented in article</a:t>
            </a:r>
          </a:p>
        </p:txBody>
      </p:sp>
      <p:sp>
        <p:nvSpPr>
          <p:cNvPr id="74757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757237" y="1722438"/>
            <a:ext cx="7835219" cy="4486275"/>
          </a:xfrm>
        </p:spPr>
        <p:txBody>
          <a:bodyPr/>
          <a:lstStyle/>
          <a:p>
            <a:pPr lvl="1"/>
            <a:r>
              <a:rPr lang="en-US" sz="2400" dirty="0" smtClean="0"/>
              <a:t>http://</a:t>
            </a:r>
            <a:r>
              <a:rPr lang="en-US" sz="2400" dirty="0"/>
              <a:t>www.atmos-meas-tech.net/11/3177/2018/amt-11-3177-2018.html</a:t>
            </a:r>
            <a:endParaRPr lang="en-US" sz="2400" dirty="0" smtClean="0"/>
          </a:p>
          <a:p>
            <a:endParaRPr lang="en-US" sz="2400" dirty="0" smtClean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sv-SE" smtClean="0"/>
              <a:t>PPS-v2018 </a:t>
            </a: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3C6F39C-40C5-4C0A-B32D-EE47F4DBFB89}" type="slidenum">
              <a:rPr lang="sv-SE"/>
              <a:pPr>
                <a:defRPr/>
              </a:pPr>
              <a:t>21</a:t>
            </a:fld>
            <a:endParaRPr lang="sv-SE"/>
          </a:p>
        </p:txBody>
      </p:sp>
      <p:sp>
        <p:nvSpPr>
          <p:cNvPr id="7" name="Rectangle 6"/>
          <p:cNvSpPr txBox="1">
            <a:spLocks noChangeArrowheads="1"/>
          </p:cNvSpPr>
          <p:nvPr/>
        </p:nvSpPr>
        <p:spPr bwMode="auto">
          <a:xfrm>
            <a:off x="4426858" y="3614057"/>
            <a:ext cx="4338966" cy="2696431"/>
          </a:xfrm>
          <a:prstGeom prst="rect">
            <a:avLst/>
          </a:prstGeom>
          <a:noFill/>
          <a:ln w="63500">
            <a:solidFill>
              <a:schemeClr val="accent1">
                <a:lumMod val="75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SzPct val="12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12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12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12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90000"/>
              <a:buFont typeface="Wingdings" pitchFamily="2" charset="2"/>
              <a:defRPr sz="2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90000"/>
              <a:buFont typeface="Wingdings" pitchFamily="2" charset="2"/>
              <a:defRPr sz="2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90000"/>
              <a:buFont typeface="Wingdings" pitchFamily="2" charset="2"/>
              <a:defRPr sz="2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90000"/>
              <a:buFont typeface="Wingdings" pitchFamily="2" charset="2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kern="0" dirty="0" smtClean="0"/>
              <a:t>I will check this out</a:t>
            </a:r>
          </a:p>
        </p:txBody>
      </p:sp>
    </p:spTree>
    <p:extLst>
      <p:ext uri="{BB962C8B-B14F-4D97-AF65-F5344CB8AC3E}">
        <p14:creationId xmlns:p14="http://schemas.microsoft.com/office/powerpoint/2010/main" val="3197494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v-SE" sz="3200" dirty="0" smtClean="0"/>
              <a:t>Cloud </a:t>
            </a:r>
            <a:r>
              <a:rPr lang="sv-SE" sz="3200" dirty="0" err="1" smtClean="0"/>
              <a:t>Type</a:t>
            </a:r>
            <a:r>
              <a:rPr lang="sv-SE" sz="3200" dirty="0" smtClean="0"/>
              <a:t> (CT)</a:t>
            </a:r>
          </a:p>
        </p:txBody>
      </p:sp>
      <p:sp>
        <p:nvSpPr>
          <p:cNvPr id="74757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400" dirty="0" smtClean="0"/>
              <a:t>Gives cloud type in 14 classes</a:t>
            </a: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sv-SE" smtClean="0"/>
              <a:t>PPS-v2018 </a:t>
            </a: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3C6F39C-40C5-4C0A-B32D-EE47F4DBFB89}" type="slidenum">
              <a:rPr lang="sv-SE"/>
              <a:pPr>
                <a:defRPr/>
              </a:pPr>
              <a:t>22</a:t>
            </a:fld>
            <a:endParaRPr lang="sv-SE"/>
          </a:p>
        </p:txBody>
      </p:sp>
      <p:sp>
        <p:nvSpPr>
          <p:cNvPr id="7" name="Rectangle 6"/>
          <p:cNvSpPr txBox="1">
            <a:spLocks noChangeArrowheads="1"/>
          </p:cNvSpPr>
          <p:nvPr/>
        </p:nvSpPr>
        <p:spPr bwMode="auto">
          <a:xfrm>
            <a:off x="3970035" y="4661435"/>
            <a:ext cx="4709508" cy="1817070"/>
          </a:xfrm>
          <a:prstGeom prst="rect">
            <a:avLst/>
          </a:prstGeom>
          <a:noFill/>
          <a:ln w="63500">
            <a:solidFill>
              <a:schemeClr val="accent1">
                <a:lumMod val="75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SzPct val="12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12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12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12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90000"/>
              <a:buFont typeface="Wingdings" pitchFamily="2" charset="2"/>
              <a:defRPr sz="2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90000"/>
              <a:buFont typeface="Wingdings" pitchFamily="2" charset="2"/>
              <a:defRPr sz="2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90000"/>
              <a:buFont typeface="Wingdings" pitchFamily="2" charset="2"/>
              <a:defRPr sz="2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90000"/>
              <a:buFont typeface="Wingdings" pitchFamily="2" charset="2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kern="0" dirty="0" smtClean="0"/>
              <a:t>I will be using the CT product</a:t>
            </a:r>
          </a:p>
        </p:txBody>
      </p:sp>
      <p:pic>
        <p:nvPicPr>
          <p:cNvPr id="3" name="Platshållare för innehåll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816" y="884577"/>
            <a:ext cx="3086327" cy="3086327"/>
          </a:xfrm>
        </p:spPr>
      </p:pic>
      <p:pic>
        <p:nvPicPr>
          <p:cNvPr id="4" name="Bildobjekt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75" y="3436516"/>
            <a:ext cx="3018970" cy="3018970"/>
          </a:xfrm>
          <a:prstGeom prst="rect">
            <a:avLst/>
          </a:prstGeom>
        </p:spPr>
      </p:pic>
      <p:pic>
        <p:nvPicPr>
          <p:cNvPr id="2" name="Bildobjekt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775" y="921799"/>
            <a:ext cx="1737364" cy="3621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647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749" y="0"/>
            <a:ext cx="1737364" cy="3621030"/>
          </a:xfrm>
          <a:prstGeom prst="rect">
            <a:avLst/>
          </a:prstGeom>
        </p:spPr>
      </p:pic>
      <p:sp>
        <p:nvSpPr>
          <p:cNvPr id="74756" name="Rectangle 4"/>
          <p:cNvSpPr>
            <a:spLocks noGrp="1" noChangeArrowheads="1"/>
          </p:cNvSpPr>
          <p:nvPr>
            <p:ph type="title"/>
          </p:nvPr>
        </p:nvSpPr>
        <p:spPr>
          <a:xfrm>
            <a:off x="784605" y="654503"/>
            <a:ext cx="7634287" cy="817563"/>
          </a:xfrm>
        </p:spPr>
        <p:txBody>
          <a:bodyPr/>
          <a:lstStyle/>
          <a:p>
            <a:r>
              <a:rPr lang="sv-SE" sz="3200" dirty="0" smtClean="0"/>
              <a:t>CT </a:t>
            </a:r>
            <a:r>
              <a:rPr lang="sv-SE" sz="3200" dirty="0" err="1" smtClean="0"/>
              <a:t>news</a:t>
            </a:r>
            <a:r>
              <a:rPr lang="sv-SE" sz="3200" dirty="0" smtClean="0"/>
              <a:t> in v2018</a:t>
            </a:r>
          </a:p>
        </p:txBody>
      </p:sp>
      <p:sp>
        <p:nvSpPr>
          <p:cNvPr id="74757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308016" y="1523035"/>
            <a:ext cx="4293733" cy="4486275"/>
          </a:xfrm>
        </p:spPr>
        <p:txBody>
          <a:bodyPr/>
          <a:lstStyle/>
          <a:p>
            <a:r>
              <a:rPr lang="en-US" sz="2400" dirty="0" smtClean="0"/>
              <a:t>Uses CTTH as input</a:t>
            </a:r>
          </a:p>
          <a:p>
            <a:r>
              <a:rPr lang="en-US" sz="2400" dirty="0" smtClean="0"/>
              <a:t>Very Low clouds defined as:</a:t>
            </a:r>
          </a:p>
          <a:p>
            <a:pPr lvl="1"/>
            <a:r>
              <a:rPr lang="en-US" sz="2400" u="sng" dirty="0">
                <a:solidFill>
                  <a:schemeClr val="accent4">
                    <a:lumMod val="75000"/>
                  </a:schemeClr>
                </a:solidFill>
              </a:rPr>
              <a:t>C</a:t>
            </a:r>
            <a:r>
              <a:rPr lang="en-US" sz="2400" u="sng" dirty="0" smtClean="0">
                <a:solidFill>
                  <a:schemeClr val="accent4">
                    <a:lumMod val="75000"/>
                  </a:schemeClr>
                </a:solidFill>
              </a:rPr>
              <a:t>louds within 500m from ground</a:t>
            </a:r>
          </a:p>
          <a:p>
            <a:r>
              <a:rPr lang="en-US" sz="2400" dirty="0" smtClean="0"/>
              <a:t>Better separates fractional from cirrus.</a:t>
            </a: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sv-SE" smtClean="0"/>
              <a:t>PPS-v2018 </a:t>
            </a: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3C6F39C-40C5-4C0A-B32D-EE47F4DBFB89}" type="slidenum">
              <a:rPr lang="sv-SE"/>
              <a:pPr>
                <a:defRPr/>
              </a:pPr>
              <a:t>23</a:t>
            </a:fld>
            <a:endParaRPr lang="sv-SE"/>
          </a:p>
        </p:txBody>
      </p:sp>
      <p:sp>
        <p:nvSpPr>
          <p:cNvPr id="7" name="Rectangle 6"/>
          <p:cNvSpPr txBox="1">
            <a:spLocks noChangeArrowheads="1"/>
          </p:cNvSpPr>
          <p:nvPr/>
        </p:nvSpPr>
        <p:spPr bwMode="auto">
          <a:xfrm>
            <a:off x="109236" y="4194629"/>
            <a:ext cx="5384418" cy="2569050"/>
          </a:xfrm>
          <a:prstGeom prst="rect">
            <a:avLst/>
          </a:prstGeom>
          <a:noFill/>
          <a:ln w="63500">
            <a:solidFill>
              <a:schemeClr val="accent1">
                <a:lumMod val="75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SzPct val="12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12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12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12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90000"/>
              <a:buFont typeface="Wingdings" pitchFamily="2" charset="2"/>
              <a:defRPr sz="2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90000"/>
              <a:buFont typeface="Wingdings" pitchFamily="2" charset="2"/>
              <a:defRPr sz="2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90000"/>
              <a:buFont typeface="Wingdings" pitchFamily="2" charset="2"/>
              <a:defRPr sz="2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90000"/>
              <a:buFont typeface="Wingdings" pitchFamily="2" charset="2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kern="0" dirty="0" smtClean="0"/>
              <a:t>I notice large areas with fractional clouds (purple) in v2018 that was classed cirrus (blue) in v2014.</a:t>
            </a:r>
          </a:p>
        </p:txBody>
      </p:sp>
      <p:pic>
        <p:nvPicPr>
          <p:cNvPr id="8" name="Platshållare för innehåll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39113" y="0"/>
            <a:ext cx="3258458" cy="3258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latshållare för innehåll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39114" y="3505221"/>
            <a:ext cx="3258457" cy="3258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ruta 2"/>
          <p:cNvSpPr txBox="1"/>
          <p:nvPr/>
        </p:nvSpPr>
        <p:spPr>
          <a:xfrm>
            <a:off x="7968343" y="2695638"/>
            <a:ext cx="1175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>
                <a:solidFill>
                  <a:schemeClr val="bg1"/>
                </a:solidFill>
              </a:rPr>
              <a:t>V2018</a:t>
            </a:r>
          </a:p>
        </p:txBody>
      </p:sp>
      <p:sp>
        <p:nvSpPr>
          <p:cNvPr id="12" name="textruta 11"/>
          <p:cNvSpPr txBox="1"/>
          <p:nvPr/>
        </p:nvSpPr>
        <p:spPr>
          <a:xfrm>
            <a:off x="8200572" y="6125822"/>
            <a:ext cx="1175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>
                <a:solidFill>
                  <a:schemeClr val="bg1"/>
                </a:solidFill>
              </a:rPr>
              <a:t>V2014</a:t>
            </a:r>
          </a:p>
        </p:txBody>
      </p:sp>
    </p:spTree>
    <p:extLst>
      <p:ext uri="{BB962C8B-B14F-4D97-AF65-F5344CB8AC3E}">
        <p14:creationId xmlns:p14="http://schemas.microsoft.com/office/powerpoint/2010/main" val="472464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Precipitating clouds</a:t>
            </a:r>
          </a:p>
        </p:txBody>
      </p:sp>
      <p:sp>
        <p:nvSpPr>
          <p:cNvPr id="74757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400" dirty="0" smtClean="0"/>
              <a:t>Only technical updates from v2014 and forward</a:t>
            </a:r>
          </a:p>
          <a:p>
            <a:r>
              <a:rPr lang="en-US" sz="2400" dirty="0" smtClean="0"/>
              <a:t>In version 2018 </a:t>
            </a:r>
            <a:r>
              <a:rPr lang="en-US" sz="2400" dirty="0" err="1" smtClean="0"/>
              <a:t>nodata</a:t>
            </a:r>
            <a:r>
              <a:rPr lang="en-US" sz="2400" dirty="0" smtClean="0"/>
              <a:t> if no AMSU-data.</a:t>
            </a:r>
          </a:p>
          <a:p>
            <a:pPr lvl="1"/>
            <a:r>
              <a:rPr lang="en-US" sz="2400" dirty="0" smtClean="0"/>
              <a:t>Largest difference between the two versions.</a:t>
            </a:r>
            <a:endParaRPr lang="en-US" sz="2400" dirty="0"/>
          </a:p>
          <a:p>
            <a:r>
              <a:rPr lang="en-US" sz="2400" dirty="0" smtClean="0"/>
              <a:t>Some differences due to updates in CT (CTTH as input)</a:t>
            </a: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sv-SE" smtClean="0"/>
              <a:t>PPS-v2018 </a:t>
            </a: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3C6F39C-40C5-4C0A-B32D-EE47F4DBFB89}" type="slidenum">
              <a:rPr lang="sv-SE"/>
              <a:pPr>
                <a:defRPr/>
              </a:pPr>
              <a:t>24</a:t>
            </a:fld>
            <a:endParaRPr lang="sv-SE"/>
          </a:p>
        </p:txBody>
      </p:sp>
      <p:pic>
        <p:nvPicPr>
          <p:cNvPr id="8" name="Platshållare för innehåll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3314" y="-1"/>
            <a:ext cx="3258458" cy="3258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latshållare för innehåll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3312" y="3505222"/>
            <a:ext cx="3258457" cy="3258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textruta 9"/>
          <p:cNvSpPr txBox="1"/>
          <p:nvPr/>
        </p:nvSpPr>
        <p:spPr>
          <a:xfrm>
            <a:off x="7561943" y="2583543"/>
            <a:ext cx="1175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>
                <a:solidFill>
                  <a:schemeClr val="bg1"/>
                </a:solidFill>
              </a:rPr>
              <a:t>V2018</a:t>
            </a:r>
          </a:p>
        </p:txBody>
      </p:sp>
      <p:sp>
        <p:nvSpPr>
          <p:cNvPr id="11" name="textruta 10"/>
          <p:cNvSpPr txBox="1"/>
          <p:nvPr/>
        </p:nvSpPr>
        <p:spPr>
          <a:xfrm>
            <a:off x="7736112" y="6125822"/>
            <a:ext cx="1175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>
                <a:solidFill>
                  <a:schemeClr val="bg1"/>
                </a:solidFill>
              </a:rPr>
              <a:t>V2014</a:t>
            </a:r>
          </a:p>
        </p:txBody>
      </p:sp>
    </p:spTree>
    <p:extLst>
      <p:ext uri="{BB962C8B-B14F-4D97-AF65-F5344CB8AC3E}">
        <p14:creationId xmlns:p14="http://schemas.microsoft.com/office/powerpoint/2010/main" val="3503662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Cloud microphysical properties (CPP)</a:t>
            </a:r>
          </a:p>
        </p:txBody>
      </p:sp>
      <p:sp>
        <p:nvSpPr>
          <p:cNvPr id="74757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757237" y="1722438"/>
            <a:ext cx="6790191" cy="4486275"/>
          </a:xfrm>
        </p:spPr>
        <p:txBody>
          <a:bodyPr/>
          <a:lstStyle/>
          <a:p>
            <a:r>
              <a:rPr lang="en-US" sz="2400" dirty="0" smtClean="0"/>
              <a:t>Developed by KNMI</a:t>
            </a:r>
          </a:p>
          <a:p>
            <a:r>
              <a:rPr lang="en-US" sz="2400" dirty="0" smtClean="0"/>
              <a:t>Validated products:</a:t>
            </a:r>
          </a:p>
          <a:p>
            <a:pPr lvl="1"/>
            <a:r>
              <a:rPr lang="en-US" sz="2400" dirty="0" smtClean="0"/>
              <a:t>Cloud Phase</a:t>
            </a:r>
          </a:p>
          <a:p>
            <a:pPr lvl="1"/>
            <a:r>
              <a:rPr lang="en-US" sz="2400" dirty="0" smtClean="0"/>
              <a:t>Liquid water path </a:t>
            </a:r>
          </a:p>
          <a:p>
            <a:r>
              <a:rPr lang="en-US" sz="2400" dirty="0" smtClean="0"/>
              <a:t>Extra products:</a:t>
            </a:r>
          </a:p>
          <a:p>
            <a:pPr lvl="1"/>
            <a:r>
              <a:rPr lang="en-US" sz="2400" dirty="0" smtClean="0"/>
              <a:t>Effective Radius</a:t>
            </a:r>
          </a:p>
          <a:p>
            <a:pPr lvl="1"/>
            <a:r>
              <a:rPr lang="en-US" sz="2400" dirty="0" smtClean="0"/>
              <a:t>Ice water path</a:t>
            </a:r>
          </a:p>
          <a:p>
            <a:pPr lvl="1"/>
            <a:r>
              <a:rPr lang="en-US" sz="2400" dirty="0" smtClean="0"/>
              <a:t>Cloud water path</a:t>
            </a:r>
          </a:p>
          <a:p>
            <a:pPr lvl="1"/>
            <a:r>
              <a:rPr lang="en-US" sz="2400" dirty="0" smtClean="0"/>
              <a:t>Cloud optical thickness</a:t>
            </a:r>
          </a:p>
          <a:p>
            <a:pPr lvl="1"/>
            <a:r>
              <a:rPr lang="en-US" sz="2400" dirty="0" smtClean="0"/>
              <a:t>Cloud water Paths</a:t>
            </a: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sv-SE" smtClean="0"/>
              <a:t>PPS-v2018 </a:t>
            </a: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3C6F39C-40C5-4C0A-B32D-EE47F4DBFB89}" type="slidenum">
              <a:rPr lang="sv-SE"/>
              <a:pPr>
                <a:defRPr/>
              </a:pPr>
              <a:t>25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72930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CPP news v2018</a:t>
            </a:r>
          </a:p>
        </p:txBody>
      </p:sp>
      <p:sp>
        <p:nvSpPr>
          <p:cNvPr id="74757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400" dirty="0" smtClean="0"/>
              <a:t>Also benefits from improved CTTH </a:t>
            </a:r>
          </a:p>
          <a:p>
            <a:pPr lvl="1"/>
            <a:r>
              <a:rPr lang="en-US" sz="2400" dirty="0" smtClean="0"/>
              <a:t>If configured to use CTTH as input!</a:t>
            </a:r>
          </a:p>
          <a:p>
            <a:endParaRPr lang="en-US" sz="2400" dirty="0"/>
          </a:p>
          <a:p>
            <a:r>
              <a:rPr lang="en-US" sz="2400" dirty="0" smtClean="0"/>
              <a:t>Most changes visible is due to changed CMA.</a:t>
            </a:r>
            <a:endParaRPr lang="en-US" sz="2400" dirty="0"/>
          </a:p>
          <a:p>
            <a:endParaRPr lang="en-US" sz="2400" dirty="0" smtClean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sv-SE" smtClean="0"/>
              <a:t>PPS-v2018 </a:t>
            </a: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3C6F39C-40C5-4C0A-B32D-EE47F4DBFB89}" type="slidenum">
              <a:rPr lang="sv-SE"/>
              <a:pPr>
                <a:defRPr/>
              </a:pPr>
              <a:t>26</a:t>
            </a:fld>
            <a:endParaRPr lang="sv-SE"/>
          </a:p>
        </p:txBody>
      </p:sp>
      <p:pic>
        <p:nvPicPr>
          <p:cNvPr id="8" name="Platshållare för innehåll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3314" y="-1"/>
            <a:ext cx="3258458" cy="3258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latshållare för innehåll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3312" y="3505222"/>
            <a:ext cx="3258457" cy="3258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textruta 9"/>
          <p:cNvSpPr txBox="1"/>
          <p:nvPr/>
        </p:nvSpPr>
        <p:spPr>
          <a:xfrm>
            <a:off x="7561943" y="2583543"/>
            <a:ext cx="1175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>
                <a:solidFill>
                  <a:schemeClr val="bg1"/>
                </a:solidFill>
              </a:rPr>
              <a:t>V2018</a:t>
            </a:r>
          </a:p>
        </p:txBody>
      </p:sp>
      <p:sp>
        <p:nvSpPr>
          <p:cNvPr id="11" name="textruta 10"/>
          <p:cNvSpPr txBox="1"/>
          <p:nvPr/>
        </p:nvSpPr>
        <p:spPr>
          <a:xfrm>
            <a:off x="7736112" y="6125822"/>
            <a:ext cx="1175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>
                <a:solidFill>
                  <a:schemeClr val="bg1"/>
                </a:solidFill>
              </a:rPr>
              <a:t>V2014</a:t>
            </a:r>
          </a:p>
        </p:txBody>
      </p:sp>
    </p:spTree>
    <p:extLst>
      <p:ext uri="{BB962C8B-B14F-4D97-AF65-F5344CB8AC3E}">
        <p14:creationId xmlns:p14="http://schemas.microsoft.com/office/powerpoint/2010/main" val="1702963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CPP news v2018</a:t>
            </a:r>
          </a:p>
        </p:txBody>
      </p:sp>
      <p:sp>
        <p:nvSpPr>
          <p:cNvPr id="74757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400" dirty="0" smtClean="0"/>
              <a:t>Changed </a:t>
            </a:r>
            <a:r>
              <a:rPr lang="en-US" sz="2400" dirty="0"/>
              <a:t>to use 3.7 instead of 1.6 when both are available</a:t>
            </a:r>
            <a:r>
              <a:rPr lang="en-US" sz="2400" dirty="0" smtClean="0"/>
              <a:t>.</a:t>
            </a:r>
            <a:endParaRPr lang="en-US" sz="2400" dirty="0"/>
          </a:p>
          <a:p>
            <a:r>
              <a:rPr lang="en-US" sz="2400" dirty="0" smtClean="0"/>
              <a:t>Patch </a:t>
            </a:r>
            <a:r>
              <a:rPr lang="en-US" sz="2400" dirty="0"/>
              <a:t>2:</a:t>
            </a:r>
          </a:p>
          <a:p>
            <a:pPr lvl="1"/>
            <a:r>
              <a:rPr lang="en-US" sz="2400" dirty="0" smtClean="0"/>
              <a:t>10-30</a:t>
            </a:r>
            <a:r>
              <a:rPr lang="en-US" sz="2400" dirty="0"/>
              <a:t>% faster processing of </a:t>
            </a:r>
            <a:r>
              <a:rPr lang="en-US" sz="2400" dirty="0" smtClean="0"/>
              <a:t>CPP</a:t>
            </a:r>
          </a:p>
          <a:p>
            <a:pPr lvl="1"/>
            <a:r>
              <a:rPr lang="en-US" sz="2400" dirty="0" smtClean="0"/>
              <a:t>(Not for GAC)</a:t>
            </a:r>
            <a:endParaRPr lang="en-US" sz="2400" dirty="0"/>
          </a:p>
          <a:p>
            <a:endParaRPr lang="en-US" sz="2400" dirty="0" smtClean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sv-SE" smtClean="0"/>
              <a:t>PPS-v2018 </a:t>
            </a: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3C6F39C-40C5-4C0A-B32D-EE47F4DBFB89}" type="slidenum">
              <a:rPr lang="sv-SE"/>
              <a:pPr>
                <a:defRPr/>
              </a:pPr>
              <a:t>27</a:t>
            </a:fld>
            <a:endParaRPr lang="sv-SE"/>
          </a:p>
        </p:txBody>
      </p:sp>
      <p:pic>
        <p:nvPicPr>
          <p:cNvPr id="8" name="Platshållare för innehåll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3314" y="-1"/>
            <a:ext cx="3258458" cy="3258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latshållare för innehåll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3312" y="3505222"/>
            <a:ext cx="3258457" cy="3258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textruta 9"/>
          <p:cNvSpPr txBox="1"/>
          <p:nvPr/>
        </p:nvSpPr>
        <p:spPr>
          <a:xfrm>
            <a:off x="7561943" y="2583543"/>
            <a:ext cx="1175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>
                <a:solidFill>
                  <a:schemeClr val="bg1"/>
                </a:solidFill>
              </a:rPr>
              <a:t>V2018</a:t>
            </a:r>
          </a:p>
        </p:txBody>
      </p:sp>
      <p:sp>
        <p:nvSpPr>
          <p:cNvPr id="11" name="textruta 10"/>
          <p:cNvSpPr txBox="1"/>
          <p:nvPr/>
        </p:nvSpPr>
        <p:spPr>
          <a:xfrm>
            <a:off x="7736112" y="6125822"/>
            <a:ext cx="1175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>
                <a:solidFill>
                  <a:schemeClr val="bg1"/>
                </a:solidFill>
              </a:rPr>
              <a:t>V2014</a:t>
            </a:r>
          </a:p>
        </p:txBody>
      </p:sp>
      <p:sp>
        <p:nvSpPr>
          <p:cNvPr id="12" name="Rectangle 6"/>
          <p:cNvSpPr txBox="1">
            <a:spLocks noChangeArrowheads="1"/>
          </p:cNvSpPr>
          <p:nvPr/>
        </p:nvSpPr>
        <p:spPr bwMode="auto">
          <a:xfrm>
            <a:off x="515637" y="4715616"/>
            <a:ext cx="4361163" cy="1817070"/>
          </a:xfrm>
          <a:prstGeom prst="rect">
            <a:avLst/>
          </a:prstGeom>
          <a:noFill/>
          <a:ln w="63500">
            <a:solidFill>
              <a:schemeClr val="accent1">
                <a:lumMod val="75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SzPct val="12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12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12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12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90000"/>
              <a:buFont typeface="Wingdings" pitchFamily="2" charset="2"/>
              <a:defRPr sz="2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90000"/>
              <a:buFont typeface="Wingdings" pitchFamily="2" charset="2"/>
              <a:defRPr sz="2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90000"/>
              <a:buFont typeface="Wingdings" pitchFamily="2" charset="2"/>
              <a:defRPr sz="2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90000"/>
              <a:buFont typeface="Wingdings" pitchFamily="2" charset="2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kern="0" dirty="0" smtClean="0"/>
              <a:t>I look forward to faster CPP!</a:t>
            </a:r>
          </a:p>
        </p:txBody>
      </p:sp>
      <p:sp>
        <p:nvSpPr>
          <p:cNvPr id="13" name="textruta 12"/>
          <p:cNvSpPr txBox="1"/>
          <p:nvPr/>
        </p:nvSpPr>
        <p:spPr>
          <a:xfrm>
            <a:off x="5646054" y="33049"/>
            <a:ext cx="1175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chemeClr val="bg1"/>
                </a:solidFill>
              </a:rPr>
              <a:t>L</a:t>
            </a:r>
            <a:r>
              <a:rPr lang="sv-SE" dirty="0" smtClean="0">
                <a:solidFill>
                  <a:schemeClr val="bg1"/>
                </a:solidFill>
              </a:rPr>
              <a:t>WP</a:t>
            </a:r>
          </a:p>
        </p:txBody>
      </p:sp>
      <p:sp>
        <p:nvSpPr>
          <p:cNvPr id="14" name="textruta 13"/>
          <p:cNvSpPr txBox="1"/>
          <p:nvPr/>
        </p:nvSpPr>
        <p:spPr>
          <a:xfrm>
            <a:off x="5646053" y="3501985"/>
            <a:ext cx="1175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chemeClr val="bg1"/>
                </a:solidFill>
              </a:rPr>
              <a:t>L</a:t>
            </a:r>
            <a:r>
              <a:rPr lang="sv-SE" dirty="0" smtClean="0">
                <a:solidFill>
                  <a:schemeClr val="bg1"/>
                </a:solidFill>
              </a:rPr>
              <a:t>WP</a:t>
            </a:r>
          </a:p>
        </p:txBody>
      </p:sp>
    </p:spTree>
    <p:extLst>
      <p:ext uri="{BB962C8B-B14F-4D97-AF65-F5344CB8AC3E}">
        <p14:creationId xmlns:p14="http://schemas.microsoft.com/office/powerpoint/2010/main" val="1046914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Real time </a:t>
            </a:r>
            <a:r>
              <a:rPr lang="en-US" sz="3200" smtClean="0"/>
              <a:t>product demonstration</a:t>
            </a:r>
            <a:endParaRPr lang="en-US" sz="3200" dirty="0" smtClean="0"/>
          </a:p>
        </p:txBody>
      </p:sp>
      <p:sp>
        <p:nvSpPr>
          <p:cNvPr id="74757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757237" y="1722438"/>
            <a:ext cx="7835219" cy="4486275"/>
          </a:xfrm>
        </p:spPr>
        <p:txBody>
          <a:bodyPr/>
          <a:lstStyle/>
          <a:p>
            <a:pPr lvl="1"/>
            <a:r>
              <a:rPr lang="en-US" sz="2400" dirty="0" smtClean="0"/>
              <a:t>http</a:t>
            </a:r>
            <a:r>
              <a:rPr lang="en-US" sz="2400" dirty="0"/>
              <a:t>://nwcsaf.smhi.se/pps_v2018_product_demonstration.php</a:t>
            </a:r>
            <a:endParaRPr lang="en-US" sz="2400" dirty="0" smtClean="0"/>
          </a:p>
          <a:p>
            <a:endParaRPr lang="en-US" sz="2400" dirty="0" smtClean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sv-SE" smtClean="0"/>
              <a:t>PPS-v2018 </a:t>
            </a: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3C6F39C-40C5-4C0A-B32D-EE47F4DBFB89}" type="slidenum">
              <a:rPr lang="sv-SE"/>
              <a:pPr>
                <a:defRPr/>
              </a:pPr>
              <a:t>28</a:t>
            </a:fld>
            <a:endParaRPr lang="sv-SE"/>
          </a:p>
        </p:txBody>
      </p:sp>
      <p:sp>
        <p:nvSpPr>
          <p:cNvPr id="7" name="Rectangle 6"/>
          <p:cNvSpPr txBox="1">
            <a:spLocks noChangeArrowheads="1"/>
          </p:cNvSpPr>
          <p:nvPr/>
        </p:nvSpPr>
        <p:spPr bwMode="auto">
          <a:xfrm>
            <a:off x="4971522" y="4493418"/>
            <a:ext cx="3794301" cy="1817070"/>
          </a:xfrm>
          <a:prstGeom prst="rect">
            <a:avLst/>
          </a:prstGeom>
          <a:noFill/>
          <a:ln w="63500">
            <a:solidFill>
              <a:schemeClr val="accent1">
                <a:lumMod val="75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SzPct val="12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12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12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12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90000"/>
              <a:buFont typeface="Wingdings" pitchFamily="2" charset="2"/>
              <a:defRPr sz="2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90000"/>
              <a:buFont typeface="Wingdings" pitchFamily="2" charset="2"/>
              <a:defRPr sz="2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90000"/>
              <a:buFont typeface="Wingdings" pitchFamily="2" charset="2"/>
              <a:defRPr sz="2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90000"/>
              <a:buFont typeface="Wingdings" pitchFamily="2" charset="2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kern="0" dirty="0" smtClean="0"/>
              <a:t>I will check this out</a:t>
            </a:r>
          </a:p>
        </p:txBody>
      </p:sp>
    </p:spTree>
    <p:extLst>
      <p:ext uri="{BB962C8B-B14F-4D97-AF65-F5344CB8AC3E}">
        <p14:creationId xmlns:p14="http://schemas.microsoft.com/office/powerpoint/2010/main" val="3397364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Thanks for listening!</a:t>
            </a:r>
          </a:p>
        </p:txBody>
      </p:sp>
      <p:sp>
        <p:nvSpPr>
          <p:cNvPr id="74757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757237" y="1722438"/>
            <a:ext cx="7835219" cy="4486275"/>
          </a:xfrm>
        </p:spPr>
        <p:txBody>
          <a:bodyPr/>
          <a:lstStyle/>
          <a:p>
            <a:endParaRPr lang="en-US" sz="2400" dirty="0" smtClean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sv-SE" smtClean="0"/>
              <a:t>PPS-v2018 </a:t>
            </a: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3C6F39C-40C5-4C0A-B32D-EE47F4DBFB89}" type="slidenum">
              <a:rPr lang="sv-SE"/>
              <a:pPr>
                <a:defRPr/>
              </a:pPr>
              <a:t>29</a:t>
            </a:fld>
            <a:endParaRPr lang="sv-SE"/>
          </a:p>
        </p:txBody>
      </p:sp>
      <p:sp>
        <p:nvSpPr>
          <p:cNvPr id="7" name="Rectangle 6"/>
          <p:cNvSpPr txBox="1">
            <a:spLocks noChangeArrowheads="1"/>
          </p:cNvSpPr>
          <p:nvPr/>
        </p:nvSpPr>
        <p:spPr bwMode="auto">
          <a:xfrm>
            <a:off x="4194630" y="3599543"/>
            <a:ext cx="4571194" cy="2710945"/>
          </a:xfrm>
          <a:prstGeom prst="rect">
            <a:avLst/>
          </a:prstGeom>
          <a:noFill/>
          <a:ln w="63500">
            <a:solidFill>
              <a:schemeClr val="accent1">
                <a:lumMod val="75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SzPct val="12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12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12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12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90000"/>
              <a:buFont typeface="Wingdings" pitchFamily="2" charset="2"/>
              <a:defRPr sz="2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90000"/>
              <a:buFont typeface="Wingdings" pitchFamily="2" charset="2"/>
              <a:defRPr sz="2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90000"/>
              <a:buFont typeface="Wingdings" pitchFamily="2" charset="2"/>
              <a:defRPr sz="2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90000"/>
              <a:buFont typeface="Wingdings" pitchFamily="2" charset="2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kern="0" dirty="0" smtClean="0"/>
              <a:t>I need a break!</a:t>
            </a:r>
          </a:p>
        </p:txBody>
      </p:sp>
    </p:spTree>
    <p:extLst>
      <p:ext uri="{BB962C8B-B14F-4D97-AF65-F5344CB8AC3E}">
        <p14:creationId xmlns:p14="http://schemas.microsoft.com/office/powerpoint/2010/main" val="1821402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v-SE" sz="3200" dirty="0" smtClean="0"/>
              <a:t>PPS v2018</a:t>
            </a:r>
          </a:p>
        </p:txBody>
      </p:sp>
      <p:sp>
        <p:nvSpPr>
          <p:cNvPr id="74757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400" dirty="0" smtClean="0"/>
              <a:t>Software for cloud and precipitation products</a:t>
            </a:r>
          </a:p>
          <a:p>
            <a:r>
              <a:rPr lang="en-US" sz="2400" dirty="0" smtClean="0"/>
              <a:t>Developed by NWCSAF</a:t>
            </a:r>
          </a:p>
          <a:p>
            <a:r>
              <a:rPr lang="en-US" sz="2400" dirty="0" smtClean="0"/>
              <a:t>Polar orbiting satellites</a:t>
            </a:r>
          </a:p>
          <a:p>
            <a:r>
              <a:rPr lang="en-US" sz="2400" dirty="0" smtClean="0"/>
              <a:t>Instruments (v2018)</a:t>
            </a:r>
          </a:p>
          <a:p>
            <a:pPr lvl="1"/>
            <a:r>
              <a:rPr lang="en-US" sz="2400" dirty="0" smtClean="0"/>
              <a:t>AVHRR</a:t>
            </a:r>
          </a:p>
          <a:p>
            <a:pPr lvl="1"/>
            <a:r>
              <a:rPr lang="en-US" sz="2400" dirty="0" smtClean="0"/>
              <a:t>VIIRS</a:t>
            </a:r>
          </a:p>
          <a:p>
            <a:pPr lvl="1"/>
            <a:r>
              <a:rPr lang="en-US" sz="2400" dirty="0" smtClean="0"/>
              <a:t>MODIS</a:t>
            </a:r>
          </a:p>
        </p:txBody>
      </p:sp>
      <p:sp>
        <p:nvSpPr>
          <p:cNvPr id="74758" name="Rectangle 6"/>
          <p:cNvSpPr>
            <a:spLocks noGrp="1" noChangeArrowheads="1"/>
          </p:cNvSpPr>
          <p:nvPr>
            <p:ph sz="half" idx="2"/>
          </p:nvPr>
        </p:nvSpPr>
        <p:spPr>
          <a:xfrm>
            <a:off x="4830409" y="1112837"/>
            <a:ext cx="3822523" cy="3096305"/>
          </a:xfrm>
          <a:ln w="63500">
            <a:solidFill>
              <a:schemeClr val="accent1">
                <a:lumMod val="75000"/>
              </a:schemeClr>
            </a:solidFill>
          </a:ln>
        </p:spPr>
        <p:txBody>
          <a:bodyPr/>
          <a:lstStyle/>
          <a:p>
            <a:r>
              <a:rPr lang="sv-SE" sz="2400" dirty="0" smtClean="0"/>
              <a:t>I </a:t>
            </a:r>
            <a:r>
              <a:rPr lang="en-US" sz="2400" dirty="0" smtClean="0"/>
              <a:t>have used</a:t>
            </a:r>
            <a:r>
              <a:rPr lang="sv-SE" sz="2400" dirty="0" smtClean="0"/>
              <a:t> PPS v2014</a:t>
            </a: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sv-SE" smtClean="0"/>
              <a:t>PPS-v2018 </a:t>
            </a: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3C6F39C-40C5-4C0A-B32D-EE47F4DBFB89}" type="slidenum">
              <a:rPr lang="sv-SE"/>
              <a:pPr>
                <a:defRPr/>
              </a:pPr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52894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6" name="Rectangle 4"/>
          <p:cNvSpPr>
            <a:spLocks noGrp="1" noChangeArrowheads="1"/>
          </p:cNvSpPr>
          <p:nvPr>
            <p:ph type="title"/>
          </p:nvPr>
        </p:nvSpPr>
        <p:spPr>
          <a:xfrm>
            <a:off x="670152" y="828675"/>
            <a:ext cx="7634287" cy="817563"/>
          </a:xfrm>
        </p:spPr>
        <p:txBody>
          <a:bodyPr/>
          <a:lstStyle/>
          <a:p>
            <a:r>
              <a:rPr lang="sv-SE" sz="3200" dirty="0" smtClean="0"/>
              <a:t>Products</a:t>
            </a:r>
          </a:p>
        </p:txBody>
      </p:sp>
      <p:sp>
        <p:nvSpPr>
          <p:cNvPr id="74757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400" dirty="0" smtClean="0"/>
              <a:t>Cloud mask</a:t>
            </a:r>
          </a:p>
          <a:p>
            <a:r>
              <a:rPr lang="en-US" sz="2400" dirty="0"/>
              <a:t>Cloud Probability (new</a:t>
            </a:r>
            <a:r>
              <a:rPr lang="en-US" sz="2400" dirty="0" smtClean="0"/>
              <a:t>)</a:t>
            </a:r>
          </a:p>
          <a:p>
            <a:r>
              <a:rPr lang="en-US" sz="2400" dirty="0" smtClean="0"/>
              <a:t>Cloud Type</a:t>
            </a:r>
          </a:p>
          <a:p>
            <a:r>
              <a:rPr lang="en-US" sz="2400" dirty="0" smtClean="0"/>
              <a:t>CTTH</a:t>
            </a:r>
          </a:p>
          <a:p>
            <a:pPr lvl="1"/>
            <a:r>
              <a:rPr lang="en-US" sz="2400" dirty="0" smtClean="0"/>
              <a:t>Cloud Top Temperature, Pressure and Height </a:t>
            </a:r>
          </a:p>
          <a:p>
            <a:r>
              <a:rPr lang="en-US" sz="2400" dirty="0" smtClean="0"/>
              <a:t>Precipitating clouds</a:t>
            </a:r>
          </a:p>
          <a:p>
            <a:r>
              <a:rPr lang="en-US" sz="2400" dirty="0" smtClean="0"/>
              <a:t>Cloud Physical Properties</a:t>
            </a: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sv-SE" smtClean="0"/>
              <a:t>PPS-v2018 </a:t>
            </a: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3C6F39C-40C5-4C0A-B32D-EE47F4DBFB89}" type="slidenum">
              <a:rPr lang="sv-SE"/>
              <a:pPr>
                <a:defRPr/>
              </a:pPr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23196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v-SE" sz="3200" dirty="0" smtClean="0"/>
              <a:t>Cloud Mask (CMA)</a:t>
            </a:r>
          </a:p>
        </p:txBody>
      </p:sp>
      <p:sp>
        <p:nvSpPr>
          <p:cNvPr id="74757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757238" y="1722438"/>
            <a:ext cx="4076020" cy="4910590"/>
          </a:xfrm>
        </p:spPr>
        <p:txBody>
          <a:bodyPr/>
          <a:lstStyle/>
          <a:p>
            <a:r>
              <a:rPr lang="en-US" sz="2400" dirty="0" smtClean="0"/>
              <a:t>Cloud mask</a:t>
            </a:r>
          </a:p>
          <a:p>
            <a:pPr lvl="1"/>
            <a:r>
              <a:rPr lang="en-US" sz="2400" dirty="0" smtClean="0"/>
              <a:t>Binary cloud mask</a:t>
            </a:r>
          </a:p>
          <a:p>
            <a:r>
              <a:rPr lang="en-US" sz="2400" dirty="0" smtClean="0"/>
              <a:t>Extended product:</a:t>
            </a:r>
          </a:p>
          <a:p>
            <a:pPr lvl="1"/>
            <a:r>
              <a:rPr lang="en-US" sz="2400" dirty="0" smtClean="0"/>
              <a:t>Cloud filled</a:t>
            </a:r>
          </a:p>
          <a:p>
            <a:pPr lvl="1"/>
            <a:r>
              <a:rPr lang="en-US" sz="2400" dirty="0" smtClean="0"/>
              <a:t>Cloud contaminated</a:t>
            </a:r>
          </a:p>
          <a:p>
            <a:pPr lvl="1"/>
            <a:r>
              <a:rPr lang="en-US" sz="2400" dirty="0" smtClean="0"/>
              <a:t>Cloud free snow/ice</a:t>
            </a:r>
          </a:p>
          <a:p>
            <a:pPr lvl="1"/>
            <a:r>
              <a:rPr lang="en-US" sz="2400" dirty="0" smtClean="0"/>
              <a:t>Cloud free </a:t>
            </a:r>
          </a:p>
          <a:p>
            <a:r>
              <a:rPr lang="en-US" sz="2400" dirty="0" smtClean="0"/>
              <a:t>Uses Thresholding:</a:t>
            </a:r>
          </a:p>
          <a:p>
            <a:pPr lvl="1"/>
            <a:r>
              <a:rPr lang="en-US" sz="2400" dirty="0" smtClean="0"/>
              <a:t>If features are not within what is reasonable for clear conditions it is a cloud. (simplified)</a:t>
            </a: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sv-SE" smtClean="0"/>
              <a:t>PPS-v2018 </a:t>
            </a: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3C6F39C-40C5-4C0A-B32D-EE47F4DBFB89}" type="slidenum">
              <a:rPr lang="sv-SE"/>
              <a:pPr>
                <a:defRPr/>
              </a:pPr>
              <a:t>5</a:t>
            </a:fld>
            <a:endParaRPr lang="sv-SE"/>
          </a:p>
        </p:txBody>
      </p:sp>
      <p:sp>
        <p:nvSpPr>
          <p:cNvPr id="7" name="Rectangle 6"/>
          <p:cNvSpPr txBox="1">
            <a:spLocks noChangeArrowheads="1"/>
          </p:cNvSpPr>
          <p:nvPr/>
        </p:nvSpPr>
        <p:spPr bwMode="auto">
          <a:xfrm>
            <a:off x="4833258" y="4493417"/>
            <a:ext cx="4078514" cy="2139611"/>
          </a:xfrm>
          <a:prstGeom prst="rect">
            <a:avLst/>
          </a:prstGeom>
          <a:noFill/>
          <a:ln w="63500">
            <a:solidFill>
              <a:schemeClr val="accent1">
                <a:lumMod val="75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12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SzPct val="12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12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12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12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90000"/>
              <a:buFont typeface="Wingdings" pitchFamily="2" charset="2"/>
              <a:defRPr sz="2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90000"/>
              <a:buFont typeface="Wingdings" pitchFamily="2" charset="2"/>
              <a:defRPr sz="2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90000"/>
              <a:buFont typeface="Wingdings" pitchFamily="2" charset="2"/>
              <a:defRPr sz="2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90000"/>
              <a:buFont typeface="Wingdings" pitchFamily="2" charset="2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kern="0" dirty="0" smtClean="0"/>
              <a:t>I will be using the cloud mask</a:t>
            </a:r>
          </a:p>
        </p:txBody>
      </p:sp>
      <p:pic>
        <p:nvPicPr>
          <p:cNvPr id="3" name="Platshållare för innehåll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395" y="1029721"/>
            <a:ext cx="3318554" cy="3318554"/>
          </a:xfrm>
        </p:spPr>
      </p:pic>
    </p:spTree>
    <p:extLst>
      <p:ext uri="{BB962C8B-B14F-4D97-AF65-F5344CB8AC3E}">
        <p14:creationId xmlns:p14="http://schemas.microsoft.com/office/powerpoint/2010/main" val="1495764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v-SE" sz="3200" dirty="0" smtClean="0"/>
              <a:t>Cloud Mask (CMA)</a:t>
            </a:r>
          </a:p>
        </p:txBody>
      </p:sp>
      <p:sp>
        <p:nvSpPr>
          <p:cNvPr id="74757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400" dirty="0" smtClean="0"/>
              <a:t>Separate quality </a:t>
            </a:r>
            <a:r>
              <a:rPr lang="en-US" sz="2400" dirty="0" err="1" smtClean="0"/>
              <a:t>png</a:t>
            </a:r>
            <a:endParaRPr lang="en-US" sz="2400" dirty="0" smtClean="0"/>
          </a:p>
          <a:p>
            <a:pPr lvl="1"/>
            <a:r>
              <a:rPr lang="en-US" sz="2400" dirty="0" smtClean="0"/>
              <a:t>Indicating pixels with low quality</a:t>
            </a:r>
          </a:p>
          <a:p>
            <a:r>
              <a:rPr lang="en-US" sz="2400" dirty="0" smtClean="0"/>
              <a:t>In product (</a:t>
            </a:r>
            <a:r>
              <a:rPr lang="en-US" sz="2400" dirty="0" err="1" smtClean="0"/>
              <a:t>nc</a:t>
            </a:r>
            <a:r>
              <a:rPr lang="en-US" sz="2400" dirty="0" smtClean="0"/>
              <a:t>) file quality information is in flag </a:t>
            </a:r>
            <a:r>
              <a:rPr lang="en-US" sz="2400" dirty="0" err="1" smtClean="0"/>
              <a:t>cma_quality</a:t>
            </a:r>
            <a:r>
              <a:rPr lang="en-US" sz="2400" dirty="0" smtClean="0"/>
              <a:t> flag</a:t>
            </a:r>
          </a:p>
          <a:p>
            <a:endParaRPr lang="en-US" sz="2400" dirty="0"/>
          </a:p>
          <a:p>
            <a:r>
              <a:rPr lang="en-US" sz="2400" dirty="0" smtClean="0"/>
              <a:t>Allows users to filter data.</a:t>
            </a: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sv-SE" smtClean="0"/>
              <a:t>PPS-v2018 </a:t>
            </a: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3C6F39C-40C5-4C0A-B32D-EE47F4DBFB89}" type="slidenum">
              <a:rPr lang="sv-SE"/>
              <a:pPr>
                <a:defRPr/>
              </a:pPr>
              <a:t>6</a:t>
            </a:fld>
            <a:endParaRPr lang="sv-SE"/>
          </a:p>
        </p:txBody>
      </p:sp>
      <p:pic>
        <p:nvPicPr>
          <p:cNvPr id="3" name="Platshållare för innehåll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275" y="2932605"/>
            <a:ext cx="4677736" cy="3308537"/>
          </a:xfrm>
        </p:spPr>
      </p:pic>
    </p:spTree>
    <p:extLst>
      <p:ext uri="{BB962C8B-B14F-4D97-AF65-F5344CB8AC3E}">
        <p14:creationId xmlns:p14="http://schemas.microsoft.com/office/powerpoint/2010/main" val="598883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v-SE" sz="3200" dirty="0" smtClean="0"/>
              <a:t>CMA </a:t>
            </a:r>
            <a:r>
              <a:rPr lang="sv-SE" sz="3200" dirty="0" err="1" smtClean="0"/>
              <a:t>News</a:t>
            </a:r>
            <a:r>
              <a:rPr lang="sv-SE" sz="3200" dirty="0" smtClean="0"/>
              <a:t> v2018</a:t>
            </a:r>
          </a:p>
        </p:txBody>
      </p:sp>
      <p:sp>
        <p:nvSpPr>
          <p:cNvPr id="74757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757237" y="1722438"/>
            <a:ext cx="4787219" cy="4486275"/>
          </a:xfrm>
        </p:spPr>
        <p:txBody>
          <a:bodyPr/>
          <a:lstStyle/>
          <a:p>
            <a:r>
              <a:rPr lang="en-US" sz="2400" dirty="0" smtClean="0"/>
              <a:t>Thresholds updated to RTTOV12</a:t>
            </a:r>
          </a:p>
          <a:p>
            <a:r>
              <a:rPr lang="en-US" sz="2400" dirty="0" smtClean="0"/>
              <a:t>Harmonized: </a:t>
            </a:r>
          </a:p>
          <a:p>
            <a:pPr lvl="1"/>
            <a:r>
              <a:rPr lang="en-US" sz="2400" dirty="0" smtClean="0"/>
              <a:t>Test order</a:t>
            </a:r>
          </a:p>
          <a:p>
            <a:pPr lvl="1"/>
            <a:r>
              <a:rPr lang="en-US" sz="2400" dirty="0" err="1" smtClean="0"/>
              <a:t>Cloudfilled</a:t>
            </a:r>
            <a:r>
              <a:rPr lang="en-US" sz="2400" dirty="0" smtClean="0"/>
              <a:t> / cloud contaminated</a:t>
            </a:r>
          </a:p>
          <a:p>
            <a:r>
              <a:rPr lang="en-US" sz="2400" dirty="0" smtClean="0"/>
              <a:t>Increased POD cloudy</a:t>
            </a:r>
          </a:p>
          <a:p>
            <a:r>
              <a:rPr lang="en-US" sz="2400" dirty="0" smtClean="0"/>
              <a:t>Slightly increased FAR</a:t>
            </a:r>
          </a:p>
          <a:p>
            <a:r>
              <a:rPr lang="en-US" sz="2400" dirty="0" smtClean="0"/>
              <a:t>Slightly better </a:t>
            </a:r>
            <a:r>
              <a:rPr lang="en-US" sz="2400" dirty="0" err="1" smtClean="0"/>
              <a:t>Hitrate</a:t>
            </a:r>
            <a:r>
              <a:rPr lang="en-US" sz="2400" dirty="0" smtClean="0"/>
              <a:t> </a:t>
            </a:r>
          </a:p>
          <a:p>
            <a:r>
              <a:rPr lang="en-US" sz="2400" dirty="0" smtClean="0"/>
              <a:t>Similar </a:t>
            </a:r>
            <a:r>
              <a:rPr lang="en-US" sz="2400" dirty="0" err="1" smtClean="0"/>
              <a:t>Kuipers</a:t>
            </a:r>
            <a:r>
              <a:rPr lang="en-US" sz="2400" dirty="0" smtClean="0"/>
              <a:t> Skill Score</a:t>
            </a: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sv-SE" smtClean="0"/>
              <a:t>PPS-v2018 </a:t>
            </a: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3C6F39C-40C5-4C0A-B32D-EE47F4DBFB89}" type="slidenum">
              <a:rPr lang="sv-SE"/>
              <a:pPr>
                <a:defRPr/>
              </a:pPr>
              <a:t>7</a:t>
            </a:fld>
            <a:endParaRPr lang="sv-SE"/>
          </a:p>
        </p:txBody>
      </p:sp>
      <p:sp>
        <p:nvSpPr>
          <p:cNvPr id="2" name="Platshållare för innehåll 1"/>
          <p:cNvSpPr>
            <a:spLocks noGrp="1"/>
          </p:cNvSpPr>
          <p:nvPr>
            <p:ph sz="half" idx="2"/>
          </p:nvPr>
        </p:nvSpPr>
        <p:spPr>
          <a:xfrm>
            <a:off x="5573486" y="1722438"/>
            <a:ext cx="2818039" cy="4486275"/>
          </a:xfrm>
        </p:spPr>
        <p:txBody>
          <a:bodyPr/>
          <a:lstStyle/>
          <a:p>
            <a:endParaRPr lang="sv-SE" dirty="0"/>
          </a:p>
        </p:txBody>
      </p:sp>
      <p:pic>
        <p:nvPicPr>
          <p:cNvPr id="8" name="Platshållare för innehåll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3314" y="-1"/>
            <a:ext cx="3258458" cy="3258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latshållare för innehåll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3312" y="3505222"/>
            <a:ext cx="3258457" cy="3258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textruta 9"/>
          <p:cNvSpPr txBox="1"/>
          <p:nvPr/>
        </p:nvSpPr>
        <p:spPr>
          <a:xfrm>
            <a:off x="7561943" y="2583543"/>
            <a:ext cx="1175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>
                <a:solidFill>
                  <a:schemeClr val="bg1"/>
                </a:solidFill>
              </a:rPr>
              <a:t>V2018</a:t>
            </a:r>
          </a:p>
        </p:txBody>
      </p:sp>
      <p:sp>
        <p:nvSpPr>
          <p:cNvPr id="11" name="textruta 10"/>
          <p:cNvSpPr txBox="1"/>
          <p:nvPr/>
        </p:nvSpPr>
        <p:spPr>
          <a:xfrm>
            <a:off x="7736112" y="6125822"/>
            <a:ext cx="1175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>
                <a:solidFill>
                  <a:schemeClr val="bg1"/>
                </a:solidFill>
              </a:rPr>
              <a:t>RGB</a:t>
            </a:r>
          </a:p>
        </p:txBody>
      </p:sp>
    </p:spTree>
    <p:extLst>
      <p:ext uri="{BB962C8B-B14F-4D97-AF65-F5344CB8AC3E}">
        <p14:creationId xmlns:p14="http://schemas.microsoft.com/office/powerpoint/2010/main" val="4117922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Cloud probabilities</a:t>
            </a:r>
          </a:p>
        </p:txBody>
      </p:sp>
      <p:sp>
        <p:nvSpPr>
          <p:cNvPr id="74757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757237" y="1722438"/>
            <a:ext cx="3916363" cy="4533219"/>
          </a:xfrm>
        </p:spPr>
        <p:txBody>
          <a:bodyPr/>
          <a:lstStyle/>
          <a:p>
            <a:r>
              <a:rPr lang="en-US" sz="2400" dirty="0" smtClean="0"/>
              <a:t>Developed by CMSAF</a:t>
            </a:r>
          </a:p>
          <a:p>
            <a:r>
              <a:rPr lang="en-US" sz="2400" dirty="0" smtClean="0"/>
              <a:t>Gives probability of cloud for each pixel.</a:t>
            </a:r>
          </a:p>
          <a:p>
            <a:r>
              <a:rPr lang="en-US" sz="2400" dirty="0" smtClean="0"/>
              <a:t>Can be used as input to CTTH and CPP</a:t>
            </a:r>
          </a:p>
          <a:p>
            <a:r>
              <a:rPr lang="en-US" sz="2400" dirty="0" smtClean="0"/>
              <a:t>Minimum cloudy probability limit is configurable. </a:t>
            </a: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sv-SE" smtClean="0"/>
              <a:t>PPS-v2018 </a:t>
            </a: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3C6F39C-40C5-4C0A-B32D-EE47F4DBFB89}" type="slidenum">
              <a:rPr lang="sv-SE"/>
              <a:pPr>
                <a:defRPr/>
              </a:pPr>
              <a:t>8</a:t>
            </a:fld>
            <a:endParaRPr lang="sv-SE"/>
          </a:p>
        </p:txBody>
      </p:sp>
      <p:sp>
        <p:nvSpPr>
          <p:cNvPr id="4" name="textruta 3"/>
          <p:cNvSpPr txBox="1"/>
          <p:nvPr/>
        </p:nvSpPr>
        <p:spPr>
          <a:xfrm>
            <a:off x="812800" y="5235638"/>
            <a:ext cx="467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SM_CMAPROB_CLOUD_THRESHOLD</a:t>
            </a:r>
          </a:p>
        </p:txBody>
      </p:sp>
    </p:spTree>
    <p:extLst>
      <p:ext uri="{BB962C8B-B14F-4D97-AF65-F5344CB8AC3E}">
        <p14:creationId xmlns:p14="http://schemas.microsoft.com/office/powerpoint/2010/main" val="1243101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88224" y="6309320"/>
            <a:ext cx="2133600" cy="365125"/>
          </a:xfrm>
          <a:ln/>
        </p:spPr>
        <p:txBody>
          <a:bodyPr/>
          <a:lstStyle/>
          <a:p>
            <a:pPr>
              <a:defRPr/>
            </a:pPr>
            <a:fld id="{9EE4DC33-FC3B-4389-B618-C27DA7A9A539}" type="slidenum">
              <a:rPr lang="sv-SE">
                <a:solidFill>
                  <a:srgbClr val="000000"/>
                </a:solidFill>
              </a:rPr>
              <a:pPr>
                <a:defRPr/>
              </a:pPr>
              <a:t>9</a:t>
            </a:fld>
            <a:endParaRPr lang="sv-SE">
              <a:solidFill>
                <a:srgbClr val="000000"/>
              </a:solidFill>
            </a:endParaRPr>
          </a:p>
        </p:txBody>
      </p:sp>
      <p:sp>
        <p:nvSpPr>
          <p:cNvPr id="7" name="textruta 6"/>
          <p:cNvSpPr txBox="1"/>
          <p:nvPr/>
        </p:nvSpPr>
        <p:spPr>
          <a:xfrm>
            <a:off x="781051" y="711613"/>
            <a:ext cx="7431086" cy="1076953"/>
          </a:xfrm>
          <a:prstGeom prst="rect">
            <a:avLst/>
          </a:prstGeom>
          <a:noFill/>
        </p:spPr>
        <p:txBody>
          <a:bodyPr wrap="square" lIns="91174" tIns="45589" rIns="91174" bIns="45589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sv-SE" sz="3200" b="1" dirty="0" err="1" smtClean="0">
                <a:solidFill>
                  <a:srgbClr val="0066FF"/>
                </a:solidFill>
              </a:rPr>
              <a:t>CMaprob</a:t>
            </a:r>
            <a:r>
              <a:rPr lang="sv-SE" sz="3200" b="1" dirty="0" smtClean="0">
                <a:solidFill>
                  <a:srgbClr val="0066FF"/>
                </a:solidFill>
              </a:rPr>
              <a:t> in PPS 2018: </a:t>
            </a:r>
            <a:r>
              <a:rPr lang="sv-SE" sz="3200" b="1" dirty="0" err="1" smtClean="0">
                <a:solidFill>
                  <a:srgbClr val="0066FF"/>
                </a:solidFill>
              </a:rPr>
              <a:t>Probabilistic</a:t>
            </a:r>
            <a:r>
              <a:rPr lang="sv-SE" sz="3200" b="1" dirty="0" smtClean="0">
                <a:solidFill>
                  <a:srgbClr val="0066FF"/>
                </a:solidFill>
              </a:rPr>
              <a:t> </a:t>
            </a:r>
            <a:r>
              <a:rPr lang="sv-SE" sz="3200" b="1" dirty="0" err="1" smtClean="0">
                <a:solidFill>
                  <a:srgbClr val="0066FF"/>
                </a:solidFill>
              </a:rPr>
              <a:t>cloud</a:t>
            </a:r>
            <a:r>
              <a:rPr lang="sv-SE" sz="3200" b="1" dirty="0" smtClean="0">
                <a:solidFill>
                  <a:srgbClr val="0066FF"/>
                </a:solidFill>
              </a:rPr>
              <a:t> masks - Motivation</a:t>
            </a:r>
          </a:p>
        </p:txBody>
      </p:sp>
      <p:sp>
        <p:nvSpPr>
          <p:cNvPr id="3" name="textruta 2"/>
          <p:cNvSpPr txBox="1"/>
          <p:nvPr/>
        </p:nvSpPr>
        <p:spPr>
          <a:xfrm>
            <a:off x="251520" y="1788566"/>
            <a:ext cx="871296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b="1" dirty="0" err="1" smtClean="0"/>
              <a:t>Goal</a:t>
            </a:r>
            <a:r>
              <a:rPr lang="sv-SE" sz="2400" b="1" dirty="0" smtClean="0"/>
              <a:t>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v-SE" sz="2400" b="1" dirty="0" err="1" smtClean="0"/>
              <a:t>Complement</a:t>
            </a:r>
            <a:r>
              <a:rPr lang="sv-SE" sz="2400" b="1" dirty="0" smtClean="0"/>
              <a:t> CMA </a:t>
            </a:r>
            <a:r>
              <a:rPr lang="sv-SE" sz="2400" b="1" dirty="0" err="1" smtClean="0"/>
              <a:t>with</a:t>
            </a:r>
            <a:r>
              <a:rPr lang="sv-SE" sz="2400" b="1" dirty="0" smtClean="0"/>
              <a:t> a </a:t>
            </a:r>
            <a:r>
              <a:rPr lang="sv-SE" sz="2400" b="1" dirty="0" err="1" smtClean="0"/>
              <a:t>cloud</a:t>
            </a:r>
            <a:r>
              <a:rPr lang="sv-SE" sz="2400" b="1" dirty="0" smtClean="0"/>
              <a:t> mask </a:t>
            </a:r>
            <a:br>
              <a:rPr lang="sv-SE" sz="2400" b="1" dirty="0" smtClean="0"/>
            </a:br>
            <a:r>
              <a:rPr lang="sv-SE" sz="2400" b="1" dirty="0" smtClean="0"/>
              <a:t>   expressed as </a:t>
            </a:r>
            <a:r>
              <a:rPr lang="sv-SE" sz="2400" b="1" dirty="0" err="1" smtClean="0"/>
              <a:t>cloud</a:t>
            </a:r>
            <a:r>
              <a:rPr lang="sv-SE" sz="2400" b="1" dirty="0" smtClean="0"/>
              <a:t> </a:t>
            </a:r>
            <a:r>
              <a:rPr lang="sv-SE" sz="2400" b="1" dirty="0" err="1" smtClean="0"/>
              <a:t>probabilities</a:t>
            </a:r>
            <a:endParaRPr lang="sv-SE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b="1" dirty="0" err="1" smtClean="0"/>
              <a:t>Reason</a:t>
            </a:r>
            <a:r>
              <a:rPr lang="sv-SE" sz="2400" b="1" dirty="0" smtClean="0"/>
              <a:t>:</a:t>
            </a:r>
          </a:p>
          <a:p>
            <a:pPr marL="800100" lvl="1" indent="-342900">
              <a:buFontTx/>
              <a:buChar char="-"/>
            </a:pPr>
            <a:r>
              <a:rPr lang="sv-SE" sz="2400" b="1" dirty="0" err="1" smtClean="0"/>
              <a:t>Provide</a:t>
            </a:r>
            <a:r>
              <a:rPr lang="sv-SE" sz="2400" b="1" dirty="0" smtClean="0"/>
              <a:t> </a:t>
            </a:r>
            <a:r>
              <a:rPr lang="sv-SE" sz="2400" b="1" dirty="0" err="1" smtClean="0"/>
              <a:t>uncertainty</a:t>
            </a:r>
            <a:r>
              <a:rPr lang="sv-SE" sz="2400" b="1" dirty="0" smtClean="0"/>
              <a:t> in </a:t>
            </a:r>
            <a:r>
              <a:rPr lang="sv-SE" sz="2400" b="1" dirty="0" err="1" smtClean="0"/>
              <a:t>cloud</a:t>
            </a:r>
            <a:r>
              <a:rPr lang="sv-SE" sz="2400" b="1" dirty="0" smtClean="0"/>
              <a:t> </a:t>
            </a:r>
            <a:r>
              <a:rPr lang="sv-SE" sz="2400" b="1" dirty="0" err="1" smtClean="0"/>
              <a:t>masking</a:t>
            </a:r>
            <a:endParaRPr lang="sv-SE" sz="2400" b="1" dirty="0"/>
          </a:p>
          <a:p>
            <a:pPr marL="800100" lvl="1" indent="-342900">
              <a:buFontTx/>
              <a:buChar char="-"/>
            </a:pPr>
            <a:r>
              <a:rPr lang="sv-SE" sz="2400" b="1" dirty="0"/>
              <a:t>F</a:t>
            </a:r>
            <a:r>
              <a:rPr lang="sv-SE" sz="2400" b="1" dirty="0" smtClean="0"/>
              <a:t>lexible </a:t>
            </a:r>
            <a:r>
              <a:rPr lang="sv-SE" sz="2400" b="1" dirty="0" err="1" smtClean="0"/>
              <a:t>use</a:t>
            </a:r>
            <a:r>
              <a:rPr lang="sv-SE" sz="2400" b="1" dirty="0" smtClean="0"/>
              <a:t> </a:t>
            </a:r>
            <a:r>
              <a:rPr lang="sv-SE" sz="2400" b="1" dirty="0" err="1" smtClean="0"/>
              <a:t>of</a:t>
            </a:r>
            <a:r>
              <a:rPr lang="sv-SE" sz="2400" b="1" dirty="0" smtClean="0"/>
              <a:t> the </a:t>
            </a:r>
            <a:r>
              <a:rPr lang="sv-SE" sz="2400" b="1" dirty="0" err="1" smtClean="0"/>
              <a:t>cloud</a:t>
            </a:r>
            <a:r>
              <a:rPr lang="sv-SE" sz="2400" b="1" dirty="0" smtClean="0"/>
              <a:t> mask</a:t>
            </a:r>
            <a:br>
              <a:rPr lang="sv-SE" sz="2400" b="1" dirty="0" smtClean="0"/>
            </a:br>
            <a:endParaRPr lang="sv-SE" sz="24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b="1" dirty="0" smtClean="0"/>
              <a:t>Examples </a:t>
            </a:r>
            <a:r>
              <a:rPr lang="sv-SE" sz="2400" b="1" dirty="0" err="1" smtClean="0"/>
              <a:t>of</a:t>
            </a:r>
            <a:r>
              <a:rPr lang="sv-SE" sz="2400" b="1" dirty="0" smtClean="0"/>
              <a:t> </a:t>
            </a:r>
            <a:r>
              <a:rPr lang="sv-SE" sz="2400" b="1" dirty="0" err="1" smtClean="0"/>
              <a:t>applications</a:t>
            </a:r>
            <a:r>
              <a:rPr lang="sv-SE" sz="2400" b="1" dirty="0" smtClean="0"/>
              <a:t>: </a:t>
            </a:r>
            <a:endParaRPr lang="sv-SE" sz="2400" b="1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v-SE" sz="2400" b="1" dirty="0" smtClean="0"/>
              <a:t>Clear-</a:t>
            </a:r>
            <a:r>
              <a:rPr lang="sv-SE" sz="2400" b="1" dirty="0" err="1" smtClean="0"/>
              <a:t>conservative</a:t>
            </a:r>
            <a:r>
              <a:rPr lang="sv-SE" sz="2400" b="1" dirty="0" smtClean="0"/>
              <a:t> (SST/LST </a:t>
            </a:r>
            <a:r>
              <a:rPr lang="sv-SE" sz="2400" b="1" dirty="0" err="1" smtClean="0"/>
              <a:t>retrievals</a:t>
            </a:r>
            <a:r>
              <a:rPr lang="sv-SE" sz="2400" b="1" dirty="0" smtClean="0"/>
              <a:t>),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v-SE" sz="2400" b="1" dirty="0" err="1" smtClean="0"/>
              <a:t>climate-optimised</a:t>
            </a:r>
            <a:r>
              <a:rPr lang="sv-SE" sz="2400" b="1" dirty="0" smtClean="0"/>
              <a:t> (CM SAF </a:t>
            </a:r>
            <a:r>
              <a:rPr lang="sv-SE" sz="2400" b="1" dirty="0" err="1" smtClean="0"/>
              <a:t>Climate</a:t>
            </a:r>
            <a:r>
              <a:rPr lang="sv-SE" sz="2400" b="1" dirty="0" smtClean="0"/>
              <a:t> Data </a:t>
            </a:r>
            <a:r>
              <a:rPr lang="sv-SE" sz="2400" b="1" dirty="0" err="1" smtClean="0"/>
              <a:t>Records</a:t>
            </a:r>
            <a:r>
              <a:rPr lang="sv-SE" sz="2400" b="1" dirty="0" smtClean="0"/>
              <a:t>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v-SE" sz="2400" b="1" dirty="0" err="1" smtClean="0"/>
              <a:t>cloud-conservative</a:t>
            </a:r>
            <a:r>
              <a:rPr lang="sv-SE" sz="2400" b="1" dirty="0" smtClean="0"/>
              <a:t> (</a:t>
            </a:r>
            <a:r>
              <a:rPr lang="sv-SE" sz="2400" b="1" dirty="0" err="1" smtClean="0"/>
              <a:t>cloud</a:t>
            </a:r>
            <a:r>
              <a:rPr lang="sv-SE" sz="2400" b="1" dirty="0"/>
              <a:t> </a:t>
            </a:r>
            <a:r>
              <a:rPr lang="sv-SE" sz="2400" b="1" dirty="0" err="1" smtClean="0"/>
              <a:t>property</a:t>
            </a:r>
            <a:r>
              <a:rPr lang="sv-SE" sz="2400" b="1" dirty="0" smtClean="0"/>
              <a:t> </a:t>
            </a:r>
            <a:r>
              <a:rPr lang="sv-SE" sz="2400" b="1" dirty="0" err="1" smtClean="0"/>
              <a:t>retrievals</a:t>
            </a:r>
            <a:r>
              <a:rPr lang="sv-SE" sz="2400" b="1" dirty="0" smtClean="0"/>
              <a:t>)</a:t>
            </a:r>
            <a:endParaRPr lang="sv-SE" sz="2400" b="1" dirty="0"/>
          </a:p>
        </p:txBody>
      </p:sp>
      <p:sp>
        <p:nvSpPr>
          <p:cNvPr id="2" name="textruta 1"/>
          <p:cNvSpPr txBox="1"/>
          <p:nvPr/>
        </p:nvSpPr>
        <p:spPr>
          <a:xfrm>
            <a:off x="0" y="271361"/>
            <a:ext cx="5714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/>
              <a:t>Original </a:t>
            </a:r>
            <a:r>
              <a:rPr lang="sv-SE" dirty="0" err="1" smtClean="0"/>
              <a:t>CMaprob</a:t>
            </a:r>
            <a:r>
              <a:rPr lang="sv-SE" dirty="0" smtClean="0"/>
              <a:t> </a:t>
            </a:r>
            <a:r>
              <a:rPr lang="sv-SE" dirty="0" err="1"/>
              <a:t>s</a:t>
            </a:r>
            <a:r>
              <a:rPr lang="sv-SE" dirty="0" err="1" smtClean="0"/>
              <a:t>lides</a:t>
            </a:r>
            <a:r>
              <a:rPr lang="sv-SE" dirty="0" smtClean="0"/>
              <a:t> from: Karl-Göran Karlsson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05283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83968-SMHI-vit">
  <a:themeElements>
    <a:clrScheme name="SMHI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3B9CDF"/>
      </a:accent1>
      <a:accent2>
        <a:srgbClr val="72CA34"/>
      </a:accent2>
      <a:accent3>
        <a:srgbClr val="FDEB1B"/>
      </a:accent3>
      <a:accent4>
        <a:srgbClr val="F82B37"/>
      </a:accent4>
      <a:accent5>
        <a:srgbClr val="000000"/>
      </a:accent5>
      <a:accent6>
        <a:srgbClr val="7F7F7F"/>
      </a:accent6>
      <a:hlink>
        <a:srgbClr val="0000FF"/>
      </a:hlink>
      <a:folHlink>
        <a:srgbClr val="800080"/>
      </a:folHlink>
    </a:clrScheme>
    <a:fontScheme name="Väsentlig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MHI - Vi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B9CDF"/>
        </a:accent1>
        <a:accent2>
          <a:srgbClr val="72CA34"/>
        </a:accent2>
        <a:accent3>
          <a:srgbClr val="FFFFFF"/>
        </a:accent3>
        <a:accent4>
          <a:srgbClr val="000000"/>
        </a:accent4>
        <a:accent5>
          <a:srgbClr val="AFCBEC"/>
        </a:accent5>
        <a:accent6>
          <a:srgbClr val="67B72E"/>
        </a:accent6>
        <a:hlink>
          <a:srgbClr val="FDEB1B"/>
        </a:hlink>
        <a:folHlink>
          <a:srgbClr val="F82B3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HI - Vi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B9CDF"/>
        </a:accent1>
        <a:accent2>
          <a:srgbClr val="72CA34"/>
        </a:accent2>
        <a:accent3>
          <a:srgbClr val="FFFFFF"/>
        </a:accent3>
        <a:accent4>
          <a:srgbClr val="000000"/>
        </a:accent4>
        <a:accent5>
          <a:srgbClr val="AFCBEC"/>
        </a:accent5>
        <a:accent6>
          <a:srgbClr val="67B72E"/>
        </a:accent6>
        <a:hlink>
          <a:srgbClr val="FDEB1B"/>
        </a:hlink>
        <a:folHlink>
          <a:srgbClr val="F82B3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HI - Vit 2">
        <a:dk1>
          <a:srgbClr val="000000"/>
        </a:dk1>
        <a:lt1>
          <a:srgbClr val="FFFFFF"/>
        </a:lt1>
        <a:dk2>
          <a:srgbClr val="C4E1F5"/>
        </a:dk2>
        <a:lt2>
          <a:srgbClr val="B1D7F2"/>
        </a:lt2>
        <a:accent1>
          <a:srgbClr val="3B9CDF"/>
        </a:accent1>
        <a:accent2>
          <a:srgbClr val="62B0E5"/>
        </a:accent2>
        <a:accent3>
          <a:srgbClr val="FFFFFF"/>
        </a:accent3>
        <a:accent4>
          <a:srgbClr val="000000"/>
        </a:accent4>
        <a:accent5>
          <a:srgbClr val="AFCBEC"/>
        </a:accent5>
        <a:accent6>
          <a:srgbClr val="589FCF"/>
        </a:accent6>
        <a:hlink>
          <a:srgbClr val="76BAE9"/>
        </a:hlink>
        <a:folHlink>
          <a:srgbClr val="89C4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HI - Vit 3">
        <a:dk1>
          <a:srgbClr val="000000"/>
        </a:dk1>
        <a:lt1>
          <a:srgbClr val="FFFFFF"/>
        </a:lt1>
        <a:dk2>
          <a:srgbClr val="D4EFC2"/>
        </a:dk2>
        <a:lt2>
          <a:srgbClr val="C7EAAE"/>
        </a:lt2>
        <a:accent1>
          <a:srgbClr val="72CA34"/>
        </a:accent1>
        <a:accent2>
          <a:srgbClr val="8ED55D"/>
        </a:accent2>
        <a:accent3>
          <a:srgbClr val="FFFFFF"/>
        </a:accent3>
        <a:accent4>
          <a:srgbClr val="000000"/>
        </a:accent4>
        <a:accent5>
          <a:srgbClr val="BCE1AE"/>
        </a:accent5>
        <a:accent6>
          <a:srgbClr val="80C153"/>
        </a:accent6>
        <a:hlink>
          <a:srgbClr val="9DDA71"/>
        </a:hlink>
        <a:folHlink>
          <a:srgbClr val="AADF8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HI - Vit 4">
        <a:dk1>
          <a:srgbClr val="000000"/>
        </a:dk1>
        <a:lt1>
          <a:srgbClr val="FFFFFF"/>
        </a:lt1>
        <a:dk2>
          <a:srgbClr val="FEF9BA"/>
        </a:dk2>
        <a:lt2>
          <a:srgbClr val="FEF7A4"/>
        </a:lt2>
        <a:accent1>
          <a:srgbClr val="FDEB1B"/>
        </a:accent1>
        <a:accent2>
          <a:srgbClr val="FDEF49"/>
        </a:accent2>
        <a:accent3>
          <a:srgbClr val="FFFFFF"/>
        </a:accent3>
        <a:accent4>
          <a:srgbClr val="000000"/>
        </a:accent4>
        <a:accent5>
          <a:srgbClr val="FEF3AB"/>
        </a:accent5>
        <a:accent6>
          <a:srgbClr val="E5D941"/>
        </a:accent6>
        <a:hlink>
          <a:srgbClr val="FEF160"/>
        </a:hlink>
        <a:folHlink>
          <a:srgbClr val="FEF3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HI - Vit 5">
        <a:dk1>
          <a:srgbClr val="000000"/>
        </a:dk1>
        <a:lt1>
          <a:srgbClr val="FFFFFF"/>
        </a:lt1>
        <a:dk2>
          <a:srgbClr val="FAC2C5"/>
        </a:dk2>
        <a:lt2>
          <a:srgbClr val="F8AEB2"/>
        </a:lt2>
        <a:accent1>
          <a:srgbClr val="EE343F"/>
        </a:accent1>
        <a:accent2>
          <a:srgbClr val="F15D65"/>
        </a:accent2>
        <a:accent3>
          <a:srgbClr val="FFFFFF"/>
        </a:accent3>
        <a:accent4>
          <a:srgbClr val="000000"/>
        </a:accent4>
        <a:accent5>
          <a:srgbClr val="F5AEAF"/>
        </a:accent5>
        <a:accent6>
          <a:srgbClr val="DA535B"/>
        </a:accent6>
        <a:hlink>
          <a:srgbClr val="F37179"/>
        </a:hlink>
        <a:folHlink>
          <a:srgbClr val="F5858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SMHI - Svart">
  <a:themeElements>
    <a:clrScheme name="SMHI - Svar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3B9CDF"/>
      </a:accent1>
      <a:accent2>
        <a:srgbClr val="72CA34"/>
      </a:accent2>
      <a:accent3>
        <a:srgbClr val="FFFFFF"/>
      </a:accent3>
      <a:accent4>
        <a:srgbClr val="000000"/>
      </a:accent4>
      <a:accent5>
        <a:srgbClr val="AFCBEC"/>
      </a:accent5>
      <a:accent6>
        <a:srgbClr val="67B72E"/>
      </a:accent6>
      <a:hlink>
        <a:srgbClr val="FDEB1B"/>
      </a:hlink>
      <a:folHlink>
        <a:srgbClr val="F82B37"/>
      </a:folHlink>
    </a:clrScheme>
    <a:fontScheme name="SMHI - Svart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MHI - Svar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B9CDF"/>
        </a:accent1>
        <a:accent2>
          <a:srgbClr val="72CA34"/>
        </a:accent2>
        <a:accent3>
          <a:srgbClr val="FFFFFF"/>
        </a:accent3>
        <a:accent4>
          <a:srgbClr val="000000"/>
        </a:accent4>
        <a:accent5>
          <a:srgbClr val="AFCBEC"/>
        </a:accent5>
        <a:accent6>
          <a:srgbClr val="67B72E"/>
        </a:accent6>
        <a:hlink>
          <a:srgbClr val="FDEB1B"/>
        </a:hlink>
        <a:folHlink>
          <a:srgbClr val="F82B3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HI - Svar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B9CDF"/>
        </a:accent1>
        <a:accent2>
          <a:srgbClr val="72CA34"/>
        </a:accent2>
        <a:accent3>
          <a:srgbClr val="FFFFFF"/>
        </a:accent3>
        <a:accent4>
          <a:srgbClr val="000000"/>
        </a:accent4>
        <a:accent5>
          <a:srgbClr val="AFCBEC"/>
        </a:accent5>
        <a:accent6>
          <a:srgbClr val="67B72E"/>
        </a:accent6>
        <a:hlink>
          <a:srgbClr val="FDEB1B"/>
        </a:hlink>
        <a:folHlink>
          <a:srgbClr val="F82B3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HI - Svart 2">
        <a:dk1>
          <a:srgbClr val="000000"/>
        </a:dk1>
        <a:lt1>
          <a:srgbClr val="FFFFFF"/>
        </a:lt1>
        <a:dk2>
          <a:srgbClr val="C4E1F5"/>
        </a:dk2>
        <a:lt2>
          <a:srgbClr val="B1D7F2"/>
        </a:lt2>
        <a:accent1>
          <a:srgbClr val="3B9CDF"/>
        </a:accent1>
        <a:accent2>
          <a:srgbClr val="62B0E5"/>
        </a:accent2>
        <a:accent3>
          <a:srgbClr val="FFFFFF"/>
        </a:accent3>
        <a:accent4>
          <a:srgbClr val="000000"/>
        </a:accent4>
        <a:accent5>
          <a:srgbClr val="AFCBEC"/>
        </a:accent5>
        <a:accent6>
          <a:srgbClr val="589FCF"/>
        </a:accent6>
        <a:hlink>
          <a:srgbClr val="76BAE9"/>
        </a:hlink>
        <a:folHlink>
          <a:srgbClr val="89C4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HI - Svart 3">
        <a:dk1>
          <a:srgbClr val="000000"/>
        </a:dk1>
        <a:lt1>
          <a:srgbClr val="FFFFFF"/>
        </a:lt1>
        <a:dk2>
          <a:srgbClr val="D4EFC2"/>
        </a:dk2>
        <a:lt2>
          <a:srgbClr val="C7EAAE"/>
        </a:lt2>
        <a:accent1>
          <a:srgbClr val="72CA34"/>
        </a:accent1>
        <a:accent2>
          <a:srgbClr val="8ED55D"/>
        </a:accent2>
        <a:accent3>
          <a:srgbClr val="FFFFFF"/>
        </a:accent3>
        <a:accent4>
          <a:srgbClr val="000000"/>
        </a:accent4>
        <a:accent5>
          <a:srgbClr val="BCE1AE"/>
        </a:accent5>
        <a:accent6>
          <a:srgbClr val="80C153"/>
        </a:accent6>
        <a:hlink>
          <a:srgbClr val="9DDA71"/>
        </a:hlink>
        <a:folHlink>
          <a:srgbClr val="AADF8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HI - Svart 4">
        <a:dk1>
          <a:srgbClr val="000000"/>
        </a:dk1>
        <a:lt1>
          <a:srgbClr val="FFFFFF"/>
        </a:lt1>
        <a:dk2>
          <a:srgbClr val="FEF9BA"/>
        </a:dk2>
        <a:lt2>
          <a:srgbClr val="FEF7A4"/>
        </a:lt2>
        <a:accent1>
          <a:srgbClr val="FDEB1B"/>
        </a:accent1>
        <a:accent2>
          <a:srgbClr val="FDEF49"/>
        </a:accent2>
        <a:accent3>
          <a:srgbClr val="FFFFFF"/>
        </a:accent3>
        <a:accent4>
          <a:srgbClr val="000000"/>
        </a:accent4>
        <a:accent5>
          <a:srgbClr val="FEF3AB"/>
        </a:accent5>
        <a:accent6>
          <a:srgbClr val="E5D941"/>
        </a:accent6>
        <a:hlink>
          <a:srgbClr val="FEF160"/>
        </a:hlink>
        <a:folHlink>
          <a:srgbClr val="FEF3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HI - Svart 5">
        <a:dk1>
          <a:srgbClr val="000000"/>
        </a:dk1>
        <a:lt1>
          <a:srgbClr val="FFFFFF"/>
        </a:lt1>
        <a:dk2>
          <a:srgbClr val="FAC2C5"/>
        </a:dk2>
        <a:lt2>
          <a:srgbClr val="F8AEB2"/>
        </a:lt2>
        <a:accent1>
          <a:srgbClr val="EE343F"/>
        </a:accent1>
        <a:accent2>
          <a:srgbClr val="F15D65"/>
        </a:accent2>
        <a:accent3>
          <a:srgbClr val="FFFFFF"/>
        </a:accent3>
        <a:accent4>
          <a:srgbClr val="000000"/>
        </a:accent4>
        <a:accent5>
          <a:srgbClr val="F5AEAF"/>
        </a:accent5>
        <a:accent6>
          <a:srgbClr val="DA535B"/>
        </a:accent6>
        <a:hlink>
          <a:srgbClr val="F37179"/>
        </a:hlink>
        <a:folHlink>
          <a:srgbClr val="F5858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SMHI-PPT-vit">
  <a:themeElements>
    <a:clrScheme name="SMHI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3B9CDF"/>
      </a:accent1>
      <a:accent2>
        <a:srgbClr val="72CA34"/>
      </a:accent2>
      <a:accent3>
        <a:srgbClr val="FDEB1B"/>
      </a:accent3>
      <a:accent4>
        <a:srgbClr val="F82B37"/>
      </a:accent4>
      <a:accent5>
        <a:srgbClr val="000000"/>
      </a:accent5>
      <a:accent6>
        <a:srgbClr val="7F7F7F"/>
      </a:accent6>
      <a:hlink>
        <a:srgbClr val="0000FF"/>
      </a:hlink>
      <a:folHlink>
        <a:srgbClr val="800080"/>
      </a:folHlink>
    </a:clrScheme>
    <a:fontScheme name="SMHI - Vit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MHI - Vi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B9CDF"/>
        </a:accent1>
        <a:accent2>
          <a:srgbClr val="72CA34"/>
        </a:accent2>
        <a:accent3>
          <a:srgbClr val="FFFFFF"/>
        </a:accent3>
        <a:accent4>
          <a:srgbClr val="000000"/>
        </a:accent4>
        <a:accent5>
          <a:srgbClr val="AFCBEC"/>
        </a:accent5>
        <a:accent6>
          <a:srgbClr val="67B72E"/>
        </a:accent6>
        <a:hlink>
          <a:srgbClr val="FDEB1B"/>
        </a:hlink>
        <a:folHlink>
          <a:srgbClr val="F82B3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HI - Vi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B9CDF"/>
        </a:accent1>
        <a:accent2>
          <a:srgbClr val="72CA34"/>
        </a:accent2>
        <a:accent3>
          <a:srgbClr val="FFFFFF"/>
        </a:accent3>
        <a:accent4>
          <a:srgbClr val="000000"/>
        </a:accent4>
        <a:accent5>
          <a:srgbClr val="AFCBEC"/>
        </a:accent5>
        <a:accent6>
          <a:srgbClr val="67B72E"/>
        </a:accent6>
        <a:hlink>
          <a:srgbClr val="FDEB1B"/>
        </a:hlink>
        <a:folHlink>
          <a:srgbClr val="F82B3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HI - Vit 2">
        <a:dk1>
          <a:srgbClr val="000000"/>
        </a:dk1>
        <a:lt1>
          <a:srgbClr val="FFFFFF"/>
        </a:lt1>
        <a:dk2>
          <a:srgbClr val="C4E1F5"/>
        </a:dk2>
        <a:lt2>
          <a:srgbClr val="B1D7F2"/>
        </a:lt2>
        <a:accent1>
          <a:srgbClr val="3B9CDF"/>
        </a:accent1>
        <a:accent2>
          <a:srgbClr val="62B0E5"/>
        </a:accent2>
        <a:accent3>
          <a:srgbClr val="FFFFFF"/>
        </a:accent3>
        <a:accent4>
          <a:srgbClr val="000000"/>
        </a:accent4>
        <a:accent5>
          <a:srgbClr val="AFCBEC"/>
        </a:accent5>
        <a:accent6>
          <a:srgbClr val="589FCF"/>
        </a:accent6>
        <a:hlink>
          <a:srgbClr val="76BAE9"/>
        </a:hlink>
        <a:folHlink>
          <a:srgbClr val="89C4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HI - Vit 3">
        <a:dk1>
          <a:srgbClr val="000000"/>
        </a:dk1>
        <a:lt1>
          <a:srgbClr val="FFFFFF"/>
        </a:lt1>
        <a:dk2>
          <a:srgbClr val="D4EFC2"/>
        </a:dk2>
        <a:lt2>
          <a:srgbClr val="C7EAAE"/>
        </a:lt2>
        <a:accent1>
          <a:srgbClr val="72CA34"/>
        </a:accent1>
        <a:accent2>
          <a:srgbClr val="8ED55D"/>
        </a:accent2>
        <a:accent3>
          <a:srgbClr val="FFFFFF"/>
        </a:accent3>
        <a:accent4>
          <a:srgbClr val="000000"/>
        </a:accent4>
        <a:accent5>
          <a:srgbClr val="BCE1AE"/>
        </a:accent5>
        <a:accent6>
          <a:srgbClr val="80C153"/>
        </a:accent6>
        <a:hlink>
          <a:srgbClr val="9DDA71"/>
        </a:hlink>
        <a:folHlink>
          <a:srgbClr val="AADF8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HI - Vit 4">
        <a:dk1>
          <a:srgbClr val="000000"/>
        </a:dk1>
        <a:lt1>
          <a:srgbClr val="FFFFFF"/>
        </a:lt1>
        <a:dk2>
          <a:srgbClr val="FEF9BA"/>
        </a:dk2>
        <a:lt2>
          <a:srgbClr val="FEF7A4"/>
        </a:lt2>
        <a:accent1>
          <a:srgbClr val="FDEB1B"/>
        </a:accent1>
        <a:accent2>
          <a:srgbClr val="FDEF49"/>
        </a:accent2>
        <a:accent3>
          <a:srgbClr val="FFFFFF"/>
        </a:accent3>
        <a:accent4>
          <a:srgbClr val="000000"/>
        </a:accent4>
        <a:accent5>
          <a:srgbClr val="FEF3AB"/>
        </a:accent5>
        <a:accent6>
          <a:srgbClr val="E5D941"/>
        </a:accent6>
        <a:hlink>
          <a:srgbClr val="FEF160"/>
        </a:hlink>
        <a:folHlink>
          <a:srgbClr val="FEF3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HI - Vit 5">
        <a:dk1>
          <a:srgbClr val="000000"/>
        </a:dk1>
        <a:lt1>
          <a:srgbClr val="FFFFFF"/>
        </a:lt1>
        <a:dk2>
          <a:srgbClr val="FAC2C5"/>
        </a:dk2>
        <a:lt2>
          <a:srgbClr val="F8AEB2"/>
        </a:lt2>
        <a:accent1>
          <a:srgbClr val="EE343F"/>
        </a:accent1>
        <a:accent2>
          <a:srgbClr val="F15D65"/>
        </a:accent2>
        <a:accent3>
          <a:srgbClr val="FFFFFF"/>
        </a:accent3>
        <a:accent4>
          <a:srgbClr val="000000"/>
        </a:accent4>
        <a:accent5>
          <a:srgbClr val="F5AEAF"/>
        </a:accent5>
        <a:accent6>
          <a:srgbClr val="DA535B"/>
        </a:accent6>
        <a:hlink>
          <a:srgbClr val="F37179"/>
        </a:hlink>
        <a:folHlink>
          <a:srgbClr val="F5858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SMHI - Svart">
  <a:themeElements>
    <a:clrScheme name="SMHI - Svar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3B9CDF"/>
      </a:accent1>
      <a:accent2>
        <a:srgbClr val="72CA34"/>
      </a:accent2>
      <a:accent3>
        <a:srgbClr val="FFFFFF"/>
      </a:accent3>
      <a:accent4>
        <a:srgbClr val="000000"/>
      </a:accent4>
      <a:accent5>
        <a:srgbClr val="AFCBEC"/>
      </a:accent5>
      <a:accent6>
        <a:srgbClr val="67B72E"/>
      </a:accent6>
      <a:hlink>
        <a:srgbClr val="FDEB1B"/>
      </a:hlink>
      <a:folHlink>
        <a:srgbClr val="F82B37"/>
      </a:folHlink>
    </a:clrScheme>
    <a:fontScheme name="SMHI - Svart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MHI - Svar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B9CDF"/>
        </a:accent1>
        <a:accent2>
          <a:srgbClr val="72CA34"/>
        </a:accent2>
        <a:accent3>
          <a:srgbClr val="FFFFFF"/>
        </a:accent3>
        <a:accent4>
          <a:srgbClr val="000000"/>
        </a:accent4>
        <a:accent5>
          <a:srgbClr val="AFCBEC"/>
        </a:accent5>
        <a:accent6>
          <a:srgbClr val="67B72E"/>
        </a:accent6>
        <a:hlink>
          <a:srgbClr val="FDEB1B"/>
        </a:hlink>
        <a:folHlink>
          <a:srgbClr val="F82B3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HI - Svar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B9CDF"/>
        </a:accent1>
        <a:accent2>
          <a:srgbClr val="72CA34"/>
        </a:accent2>
        <a:accent3>
          <a:srgbClr val="FFFFFF"/>
        </a:accent3>
        <a:accent4>
          <a:srgbClr val="000000"/>
        </a:accent4>
        <a:accent5>
          <a:srgbClr val="AFCBEC"/>
        </a:accent5>
        <a:accent6>
          <a:srgbClr val="67B72E"/>
        </a:accent6>
        <a:hlink>
          <a:srgbClr val="FDEB1B"/>
        </a:hlink>
        <a:folHlink>
          <a:srgbClr val="F82B3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HI - Svart 2">
        <a:dk1>
          <a:srgbClr val="000000"/>
        </a:dk1>
        <a:lt1>
          <a:srgbClr val="FFFFFF"/>
        </a:lt1>
        <a:dk2>
          <a:srgbClr val="C4E1F5"/>
        </a:dk2>
        <a:lt2>
          <a:srgbClr val="B1D7F2"/>
        </a:lt2>
        <a:accent1>
          <a:srgbClr val="3B9CDF"/>
        </a:accent1>
        <a:accent2>
          <a:srgbClr val="62B0E5"/>
        </a:accent2>
        <a:accent3>
          <a:srgbClr val="FFFFFF"/>
        </a:accent3>
        <a:accent4>
          <a:srgbClr val="000000"/>
        </a:accent4>
        <a:accent5>
          <a:srgbClr val="AFCBEC"/>
        </a:accent5>
        <a:accent6>
          <a:srgbClr val="589FCF"/>
        </a:accent6>
        <a:hlink>
          <a:srgbClr val="76BAE9"/>
        </a:hlink>
        <a:folHlink>
          <a:srgbClr val="89C4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HI - Svart 3">
        <a:dk1>
          <a:srgbClr val="000000"/>
        </a:dk1>
        <a:lt1>
          <a:srgbClr val="FFFFFF"/>
        </a:lt1>
        <a:dk2>
          <a:srgbClr val="D4EFC2"/>
        </a:dk2>
        <a:lt2>
          <a:srgbClr val="C7EAAE"/>
        </a:lt2>
        <a:accent1>
          <a:srgbClr val="72CA34"/>
        </a:accent1>
        <a:accent2>
          <a:srgbClr val="8ED55D"/>
        </a:accent2>
        <a:accent3>
          <a:srgbClr val="FFFFFF"/>
        </a:accent3>
        <a:accent4>
          <a:srgbClr val="000000"/>
        </a:accent4>
        <a:accent5>
          <a:srgbClr val="BCE1AE"/>
        </a:accent5>
        <a:accent6>
          <a:srgbClr val="80C153"/>
        </a:accent6>
        <a:hlink>
          <a:srgbClr val="9DDA71"/>
        </a:hlink>
        <a:folHlink>
          <a:srgbClr val="AADF8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HI - Svart 4">
        <a:dk1>
          <a:srgbClr val="000000"/>
        </a:dk1>
        <a:lt1>
          <a:srgbClr val="FFFFFF"/>
        </a:lt1>
        <a:dk2>
          <a:srgbClr val="FEF9BA"/>
        </a:dk2>
        <a:lt2>
          <a:srgbClr val="FEF7A4"/>
        </a:lt2>
        <a:accent1>
          <a:srgbClr val="FDEB1B"/>
        </a:accent1>
        <a:accent2>
          <a:srgbClr val="FDEF49"/>
        </a:accent2>
        <a:accent3>
          <a:srgbClr val="FFFFFF"/>
        </a:accent3>
        <a:accent4>
          <a:srgbClr val="000000"/>
        </a:accent4>
        <a:accent5>
          <a:srgbClr val="FEF3AB"/>
        </a:accent5>
        <a:accent6>
          <a:srgbClr val="E5D941"/>
        </a:accent6>
        <a:hlink>
          <a:srgbClr val="FEF160"/>
        </a:hlink>
        <a:folHlink>
          <a:srgbClr val="FEF3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HI - Svart 5">
        <a:dk1>
          <a:srgbClr val="000000"/>
        </a:dk1>
        <a:lt1>
          <a:srgbClr val="FFFFFF"/>
        </a:lt1>
        <a:dk2>
          <a:srgbClr val="FAC2C5"/>
        </a:dk2>
        <a:lt2>
          <a:srgbClr val="F8AEB2"/>
        </a:lt2>
        <a:accent1>
          <a:srgbClr val="EE343F"/>
        </a:accent1>
        <a:accent2>
          <a:srgbClr val="F15D65"/>
        </a:accent2>
        <a:accent3>
          <a:srgbClr val="FFFFFF"/>
        </a:accent3>
        <a:accent4>
          <a:srgbClr val="000000"/>
        </a:accent4>
        <a:accent5>
          <a:srgbClr val="F5AEAF"/>
        </a:accent5>
        <a:accent6>
          <a:srgbClr val="DA535B"/>
        </a:accent6>
        <a:hlink>
          <a:srgbClr val="F37179"/>
        </a:hlink>
        <a:folHlink>
          <a:srgbClr val="F5858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83968-SMHI-vit</Template>
  <TotalTime>0</TotalTime>
  <Words>874</Words>
  <Application>Microsoft Office PowerPoint</Application>
  <PresentationFormat>Bildspel på skärmen (4:3)</PresentationFormat>
  <Paragraphs>252</Paragraphs>
  <Slides>29</Slides>
  <Notes>6</Notes>
  <HiddenSlides>0</HiddenSlides>
  <MMClips>0</MMClips>
  <ScaleCrop>false</ScaleCrop>
  <HeadingPairs>
    <vt:vector size="4" baseType="variant">
      <vt:variant>
        <vt:lpstr>Tema</vt:lpstr>
      </vt:variant>
      <vt:variant>
        <vt:i4>4</vt:i4>
      </vt:variant>
      <vt:variant>
        <vt:lpstr>Bildrubriker</vt:lpstr>
      </vt:variant>
      <vt:variant>
        <vt:i4>29</vt:i4>
      </vt:variant>
    </vt:vector>
  </HeadingPairs>
  <TitlesOfParts>
    <vt:vector size="33" baseType="lpstr">
      <vt:lpstr>83968-SMHI-vit</vt:lpstr>
      <vt:lpstr>SMHI - Svart</vt:lpstr>
      <vt:lpstr>SMHI-PPT-vit</vt:lpstr>
      <vt:lpstr>1_SMHI - Svart</vt:lpstr>
      <vt:lpstr>PPSv2018 introduction and scientific updates.</vt:lpstr>
      <vt:lpstr>Content</vt:lpstr>
      <vt:lpstr>PPS v2018</vt:lpstr>
      <vt:lpstr>Products</vt:lpstr>
      <vt:lpstr>Cloud Mask (CMA)</vt:lpstr>
      <vt:lpstr>Cloud Mask (CMA)</vt:lpstr>
      <vt:lpstr>CMA News v2018</vt:lpstr>
      <vt:lpstr>Cloud probabilities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Cloud probabilities validation </vt:lpstr>
      <vt:lpstr>Cloud Top Temperatur and Height</vt:lpstr>
      <vt:lpstr>CTTH major development in last releases</vt:lpstr>
      <vt:lpstr>CTTH news in v2018</vt:lpstr>
      <vt:lpstr>CTTH news in v2018</vt:lpstr>
      <vt:lpstr>NPP example 1</vt:lpstr>
      <vt:lpstr>Example NPP 2</vt:lpstr>
      <vt:lpstr>CTTH method documented in article</vt:lpstr>
      <vt:lpstr>Cloud Type (CT)</vt:lpstr>
      <vt:lpstr>CT news in v2018</vt:lpstr>
      <vt:lpstr>Precipitating clouds</vt:lpstr>
      <vt:lpstr>Cloud microphysical properties (CPP)</vt:lpstr>
      <vt:lpstr>CPP news v2018</vt:lpstr>
      <vt:lpstr>CPP news v2018</vt:lpstr>
      <vt:lpstr>Real time product demonstration</vt:lpstr>
      <vt:lpstr>Thanks for listening!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2011-05-16T13:34:10Z</dcterms:created>
  <dcterms:modified xsi:type="dcterms:W3CDTF">2019-05-24T07:43:36Z</dcterms:modified>
</cp:coreProperties>
</file>