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80" r:id="rId2"/>
    <p:sldId id="417" r:id="rId3"/>
    <p:sldId id="442" r:id="rId4"/>
    <p:sldId id="421" r:id="rId5"/>
    <p:sldId id="444" r:id="rId6"/>
    <p:sldId id="418" r:id="rId7"/>
    <p:sldId id="422" r:id="rId8"/>
    <p:sldId id="419" r:id="rId9"/>
    <p:sldId id="420" r:id="rId10"/>
    <p:sldId id="423" r:id="rId11"/>
    <p:sldId id="435" r:id="rId12"/>
    <p:sldId id="436" r:id="rId13"/>
    <p:sldId id="437" r:id="rId14"/>
    <p:sldId id="438" r:id="rId15"/>
    <p:sldId id="426" r:id="rId16"/>
    <p:sldId id="427" r:id="rId17"/>
    <p:sldId id="428" r:id="rId18"/>
    <p:sldId id="404" r:id="rId19"/>
    <p:sldId id="429" r:id="rId20"/>
    <p:sldId id="402" r:id="rId21"/>
    <p:sldId id="388" r:id="rId22"/>
    <p:sldId id="407" r:id="rId23"/>
    <p:sldId id="392" r:id="rId24"/>
    <p:sldId id="284" r:id="rId25"/>
    <p:sldId id="389" r:id="rId26"/>
    <p:sldId id="379" r:id="rId27"/>
    <p:sldId id="430" r:id="rId28"/>
    <p:sldId id="386" r:id="rId29"/>
    <p:sldId id="273" r:id="rId30"/>
    <p:sldId id="391" r:id="rId31"/>
    <p:sldId id="432" r:id="rId32"/>
    <p:sldId id="433" r:id="rId33"/>
    <p:sldId id="431" r:id="rId34"/>
    <p:sldId id="290" r:id="rId35"/>
    <p:sldId id="352" r:id="rId36"/>
    <p:sldId id="344" r:id="rId37"/>
    <p:sldId id="294" r:id="rId38"/>
    <p:sldId id="278" r:id="rId39"/>
    <p:sldId id="275" r:id="rId40"/>
    <p:sldId id="439" r:id="rId41"/>
    <p:sldId id="445" r:id="rId42"/>
    <p:sldId id="434" r:id="rId43"/>
    <p:sldId id="440" r:id="rId44"/>
    <p:sldId id="414" r:id="rId45"/>
  </p:sldIdLst>
  <p:sldSz cx="9144000" cy="6858000" type="screen4x3"/>
  <p:notesSz cx="6858000" cy="9144000"/>
  <p:defaultTextStyle>
    <a:defPPr>
      <a:defRPr lang="ar-OM"/>
    </a:defPPr>
    <a:lvl1pPr algn="l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197" autoAdjust="0"/>
    <p:restoredTop sz="94679" autoAdjust="0"/>
  </p:normalViewPr>
  <p:slideViewPr>
    <p:cSldViewPr>
      <p:cViewPr>
        <p:scale>
          <a:sx n="89" d="100"/>
          <a:sy n="89" d="100"/>
        </p:scale>
        <p:origin x="-876" y="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4CCE41-3D38-40B3-B6EE-C53F15868EC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0EC552-6438-41B0-A292-1318726E4C7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41CCF-BAE9-428A-BB0A-73AE8665B21C}" type="slidenum">
              <a:rPr lang="ar-SA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5E34A-E7F5-4215-B4D8-0C99890FE46E}" type="slidenum">
              <a:rPr lang="ar-SA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GB" sz="900" smtClean="0">
              <a:latin typeface="Times New Roman" pitchFamily="18" charset="0"/>
              <a:cs typeface="Arial" pitchFamily="34" charset="0"/>
            </a:endParaRPr>
          </a:p>
          <a:p>
            <a:pPr eaLnBrk="1" hangingPunct="1"/>
            <a:r>
              <a:rPr lang="en-GB" sz="900" smtClean="0">
                <a:latin typeface="Times New Roman" pitchFamily="18" charset="0"/>
                <a:cs typeface="Arial" pitchFamily="34" charset="0"/>
              </a:rPr>
              <a:t>- Meteosat7 vis channels show the monsoon low clouds coverage over south-eastern Oman in an outbreak day (to the left) and in normal day (to the right).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4E706-EA3E-4854-BEC2-2F64872514B9}" type="slidenum">
              <a:rPr lang="ar-OM"/>
              <a:pPr/>
              <a:t>31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52038-619B-4565-AFD1-E9B398716B55}" type="slidenum">
              <a:rPr lang="ar-SA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8513"/>
            <a:ext cx="4268788" cy="3201987"/>
          </a:xfrm>
          <a:ln w="12700" cap="flat">
            <a:solidFill>
              <a:schemeClr val="tx1"/>
            </a:solidFill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84D0C-CD30-4AC7-8B44-55729B2CD632}" type="slidenum">
              <a:rPr lang="ar-SA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8513"/>
            <a:ext cx="4268788" cy="3201987"/>
          </a:xfrm>
          <a:ln w="12700" cap="flat">
            <a:solidFill>
              <a:schemeClr val="tx1"/>
            </a:solidFill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52038-619B-4565-AFD1-E9B398716B55}" type="slidenum">
              <a:rPr lang="ar-SA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8513"/>
            <a:ext cx="4268788" cy="3201987"/>
          </a:xfrm>
          <a:ln w="12700" cap="flat">
            <a:solidFill>
              <a:schemeClr val="tx1"/>
            </a:solidFill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D420C-EE4A-47E6-A34D-3D3F1F02A4D5}" type="slidenum">
              <a:rPr lang="ar-OM"/>
              <a:pPr/>
              <a:t>41</a:t>
            </a:fld>
            <a:endParaRPr lang="en-US"/>
          </a:p>
        </p:txBody>
      </p:sp>
      <p:sp>
        <p:nvSpPr>
          <p:cNvPr id="202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7C5FF-19C9-4327-BF13-7C07797E077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18EF4-AD13-41AB-8985-1F75CB6E82F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DF865-42A4-4134-9C79-FCF56BA153A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30F30-F07B-4994-90CE-47A59D5AA40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عنوان، ونص، ومخط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خطط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BDC17-0245-467B-AF3D-5F3AE39AEF3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عنوان وأربعة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5BE62-DB4B-4BB2-A6D1-A7D7EAEF1B4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SA"/>
              <a:t>المديرية العامة للأرصاد والملاحة الجوية</a:t>
            </a:r>
            <a:r>
              <a:rPr lang="en-US"/>
              <a:t> (C)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87857-F690-4C4E-890E-607A3E97343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FFF44-C70D-4A1F-8D8B-28C3554CECF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6B3FE-7C43-4277-A920-067236A3508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983AD-54E5-43C9-B55C-AE992D01608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A75E8-5E6D-4D46-BCD8-DF94E96BCC1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9FEB7-C869-4FEA-8554-74F70C3F28C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02B3-341E-4241-BF2E-271912290B5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31E0E-7252-440C-BFD7-D17A23A0315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F833B-3235-47F9-99D5-7617FC9318F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20228F-1BF2-41ED-BF75-D1F067ABDE1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33600"/>
            <a:ext cx="7391400" cy="2514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4800" dirty="0" smtClean="0">
                <a:cs typeface="AF_Najed" pitchFamily="2" charset="-78"/>
              </a:rPr>
              <a:t>Weather in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4800" dirty="0" smtClean="0">
                <a:solidFill>
                  <a:srgbClr val="FF0000"/>
                </a:solidFill>
                <a:cs typeface="AF_Najed" pitchFamily="2" charset="-78"/>
              </a:rPr>
              <a:t>The Sultanate of Oman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FFFF00"/>
                </a:solidFill>
                <a:cs typeface="AF_Najed" pitchFamily="2" charset="-78"/>
              </a:rPr>
              <a:t>By Meteorologist: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dirty="0" err="1" smtClean="0">
                <a:solidFill>
                  <a:srgbClr val="FFFF00"/>
                </a:solidFill>
                <a:cs typeface="AF_Najed" pitchFamily="2" charset="-78"/>
              </a:rPr>
              <a:t>Mahmood</a:t>
            </a:r>
            <a:r>
              <a:rPr lang="en-US" sz="2800" dirty="0" smtClean="0">
                <a:solidFill>
                  <a:srgbClr val="FFFF00"/>
                </a:solidFill>
                <a:cs typeface="AF_Najed" pitchFamily="2" charset="-78"/>
              </a:rPr>
              <a:t> Al-</a:t>
            </a:r>
            <a:r>
              <a:rPr lang="en-US" sz="2800" dirty="0" err="1" smtClean="0">
                <a:solidFill>
                  <a:srgbClr val="FFFF00"/>
                </a:solidFill>
                <a:cs typeface="AF_Najed" pitchFamily="2" charset="-78"/>
              </a:rPr>
              <a:t>Khayari</a:t>
            </a:r>
            <a:endParaRPr lang="en-US" sz="2800" dirty="0" smtClean="0">
              <a:solidFill>
                <a:srgbClr val="FFFF00"/>
              </a:solidFill>
              <a:cs typeface="AF_Najed" pitchFamily="2" charset="-78"/>
            </a:endParaRPr>
          </a:p>
        </p:txBody>
      </p:sp>
      <p:pic>
        <p:nvPicPr>
          <p:cNvPr id="3" name="Picture 2" descr="20130105_145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5619" y="4953000"/>
            <a:ext cx="1958562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38"/>
            <a:ext cx="6248400" cy="1143000"/>
          </a:xfrm>
        </p:spPr>
        <p:txBody>
          <a:bodyPr/>
          <a:lstStyle/>
          <a:p>
            <a:r>
              <a:rPr lang="en-US" sz="3600" dirty="0" smtClean="0"/>
              <a:t>The system caused a lot of flash floods/dust storms  </a:t>
            </a:r>
            <a:endParaRPr lang="ar-OM" sz="3600" dirty="0"/>
          </a:p>
        </p:txBody>
      </p:sp>
      <p:pic>
        <p:nvPicPr>
          <p:cNvPr id="4" name="Content Placeholder 3" descr="IMG-20130429-WA0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4305300"/>
            <a:ext cx="3657600" cy="2228850"/>
          </a:xfrm>
        </p:spPr>
      </p:pic>
      <p:pic>
        <p:nvPicPr>
          <p:cNvPr id="59394" name="Picture 2" descr="C:\Users\CoE\Desktop\breifing\IMG-20130429-WA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28800"/>
            <a:ext cx="2819400" cy="2209800"/>
          </a:xfrm>
          <a:prstGeom prst="rect">
            <a:avLst/>
          </a:prstGeom>
          <a:noFill/>
        </p:spPr>
      </p:pic>
      <p:pic>
        <p:nvPicPr>
          <p:cNvPr id="59395" name="Picture 3" descr="C:\Users\CoE\Desktop\breifing\IMG-20130429-WA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9200" y="1828800"/>
            <a:ext cx="2641600" cy="2209800"/>
          </a:xfrm>
          <a:prstGeom prst="rect">
            <a:avLst/>
          </a:prstGeom>
          <a:noFill/>
        </p:spPr>
      </p:pic>
      <p:pic>
        <p:nvPicPr>
          <p:cNvPr id="59396" name="Picture 4" descr="C:\Users\CoE\Desktop\breifing\IMG-20130429-WA0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343400"/>
            <a:ext cx="3657600" cy="2134790"/>
          </a:xfrm>
          <a:prstGeom prst="rect">
            <a:avLst/>
          </a:prstGeom>
          <a:noFill/>
        </p:spPr>
      </p:pic>
      <p:pic>
        <p:nvPicPr>
          <p:cNvPr id="59397" name="Picture 5" descr="C:\Users\CoE\Desktop\breifing\IMG-20130429-WA0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752599"/>
            <a:ext cx="2367844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Harim-Snow 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4495800" y="1600200"/>
            <a:ext cx="4608513" cy="5257800"/>
          </a:xfrm>
          <a:noFill/>
        </p:spPr>
      </p:pic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274638"/>
            <a:ext cx="6324600" cy="1143000"/>
          </a:xfrm>
        </p:spPr>
        <p:txBody>
          <a:bodyPr/>
          <a:lstStyle/>
          <a:p>
            <a:pPr rtl="0" eaLnBrk="1" hangingPunct="1"/>
            <a:r>
              <a:rPr lang="ar-OM" dirty="0" smtClean="0">
                <a:solidFill>
                  <a:srgbClr val="FF3300"/>
                </a:solidFill>
              </a:rPr>
              <a:t> </a:t>
            </a:r>
            <a:r>
              <a:rPr lang="en-US" dirty="0" smtClean="0">
                <a:solidFill>
                  <a:srgbClr val="FF3300"/>
                </a:solidFill>
              </a:rPr>
              <a:t>Snow over </a:t>
            </a:r>
            <a:r>
              <a:rPr lang="en-US" dirty="0" err="1" smtClean="0">
                <a:solidFill>
                  <a:srgbClr val="FF3300"/>
                </a:solidFill>
              </a:rPr>
              <a:t>Musandam</a:t>
            </a:r>
            <a:r>
              <a:rPr lang="en-US" dirty="0" smtClean="0">
                <a:solidFill>
                  <a:srgbClr val="FF3300"/>
                </a:solidFill>
              </a:rPr>
              <a:t> mountains, Dec2004</a:t>
            </a:r>
            <a:endParaRPr lang="en-US" sz="3600" b="1" dirty="0" smtClean="0">
              <a:solidFill>
                <a:srgbClr val="CC3300"/>
              </a:solidFill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-22225" y="1600200"/>
          <a:ext cx="4518025" cy="5257800"/>
        </p:xfrm>
        <a:graphic>
          <a:graphicData uri="http://schemas.openxmlformats.org/presentationml/2006/ole">
            <p:oleObj spid="_x0000_s58370" name="Photo Editor Photo" r:id="rId4" imgW="5714286" imgH="417253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Harim-Snow 0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65275"/>
            <a:ext cx="9144000" cy="5284788"/>
          </a:xfr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Harim-Snow 0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9144000" cy="5292725"/>
          </a:xfrm>
        </p:spPr>
      </p:pic>
      <p:sp>
        <p:nvSpPr>
          <p:cNvPr id="3072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ar-OM" sz="3600" b="1" smtClean="0">
                <a:solidFill>
                  <a:srgbClr val="CC3300"/>
                </a:solidFill>
              </a:rPr>
              <a:t>ثلوج على محافظة مسندم</a:t>
            </a:r>
            <a:r>
              <a:rPr lang="ar-SA" sz="3600" b="1" smtClean="0">
                <a:solidFill>
                  <a:srgbClr val="CC3300"/>
                </a:solidFill>
              </a:rPr>
              <a:t> </a:t>
            </a:r>
            <a:r>
              <a:rPr lang="ar-OM" sz="3600" b="1" smtClean="0">
                <a:solidFill>
                  <a:srgbClr val="CC3300"/>
                </a:solidFill>
              </a:rPr>
              <a:t>(29ديسمبر2004)</a:t>
            </a:r>
            <a:endParaRPr lang="en-GB" sz="3600" b="1" smtClean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274638"/>
            <a:ext cx="6324600" cy="1143000"/>
          </a:xfrm>
        </p:spPr>
        <p:txBody>
          <a:bodyPr/>
          <a:lstStyle/>
          <a:p>
            <a:pPr rtl="0" eaLnBrk="1" hangingPunct="1"/>
            <a:r>
              <a:rPr lang="en-US" sz="3600" dirty="0" smtClean="0">
                <a:solidFill>
                  <a:srgbClr val="FF3300"/>
                </a:solidFill>
              </a:rPr>
              <a:t>Snow over Shams mountains, Feb, 2006</a:t>
            </a:r>
            <a:endParaRPr lang="en-US" sz="3600" b="1" dirty="0" smtClean="0">
              <a:solidFill>
                <a:srgbClr val="CC3300"/>
              </a:solidFill>
            </a:endParaRPr>
          </a:p>
        </p:txBody>
      </p:sp>
      <p:pic>
        <p:nvPicPr>
          <p:cNvPr id="31747" name="Picture 3" descr="image0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1447800"/>
            <a:ext cx="4616450" cy="5410200"/>
          </a:xfrm>
          <a:noFill/>
        </p:spPr>
      </p:pic>
      <p:pic>
        <p:nvPicPr>
          <p:cNvPr id="317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2225" y="1447800"/>
            <a:ext cx="4518025" cy="54102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pPr eaLnBrk="1" hangingPunct="1"/>
            <a:r>
              <a:rPr lang="ar-OM" sz="4000" dirty="0" smtClean="0"/>
              <a:t/>
            </a:r>
            <a:br>
              <a:rPr lang="ar-OM" sz="4000" dirty="0" smtClean="0"/>
            </a:br>
            <a:r>
              <a:rPr lang="en-US" sz="4000" b="1" dirty="0" smtClean="0">
                <a:solidFill>
                  <a:srgbClr val="CC3300"/>
                </a:solidFill>
              </a:rPr>
              <a:t>Dust storms</a:t>
            </a:r>
            <a:r>
              <a:rPr lang="ar-OM" sz="4000" b="1" dirty="0" smtClean="0">
                <a:solidFill>
                  <a:srgbClr val="CC3300"/>
                </a:solidFill>
              </a:rPr>
              <a:t/>
            </a:r>
            <a:br>
              <a:rPr lang="ar-OM" sz="4000" b="1" dirty="0" smtClean="0">
                <a:solidFill>
                  <a:srgbClr val="CC3300"/>
                </a:solidFill>
              </a:rPr>
            </a:br>
            <a:endParaRPr lang="en-US" sz="4000" b="1" dirty="0" smtClean="0">
              <a:solidFill>
                <a:srgbClr val="CC3300"/>
              </a:solidFill>
            </a:endParaRPr>
          </a:p>
        </p:txBody>
      </p:sp>
      <p:pic>
        <p:nvPicPr>
          <p:cNvPr id="3993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1475" y="1600201"/>
            <a:ext cx="5859463" cy="4114800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1828800" y="5867400"/>
            <a:ext cx="5334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dirty="0" smtClean="0"/>
              <a:t> (</a:t>
            </a:r>
            <a:r>
              <a:rPr lang="en-US" dirty="0" smtClean="0">
                <a:solidFill>
                  <a:srgbClr val="FF3300"/>
                </a:solidFill>
              </a:rPr>
              <a:t>December  2002</a:t>
            </a:r>
            <a:r>
              <a:rPr lang="en-US" dirty="0" smtClean="0"/>
              <a:t>) strong continuous surface to 850 northeasterly winds from Iranian and Pakistani desert.</a:t>
            </a:r>
            <a:endParaRPr lang="ar-OM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1143000"/>
          </a:xfrm>
        </p:spPr>
        <p:txBody>
          <a:bodyPr/>
          <a:lstStyle/>
          <a:p>
            <a:r>
              <a:rPr lang="en-US" dirty="0" smtClean="0"/>
              <a:t>Main dust storm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/>
          <a:lstStyle/>
          <a:p>
            <a:pPr algn="l" rtl="0"/>
            <a:r>
              <a:rPr lang="en-US" sz="2000" dirty="0" smtClean="0"/>
              <a:t>Local dust storms.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GB" sz="2000" dirty="0" smtClean="0">
                <a:solidFill>
                  <a:schemeClr val="tx1">
                    <a:lumMod val="75000"/>
                  </a:schemeClr>
                </a:solidFill>
              </a:rPr>
              <a:t>Tigris and Euphrates rivers basin.</a:t>
            </a:r>
          </a:p>
          <a:p>
            <a:pPr algn="l" rtl="0"/>
            <a:endParaRPr lang="en-GB" sz="2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l" rtl="0"/>
            <a:r>
              <a:rPr lang="en-GB" sz="2000" dirty="0" err="1" smtClean="0">
                <a:solidFill>
                  <a:schemeClr val="tx1">
                    <a:lumMod val="75000"/>
                  </a:schemeClr>
                </a:solidFill>
              </a:rPr>
              <a:t>Sistan</a:t>
            </a:r>
            <a:r>
              <a:rPr lang="en-GB" sz="2000" dirty="0" smtClean="0">
                <a:solidFill>
                  <a:schemeClr val="tx1">
                    <a:lumMod val="75000"/>
                  </a:schemeClr>
                </a:solidFill>
              </a:rPr>
              <a:t> Basin &amp; </a:t>
            </a:r>
            <a:r>
              <a:rPr lang="en-GB" sz="2000" dirty="0" err="1" smtClean="0">
                <a:solidFill>
                  <a:schemeClr val="tx1">
                    <a:lumMod val="75000"/>
                  </a:schemeClr>
                </a:solidFill>
              </a:rPr>
              <a:t>Baloushistan</a:t>
            </a:r>
            <a:r>
              <a:rPr lang="en-GB" sz="2000" dirty="0" smtClean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  <a:p>
            <a:pPr algn="l" rtl="0">
              <a:buNone/>
            </a:pPr>
            <a:r>
              <a:rPr lang="en-GB" sz="20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2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l" rtl="0"/>
            <a:endParaRPr lang="en-GB" sz="2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l" rtl="0"/>
            <a:endParaRPr lang="en-GB" sz="2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l" rtl="0"/>
            <a:endParaRPr lang="en-US" sz="2000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endParaRPr lang="en-US" dirty="0"/>
          </a:p>
        </p:txBody>
      </p:sp>
      <p:pic>
        <p:nvPicPr>
          <p:cNvPr id="4" name="Picture 3" descr="simspac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57400"/>
            <a:ext cx="4114801" cy="371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7086600" y="4343400"/>
            <a:ext cx="228600" cy="209550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defTabSz="912813"/>
            <a:endParaRPr lang="en-US" dirty="0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7772400" y="3657600"/>
            <a:ext cx="381000" cy="304800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defTabSz="912813"/>
            <a:endParaRPr lang="en-US" dirty="0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6324600" y="3048000"/>
            <a:ext cx="304800" cy="304800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defTabSz="912813"/>
            <a:endParaRPr lang="en-US" dirty="0"/>
          </a:p>
        </p:txBody>
      </p:sp>
      <p:sp>
        <p:nvSpPr>
          <p:cNvPr id="8" name="Down Arrow 5"/>
          <p:cNvSpPr>
            <a:spLocks noChangeArrowheads="1"/>
          </p:cNvSpPr>
          <p:nvPr/>
        </p:nvSpPr>
        <p:spPr bwMode="auto">
          <a:xfrm rot="2132216">
            <a:off x="7687627" y="3913037"/>
            <a:ext cx="186022" cy="292319"/>
          </a:xfrm>
          <a:prstGeom prst="downArrow">
            <a:avLst>
              <a:gd name="adj1" fmla="val 50000"/>
              <a:gd name="adj2" fmla="val 48044"/>
            </a:avLst>
          </a:prstGeom>
          <a:solidFill>
            <a:srgbClr val="AB48C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defTabSz="912813"/>
            <a:endParaRPr lang="en-US" dirty="0"/>
          </a:p>
        </p:txBody>
      </p:sp>
      <p:sp>
        <p:nvSpPr>
          <p:cNvPr id="9" name="Down Arrow 5"/>
          <p:cNvSpPr>
            <a:spLocks noChangeArrowheads="1"/>
          </p:cNvSpPr>
          <p:nvPr/>
        </p:nvSpPr>
        <p:spPr bwMode="auto">
          <a:xfrm rot="19681649">
            <a:off x="6540283" y="3303679"/>
            <a:ext cx="186022" cy="292319"/>
          </a:xfrm>
          <a:prstGeom prst="downArrow">
            <a:avLst>
              <a:gd name="adj1" fmla="val 50000"/>
              <a:gd name="adj2" fmla="val 48044"/>
            </a:avLst>
          </a:prstGeom>
          <a:solidFill>
            <a:srgbClr val="AB48C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defTabSz="912813"/>
            <a:endParaRPr lang="en-US" dirty="0"/>
          </a:p>
        </p:txBody>
      </p:sp>
      <p:sp>
        <p:nvSpPr>
          <p:cNvPr id="10" name="Down Arrow 14"/>
          <p:cNvSpPr>
            <a:spLocks noChangeArrowheads="1"/>
          </p:cNvSpPr>
          <p:nvPr/>
        </p:nvSpPr>
        <p:spPr bwMode="auto">
          <a:xfrm rot="10167081">
            <a:off x="7105890" y="4123349"/>
            <a:ext cx="113819" cy="221253"/>
          </a:xfrm>
          <a:prstGeom prst="downArrow">
            <a:avLst>
              <a:gd name="adj1" fmla="val 50000"/>
              <a:gd name="adj2" fmla="val 49926"/>
            </a:avLst>
          </a:prstGeom>
          <a:solidFill>
            <a:srgbClr val="AB48C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defTabSz="912813"/>
            <a:endParaRPr lang="en-US" dirty="0"/>
          </a:p>
        </p:txBody>
      </p:sp>
      <p:sp>
        <p:nvSpPr>
          <p:cNvPr id="11" name="Down Arrow 14"/>
          <p:cNvSpPr>
            <a:spLocks noChangeArrowheads="1"/>
          </p:cNvSpPr>
          <p:nvPr/>
        </p:nvSpPr>
        <p:spPr bwMode="auto">
          <a:xfrm rot="18755259">
            <a:off x="7288059" y="4508493"/>
            <a:ext cx="115210" cy="183853"/>
          </a:xfrm>
          <a:prstGeom prst="downArrow">
            <a:avLst>
              <a:gd name="adj1" fmla="val 50000"/>
              <a:gd name="adj2" fmla="val 49926"/>
            </a:avLst>
          </a:prstGeom>
          <a:solidFill>
            <a:srgbClr val="AB48C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1" tIns="45716" rIns="91431" bIns="45716"/>
          <a:lstStyle/>
          <a:p>
            <a:pPr defTabSz="912813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118903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Summer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3300"/>
                </a:solidFill>
              </a:rPr>
              <a:t>season</a:t>
            </a:r>
            <a:endParaRPr lang="en-US" dirty="0" smtClean="0">
              <a:cs typeface="AF_Najed" pitchFamily="2" charset="-7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153400" cy="4114800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buNone/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Weather</a:t>
            </a:r>
            <a:r>
              <a:rPr lang="en-US" sz="2800" dirty="0" smtClean="0"/>
              <a:t> is characterized by:</a:t>
            </a:r>
          </a:p>
          <a:p>
            <a:pPr algn="l" rtl="0" eaLnBrk="1" hangingPunct="1">
              <a:lnSpc>
                <a:spcPct val="90000"/>
              </a:lnSpc>
              <a:buNone/>
            </a:pPr>
            <a:endParaRPr lang="en-US" sz="2800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smtClean="0"/>
              <a:t>Hot and humid along </a:t>
            </a:r>
            <a:r>
              <a:rPr lang="en-US" sz="2800" dirty="0" smtClean="0">
                <a:solidFill>
                  <a:srgbClr val="FF0000"/>
                </a:solidFill>
              </a:rPr>
              <a:t>coastal areas</a:t>
            </a:r>
            <a:r>
              <a:rPr lang="en-US" sz="2800" dirty="0" smtClean="0"/>
              <a:t>.</a:t>
            </a:r>
          </a:p>
          <a:p>
            <a:pPr algn="l" rtl="0" eaLnBrk="1" hangingPunct="1">
              <a:lnSpc>
                <a:spcPct val="90000"/>
              </a:lnSpc>
            </a:pPr>
            <a:endParaRPr lang="en-US" sz="2800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smtClean="0"/>
              <a:t>Hot and dry over the </a:t>
            </a:r>
            <a:r>
              <a:rPr lang="en-US" sz="2800" dirty="0" smtClean="0">
                <a:solidFill>
                  <a:srgbClr val="FF0000"/>
                </a:solidFill>
              </a:rPr>
              <a:t>interior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FF0000"/>
                </a:solidFill>
              </a:rPr>
              <a:t>desert</a:t>
            </a:r>
            <a:r>
              <a:rPr lang="en-US" sz="2800" dirty="0" smtClean="0"/>
              <a:t> areas.</a:t>
            </a:r>
          </a:p>
          <a:p>
            <a:pPr algn="l" rtl="0" eaLnBrk="1" hangingPunct="1">
              <a:lnSpc>
                <a:spcPct val="90000"/>
              </a:lnSpc>
            </a:pPr>
            <a:endParaRPr lang="en-US" sz="2800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smtClean="0"/>
              <a:t>Local Activity (along Al-</a:t>
            </a:r>
            <a:r>
              <a:rPr lang="en-US" sz="2800" dirty="0" err="1" smtClean="0"/>
              <a:t>Hajar</a:t>
            </a:r>
            <a:r>
              <a:rPr lang="en-US" sz="2800" dirty="0" smtClean="0"/>
              <a:t> mountains).</a:t>
            </a:r>
          </a:p>
          <a:p>
            <a:pPr algn="l" rtl="0" eaLnBrk="1" hangingPunct="1">
              <a:lnSpc>
                <a:spcPct val="90000"/>
              </a:lnSpc>
            </a:pPr>
            <a:endParaRPr lang="en-US" sz="1800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sz="2800" dirty="0" err="1" smtClean="0"/>
              <a:t>Khariaf</a:t>
            </a:r>
            <a:r>
              <a:rPr lang="en-US" sz="2800" dirty="0" smtClean="0"/>
              <a:t> (low clouds along </a:t>
            </a:r>
            <a:r>
              <a:rPr lang="en-US" sz="2800" dirty="0" err="1" smtClean="0"/>
              <a:t>Dhofar</a:t>
            </a:r>
            <a:r>
              <a:rPr lang="en-US" sz="2800" dirty="0" smtClean="0"/>
              <a:t> coasts)</a:t>
            </a:r>
          </a:p>
          <a:p>
            <a:pPr algn="l"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  Sources of moisture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dirty="0" smtClean="0">
                <a:solidFill>
                  <a:srgbClr val="FF3300"/>
                </a:solidFill>
              </a:rPr>
              <a:t>Arabian Sea</a:t>
            </a:r>
            <a:r>
              <a:rPr lang="en-US" dirty="0" smtClean="0"/>
              <a:t> (maritime tropical air mass):</a:t>
            </a:r>
          </a:p>
          <a:p>
            <a:pPr algn="l" rtl="0" eaLnBrk="1" hangingPunct="1">
              <a:buNone/>
            </a:pPr>
            <a:endParaRPr lang="en-US" dirty="0" smtClean="0"/>
          </a:p>
          <a:p>
            <a:pPr algn="l" rtl="0" eaLnBrk="1" hangingPunct="1">
              <a:buFont typeface="Wingdings" pitchFamily="2" charset="2"/>
              <a:buChar char="Ø"/>
            </a:pPr>
            <a:r>
              <a:rPr lang="en-US" dirty="0" smtClean="0"/>
              <a:t> During summer, </a:t>
            </a:r>
            <a:r>
              <a:rPr lang="en-US" dirty="0" smtClean="0">
                <a:solidFill>
                  <a:srgbClr val="FF0000"/>
                </a:solidFill>
              </a:rPr>
              <a:t>High</a:t>
            </a:r>
            <a:r>
              <a:rPr lang="en-US" dirty="0" smtClean="0"/>
              <a:t> pressure dominates  over Arabian sea  resulting in SW/SE wind and pumping moisture inland,        (</a:t>
            </a:r>
            <a:r>
              <a:rPr lang="en-US" dirty="0" smtClean="0">
                <a:solidFill>
                  <a:srgbClr val="FF0000"/>
                </a:solidFill>
              </a:rPr>
              <a:t>summer monsoon</a:t>
            </a:r>
            <a:r>
              <a:rPr lang="en-US" dirty="0" smtClean="0"/>
              <a:t>).</a:t>
            </a:r>
          </a:p>
          <a:p>
            <a:pPr algn="l" rtl="0" eaLnBrk="1" hangingPunct="1">
              <a:buNone/>
            </a:pPr>
            <a:endParaRPr lang="en-US" dirty="0" smtClean="0"/>
          </a:p>
          <a:p>
            <a:pPr algn="l" rtl="0" eaLnBrk="1" hangingPunct="1">
              <a:buFontTx/>
              <a:buNone/>
            </a:pPr>
            <a:r>
              <a:rPr lang="en-US" dirty="0" smtClean="0"/>
              <a:t>      </a:t>
            </a:r>
          </a:p>
          <a:p>
            <a:pPr algn="l" rtl="0" eaLnBrk="1" hangingPunct="1">
              <a:buFontTx/>
              <a:buNone/>
            </a:pPr>
            <a:r>
              <a:rPr lang="en-US" dirty="0" smtClean="0"/>
              <a:t>     </a:t>
            </a:r>
          </a:p>
          <a:p>
            <a:pPr algn="l" rtl="0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t7-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848600" cy="12192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CC3300"/>
                </a:solidFill>
              </a:rPr>
              <a:t>Summer</a:t>
            </a:r>
            <a:br>
              <a:rPr lang="en-US" b="1" smtClean="0">
                <a:solidFill>
                  <a:srgbClr val="CC3300"/>
                </a:solidFill>
              </a:rPr>
            </a:br>
            <a:r>
              <a:rPr lang="en-US" b="1" smtClean="0">
                <a:solidFill>
                  <a:srgbClr val="CC3300"/>
                </a:solidFill>
              </a:rPr>
              <a:t> Southwest monsoon</a:t>
            </a: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4700588" y="6216650"/>
            <a:ext cx="2246312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rtl="0" eaLnBrk="0" hangingPunct="0"/>
            <a:r>
              <a:rPr lang="en-US" sz="1400"/>
              <a:t>©1998 Prentice-Hall, Inc.</a:t>
            </a:r>
            <a:endParaRPr lang="en-US" sz="2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Oman</a:t>
            </a:r>
            <a:endParaRPr lang="ar-OM" dirty="0"/>
          </a:p>
        </p:txBody>
      </p:sp>
      <p:pic>
        <p:nvPicPr>
          <p:cNvPr id="6" name="Content Placeholder 5" descr="Oman loca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4574" y="1600200"/>
            <a:ext cx="7614851" cy="4525963"/>
          </a:xfrm>
        </p:spPr>
      </p:pic>
      <p:sp>
        <p:nvSpPr>
          <p:cNvPr id="7" name="TextBox 6"/>
          <p:cNvSpPr txBox="1"/>
          <p:nvPr/>
        </p:nvSpPr>
        <p:spPr>
          <a:xfrm>
            <a:off x="1219200" y="6248400"/>
            <a:ext cx="59436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South eastern part of the Arabian Peninsula</a:t>
            </a:r>
            <a:endParaRPr lang="ar-OM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During summer</a:t>
            </a:r>
          </a:p>
        </p:txBody>
      </p:sp>
      <p:pic>
        <p:nvPicPr>
          <p:cNvPr id="10243" name="Picture 18" descr="om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217613"/>
            <a:ext cx="7315200" cy="5640387"/>
          </a:xfrm>
          <a:noFill/>
          <a:ln>
            <a:solidFill>
              <a:schemeClr val="tx1"/>
            </a:solidFill>
          </a:ln>
        </p:spPr>
      </p:pic>
      <p:sp>
        <p:nvSpPr>
          <p:cNvPr id="10244" name="Oval 20"/>
          <p:cNvSpPr>
            <a:spLocks noChangeArrowheads="1"/>
          </p:cNvSpPr>
          <p:nvPr/>
        </p:nvSpPr>
        <p:spPr bwMode="auto">
          <a:xfrm>
            <a:off x="5410200" y="1752600"/>
            <a:ext cx="2057400" cy="838200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Sea </a:t>
            </a:r>
            <a:r>
              <a:rPr lang="en-US" dirty="0" err="1" smtClean="0"/>
              <a:t>brease</a:t>
            </a:r>
            <a:endParaRPr lang="en-US" dirty="0"/>
          </a:p>
        </p:txBody>
      </p:sp>
      <p:sp>
        <p:nvSpPr>
          <p:cNvPr id="10245" name="Oval 21"/>
          <p:cNvSpPr>
            <a:spLocks noChangeArrowheads="1"/>
          </p:cNvSpPr>
          <p:nvPr/>
        </p:nvSpPr>
        <p:spPr bwMode="auto">
          <a:xfrm>
            <a:off x="914400" y="1219200"/>
            <a:ext cx="2209800" cy="838200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Continental tropical </a:t>
            </a:r>
          </a:p>
        </p:txBody>
      </p:sp>
      <p:sp>
        <p:nvSpPr>
          <p:cNvPr id="10246" name="Oval 22"/>
          <p:cNvSpPr>
            <a:spLocks noChangeArrowheads="1"/>
          </p:cNvSpPr>
          <p:nvPr/>
        </p:nvSpPr>
        <p:spPr bwMode="auto">
          <a:xfrm>
            <a:off x="6096000" y="5867400"/>
            <a:ext cx="2057400" cy="1143000"/>
          </a:xfrm>
          <a:prstGeom prst="ellipse">
            <a:avLst/>
          </a:prstGeom>
          <a:solidFill>
            <a:srgbClr val="FF66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High pressure</a:t>
            </a:r>
            <a:endParaRPr lang="en-US" dirty="0"/>
          </a:p>
        </p:txBody>
      </p:sp>
      <p:sp>
        <p:nvSpPr>
          <p:cNvPr id="10247" name="Line 23"/>
          <p:cNvSpPr>
            <a:spLocks noChangeShapeType="1"/>
          </p:cNvSpPr>
          <p:nvPr/>
        </p:nvSpPr>
        <p:spPr bwMode="auto">
          <a:xfrm>
            <a:off x="2819400" y="1905000"/>
            <a:ext cx="1524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0248" name="Oval 28"/>
          <p:cNvSpPr>
            <a:spLocks noChangeArrowheads="1"/>
          </p:cNvSpPr>
          <p:nvPr/>
        </p:nvSpPr>
        <p:spPr bwMode="auto">
          <a:xfrm>
            <a:off x="1524000" y="4191000"/>
            <a:ext cx="1905000" cy="1066800"/>
          </a:xfrm>
          <a:prstGeom prst="ellipse">
            <a:avLst/>
          </a:prstGeom>
          <a:solidFill>
            <a:srgbClr val="FF66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Thermal Low </a:t>
            </a:r>
          </a:p>
          <a:p>
            <a:pPr algn="ctr"/>
            <a:r>
              <a:rPr lang="en-US" dirty="0" smtClean="0"/>
              <a:t>pressure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0249" name="Line 29"/>
          <p:cNvSpPr>
            <a:spLocks noChangeShapeType="1"/>
          </p:cNvSpPr>
          <p:nvPr/>
        </p:nvSpPr>
        <p:spPr bwMode="auto">
          <a:xfrm flipV="1">
            <a:off x="3124200" y="4953000"/>
            <a:ext cx="1066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0250" name="Line 32"/>
          <p:cNvSpPr>
            <a:spLocks noChangeShapeType="1"/>
          </p:cNvSpPr>
          <p:nvPr/>
        </p:nvSpPr>
        <p:spPr bwMode="auto">
          <a:xfrm flipV="1">
            <a:off x="6096000" y="4800600"/>
            <a:ext cx="228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0251" name="Line 33"/>
          <p:cNvSpPr>
            <a:spLocks noChangeShapeType="1"/>
          </p:cNvSpPr>
          <p:nvPr/>
        </p:nvSpPr>
        <p:spPr bwMode="auto">
          <a:xfrm flipH="1">
            <a:off x="5791200" y="2362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0252" name="Line 34"/>
          <p:cNvSpPr>
            <a:spLocks noChangeShapeType="1"/>
          </p:cNvSpPr>
          <p:nvPr/>
        </p:nvSpPr>
        <p:spPr bwMode="auto">
          <a:xfrm flipH="1" flipV="1">
            <a:off x="5029200" y="19050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3" name="Line 29"/>
          <p:cNvSpPr>
            <a:spLocks noChangeShapeType="1"/>
          </p:cNvSpPr>
          <p:nvPr/>
        </p:nvSpPr>
        <p:spPr bwMode="auto">
          <a:xfrm flipV="1">
            <a:off x="4267200" y="3276600"/>
            <a:ext cx="914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 rot="19608775">
            <a:off x="3347424" y="6000134"/>
            <a:ext cx="1600200" cy="457200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Low clouds</a:t>
            </a:r>
            <a:endParaRPr lang="en-US" dirty="0"/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 flipV="1">
            <a:off x="4724400" y="6172200"/>
            <a:ext cx="228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 flipV="1">
            <a:off x="5486400" y="5638800"/>
            <a:ext cx="228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auto">
          <a:xfrm flipH="1">
            <a:off x="6705600" y="25908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8" name="Line 32"/>
          <p:cNvSpPr>
            <a:spLocks noChangeShapeType="1"/>
          </p:cNvSpPr>
          <p:nvPr/>
        </p:nvSpPr>
        <p:spPr bwMode="auto">
          <a:xfrm flipV="1">
            <a:off x="6096000" y="3505200"/>
            <a:ext cx="228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19" name="Line 32"/>
          <p:cNvSpPr>
            <a:spLocks noChangeShapeType="1"/>
          </p:cNvSpPr>
          <p:nvPr/>
        </p:nvSpPr>
        <p:spPr bwMode="auto">
          <a:xfrm flipV="1">
            <a:off x="5410200" y="3352800"/>
            <a:ext cx="228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 flipV="1">
            <a:off x="5334000" y="4800600"/>
            <a:ext cx="76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4338024" y="4286867"/>
            <a:ext cx="1910376" cy="457200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/>
              <a:t>Early morning fog</a:t>
            </a:r>
            <a:endParaRPr lang="en-US" dirty="0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4419600" y="6477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 flipV="1">
            <a:off x="4114800" y="655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Local Activities (</a:t>
            </a:r>
            <a:r>
              <a:rPr lang="en-US" sz="3200" dirty="0" err="1" smtClean="0"/>
              <a:t>Orographic</a:t>
            </a:r>
            <a:r>
              <a:rPr lang="en-US" sz="3200" dirty="0" smtClean="0"/>
              <a:t> Convection)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90800"/>
            <a:ext cx="7924800" cy="3535363"/>
          </a:xfrm>
        </p:spPr>
        <p:txBody>
          <a:bodyPr/>
          <a:lstStyle/>
          <a:p>
            <a:pPr algn="l" rtl="0" eaLnBrk="1" hangingPunct="1">
              <a:lnSpc>
                <a:spcPct val="80000"/>
              </a:lnSpc>
            </a:pPr>
            <a:r>
              <a:rPr lang="en-US" sz="3600" dirty="0" smtClean="0"/>
              <a:t>Necessary elements to </a:t>
            </a:r>
            <a:r>
              <a:rPr lang="en-US" sz="3600" dirty="0" err="1" smtClean="0"/>
              <a:t>happene</a:t>
            </a:r>
            <a:r>
              <a:rPr lang="en-US" sz="3600" dirty="0" smtClean="0"/>
              <a:t>:</a:t>
            </a:r>
          </a:p>
          <a:p>
            <a:pPr algn="l" rtl="0" eaLnBrk="1" hangingPunct="1">
              <a:lnSpc>
                <a:spcPct val="80000"/>
              </a:lnSpc>
              <a:buFontTx/>
              <a:buNone/>
            </a:pPr>
            <a:r>
              <a:rPr lang="en-US" sz="3600" dirty="0" smtClean="0"/>
              <a:t>      - heating</a:t>
            </a:r>
          </a:p>
          <a:p>
            <a:pPr algn="l" rtl="0" eaLnBrk="1" hangingPunct="1">
              <a:lnSpc>
                <a:spcPct val="80000"/>
              </a:lnSpc>
              <a:buFontTx/>
              <a:buNone/>
            </a:pPr>
            <a:r>
              <a:rPr lang="en-US" sz="3600" dirty="0" smtClean="0"/>
              <a:t>      - convergence</a:t>
            </a:r>
          </a:p>
          <a:p>
            <a:pPr algn="l" rtl="0" eaLnBrk="1" hangingPunct="1">
              <a:lnSpc>
                <a:spcPct val="80000"/>
              </a:lnSpc>
              <a:buFontTx/>
              <a:buNone/>
            </a:pPr>
            <a:r>
              <a:rPr lang="en-US" sz="3600" dirty="0" smtClean="0"/>
              <a:t>      - moisture</a:t>
            </a:r>
          </a:p>
          <a:p>
            <a:pPr algn="l" eaLnBrk="1" hangingPunct="1">
              <a:lnSpc>
                <a:spcPct val="80000"/>
              </a:lnSpc>
              <a:buFontTx/>
              <a:buNone/>
            </a:pPr>
            <a:endParaRPr lang="en-US" sz="3600" dirty="0" smtClean="0"/>
          </a:p>
          <a:p>
            <a:pPr algn="l" eaLnBrk="1" hangingPunct="1">
              <a:lnSpc>
                <a:spcPct val="80000"/>
              </a:lnSpc>
              <a:buFontTx/>
              <a:buNone/>
            </a:pPr>
            <a:endParaRPr lang="en-US" sz="1000" dirty="0" smtClean="0"/>
          </a:p>
          <a:p>
            <a:pPr algn="l" eaLnBrk="1" hangingPunct="1">
              <a:lnSpc>
                <a:spcPct val="80000"/>
              </a:lnSpc>
              <a:buFontTx/>
              <a:buNone/>
            </a:pPr>
            <a:r>
              <a:rPr lang="en-US" sz="10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Convergence</a:t>
            </a:r>
          </a:p>
        </p:txBody>
      </p:sp>
      <p:pic>
        <p:nvPicPr>
          <p:cNvPr id="21507" name="Picture 3" descr="om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143000"/>
            <a:ext cx="8001000" cy="5334000"/>
          </a:xfrm>
          <a:noFill/>
          <a:ln w="57150">
            <a:solidFill>
              <a:schemeClr val="tx1"/>
            </a:solidFill>
          </a:ln>
        </p:spPr>
      </p:pic>
      <p:sp>
        <p:nvSpPr>
          <p:cNvPr id="21508" name="Line 9"/>
          <p:cNvSpPr>
            <a:spLocks noChangeShapeType="1"/>
          </p:cNvSpPr>
          <p:nvPr/>
        </p:nvSpPr>
        <p:spPr bwMode="auto">
          <a:xfrm flipH="1">
            <a:off x="5105400" y="2057400"/>
            <a:ext cx="533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21509" name="Line 10"/>
          <p:cNvSpPr>
            <a:spLocks noChangeShapeType="1"/>
          </p:cNvSpPr>
          <p:nvPr/>
        </p:nvSpPr>
        <p:spPr bwMode="auto">
          <a:xfrm flipH="1">
            <a:off x="6019800" y="2514600"/>
            <a:ext cx="533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 flipV="1">
            <a:off x="5334000" y="3200400"/>
            <a:ext cx="304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21511" name="Line 12"/>
          <p:cNvSpPr>
            <a:spLocks noChangeShapeType="1"/>
          </p:cNvSpPr>
          <p:nvPr/>
        </p:nvSpPr>
        <p:spPr bwMode="auto">
          <a:xfrm flipV="1">
            <a:off x="4419600" y="2819400"/>
            <a:ext cx="457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ar-OM"/>
          </a:p>
        </p:txBody>
      </p:sp>
      <p:sp>
        <p:nvSpPr>
          <p:cNvPr id="21512" name="Oval 13"/>
          <p:cNvSpPr>
            <a:spLocks noChangeArrowheads="1"/>
          </p:cNvSpPr>
          <p:nvPr/>
        </p:nvSpPr>
        <p:spPr bwMode="auto">
          <a:xfrm>
            <a:off x="5029200" y="3657600"/>
            <a:ext cx="1447800" cy="685800"/>
          </a:xfrm>
          <a:prstGeom prst="ellipse">
            <a:avLst/>
          </a:prstGeom>
          <a:solidFill>
            <a:srgbClr val="FF6600">
              <a:alpha val="1803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MT</a:t>
            </a:r>
          </a:p>
        </p:txBody>
      </p:sp>
      <p:sp>
        <p:nvSpPr>
          <p:cNvPr id="21513" name="Oval 14"/>
          <p:cNvSpPr>
            <a:spLocks noChangeArrowheads="1"/>
          </p:cNvSpPr>
          <p:nvPr/>
        </p:nvSpPr>
        <p:spPr bwMode="auto">
          <a:xfrm>
            <a:off x="3124200" y="2819400"/>
            <a:ext cx="1371600" cy="762000"/>
          </a:xfrm>
          <a:prstGeom prst="ellipse">
            <a:avLst/>
          </a:prstGeom>
          <a:solidFill>
            <a:srgbClr val="FF6600">
              <a:alpha val="3803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MT or CT</a:t>
            </a:r>
          </a:p>
        </p:txBody>
      </p:sp>
      <p:sp>
        <p:nvSpPr>
          <p:cNvPr id="21514" name="Oval 15"/>
          <p:cNvSpPr>
            <a:spLocks noChangeArrowheads="1"/>
          </p:cNvSpPr>
          <p:nvPr/>
        </p:nvSpPr>
        <p:spPr bwMode="auto">
          <a:xfrm>
            <a:off x="5791200" y="1752600"/>
            <a:ext cx="1371600" cy="533400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MT or 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Time and place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r>
              <a:rPr lang="en-US" smtClean="0"/>
              <a:t>Limited  place : Only over Alhejer mountains and adjoining areas.</a:t>
            </a:r>
          </a:p>
          <a:p>
            <a:pPr algn="l" rtl="0" eaLnBrk="1" hangingPunct="1">
              <a:buFontTx/>
              <a:buNone/>
            </a:pPr>
            <a:endParaRPr lang="en-US" smtClean="0"/>
          </a:p>
          <a:p>
            <a:pPr algn="l" rtl="0" eaLnBrk="1" hangingPunct="1"/>
            <a:r>
              <a:rPr lang="en-US" smtClean="0"/>
              <a:t>Limited time: starts during afternoon and ends by early night.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Local thunderstorm</a:t>
            </a:r>
            <a:endParaRPr lang="en-GB" b="1" smtClean="0">
              <a:solidFill>
                <a:srgbClr val="000000"/>
              </a:solidFill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057400"/>
            <a:ext cx="2743200" cy="4525963"/>
          </a:xfrm>
          <a:noFill/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00400" y="2057400"/>
            <a:ext cx="2971800" cy="4525963"/>
          </a:xfrm>
          <a:noFill/>
        </p:spPr>
      </p:pic>
      <p:graphicFrame>
        <p:nvGraphicFramePr>
          <p:cNvPr id="43013" name="Group 5"/>
          <p:cNvGraphicFramePr>
            <a:graphicFrameLocks noGrp="1"/>
          </p:cNvGraphicFramePr>
          <p:nvPr/>
        </p:nvGraphicFramePr>
        <p:xfrm>
          <a:off x="7467600" y="3429000"/>
          <a:ext cx="228600" cy="731520"/>
        </p:xfrm>
        <a:graphic>
          <a:graphicData uri="http://schemas.openxmlformats.org/drawingml/2006/table">
            <a:tbl>
              <a:tblPr/>
              <a:tblGrid>
                <a:gridCol w="2286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057400"/>
            <a:ext cx="2703513" cy="4495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Kharif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153400" cy="5029200"/>
          </a:xfrm>
        </p:spPr>
        <p:txBody>
          <a:bodyPr/>
          <a:lstStyle/>
          <a:p>
            <a:pPr algn="l" rtl="0" eaLnBrk="1" hangingPunct="1"/>
            <a:r>
              <a:rPr lang="en-US" dirty="0" smtClean="0"/>
              <a:t>Place : Over coastal areas of Governorate of </a:t>
            </a:r>
            <a:r>
              <a:rPr lang="en-US" dirty="0" err="1" smtClean="0">
                <a:solidFill>
                  <a:srgbClr val="FF0000"/>
                </a:solidFill>
              </a:rPr>
              <a:t>Dhofar</a:t>
            </a:r>
            <a:r>
              <a:rPr lang="en-US" dirty="0" smtClean="0"/>
              <a:t> and adjoining mountains.</a:t>
            </a:r>
          </a:p>
          <a:p>
            <a:pPr algn="l" rtl="0" eaLnBrk="1" hangingPunct="1"/>
            <a:endParaRPr lang="en-US" dirty="0" smtClean="0"/>
          </a:p>
          <a:p>
            <a:pPr algn="l" rtl="0" eaLnBrk="1" hangingPunct="1"/>
            <a:r>
              <a:rPr lang="en-US" dirty="0" smtClean="0"/>
              <a:t>Continuous southwesterly winds over the coastal areas brings a lot of moisture that is encountered by mountains forming low clouds giving continuous </a:t>
            </a:r>
            <a:r>
              <a:rPr lang="en-US" dirty="0" smtClean="0">
                <a:solidFill>
                  <a:srgbClr val="FF0000"/>
                </a:solidFill>
              </a:rPr>
              <a:t>drizzle/light rain.</a:t>
            </a:r>
          </a:p>
          <a:p>
            <a:pPr algn="l" rtl="0" eaLnBrk="1" hangingPunct="1">
              <a:buNone/>
            </a:pPr>
            <a:endParaRPr lang="en-US" dirty="0" smtClean="0"/>
          </a:p>
          <a:p>
            <a:pPr algn="l" rtl="0" eaLnBrk="1" hangingPunct="1"/>
            <a:r>
              <a:rPr lang="en-US" dirty="0" smtClean="0"/>
              <a:t>Time : Lasts for almost 3 months.</a:t>
            </a:r>
          </a:p>
          <a:p>
            <a:pPr algn="l" rtl="0" eaLnBrk="1" hangingPunct="1"/>
            <a:endParaRPr lang="en-US" dirty="0" smtClean="0"/>
          </a:p>
          <a:p>
            <a:pPr algn="l" rtl="0" eaLnBrk="1" hangingPunct="1"/>
            <a:endParaRPr lang="en-US" dirty="0" smtClean="0"/>
          </a:p>
          <a:p>
            <a:pPr algn="l" rtl="0"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smtClean="0"/>
              <a:t>Monsoon Outbreak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371600" y="1938338"/>
            <a:ext cx="139700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rtl="0"/>
            <a:r>
              <a:rPr lang="en-GB" sz="3200">
                <a:latin typeface="Angsana New" pitchFamily="18" charset="-34"/>
              </a:rPr>
              <a:t>27.07.2000</a:t>
            </a:r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438400"/>
            <a:ext cx="4572000" cy="4419600"/>
          </a:xfrm>
          <a:noFill/>
        </p:spPr>
      </p:pic>
      <p:pic>
        <p:nvPicPr>
          <p:cNvPr id="27653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2438400"/>
            <a:ext cx="4419600" cy="4419600"/>
          </a:xfrm>
          <a:noFill/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384925" y="1733550"/>
            <a:ext cx="1841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rtl="0"/>
            <a:endParaRPr lang="en-GB" sz="2800" b="0">
              <a:latin typeface="Angsana New" pitchFamily="18" charset="-34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562600" y="1938338"/>
            <a:ext cx="139700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rtl="0"/>
            <a:r>
              <a:rPr lang="en-GB" sz="3200">
                <a:latin typeface="Angsana New" pitchFamily="18" charset="-34"/>
              </a:rPr>
              <a:t>28.07.2000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324600" cy="1143000"/>
          </a:xfrm>
        </p:spPr>
        <p:txBody>
          <a:bodyPr/>
          <a:lstStyle/>
          <a:p>
            <a:r>
              <a:rPr lang="en-US" dirty="0" err="1" smtClean="0"/>
              <a:t>Salalah</a:t>
            </a:r>
            <a:r>
              <a:rPr lang="en-US" dirty="0" smtClean="0"/>
              <a:t> During </a:t>
            </a:r>
            <a:r>
              <a:rPr lang="en-US" dirty="0" err="1" smtClean="0"/>
              <a:t>Khareef</a:t>
            </a:r>
            <a:endParaRPr lang="en-US" dirty="0"/>
          </a:p>
        </p:txBody>
      </p:sp>
      <p:pic>
        <p:nvPicPr>
          <p:cNvPr id="5" name="Content Placeholder 4" descr="4290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3848100" cy="2663031"/>
          </a:xfrm>
        </p:spPr>
      </p:pic>
      <p:pic>
        <p:nvPicPr>
          <p:cNvPr id="6" name="Content Placeholder 5" descr="440_11581456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371600"/>
            <a:ext cx="4038600" cy="2667000"/>
          </a:xfrm>
        </p:spPr>
      </p:pic>
      <p:pic>
        <p:nvPicPr>
          <p:cNvPr id="7" name="Picture 6" descr="470378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343401"/>
            <a:ext cx="3886200" cy="2289658"/>
          </a:xfrm>
          <a:prstGeom prst="rect">
            <a:avLst/>
          </a:prstGeom>
        </p:spPr>
      </p:pic>
      <p:pic>
        <p:nvPicPr>
          <p:cNvPr id="8" name="Picture 7" descr="hesnoman-ef549b47f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4114800"/>
            <a:ext cx="4048125" cy="253218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066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cs typeface="AF_Najed" pitchFamily="2" charset="-78"/>
              </a:rPr>
              <a:t>Spring and Fall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153400" cy="3840163"/>
          </a:xfrm>
        </p:spPr>
        <p:txBody>
          <a:bodyPr/>
          <a:lstStyle/>
          <a:p>
            <a:pPr algn="l" rtl="0" eaLnBrk="1" hangingPunct="1"/>
            <a:r>
              <a:rPr lang="en-US" smtClean="0"/>
              <a:t>The atmosphere is very sensitive for any changes.</a:t>
            </a:r>
          </a:p>
          <a:p>
            <a:pPr algn="l" rtl="0" eaLnBrk="1" hangingPunct="1"/>
            <a:r>
              <a:rPr lang="en-US" smtClean="0"/>
              <a:t>Weak trough may result in heavy thundershowers since it will by enhanced by heat and local activity.</a:t>
            </a:r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rtl="0" eaLnBrk="1" hangingPunct="1"/>
            <a:endParaRPr lang="en-US" smtClean="0"/>
          </a:p>
          <a:p>
            <a:pPr algn="l" eaLnBrk="1" hangingPunct="1"/>
            <a:endParaRPr lang="en-US" smtClean="0"/>
          </a:p>
          <a:p>
            <a:pPr algn="l"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8229600" cy="1384300"/>
          </a:xfrm>
        </p:spPr>
        <p:txBody>
          <a:bodyPr/>
          <a:lstStyle/>
          <a:p>
            <a:pPr eaLnBrk="1" hangingPunct="1"/>
            <a:r>
              <a:rPr lang="en-US" b="1" smtClean="0">
                <a:cs typeface="AF_Najed" pitchFamily="2" charset="-78"/>
              </a:rPr>
              <a:t>Trough (April)</a:t>
            </a:r>
          </a:p>
        </p:txBody>
      </p:sp>
      <p:pic>
        <p:nvPicPr>
          <p:cNvPr id="29699" name="Picture 3" descr="SMM14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905000"/>
            <a:ext cx="4038600" cy="4724400"/>
          </a:xfr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09600" y="1752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en-US" b="0">
              <a:latin typeface="Tahoma" pitchFamily="34" charset="0"/>
              <a:cs typeface="AF_Najed" pitchFamily="2" charset="-78"/>
            </a:endParaRPr>
          </a:p>
        </p:txBody>
      </p:sp>
      <p:pic>
        <p:nvPicPr>
          <p:cNvPr id="29701" name="Picture 5" descr="SMm417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905000"/>
            <a:ext cx="4038600" cy="4724400"/>
          </a:xfrm>
          <a:noFill/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914400" y="6858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  <a:cs typeface="AF_Najed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38"/>
            <a:ext cx="6248400" cy="868362"/>
          </a:xfrm>
        </p:spPr>
        <p:txBody>
          <a:bodyPr/>
          <a:lstStyle/>
          <a:p>
            <a:pPr rtl="0"/>
            <a:r>
              <a:rPr lang="en-US" sz="2400" b="1" dirty="0" err="1" smtClean="0">
                <a:solidFill>
                  <a:srgbClr val="CC3300"/>
                </a:solidFill>
              </a:rPr>
              <a:t>Direcorate</a:t>
            </a:r>
            <a:r>
              <a:rPr lang="en-US" sz="2400" b="1" dirty="0" smtClean="0">
                <a:solidFill>
                  <a:srgbClr val="CC3300"/>
                </a:solidFill>
              </a:rPr>
              <a:t> of </a:t>
            </a:r>
            <a:r>
              <a:rPr lang="en-US" sz="2400" b="1" dirty="0" err="1" smtClean="0">
                <a:solidFill>
                  <a:srgbClr val="CC3300"/>
                </a:solidFill>
              </a:rPr>
              <a:t>Metorology</a:t>
            </a:r>
            <a:r>
              <a:rPr lang="en-US" sz="2400" b="1" dirty="0" smtClean="0">
                <a:solidFill>
                  <a:srgbClr val="CC3300"/>
                </a:solidFill>
              </a:rPr>
              <a:t> and Air Navigation (DGMAN)</a:t>
            </a:r>
            <a:endParaRPr lang="en-US" sz="2400" dirty="0" smtClean="0"/>
          </a:p>
        </p:txBody>
      </p:sp>
      <p:grpSp>
        <p:nvGrpSpPr>
          <p:cNvPr id="2" name="Organization Chart 7"/>
          <p:cNvGrpSpPr>
            <a:grpSpLocks noChangeAspect="1"/>
          </p:cNvGrpSpPr>
          <p:nvPr/>
        </p:nvGrpSpPr>
        <p:grpSpPr bwMode="auto">
          <a:xfrm>
            <a:off x="533400" y="1447800"/>
            <a:ext cx="8382000" cy="4419600"/>
            <a:chOff x="288" y="1017"/>
            <a:chExt cx="3080" cy="2880"/>
          </a:xfrm>
        </p:grpSpPr>
        <p:cxnSp>
          <p:nvCxnSpPr>
            <p:cNvPr id="10245" name="_s265256"/>
            <p:cNvCxnSpPr>
              <a:cxnSpLocks noChangeShapeType="1"/>
              <a:stCxn id="10268" idx="3"/>
              <a:endCxn id="10260" idx="2"/>
            </p:cNvCxnSpPr>
            <p:nvPr/>
          </p:nvCxnSpPr>
          <p:spPr bwMode="auto">
            <a:xfrm flipV="1">
              <a:off x="1152" y="2169"/>
              <a:ext cx="144" cy="1585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46" name="_s265254"/>
            <p:cNvCxnSpPr>
              <a:cxnSpLocks noChangeShapeType="1"/>
              <a:stCxn id="10267" idx="3"/>
              <a:endCxn id="10260" idx="2"/>
            </p:cNvCxnSpPr>
            <p:nvPr/>
          </p:nvCxnSpPr>
          <p:spPr bwMode="auto">
            <a:xfrm flipV="1">
              <a:off x="1152" y="2169"/>
              <a:ext cx="144" cy="1152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47" name="_s265252"/>
            <p:cNvCxnSpPr>
              <a:cxnSpLocks noChangeShapeType="1"/>
              <a:stCxn id="10266" idx="3"/>
              <a:endCxn id="10260" idx="2"/>
            </p:cNvCxnSpPr>
            <p:nvPr/>
          </p:nvCxnSpPr>
          <p:spPr bwMode="auto">
            <a:xfrm flipV="1">
              <a:off x="1152" y="2169"/>
              <a:ext cx="144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48" name="_s265250"/>
            <p:cNvCxnSpPr>
              <a:cxnSpLocks noChangeShapeType="1"/>
              <a:stCxn id="10265" idx="3"/>
              <a:endCxn id="10260" idx="2"/>
            </p:cNvCxnSpPr>
            <p:nvPr/>
          </p:nvCxnSpPr>
          <p:spPr bwMode="auto">
            <a:xfrm flipV="1">
              <a:off x="1152" y="2169"/>
              <a:ext cx="144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49" name="_s265248"/>
            <p:cNvCxnSpPr>
              <a:cxnSpLocks noChangeShapeType="1"/>
              <a:endCxn id="10261" idx="2"/>
            </p:cNvCxnSpPr>
            <p:nvPr/>
          </p:nvCxnSpPr>
          <p:spPr bwMode="auto">
            <a:xfrm rot="10800000">
              <a:off x="2304" y="2169"/>
              <a:ext cx="144" cy="1585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50" name="_s265246"/>
            <p:cNvCxnSpPr>
              <a:cxnSpLocks noChangeShapeType="1"/>
              <a:stCxn id="10264" idx="1"/>
              <a:endCxn id="10261" idx="2"/>
            </p:cNvCxnSpPr>
            <p:nvPr/>
          </p:nvCxnSpPr>
          <p:spPr bwMode="auto">
            <a:xfrm rot="10800000">
              <a:off x="2304" y="2169"/>
              <a:ext cx="144" cy="1152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51" name="_s265242"/>
            <p:cNvCxnSpPr>
              <a:cxnSpLocks noChangeShapeType="1"/>
              <a:stCxn id="10263" idx="1"/>
              <a:endCxn id="10261" idx="2"/>
            </p:cNvCxnSpPr>
            <p:nvPr/>
          </p:nvCxnSpPr>
          <p:spPr bwMode="auto">
            <a:xfrm rot="10800000">
              <a:off x="2304" y="2169"/>
              <a:ext cx="144" cy="720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52" name="_s265240"/>
            <p:cNvCxnSpPr>
              <a:cxnSpLocks noChangeShapeType="1"/>
              <a:stCxn id="10262" idx="1"/>
              <a:endCxn id="10261" idx="2"/>
            </p:cNvCxnSpPr>
            <p:nvPr/>
          </p:nvCxnSpPr>
          <p:spPr bwMode="auto">
            <a:xfrm rot="10800000">
              <a:off x="2304" y="2169"/>
              <a:ext cx="144" cy="28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53" name="_s265236"/>
            <p:cNvCxnSpPr>
              <a:cxnSpLocks noChangeShapeType="1"/>
              <a:stCxn id="10261" idx="0"/>
              <a:endCxn id="10259" idx="2"/>
            </p:cNvCxnSpPr>
            <p:nvPr/>
          </p:nvCxnSpPr>
          <p:spPr bwMode="auto">
            <a:xfrm rot="5400000" flipH="1">
              <a:off x="1980" y="1557"/>
              <a:ext cx="144" cy="50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54" name="_s265232"/>
            <p:cNvCxnSpPr>
              <a:cxnSpLocks noChangeShapeType="1"/>
              <a:stCxn id="10260" idx="0"/>
              <a:endCxn id="10259" idx="2"/>
            </p:cNvCxnSpPr>
            <p:nvPr/>
          </p:nvCxnSpPr>
          <p:spPr bwMode="auto">
            <a:xfrm rot="-5400000">
              <a:off x="1476" y="1557"/>
              <a:ext cx="144" cy="50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55" name="_s265230"/>
            <p:cNvCxnSpPr>
              <a:cxnSpLocks noChangeShapeType="1"/>
              <a:stCxn id="10259" idx="0"/>
              <a:endCxn id="10257" idx="2"/>
            </p:cNvCxnSpPr>
            <p:nvPr/>
          </p:nvCxnSpPr>
          <p:spPr bwMode="auto">
            <a:xfrm rot="5400000" flipH="1">
              <a:off x="1458" y="1107"/>
              <a:ext cx="144" cy="54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256" name="_s265228"/>
            <p:cNvCxnSpPr>
              <a:cxnSpLocks noChangeShapeType="1"/>
              <a:stCxn id="10258" idx="0"/>
              <a:endCxn id="10257" idx="2"/>
            </p:cNvCxnSpPr>
            <p:nvPr/>
          </p:nvCxnSpPr>
          <p:spPr bwMode="auto">
            <a:xfrm rot="-5400000">
              <a:off x="918" y="1107"/>
              <a:ext cx="144" cy="54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0257" name="_s265224"/>
            <p:cNvSpPr>
              <a:spLocks noChangeArrowheads="1"/>
            </p:cNvSpPr>
            <p:nvPr/>
          </p:nvSpPr>
          <p:spPr bwMode="auto">
            <a:xfrm>
              <a:off x="828" y="1017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600" dirty="0" smtClean="0"/>
                <a:t>DGMAN</a:t>
              </a:r>
              <a:endParaRPr lang="ar-SA" sz="1600" dirty="0"/>
            </a:p>
          </p:txBody>
        </p:sp>
        <p:sp>
          <p:nvSpPr>
            <p:cNvPr id="10258" name="_s265225"/>
            <p:cNvSpPr>
              <a:spLocks noChangeArrowheads="1"/>
            </p:cNvSpPr>
            <p:nvPr/>
          </p:nvSpPr>
          <p:spPr bwMode="auto">
            <a:xfrm>
              <a:off x="288" y="144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600" dirty="0" smtClean="0"/>
                <a:t>Air Navigation Affairs</a:t>
              </a:r>
              <a:endParaRPr lang="en-GB" sz="1600" dirty="0"/>
            </a:p>
          </p:txBody>
        </p:sp>
        <p:sp>
          <p:nvSpPr>
            <p:cNvPr id="10259" name="_s265227"/>
            <p:cNvSpPr>
              <a:spLocks noChangeArrowheads="1"/>
            </p:cNvSpPr>
            <p:nvPr/>
          </p:nvSpPr>
          <p:spPr bwMode="auto">
            <a:xfrm>
              <a:off x="1368" y="144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600" dirty="0" smtClean="0"/>
                <a:t>Meteorology Affairs</a:t>
              </a:r>
              <a:endParaRPr lang="en-GB" sz="1600" dirty="0"/>
            </a:p>
          </p:txBody>
        </p:sp>
        <p:sp>
          <p:nvSpPr>
            <p:cNvPr id="10260" name="_s265231"/>
            <p:cNvSpPr>
              <a:spLocks noChangeArrowheads="1"/>
            </p:cNvSpPr>
            <p:nvPr/>
          </p:nvSpPr>
          <p:spPr bwMode="auto">
            <a:xfrm>
              <a:off x="864" y="188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600" dirty="0" smtClean="0"/>
                <a:t>Operation and Tech.</a:t>
              </a:r>
              <a:endParaRPr lang="ar-SA" sz="1600" dirty="0"/>
            </a:p>
            <a:p>
              <a:pPr algn="ctr" rtl="0"/>
              <a:r>
                <a:rPr lang="en-GB" sz="1600" dirty="0" smtClean="0"/>
                <a:t>Dept.</a:t>
              </a:r>
              <a:endParaRPr lang="en-GB" sz="1600" dirty="0"/>
            </a:p>
          </p:txBody>
        </p:sp>
        <p:sp>
          <p:nvSpPr>
            <p:cNvPr id="10261" name="_s265235"/>
            <p:cNvSpPr>
              <a:spLocks noChangeArrowheads="1"/>
            </p:cNvSpPr>
            <p:nvPr/>
          </p:nvSpPr>
          <p:spPr bwMode="auto">
            <a:xfrm>
              <a:off x="1872" y="188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600" dirty="0" smtClean="0"/>
                <a:t>Forecasting and Obs. </a:t>
              </a:r>
            </a:p>
            <a:p>
              <a:pPr algn="ctr"/>
              <a:r>
                <a:rPr lang="en-GB" sz="1600" dirty="0" smtClean="0"/>
                <a:t>Dept.</a:t>
              </a:r>
              <a:endParaRPr lang="en-GB" sz="1600" dirty="0"/>
            </a:p>
          </p:txBody>
        </p:sp>
        <p:sp>
          <p:nvSpPr>
            <p:cNvPr id="10262" name="_s265239"/>
            <p:cNvSpPr>
              <a:spLocks noChangeArrowheads="1"/>
            </p:cNvSpPr>
            <p:nvPr/>
          </p:nvSpPr>
          <p:spPr bwMode="auto">
            <a:xfrm>
              <a:off x="2448" y="2313"/>
              <a:ext cx="920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0"/>
              <a:r>
                <a:rPr lang="en-US" sz="1600" dirty="0" smtClean="0"/>
                <a:t>General Forecasting</a:t>
              </a:r>
              <a:endParaRPr lang="en-GB" sz="1600" dirty="0"/>
            </a:p>
          </p:txBody>
        </p:sp>
        <p:sp>
          <p:nvSpPr>
            <p:cNvPr id="10263" name="_s265241"/>
            <p:cNvSpPr>
              <a:spLocks noChangeArrowheads="1"/>
            </p:cNvSpPr>
            <p:nvPr/>
          </p:nvSpPr>
          <p:spPr bwMode="auto">
            <a:xfrm>
              <a:off x="2448" y="2745"/>
              <a:ext cx="920" cy="2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 sz="1600" dirty="0" smtClean="0"/>
                <a:t>Aviation and Marine </a:t>
              </a:r>
              <a:r>
                <a:rPr lang="en-US" sz="1600" dirty="0" err="1" smtClean="0"/>
                <a:t>Fcst</a:t>
              </a:r>
              <a:r>
                <a:rPr lang="en-US" sz="1600" dirty="0" smtClean="0"/>
                <a:t>.</a:t>
              </a:r>
              <a:endParaRPr lang="en-GB" sz="1600" dirty="0"/>
            </a:p>
          </p:txBody>
        </p:sp>
        <p:sp>
          <p:nvSpPr>
            <p:cNvPr id="10264" name="_s265245"/>
            <p:cNvSpPr>
              <a:spLocks noChangeArrowheads="1"/>
            </p:cNvSpPr>
            <p:nvPr/>
          </p:nvSpPr>
          <p:spPr bwMode="auto">
            <a:xfrm>
              <a:off x="2448" y="3177"/>
              <a:ext cx="920" cy="2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 sz="1600" dirty="0" smtClean="0"/>
                <a:t>Remote sensing &amp; studies</a:t>
              </a:r>
              <a:endParaRPr lang="en-GB" sz="1600" dirty="0"/>
            </a:p>
          </p:txBody>
        </p:sp>
        <p:sp>
          <p:nvSpPr>
            <p:cNvPr id="10265" name="_s265249"/>
            <p:cNvSpPr>
              <a:spLocks noChangeArrowheads="1"/>
            </p:cNvSpPr>
            <p:nvPr/>
          </p:nvSpPr>
          <p:spPr bwMode="auto">
            <a:xfrm>
              <a:off x="288" y="231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0"/>
              <a:r>
                <a:rPr lang="en-US" sz="1600" dirty="0" smtClean="0"/>
                <a:t>Sec. of systems and </a:t>
              </a:r>
            </a:p>
            <a:p>
              <a:pPr algn="ctr" rtl="0"/>
              <a:r>
                <a:rPr lang="en-US" sz="1600" dirty="0" smtClean="0"/>
                <a:t>Data</a:t>
              </a:r>
              <a:r>
                <a:rPr lang="en-US" sz="1600" dirty="0" smtClean="0"/>
                <a:t> processing</a:t>
              </a:r>
              <a:endParaRPr lang="en-GB" sz="1600" dirty="0"/>
            </a:p>
          </p:txBody>
        </p:sp>
        <p:sp>
          <p:nvSpPr>
            <p:cNvPr id="10266" name="_s265251"/>
            <p:cNvSpPr>
              <a:spLocks noChangeArrowheads="1"/>
            </p:cNvSpPr>
            <p:nvPr/>
          </p:nvSpPr>
          <p:spPr bwMode="auto">
            <a:xfrm>
              <a:off x="288" y="274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 sz="1600" dirty="0" smtClean="0"/>
                <a:t>Outside Obs. Stations.</a:t>
              </a:r>
              <a:endParaRPr lang="en-GB" sz="1600" dirty="0"/>
            </a:p>
          </p:txBody>
        </p:sp>
        <p:sp>
          <p:nvSpPr>
            <p:cNvPr id="10267" name="_s265253"/>
            <p:cNvSpPr>
              <a:spLocks noChangeArrowheads="1"/>
            </p:cNvSpPr>
            <p:nvPr/>
          </p:nvSpPr>
          <p:spPr bwMode="auto">
            <a:xfrm>
              <a:off x="288" y="3177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 sz="1600" dirty="0" smtClean="0"/>
                <a:t>Communication &amp; net.</a:t>
              </a:r>
              <a:endParaRPr lang="en-GB" sz="1600" dirty="0"/>
            </a:p>
          </p:txBody>
        </p:sp>
        <p:sp>
          <p:nvSpPr>
            <p:cNvPr id="10268" name="_s265255"/>
            <p:cNvSpPr>
              <a:spLocks noChangeArrowheads="1"/>
            </p:cNvSpPr>
            <p:nvPr/>
          </p:nvSpPr>
          <p:spPr bwMode="auto">
            <a:xfrm>
              <a:off x="288" y="360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1600" dirty="0" smtClean="0"/>
                <a:t>NWP</a:t>
              </a:r>
              <a:endParaRPr lang="en-GB" sz="1600" dirty="0"/>
            </a:p>
          </p:txBody>
        </p:sp>
      </p:grpSp>
      <p:sp>
        <p:nvSpPr>
          <p:cNvPr id="10244" name="_s265245"/>
          <p:cNvSpPr>
            <a:spLocks noChangeArrowheads="1"/>
          </p:cNvSpPr>
          <p:nvPr/>
        </p:nvSpPr>
        <p:spPr bwMode="auto">
          <a:xfrm>
            <a:off x="6400800" y="5334000"/>
            <a:ext cx="2514600" cy="4476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dirty="0" smtClean="0"/>
              <a:t>Media services.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Tropical Cyclones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</a:pPr>
            <a:endParaRPr lang="en-US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dirty="0" smtClean="0"/>
              <a:t>Due to its location, Oman is at risk of Tropical cyclones.</a:t>
            </a:r>
          </a:p>
          <a:p>
            <a:pPr algn="l" rtl="0" eaLnBrk="1" hangingPunct="1">
              <a:lnSpc>
                <a:spcPct val="90000"/>
              </a:lnSpc>
            </a:pPr>
            <a:endParaRPr lang="en-US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dirty="0" smtClean="0"/>
              <a:t>Spring (</a:t>
            </a:r>
            <a:r>
              <a:rPr lang="en-US" dirty="0" smtClean="0">
                <a:solidFill>
                  <a:srgbClr val="FF0000"/>
                </a:solidFill>
              </a:rPr>
              <a:t>Pre-monsoon</a:t>
            </a:r>
            <a:r>
              <a:rPr lang="en-US" dirty="0" smtClean="0"/>
              <a:t>) and fall (</a:t>
            </a:r>
            <a:r>
              <a:rPr lang="en-US" dirty="0" smtClean="0">
                <a:solidFill>
                  <a:srgbClr val="FF0000"/>
                </a:solidFill>
              </a:rPr>
              <a:t>post monsoon</a:t>
            </a:r>
            <a:r>
              <a:rPr lang="en-US" dirty="0" smtClean="0"/>
              <a:t>)  are tropical cyclone's  seasons.</a:t>
            </a:r>
          </a:p>
          <a:p>
            <a:pPr algn="l" rtl="0"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algn="l" rtl="0" eaLnBrk="1" hangingPunct="1">
              <a:lnSpc>
                <a:spcPct val="90000"/>
              </a:lnSpc>
            </a:pPr>
            <a:r>
              <a:rPr lang="en-US" dirty="0" smtClean="0"/>
              <a:t> Roughly, most of TCs that hit Oman occurred during </a:t>
            </a:r>
            <a:r>
              <a:rPr lang="en-US" dirty="0" smtClean="0">
                <a:solidFill>
                  <a:srgbClr val="FF0000"/>
                </a:solidFill>
              </a:rPr>
              <a:t>pre-monsoon</a:t>
            </a:r>
            <a:r>
              <a:rPr lang="en-US" dirty="0" smtClean="0"/>
              <a:t> seasons.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algn="l" rtl="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.</a:t>
            </a:r>
          </a:p>
          <a:p>
            <a:pPr algn="l" rtl="0"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6386513" cy="1233488"/>
          </a:xfrm>
        </p:spPr>
        <p:txBody>
          <a:bodyPr/>
          <a:lstStyle/>
          <a:p>
            <a:pPr algn="ctr"/>
            <a:r>
              <a:rPr lang="en-US" sz="4000" dirty="0" smtClean="0">
                <a:cs typeface="Simplified Arabic" pitchFamily="2" charset="-78"/>
              </a:rPr>
              <a:t>History of TCs  hit Oman since 1891 to 2002</a:t>
            </a:r>
            <a:endParaRPr lang="en-US" sz="4000" dirty="0">
              <a:cs typeface="Simplified Arabic" pitchFamily="2" charset="-78"/>
            </a:endParaRPr>
          </a:p>
        </p:txBody>
      </p:sp>
      <p:pic>
        <p:nvPicPr>
          <p:cNvPr id="10247" name="Picture 7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41438"/>
            <a:ext cx="9144000" cy="55165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c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6781" y="1600200"/>
            <a:ext cx="6030438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5200"/>
            <a:ext cx="8229600" cy="1143000"/>
          </a:xfrm>
        </p:spPr>
        <p:txBody>
          <a:bodyPr/>
          <a:lstStyle/>
          <a:p>
            <a:r>
              <a:rPr lang="en-US" dirty="0" smtClean="0"/>
              <a:t>Examples of Tropical cyclones that hit Oman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4775" y="685800"/>
            <a:ext cx="7769225" cy="950913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4000" b="1" smtClean="0"/>
              <a:t> </a:t>
            </a:r>
            <a:r>
              <a:rPr lang="en-US" sz="4000" b="1" i="1" smtClean="0">
                <a:solidFill>
                  <a:srgbClr val="CC3300"/>
                </a:solidFill>
              </a:rPr>
              <a:t>Tropical Cyclone </a:t>
            </a:r>
            <a:br>
              <a:rPr lang="en-US" sz="4000" b="1" i="1" smtClean="0">
                <a:solidFill>
                  <a:srgbClr val="CC3300"/>
                </a:solidFill>
              </a:rPr>
            </a:br>
            <a:r>
              <a:rPr lang="en-US" sz="4000" b="1" i="1" smtClean="0">
                <a:solidFill>
                  <a:srgbClr val="CC3300"/>
                </a:solidFill>
              </a:rPr>
              <a:t>June 1996</a:t>
            </a:r>
            <a:r>
              <a:rPr lang="ar-SA" sz="4000" b="1" i="1" smtClean="0">
                <a:solidFill>
                  <a:srgbClr val="CC3300"/>
                </a:solidFill>
              </a:rPr>
              <a:t/>
            </a:r>
            <a:br>
              <a:rPr lang="ar-SA" sz="4000" b="1" i="1" smtClean="0">
                <a:solidFill>
                  <a:srgbClr val="CC3300"/>
                </a:solidFill>
              </a:rPr>
            </a:br>
            <a:endParaRPr lang="en-US" sz="4000" b="1" smtClean="0"/>
          </a:p>
        </p:txBody>
      </p:sp>
      <p:pic>
        <p:nvPicPr>
          <p:cNvPr id="52227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17700"/>
            <a:ext cx="868680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UND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AINFAL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371600"/>
            <a:ext cx="3733800" cy="2376488"/>
          </a:xfrm>
          <a:noFill/>
        </p:spPr>
      </p:pic>
      <p:pic>
        <p:nvPicPr>
          <p:cNvPr id="34819" name="Picture 3" descr="07meteo0905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3810000"/>
            <a:ext cx="3754438" cy="2433638"/>
          </a:xfrm>
          <a:noFill/>
        </p:spPr>
      </p:pic>
      <p:pic>
        <p:nvPicPr>
          <p:cNvPr id="34820" name="Picture 4" descr="2002051013360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00600" y="1371600"/>
            <a:ext cx="3276600" cy="2403475"/>
          </a:xfrm>
          <a:noFill/>
        </p:spPr>
      </p:pic>
      <p:pic>
        <p:nvPicPr>
          <p:cNvPr id="34821" name="Picture 5" descr="2002051009560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00600" y="3810000"/>
            <a:ext cx="3268663" cy="24241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65532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CC3300"/>
                </a:solidFill>
              </a:rPr>
              <a:t>Tropical Cyclone </a:t>
            </a:r>
            <a:br>
              <a:rPr lang="en-US" sz="4000" b="1" smtClean="0">
                <a:solidFill>
                  <a:srgbClr val="CC3300"/>
                </a:solidFill>
              </a:rPr>
            </a:br>
            <a:r>
              <a:rPr lang="en-US" sz="4000" b="1" smtClean="0">
                <a:solidFill>
                  <a:srgbClr val="CC3300"/>
                </a:solidFill>
              </a:rPr>
              <a:t> May 2002</a:t>
            </a:r>
          </a:p>
        </p:txBody>
      </p:sp>
      <p:pic>
        <p:nvPicPr>
          <p:cNvPr id="36867" name="Picture 4" descr="09050211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19200"/>
            <a:ext cx="9144000" cy="5638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7696200" cy="950913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4000" b="1" dirty="0" smtClean="0">
                <a:solidFill>
                  <a:srgbClr val="CC3300"/>
                </a:solidFill>
              </a:rPr>
              <a:t>Tropical cyclone hit </a:t>
            </a:r>
            <a:r>
              <a:rPr lang="en-US" sz="4000" b="1" dirty="0" err="1" smtClean="0">
                <a:solidFill>
                  <a:srgbClr val="CC3300"/>
                </a:solidFill>
              </a:rPr>
              <a:t>Alsharqia</a:t>
            </a:r>
            <a:r>
              <a:rPr lang="en-US" sz="4000" b="1" dirty="0" smtClean="0">
                <a:solidFill>
                  <a:srgbClr val="CC3300"/>
                </a:solidFill>
              </a:rPr>
              <a:t> coast in November 1993</a:t>
            </a:r>
            <a:r>
              <a:rPr lang="ar-SA" sz="4000" b="1" dirty="0" smtClean="0">
                <a:solidFill>
                  <a:srgbClr val="CC3300"/>
                </a:solidFill>
              </a:rPr>
              <a:t/>
            </a:r>
            <a:br>
              <a:rPr lang="ar-SA" sz="4000" b="1" dirty="0" smtClean="0">
                <a:solidFill>
                  <a:srgbClr val="CC3300"/>
                </a:solidFill>
              </a:rPr>
            </a:br>
            <a:endParaRPr lang="en-US" sz="4000" b="1" dirty="0" smtClean="0">
              <a:solidFill>
                <a:srgbClr val="CC3300"/>
              </a:solidFill>
            </a:endParaRPr>
          </a:p>
        </p:txBody>
      </p:sp>
      <p:pic>
        <p:nvPicPr>
          <p:cNvPr id="57347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Photo Editor Photo" r:id="rId3" imgW="6400000" imgH="5485714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Photo Editor Photo" r:id="rId3" imgW="6857143" imgH="4420217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AF_Najed" pitchFamily="2" charset="-78"/>
              </a:rPr>
              <a:t>Oman Climate</a:t>
            </a:r>
            <a:r>
              <a:rPr lang="ar-SA" dirty="0" smtClean="0">
                <a:cs typeface="AF_Najed" pitchFamily="2" charset="-78"/>
              </a:rPr>
              <a:t> </a:t>
            </a:r>
            <a:endParaRPr lang="en-US" dirty="0" smtClean="0">
              <a:cs typeface="AF_Najed" pitchFamily="2" charset="-7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382000" cy="4525963"/>
          </a:xfrm>
        </p:spPr>
        <p:txBody>
          <a:bodyPr/>
          <a:lstStyle/>
          <a:p>
            <a:pPr algn="l" rtl="0" eaLnBrk="1" hangingPunct="1"/>
            <a:r>
              <a:rPr lang="en-US" sz="4400" dirty="0" smtClean="0">
                <a:cs typeface="AF_Najed" pitchFamily="2" charset="-78"/>
              </a:rPr>
              <a:t>Main center in </a:t>
            </a:r>
            <a:r>
              <a:rPr lang="en-US" sz="4400" dirty="0" smtClean="0">
                <a:solidFill>
                  <a:srgbClr val="FF0000"/>
                </a:solidFill>
                <a:cs typeface="AF_Najed" pitchFamily="2" charset="-78"/>
              </a:rPr>
              <a:t>Muscat</a:t>
            </a:r>
            <a:r>
              <a:rPr lang="en-US" sz="4400" dirty="0" smtClean="0">
                <a:cs typeface="AF_Najed" pitchFamily="2" charset="-78"/>
              </a:rPr>
              <a:t>:</a:t>
            </a:r>
          </a:p>
          <a:p>
            <a:pPr algn="l" rtl="0" eaLnBrk="1" hangingPunct="1">
              <a:buFont typeface="Courier New" pitchFamily="49" charset="0"/>
              <a:buChar char="o"/>
            </a:pPr>
            <a:r>
              <a:rPr lang="en-US" sz="4400" dirty="0" smtClean="0">
                <a:cs typeface="AF_Najed" pitchFamily="2" charset="-78"/>
              </a:rPr>
              <a:t>    </a:t>
            </a:r>
            <a:r>
              <a:rPr lang="en-US" sz="4400" dirty="0" smtClean="0">
                <a:solidFill>
                  <a:srgbClr val="FF0000"/>
                </a:solidFill>
                <a:cs typeface="AF_Najed" pitchFamily="2" charset="-78"/>
              </a:rPr>
              <a:t>50</a:t>
            </a:r>
            <a:r>
              <a:rPr lang="en-US" sz="4400" dirty="0" smtClean="0">
                <a:cs typeface="AF_Najed" pitchFamily="2" charset="-78"/>
              </a:rPr>
              <a:t> forecaster, observers and programmers.</a:t>
            </a:r>
          </a:p>
          <a:p>
            <a:pPr algn="l" rtl="0" eaLnBrk="1" hangingPunct="1">
              <a:buFont typeface="Courier New" pitchFamily="49" charset="0"/>
              <a:buChar char="o"/>
            </a:pPr>
            <a:endParaRPr lang="ar-SA" sz="4400" dirty="0" smtClean="0">
              <a:cs typeface="AF_Najed" pitchFamily="2" charset="-78"/>
            </a:endParaRPr>
          </a:p>
          <a:p>
            <a:pPr algn="l" rtl="0" eaLnBrk="1" hangingPunct="1"/>
            <a:r>
              <a:rPr lang="en-US" sz="4400" dirty="0" smtClean="0">
                <a:cs typeface="AF_Najed" pitchFamily="2" charset="-78"/>
              </a:rPr>
              <a:t>Backup center in </a:t>
            </a:r>
            <a:r>
              <a:rPr lang="en-US" sz="4400" dirty="0" err="1" smtClean="0">
                <a:solidFill>
                  <a:srgbClr val="FF0000"/>
                </a:solidFill>
                <a:cs typeface="AF_Najed" pitchFamily="2" charset="-78"/>
              </a:rPr>
              <a:t>Salalah</a:t>
            </a:r>
            <a:endParaRPr lang="ar-SA" sz="4400" dirty="0" smtClean="0">
              <a:solidFill>
                <a:srgbClr val="FF0000"/>
              </a:solidFill>
              <a:cs typeface="AF_Najed" pitchFamily="2" charset="-78"/>
            </a:endParaRPr>
          </a:p>
          <a:p>
            <a:pPr algn="l" rtl="0" eaLnBrk="1" hangingPunct="1"/>
            <a:endParaRPr lang="en-US" dirty="0" smtClean="0">
              <a:cs typeface="AF_Najed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4775" y="685800"/>
            <a:ext cx="7769225" cy="950913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4000" b="1" dirty="0" smtClean="0"/>
              <a:t> </a:t>
            </a:r>
            <a:r>
              <a:rPr lang="en-US" sz="4000" b="1" i="1" dirty="0" smtClean="0">
                <a:solidFill>
                  <a:srgbClr val="CC3300"/>
                </a:solidFill>
              </a:rPr>
              <a:t>Tropical Cyclone “</a:t>
            </a:r>
            <a:r>
              <a:rPr lang="en-US" sz="4000" b="1" i="1" dirty="0" err="1" smtClean="0">
                <a:solidFill>
                  <a:srgbClr val="CC3300"/>
                </a:solidFill>
              </a:rPr>
              <a:t>Guno</a:t>
            </a:r>
            <a:r>
              <a:rPr lang="en-US" sz="4000" b="1" i="1" dirty="0" smtClean="0">
                <a:solidFill>
                  <a:srgbClr val="CC3300"/>
                </a:solidFill>
              </a:rPr>
              <a:t>” </a:t>
            </a:r>
            <a:br>
              <a:rPr lang="en-US" sz="4000" b="1" i="1" dirty="0" smtClean="0">
                <a:solidFill>
                  <a:srgbClr val="CC3300"/>
                </a:solidFill>
              </a:rPr>
            </a:br>
            <a:r>
              <a:rPr lang="en-US" sz="4000" b="1" i="1" dirty="0" smtClean="0">
                <a:solidFill>
                  <a:srgbClr val="CC3300"/>
                </a:solidFill>
              </a:rPr>
              <a:t>June 2006</a:t>
            </a:r>
            <a:r>
              <a:rPr lang="ar-SA" sz="4000" b="1" i="1" dirty="0" smtClean="0">
                <a:solidFill>
                  <a:srgbClr val="CC3300"/>
                </a:solidFill>
              </a:rPr>
              <a:t/>
            </a:r>
            <a:br>
              <a:rPr lang="ar-SA" sz="4000" b="1" i="1" dirty="0" smtClean="0">
                <a:solidFill>
                  <a:srgbClr val="CC3300"/>
                </a:solidFill>
              </a:rPr>
            </a:br>
            <a:endParaRPr lang="en-US" sz="4000" b="1" dirty="0" smtClean="0"/>
          </a:p>
        </p:txBody>
      </p:sp>
      <p:pic>
        <p:nvPicPr>
          <p:cNvPr id="4" name="Picture 7" descr="2007060500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0" y="1676400"/>
            <a:ext cx="6553200" cy="4177397"/>
          </a:xfr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2590800" y="6096000"/>
            <a:ext cx="528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destructive </a:t>
            </a:r>
            <a:r>
              <a:rPr lang="en-US" dirty="0" err="1" smtClean="0"/>
              <a:t>Tc</a:t>
            </a:r>
            <a:r>
              <a:rPr lang="en-US" dirty="0" smtClean="0"/>
              <a:t> hit Oman in recent History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1734" name="Rectangle 6"/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9600" cy="4114800"/>
          </a:xfrm>
        </p:spPr>
        <p:txBody>
          <a:bodyPr/>
          <a:lstStyle/>
          <a:p>
            <a:endParaRPr lang="en-US"/>
          </a:p>
        </p:txBody>
      </p:sp>
      <p:pic>
        <p:nvPicPr>
          <p:cNvPr id="201737" name="Picture 9" descr="orr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1738" name="Oval 10"/>
          <p:cNvSpPr>
            <a:spLocks noChangeArrowheads="1"/>
          </p:cNvSpPr>
          <p:nvPr/>
        </p:nvSpPr>
        <p:spPr bwMode="auto">
          <a:xfrm>
            <a:off x="7740650" y="436562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39" name="Oval 11"/>
          <p:cNvSpPr>
            <a:spLocks noChangeArrowheads="1"/>
          </p:cNvSpPr>
          <p:nvPr/>
        </p:nvSpPr>
        <p:spPr bwMode="auto">
          <a:xfrm>
            <a:off x="7956550" y="414972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40" name="Oval 12"/>
          <p:cNvSpPr>
            <a:spLocks noChangeArrowheads="1"/>
          </p:cNvSpPr>
          <p:nvPr/>
        </p:nvSpPr>
        <p:spPr bwMode="auto">
          <a:xfrm>
            <a:off x="7739063" y="371792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41" name="Oval 13"/>
          <p:cNvSpPr>
            <a:spLocks noChangeArrowheads="1"/>
          </p:cNvSpPr>
          <p:nvPr/>
        </p:nvSpPr>
        <p:spPr bwMode="auto">
          <a:xfrm>
            <a:off x="7162800" y="3357563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42" name="Oval 14"/>
          <p:cNvSpPr>
            <a:spLocks noChangeArrowheads="1"/>
          </p:cNvSpPr>
          <p:nvPr/>
        </p:nvSpPr>
        <p:spPr bwMode="auto">
          <a:xfrm>
            <a:off x="6946900" y="3070225"/>
            <a:ext cx="73025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43" name="Oval 15"/>
          <p:cNvSpPr>
            <a:spLocks noChangeArrowheads="1"/>
          </p:cNvSpPr>
          <p:nvPr/>
        </p:nvSpPr>
        <p:spPr bwMode="auto">
          <a:xfrm>
            <a:off x="6659563" y="277018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44" name="Oval 16"/>
          <p:cNvSpPr>
            <a:spLocks noChangeArrowheads="1"/>
          </p:cNvSpPr>
          <p:nvPr/>
        </p:nvSpPr>
        <p:spPr bwMode="auto">
          <a:xfrm>
            <a:off x="6227763" y="25352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45" name="Oval 17"/>
          <p:cNvSpPr>
            <a:spLocks noChangeArrowheads="1"/>
          </p:cNvSpPr>
          <p:nvPr/>
        </p:nvSpPr>
        <p:spPr bwMode="auto">
          <a:xfrm>
            <a:off x="5794375" y="22812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46" name="Oval 18"/>
          <p:cNvSpPr>
            <a:spLocks noChangeArrowheads="1"/>
          </p:cNvSpPr>
          <p:nvPr/>
        </p:nvSpPr>
        <p:spPr bwMode="auto">
          <a:xfrm>
            <a:off x="5454650" y="1833563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47" name="Oval 19"/>
          <p:cNvSpPr>
            <a:spLocks noChangeArrowheads="1"/>
          </p:cNvSpPr>
          <p:nvPr/>
        </p:nvSpPr>
        <p:spPr bwMode="auto">
          <a:xfrm>
            <a:off x="5534025" y="120808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748" name="Line 20"/>
          <p:cNvSpPr>
            <a:spLocks noChangeShapeType="1"/>
          </p:cNvSpPr>
          <p:nvPr/>
        </p:nvSpPr>
        <p:spPr bwMode="auto">
          <a:xfrm flipV="1">
            <a:off x="7812088" y="4214813"/>
            <a:ext cx="182562" cy="150812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749" name="Line 21"/>
          <p:cNvSpPr>
            <a:spLocks noChangeShapeType="1"/>
          </p:cNvSpPr>
          <p:nvPr/>
        </p:nvSpPr>
        <p:spPr bwMode="auto">
          <a:xfrm flipH="1" flipV="1">
            <a:off x="7794625" y="3776663"/>
            <a:ext cx="188913" cy="371475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750" name="Line 22"/>
          <p:cNvSpPr>
            <a:spLocks noChangeShapeType="1"/>
          </p:cNvSpPr>
          <p:nvPr/>
        </p:nvSpPr>
        <p:spPr bwMode="auto">
          <a:xfrm flipH="1" flipV="1">
            <a:off x="7227888" y="3395663"/>
            <a:ext cx="512762" cy="320675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751" name="Line 23"/>
          <p:cNvSpPr>
            <a:spLocks noChangeShapeType="1"/>
          </p:cNvSpPr>
          <p:nvPr/>
        </p:nvSpPr>
        <p:spPr bwMode="auto">
          <a:xfrm flipH="1" flipV="1">
            <a:off x="6999288" y="3135313"/>
            <a:ext cx="165100" cy="222250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752" name="Line 24"/>
          <p:cNvSpPr>
            <a:spLocks noChangeShapeType="1"/>
          </p:cNvSpPr>
          <p:nvPr/>
        </p:nvSpPr>
        <p:spPr bwMode="auto">
          <a:xfrm flipH="1" flipV="1">
            <a:off x="6727825" y="2830513"/>
            <a:ext cx="220663" cy="238125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753" name="Line 25"/>
          <p:cNvSpPr>
            <a:spLocks noChangeShapeType="1"/>
          </p:cNvSpPr>
          <p:nvPr/>
        </p:nvSpPr>
        <p:spPr bwMode="auto">
          <a:xfrm flipH="1" flipV="1">
            <a:off x="6291263" y="2579688"/>
            <a:ext cx="368300" cy="201612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754" name="Line 26"/>
          <p:cNvSpPr>
            <a:spLocks noChangeShapeType="1"/>
          </p:cNvSpPr>
          <p:nvPr/>
        </p:nvSpPr>
        <p:spPr bwMode="auto">
          <a:xfrm flipH="1" flipV="1">
            <a:off x="5856288" y="2339975"/>
            <a:ext cx="371475" cy="225425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755" name="Line 27"/>
          <p:cNvSpPr>
            <a:spLocks noChangeShapeType="1"/>
          </p:cNvSpPr>
          <p:nvPr/>
        </p:nvSpPr>
        <p:spPr bwMode="auto">
          <a:xfrm flipH="1" flipV="1">
            <a:off x="5519738" y="1898650"/>
            <a:ext cx="276225" cy="377825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756" name="Line 28"/>
          <p:cNvSpPr>
            <a:spLocks noChangeShapeType="1"/>
          </p:cNvSpPr>
          <p:nvPr/>
        </p:nvSpPr>
        <p:spPr bwMode="auto">
          <a:xfrm flipV="1">
            <a:off x="5486400" y="1262063"/>
            <a:ext cx="76200" cy="577850"/>
          </a:xfrm>
          <a:prstGeom prst="line">
            <a:avLst/>
          </a:prstGeom>
          <a:noFill/>
          <a:ln w="19050">
            <a:solidFill>
              <a:srgbClr val="CC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757" name="Text Box 29"/>
          <p:cNvSpPr txBox="1">
            <a:spLocks noChangeArrowheads="1"/>
          </p:cNvSpPr>
          <p:nvPr/>
        </p:nvSpPr>
        <p:spPr bwMode="auto">
          <a:xfrm>
            <a:off x="7740650" y="4276725"/>
            <a:ext cx="823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0700/03</a:t>
            </a:r>
          </a:p>
        </p:txBody>
      </p:sp>
      <p:sp>
        <p:nvSpPr>
          <p:cNvPr id="201758" name="Text Box 30"/>
          <p:cNvSpPr txBox="1">
            <a:spLocks noChangeArrowheads="1"/>
          </p:cNvSpPr>
          <p:nvPr/>
        </p:nvSpPr>
        <p:spPr bwMode="auto">
          <a:xfrm>
            <a:off x="7885113" y="3933825"/>
            <a:ext cx="823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1600/03</a:t>
            </a:r>
          </a:p>
        </p:txBody>
      </p:sp>
      <p:sp>
        <p:nvSpPr>
          <p:cNvPr id="201759" name="Text Box 31"/>
          <p:cNvSpPr txBox="1">
            <a:spLocks noChangeArrowheads="1"/>
          </p:cNvSpPr>
          <p:nvPr/>
        </p:nvSpPr>
        <p:spPr bwMode="auto">
          <a:xfrm>
            <a:off x="7708900" y="3500438"/>
            <a:ext cx="823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2200/03</a:t>
            </a:r>
          </a:p>
        </p:txBody>
      </p:sp>
      <p:sp>
        <p:nvSpPr>
          <p:cNvPr id="201760" name="Text Box 32"/>
          <p:cNvSpPr txBox="1">
            <a:spLocks noChangeArrowheads="1"/>
          </p:cNvSpPr>
          <p:nvPr/>
        </p:nvSpPr>
        <p:spPr bwMode="auto">
          <a:xfrm>
            <a:off x="7092950" y="3124200"/>
            <a:ext cx="823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1000/04</a:t>
            </a:r>
          </a:p>
        </p:txBody>
      </p:sp>
      <p:sp>
        <p:nvSpPr>
          <p:cNvPr id="201761" name="Text Box 33"/>
          <p:cNvSpPr txBox="1">
            <a:spLocks noChangeArrowheads="1"/>
          </p:cNvSpPr>
          <p:nvPr/>
        </p:nvSpPr>
        <p:spPr bwMode="auto">
          <a:xfrm>
            <a:off x="6877050" y="2836863"/>
            <a:ext cx="823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1600/04</a:t>
            </a:r>
          </a:p>
        </p:txBody>
      </p:sp>
      <p:sp>
        <p:nvSpPr>
          <p:cNvPr id="201762" name="Text Box 34"/>
          <p:cNvSpPr txBox="1">
            <a:spLocks noChangeArrowheads="1"/>
          </p:cNvSpPr>
          <p:nvPr/>
        </p:nvSpPr>
        <p:spPr bwMode="auto">
          <a:xfrm>
            <a:off x="6627813" y="2547938"/>
            <a:ext cx="823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2200/04</a:t>
            </a:r>
          </a:p>
        </p:txBody>
      </p:sp>
      <p:sp>
        <p:nvSpPr>
          <p:cNvPr id="201763" name="Text Box 35"/>
          <p:cNvSpPr txBox="1">
            <a:spLocks noChangeArrowheads="1"/>
          </p:cNvSpPr>
          <p:nvPr/>
        </p:nvSpPr>
        <p:spPr bwMode="auto">
          <a:xfrm>
            <a:off x="6196013" y="2332038"/>
            <a:ext cx="823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1000/05</a:t>
            </a:r>
          </a:p>
        </p:txBody>
      </p:sp>
      <p:sp>
        <p:nvSpPr>
          <p:cNvPr id="201764" name="Text Box 36"/>
          <p:cNvSpPr txBox="1">
            <a:spLocks noChangeArrowheads="1"/>
          </p:cNvSpPr>
          <p:nvPr/>
        </p:nvSpPr>
        <p:spPr bwMode="auto">
          <a:xfrm>
            <a:off x="5724525" y="2044700"/>
            <a:ext cx="823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1900/05</a:t>
            </a:r>
          </a:p>
        </p:txBody>
      </p:sp>
      <p:sp>
        <p:nvSpPr>
          <p:cNvPr id="201765" name="Text Box 37"/>
          <p:cNvSpPr txBox="1">
            <a:spLocks noChangeArrowheads="1"/>
          </p:cNvSpPr>
          <p:nvPr/>
        </p:nvSpPr>
        <p:spPr bwMode="auto">
          <a:xfrm>
            <a:off x="5403850" y="1628775"/>
            <a:ext cx="823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1600/06</a:t>
            </a:r>
          </a:p>
        </p:txBody>
      </p:sp>
      <p:sp>
        <p:nvSpPr>
          <p:cNvPr id="201766" name="Text Box 38"/>
          <p:cNvSpPr txBox="1">
            <a:spLocks noChangeArrowheads="1"/>
          </p:cNvSpPr>
          <p:nvPr/>
        </p:nvSpPr>
        <p:spPr bwMode="auto">
          <a:xfrm>
            <a:off x="5548313" y="1108075"/>
            <a:ext cx="823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0400/07</a:t>
            </a:r>
          </a:p>
        </p:txBody>
      </p:sp>
      <p:sp>
        <p:nvSpPr>
          <p:cNvPr id="201767" name="Text Box 39"/>
          <p:cNvSpPr txBox="1">
            <a:spLocks noChangeArrowheads="1"/>
          </p:cNvSpPr>
          <p:nvPr/>
        </p:nvSpPr>
        <p:spPr bwMode="auto">
          <a:xfrm>
            <a:off x="3675063" y="4483100"/>
            <a:ext cx="1947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ar-OM" sz="2000" dirty="0">
                <a:solidFill>
                  <a:srgbClr val="000000"/>
                </a:solidFill>
                <a:latin typeface="Arial" charset="0"/>
              </a:rPr>
              <a:t>مسار الإعصار جونو 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286000"/>
            <a:ext cx="739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rgbClr val="FF0000"/>
                </a:solidFill>
              </a:rPr>
              <a:t>Qalhat</a:t>
            </a:r>
            <a:r>
              <a:rPr lang="en-US" sz="2800" dirty="0" smtClean="0"/>
              <a:t> recorded wind speed of </a:t>
            </a:r>
            <a:r>
              <a:rPr lang="en-US" sz="2800" dirty="0" smtClean="0">
                <a:solidFill>
                  <a:srgbClr val="FF0000"/>
                </a:solidFill>
              </a:rPr>
              <a:t>94 knots</a:t>
            </a:r>
          </a:p>
          <a:p>
            <a:pPr rtl="0">
              <a:buFont typeface="Wingdings" pitchFamily="2" charset="2"/>
              <a:buChar char="Ø"/>
            </a:pPr>
            <a:endParaRPr lang="en-US" sz="2800" dirty="0" smtClean="0">
              <a:solidFill>
                <a:srgbClr val="FF0000"/>
              </a:solidFill>
            </a:endParaRPr>
          </a:p>
          <a:p>
            <a:pPr rtl="0">
              <a:buFont typeface="Wingdings" pitchFamily="2" charset="2"/>
              <a:buChar char="Ø"/>
            </a:pPr>
            <a:endParaRPr lang="en-US" sz="2800" dirty="0" smtClean="0">
              <a:solidFill>
                <a:srgbClr val="FF0000"/>
              </a:solidFill>
            </a:endParaRPr>
          </a:p>
          <a:p>
            <a:pPr rt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</a:rPr>
              <a:t>Al-</a:t>
            </a:r>
            <a:r>
              <a:rPr lang="en-US" sz="2800" dirty="0" err="1" smtClean="0">
                <a:solidFill>
                  <a:srgbClr val="FF0000"/>
                </a:solidFill>
              </a:rPr>
              <a:t>Jabal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ALAbiath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recorded rain fall of about </a:t>
            </a:r>
            <a:r>
              <a:rPr lang="en-US" sz="2800" dirty="0" smtClean="0">
                <a:solidFill>
                  <a:srgbClr val="FF0000"/>
                </a:solidFill>
              </a:rPr>
              <a:t>1000 ml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774-DSC_004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1" y="1524000"/>
            <a:ext cx="3810000" cy="2532530"/>
          </a:xfrm>
          <a:prstGeom prst="rect">
            <a:avLst/>
          </a:prstGeom>
        </p:spPr>
      </p:pic>
      <p:pic>
        <p:nvPicPr>
          <p:cNvPr id="4" name="Picture 3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549400"/>
            <a:ext cx="3867630" cy="2565400"/>
          </a:xfrm>
          <a:prstGeom prst="rect">
            <a:avLst/>
          </a:prstGeom>
        </p:spPr>
      </p:pic>
      <p:pic>
        <p:nvPicPr>
          <p:cNvPr id="5" name="Picture 4" descr="9335-lahdah-225ce8dd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267200"/>
            <a:ext cx="3657600" cy="2362200"/>
          </a:xfrm>
          <a:prstGeom prst="rect">
            <a:avLst/>
          </a:prstGeom>
        </p:spPr>
      </p:pic>
      <p:pic>
        <p:nvPicPr>
          <p:cNvPr id="6" name="Picture 5" descr="11811582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4334256"/>
            <a:ext cx="3810000" cy="237134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 eaLnBrk="1" hangingPunct="1"/>
            <a:endParaRPr lang="en-US" dirty="0" smtClean="0"/>
          </a:p>
          <a:p>
            <a:pPr algn="l" eaLnBrk="1" hangingPunct="1"/>
            <a:endParaRPr lang="en-US" dirty="0" smtClean="0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066800" y="1600200"/>
            <a:ext cx="7620000" cy="4525963"/>
          </a:xfrm>
        </p:spPr>
        <p:txBody>
          <a:bodyPr/>
          <a:lstStyle/>
          <a:p>
            <a:pPr algn="l" rtl="0" eaLnBrk="1" hangingPunct="1">
              <a:buFontTx/>
              <a:buNone/>
            </a:pPr>
            <a:r>
              <a:rPr lang="en-US" sz="6600" dirty="0" smtClean="0"/>
              <a:t>      </a:t>
            </a:r>
          </a:p>
          <a:p>
            <a:pPr algn="l" rtl="0" eaLnBrk="1" hangingPunct="1">
              <a:buFontTx/>
              <a:buNone/>
            </a:pPr>
            <a:r>
              <a:rPr lang="en-US" sz="6600" dirty="0" smtClean="0"/>
              <a:t>     Thank You…</a:t>
            </a:r>
            <a:endParaRPr lang="en-US" sz="3200" dirty="0" smtClean="0"/>
          </a:p>
          <a:p>
            <a:pPr algn="l" rtl="0" eaLnBrk="1" hangingPunct="1"/>
            <a:endParaRPr lang="en-US" sz="3200" dirty="0" smtClean="0"/>
          </a:p>
          <a:p>
            <a:pPr algn="l" rtl="0" eaLnBrk="1" hangingPunct="1"/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cs typeface="AF_Najed" pitchFamily="2" charset="-78"/>
              </a:rPr>
              <a:t>Oman Climate</a:t>
            </a:r>
            <a:r>
              <a:rPr lang="ar-SA" dirty="0" smtClean="0">
                <a:solidFill>
                  <a:srgbClr val="FF0000"/>
                </a:solidFill>
                <a:cs typeface="AF_Najed" pitchFamily="2" charset="-78"/>
              </a:rPr>
              <a:t> </a:t>
            </a:r>
            <a:endParaRPr lang="en-US" dirty="0" smtClean="0">
              <a:solidFill>
                <a:srgbClr val="FF0000"/>
              </a:solidFill>
              <a:cs typeface="AF_Najed" pitchFamily="2" charset="-7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382000" cy="4525963"/>
          </a:xfrm>
        </p:spPr>
        <p:txBody>
          <a:bodyPr/>
          <a:lstStyle/>
          <a:p>
            <a:pPr algn="l" rtl="0" eaLnBrk="1" hangingPunct="1"/>
            <a:r>
              <a:rPr lang="en-US" sz="4400" dirty="0" smtClean="0">
                <a:solidFill>
                  <a:srgbClr val="FF0000"/>
                </a:solidFill>
                <a:cs typeface="AF_Najed" pitchFamily="2" charset="-78"/>
              </a:rPr>
              <a:t>Winter</a:t>
            </a:r>
            <a:r>
              <a:rPr lang="en-US" sz="4400" dirty="0" smtClean="0">
                <a:cs typeface="AF_Najed" pitchFamily="2" charset="-78"/>
              </a:rPr>
              <a:t> (December to February) </a:t>
            </a:r>
            <a:endParaRPr lang="ar-SA" sz="4400" dirty="0" smtClean="0">
              <a:cs typeface="AF_Najed" pitchFamily="2" charset="-78"/>
            </a:endParaRPr>
          </a:p>
          <a:p>
            <a:pPr algn="l" rtl="0" eaLnBrk="1" hangingPunct="1"/>
            <a:r>
              <a:rPr lang="en-US" sz="4400" dirty="0" smtClean="0">
                <a:solidFill>
                  <a:srgbClr val="FF0000"/>
                </a:solidFill>
                <a:cs typeface="AF_Najed" pitchFamily="2" charset="-78"/>
              </a:rPr>
              <a:t>Spring</a:t>
            </a:r>
            <a:r>
              <a:rPr lang="en-US" sz="4400" dirty="0" smtClean="0">
                <a:cs typeface="AF_Najed" pitchFamily="2" charset="-78"/>
              </a:rPr>
              <a:t> ( March &amp; April)</a:t>
            </a:r>
          </a:p>
          <a:p>
            <a:pPr algn="l" rtl="0" eaLnBrk="1" hangingPunct="1"/>
            <a:r>
              <a:rPr lang="en-US" sz="4400" dirty="0" smtClean="0">
                <a:solidFill>
                  <a:srgbClr val="FF0000"/>
                </a:solidFill>
                <a:cs typeface="AF_Najed" pitchFamily="2" charset="-78"/>
              </a:rPr>
              <a:t>Summer</a:t>
            </a:r>
            <a:r>
              <a:rPr lang="en-US" sz="4400" dirty="0" smtClean="0">
                <a:cs typeface="AF_Najed" pitchFamily="2" charset="-78"/>
              </a:rPr>
              <a:t> ( May to September)</a:t>
            </a:r>
            <a:endParaRPr lang="ar-SA" sz="4400" dirty="0" smtClean="0">
              <a:cs typeface="AF_Najed" pitchFamily="2" charset="-78"/>
            </a:endParaRPr>
          </a:p>
          <a:p>
            <a:pPr algn="l" rtl="0" eaLnBrk="1" hangingPunct="1"/>
            <a:r>
              <a:rPr lang="en-US" sz="4400" dirty="0" smtClean="0">
                <a:solidFill>
                  <a:srgbClr val="FF0000"/>
                </a:solidFill>
                <a:cs typeface="AF_Najed" pitchFamily="2" charset="-78"/>
              </a:rPr>
              <a:t>Fall</a:t>
            </a:r>
            <a:r>
              <a:rPr lang="en-US" sz="4400" dirty="0" smtClean="0">
                <a:cs typeface="AF_Najed" pitchFamily="2" charset="-78"/>
              </a:rPr>
              <a:t> ( October &amp; November)</a:t>
            </a:r>
            <a:endParaRPr lang="ar-SA" sz="4400" dirty="0" smtClean="0">
              <a:cs typeface="AF_Najed" pitchFamily="2" charset="-78"/>
            </a:endParaRPr>
          </a:p>
          <a:p>
            <a:pPr algn="l" rtl="0" eaLnBrk="1" hangingPunct="1"/>
            <a:endParaRPr lang="en-US" dirty="0" smtClean="0">
              <a:cs typeface="AF_Najed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Seasons in Oman</a:t>
            </a:r>
            <a:endParaRPr lang="ar-O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2 Main seasons: </a:t>
            </a:r>
            <a:r>
              <a:rPr lang="en-US" dirty="0" smtClean="0">
                <a:solidFill>
                  <a:srgbClr val="FF0000"/>
                </a:solidFill>
              </a:rPr>
              <a:t>summer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FF0000"/>
                </a:solidFill>
              </a:rPr>
              <a:t>winter</a:t>
            </a:r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>
                <a:solidFill>
                  <a:srgbClr val="FF0000"/>
                </a:solidFill>
              </a:rPr>
              <a:t>Fall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FF0000"/>
                </a:solidFill>
              </a:rPr>
              <a:t>Spring</a:t>
            </a:r>
            <a:r>
              <a:rPr lang="en-US" dirty="0" smtClean="0"/>
              <a:t> are barely noticeable</a:t>
            </a:r>
          </a:p>
          <a:p>
            <a:pPr algn="l" rtl="0">
              <a:buNone/>
            </a:pPr>
            <a:r>
              <a:rPr lang="en-US" dirty="0" smtClean="0"/>
              <a:t>  locally called (transition periods)  </a:t>
            </a:r>
            <a:endParaRPr lang="ar-OM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118903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Winter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3300"/>
                </a:solidFill>
              </a:rPr>
              <a:t>season</a:t>
            </a:r>
            <a:endParaRPr lang="en-US" dirty="0" smtClean="0">
              <a:cs typeface="AF_Najed" pitchFamily="2" charset="-7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19400"/>
            <a:ext cx="8153400" cy="3306763"/>
          </a:xfrm>
        </p:spPr>
        <p:txBody>
          <a:bodyPr/>
          <a:lstStyle/>
          <a:p>
            <a:pPr algn="l" rtl="0" eaLnBrk="1" hangingPunct="1"/>
            <a:r>
              <a:rPr lang="en-US" sz="2800" dirty="0" smtClean="0"/>
              <a:t>Cold and Dry (due to </a:t>
            </a:r>
            <a:r>
              <a:rPr lang="en-US" sz="2800" dirty="0" smtClean="0">
                <a:solidFill>
                  <a:srgbClr val="FF3300"/>
                </a:solidFill>
              </a:rPr>
              <a:t>winter monsoon</a:t>
            </a:r>
            <a:r>
              <a:rPr lang="en-US" sz="2800" dirty="0" smtClean="0"/>
              <a:t>) </a:t>
            </a:r>
          </a:p>
          <a:p>
            <a:pPr algn="l" rtl="0" eaLnBrk="1" hangingPunct="1"/>
            <a:endParaRPr lang="en-US" sz="2800" dirty="0" smtClean="0"/>
          </a:p>
          <a:p>
            <a:pPr algn="l" rtl="0" eaLnBrk="1" hangingPunct="1"/>
            <a:endParaRPr lang="en-US" sz="2800" dirty="0" smtClean="0"/>
          </a:p>
          <a:p>
            <a:pPr algn="l" rtl="0" eaLnBrk="1" hangingPunct="1"/>
            <a:r>
              <a:rPr lang="en-US" sz="2800" dirty="0" smtClean="0"/>
              <a:t>Main feature: Westerly disturbances (</a:t>
            </a:r>
            <a:r>
              <a:rPr lang="en-US" sz="2800" dirty="0" smtClean="0">
                <a:solidFill>
                  <a:srgbClr val="FF3300"/>
                </a:solidFill>
              </a:rPr>
              <a:t>Troughs</a:t>
            </a:r>
            <a:r>
              <a:rPr lang="en-US" sz="2800" dirty="0" smtClean="0"/>
              <a:t>) coming from </a:t>
            </a:r>
            <a:r>
              <a:rPr lang="en-US" sz="2800" dirty="0" smtClean="0">
                <a:solidFill>
                  <a:srgbClr val="FF3300"/>
                </a:solidFill>
              </a:rPr>
              <a:t>Mediterranean</a:t>
            </a:r>
            <a:r>
              <a:rPr lang="en-US" sz="2800" dirty="0" smtClean="0"/>
              <a:t> sea.</a:t>
            </a:r>
          </a:p>
          <a:p>
            <a:pPr algn="l"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Winter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3300"/>
                </a:solidFill>
              </a:rPr>
              <a:t>season</a:t>
            </a:r>
            <a:endParaRPr lang="ar-OM" dirty="0">
              <a:solidFill>
                <a:srgbClr val="FF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Mainly dry air due to winter monsoon.</a:t>
            </a:r>
            <a:endParaRPr lang="ar-OM" dirty="0"/>
          </a:p>
        </p:txBody>
      </p:sp>
      <p:pic>
        <p:nvPicPr>
          <p:cNvPr id="4" name="Picture 2" descr="lt7-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0"/>
            <a:ext cx="6934200" cy="421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Winter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3300"/>
                </a:solidFill>
              </a:rPr>
              <a:t>season</a:t>
            </a:r>
            <a:endParaRPr lang="ar-OM" dirty="0">
              <a:solidFill>
                <a:srgbClr val="FF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Example of westerly disturbances coming from Mediterranean sea (21 April-03 May):</a:t>
            </a:r>
            <a:endParaRPr lang="ar-OM" dirty="0"/>
          </a:p>
        </p:txBody>
      </p:sp>
      <p:pic>
        <p:nvPicPr>
          <p:cNvPr id="58370" name="Picture 2" descr="C:\Users\CoE\Desktop\breifing\Mahmoud\850\850 W &amp; DP_2120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743200"/>
            <a:ext cx="3505200" cy="1981200"/>
          </a:xfrm>
          <a:prstGeom prst="rect">
            <a:avLst/>
          </a:prstGeom>
          <a:noFill/>
        </p:spPr>
      </p:pic>
      <p:pic>
        <p:nvPicPr>
          <p:cNvPr id="58371" name="Picture 3" descr="C:\Users\CoE\Desktop\breifing\Mahmoud\500\500GP_21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743200"/>
            <a:ext cx="3581400" cy="1981200"/>
          </a:xfrm>
          <a:prstGeom prst="rect">
            <a:avLst/>
          </a:prstGeom>
          <a:noFill/>
        </p:spPr>
      </p:pic>
      <p:pic>
        <p:nvPicPr>
          <p:cNvPr id="58373" name="Picture 5" descr="C:\Users\CoE\Desktop\breifing\Mahmoud\wind_pressure\P&amp;W_01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800600"/>
            <a:ext cx="3581400" cy="1905000"/>
          </a:xfrm>
          <a:prstGeom prst="rect">
            <a:avLst/>
          </a:prstGeom>
          <a:noFill/>
        </p:spPr>
      </p:pic>
      <p:pic>
        <p:nvPicPr>
          <p:cNvPr id="58374" name="Picture 6" descr="C:\Users\CoE\Desktop\breifing\Mahmoud\IR\21-4\IR_2112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876800"/>
            <a:ext cx="35052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OM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OM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7143</TotalTime>
  <Words>670</Words>
  <Application>Microsoft Office PowerPoint</Application>
  <PresentationFormat>On-screen Show (4:3)</PresentationFormat>
  <Paragraphs>184</Paragraphs>
  <Slides>44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Default Design</vt:lpstr>
      <vt:lpstr>Photo Editor Photo</vt:lpstr>
      <vt:lpstr>Slide 1</vt:lpstr>
      <vt:lpstr>Location of Oman</vt:lpstr>
      <vt:lpstr>Direcorate of Metorology and Air Navigation (DGMAN)</vt:lpstr>
      <vt:lpstr>Oman Climate </vt:lpstr>
      <vt:lpstr>Oman Climate </vt:lpstr>
      <vt:lpstr>Seasons in Oman</vt:lpstr>
      <vt:lpstr>Winter season</vt:lpstr>
      <vt:lpstr>Winter season</vt:lpstr>
      <vt:lpstr>Winter season</vt:lpstr>
      <vt:lpstr>The system caused a lot of flash floods/dust storms  </vt:lpstr>
      <vt:lpstr> Snow over Musandam mountains, Dec2004</vt:lpstr>
      <vt:lpstr>Slide 12</vt:lpstr>
      <vt:lpstr>ثلوج على محافظة مسندم (29ديسمبر2004)</vt:lpstr>
      <vt:lpstr>Snow over Shams mountains, Feb, 2006</vt:lpstr>
      <vt:lpstr> Dust storms </vt:lpstr>
      <vt:lpstr>Main dust storm sources</vt:lpstr>
      <vt:lpstr>Summer season</vt:lpstr>
      <vt:lpstr>   Sources of moisture</vt:lpstr>
      <vt:lpstr>Summer  Southwest monsoon</vt:lpstr>
      <vt:lpstr>During summer</vt:lpstr>
      <vt:lpstr>Local Activities (Orographic Convection)</vt:lpstr>
      <vt:lpstr>Convergence</vt:lpstr>
      <vt:lpstr>Time and place </vt:lpstr>
      <vt:lpstr>Local thunderstorm</vt:lpstr>
      <vt:lpstr>Kharif</vt:lpstr>
      <vt:lpstr>Monsoon Outbreak</vt:lpstr>
      <vt:lpstr>Salalah During Khareef</vt:lpstr>
      <vt:lpstr>Spring and Fall</vt:lpstr>
      <vt:lpstr>Trough (April)</vt:lpstr>
      <vt:lpstr>Tropical Cyclones</vt:lpstr>
      <vt:lpstr>History of TCs  hit Oman since 1891 to 2002</vt:lpstr>
      <vt:lpstr>Slide 32</vt:lpstr>
      <vt:lpstr>Examples of Tropical cyclones that hit Oman</vt:lpstr>
      <vt:lpstr> Tropical Cyclone  June 1996 </vt:lpstr>
      <vt:lpstr>Slide 35</vt:lpstr>
      <vt:lpstr>Tropical Cyclone   May 2002</vt:lpstr>
      <vt:lpstr>Tropical cyclone hit Alsharqia coast in November 1993 </vt:lpstr>
      <vt:lpstr>Slide 38</vt:lpstr>
      <vt:lpstr>Slide 39</vt:lpstr>
      <vt:lpstr> Tropical Cyclone “Guno”  June 2006 </vt:lpstr>
      <vt:lpstr>Slide 41</vt:lpstr>
      <vt:lpstr>Slide 42</vt:lpstr>
      <vt:lpstr>Slide 43</vt:lpstr>
      <vt:lpstr>Slide 44</vt:lpstr>
    </vt:vector>
  </TitlesOfParts>
  <Company>dgcam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اليوم العالمي للأرصاد الجوية</dc:title>
  <dc:creator>saeed</dc:creator>
  <cp:lastModifiedBy>Met2</cp:lastModifiedBy>
  <cp:revision>148</cp:revision>
  <dcterms:created xsi:type="dcterms:W3CDTF">2005-03-09T05:40:57Z</dcterms:created>
  <dcterms:modified xsi:type="dcterms:W3CDTF">2013-05-22T07:25:25Z</dcterms:modified>
</cp:coreProperties>
</file>