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330" r:id="rId3"/>
    <p:sldId id="337" r:id="rId4"/>
    <p:sldId id="334" r:id="rId5"/>
    <p:sldId id="332" r:id="rId6"/>
    <p:sldId id="305" r:id="rId7"/>
    <p:sldId id="335" r:id="rId8"/>
    <p:sldId id="306" r:id="rId9"/>
    <p:sldId id="328" r:id="rId10"/>
    <p:sldId id="309" r:id="rId11"/>
    <p:sldId id="336" r:id="rId12"/>
    <p:sldId id="338" r:id="rId13"/>
    <p:sldId id="341" r:id="rId14"/>
    <p:sldId id="342" r:id="rId15"/>
    <p:sldId id="340" r:id="rId16"/>
    <p:sldId id="343" r:id="rId17"/>
    <p:sldId id="344" r:id="rId18"/>
    <p:sldId id="346" r:id="rId19"/>
    <p:sldId id="348" r:id="rId20"/>
    <p:sldId id="345" r:id="rId21"/>
    <p:sldId id="350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1" r:id="rId31"/>
    <p:sldId id="360" r:id="rId32"/>
    <p:sldId id="349" r:id="rId33"/>
    <p:sldId id="363" r:id="rId34"/>
    <p:sldId id="368" r:id="rId35"/>
    <p:sldId id="367" r:id="rId36"/>
    <p:sldId id="339" r:id="rId37"/>
    <p:sldId id="36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9A2A"/>
    <a:srgbClr val="006699"/>
    <a:srgbClr val="0070A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1657" autoAdjust="0"/>
  </p:normalViewPr>
  <p:slideViewPr>
    <p:cSldViewPr>
      <p:cViewPr>
        <p:scale>
          <a:sx n="100" d="100"/>
          <a:sy n="100" d="100"/>
        </p:scale>
        <p:origin x="-138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3C39CB-E799-4164-B5A2-4870DDDD6882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D7A2C9-9134-46E5-8E5F-1927D476634B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SMOS has demonstrated the concept of Aperture Synthesis Radiometry in Two Dimensions from space, end-to-end, only 3 months after launch.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It is a completely new observation technique, that will likely extend in the future to other applications, other frequency bands and other orbits.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New retrieval algorithms have been developed for multi-incidence angle wide-field of view observations.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concept is fully scalable and allows to achieve very fine spatial resolution without moving parts.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SMOS has also provided science a step forward through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Corbella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equation, a real breakthrough in the fundamental theory of radio-astronomy, established in the 60’s.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Our major concern, the electromagnetic cleanness of MIRAS itself, vanished after the first tests with the complete instrument, where we achieved unbiased high quality measurements.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SMOS will be the first ESA mission flying a complete optical harness, which has contributed to the electromagnetic cleanness of the measurements (optical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fibres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do not generate electrical noise).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 summary, SMOS is a milestone mission in remote sensing.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7A2C9-9134-46E5-8E5F-1927D476634B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52600"/>
            <a:ext cx="7916862" cy="1143000"/>
          </a:xfrm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0325" y="3124200"/>
            <a:ext cx="6478588" cy="10668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62063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700463" y="6248400"/>
            <a:ext cx="2895600" cy="4572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smtClean="0"/>
              <a:t>shahn@ipf.tuwien.ac.at</a:t>
            </a: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29463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1C92F055-53E3-4ED0-8C95-BCD680CEB6D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19050">
            <a:solidFill>
              <a:srgbClr val="0070A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AT"/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1752600" y="50292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137" name="Picture 41" descr="Q:\Templates\Logos\2012_10_01_LOGO_DEPARTMENT\LogoGEO+TUWIE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180000"/>
            <a:ext cx="1748847" cy="83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C24A4-1675-46B9-B565-59C10AABC54A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5791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5791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E9748-37A7-40DF-96FD-6BBA524251F9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17806-0914-4B0C-A19F-56347FBB60B8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589C5-4970-4E76-8B23-330CF4C447C4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732F1-6948-4343-9385-B823138C23F4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BC57D-3B01-47EE-B7F5-3125FDF7107F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F0FD4-3C9C-4F74-A97E-537F3B3716EF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5DB87-487A-4527-A68D-547E620A6091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6285A-A223-4747-A7AF-C12F2960AF05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8087D-FAEF-4F41-A370-2718053A779E}" type="slidenum">
              <a:rPr lang="en-AU"/>
              <a:pPr/>
              <a:t>‹Nr.›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 w="19050">
            <a:solidFill>
              <a:srgbClr val="0070A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err="1" smtClean="0"/>
              <a:t>Klicken</a:t>
            </a:r>
            <a:r>
              <a:rPr lang="en-AU" dirty="0" smtClean="0"/>
              <a:t> </a:t>
            </a:r>
            <a:r>
              <a:rPr lang="en-AU" dirty="0" err="1" smtClean="0"/>
              <a:t>Sie</a:t>
            </a:r>
            <a:r>
              <a:rPr lang="en-AU" dirty="0" smtClean="0"/>
              <a:t>, um das </a:t>
            </a:r>
            <a:r>
              <a:rPr lang="en-AU" dirty="0" err="1" smtClean="0"/>
              <a:t>Titelformat</a:t>
            </a:r>
            <a:r>
              <a:rPr lang="en-AU" dirty="0" smtClean="0"/>
              <a:t> </a:t>
            </a:r>
            <a:r>
              <a:rPr lang="en-AU" dirty="0" err="1" smtClean="0"/>
              <a:t>zu</a:t>
            </a:r>
            <a:r>
              <a:rPr lang="en-AU" dirty="0" smtClean="0"/>
              <a:t> </a:t>
            </a:r>
            <a:r>
              <a:rPr lang="en-AU" dirty="0" err="1" smtClean="0"/>
              <a:t>bearbeiten</a:t>
            </a:r>
            <a:endParaRPr lang="en-AU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Klicken Sie, um die Formate des Vorlagentextes zu bearbeiten</a:t>
            </a:r>
          </a:p>
          <a:p>
            <a:pPr lvl="1"/>
            <a:r>
              <a:rPr lang="en-AU" smtClean="0"/>
              <a:t>Zweite Ebene</a:t>
            </a:r>
          </a:p>
          <a:p>
            <a:pPr lvl="2"/>
            <a:r>
              <a:rPr lang="en-AU" smtClean="0"/>
              <a:t>Dritte Ebene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en-AU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AU" smtClean="0"/>
              <a:t>shahn@ipf.tuwien.ac.at</a:t>
            </a:r>
            <a:endParaRPr lang="en-A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0840046A-D667-449A-9AEC-878A26A29CB2}" type="slidenum">
              <a:rPr lang="en-AU" smtClean="0"/>
              <a:pPr/>
              <a:t>‹Nr.›</a:t>
            </a:fld>
            <a:endParaRPr lang="en-A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19050">
            <a:solidFill>
              <a:srgbClr val="0070A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AT"/>
          </a:p>
        </p:txBody>
      </p:sp>
      <p:pic>
        <p:nvPicPr>
          <p:cNvPr id="9" name="Picture 41" descr="Q:\Templates\Logos\2012_10_01_LOGO_DEPARTMENT\LogoGEO+TUWIEN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0000" y="6231600"/>
            <a:ext cx="1005775" cy="482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AF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Char char="•"/>
        <a:defRPr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Arial" charset="0"/>
        <a:buChar char="–"/>
        <a:defRPr sz="16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8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Soil Moisture from Remote </a:t>
            </a:r>
            <a:r>
              <a:rPr lang="en-GB" dirty="0" smtClean="0"/>
              <a:t>Sensing:</a:t>
            </a:r>
            <a:br>
              <a:rPr lang="en-GB" dirty="0" smtClean="0"/>
            </a:br>
            <a:r>
              <a:rPr lang="en-GB" dirty="0" smtClean="0"/>
              <a:t>METOP ASCAT Soil Moisture Retrieval</a:t>
            </a:r>
            <a:endParaRPr lang="en-GB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Sebastian Hahn</a:t>
            </a:r>
            <a:endParaRPr lang="de-DE" dirty="0"/>
          </a:p>
          <a:p>
            <a:r>
              <a:rPr lang="de-DE" sz="1600" dirty="0" smtClean="0">
                <a:cs typeface="Arial" charset="0"/>
              </a:rPr>
              <a:t>shahn@ipf.tuwien.ac.at</a:t>
            </a:r>
            <a:endParaRPr lang="de-DE" sz="1600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27088" y="4556125"/>
            <a:ext cx="7467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000" dirty="0" smtClean="0"/>
              <a:t>Research Group Photogrammetry and Remote Sensing</a:t>
            </a:r>
          </a:p>
          <a:p>
            <a:pPr algn="ctr">
              <a:spcBef>
                <a:spcPct val="50000"/>
              </a:spcBef>
            </a:pPr>
            <a:r>
              <a:rPr lang="en-AU" sz="2000" dirty="0" smtClean="0"/>
              <a:t>Department of Geodesy and </a:t>
            </a:r>
            <a:r>
              <a:rPr lang="en-AU" sz="2000" dirty="0" err="1" smtClean="0"/>
              <a:t>Geoinformation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/>
              <a:t>Vienna University of Technology </a:t>
            </a:r>
            <a:br>
              <a:rPr lang="en-AU" sz="2000" dirty="0"/>
            </a:br>
            <a:r>
              <a:rPr lang="en-AU" sz="1600" dirty="0" smtClean="0"/>
              <a:t>www.ipf.tuwien.ac.at/radar</a:t>
            </a:r>
            <a:endParaRPr lang="en-AU" sz="1600" dirty="0"/>
          </a:p>
        </p:txBody>
      </p:sp>
      <p:pic>
        <p:nvPicPr>
          <p:cNvPr id="5" name="Picture 4" descr="C:\Users\shahn\Desktop\P1000417.png"/>
          <p:cNvPicPr>
            <a:picLocks noChangeAspect="1" noChangeArrowheads="1"/>
          </p:cNvPicPr>
          <p:nvPr/>
        </p:nvPicPr>
        <p:blipFill>
          <a:blip r:embed="rId2" cstate="print"/>
          <a:srcRect t="2937"/>
          <a:stretch>
            <a:fillRect/>
          </a:stretch>
        </p:blipFill>
        <p:spPr bwMode="auto">
          <a:xfrm rot="21093487">
            <a:off x="2004212" y="3001399"/>
            <a:ext cx="1144842" cy="139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Scattering Mechanisms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dirty="0" smtClean="0"/>
          </a:p>
          <a:p>
            <a:pPr lvl="2"/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4" descr="scattering_vegetation"/>
          <p:cNvPicPr>
            <a:picLocks noChangeAspect="1" noChangeArrowheads="1"/>
          </p:cNvPicPr>
          <p:nvPr/>
        </p:nvPicPr>
        <p:blipFill>
          <a:blip r:embed="rId3" cstate="print"/>
          <a:srcRect l="28149"/>
          <a:stretch>
            <a:fillRect/>
          </a:stretch>
        </p:blipFill>
        <p:spPr bwMode="auto">
          <a:xfrm>
            <a:off x="5239955" y="4567610"/>
            <a:ext cx="3653979" cy="172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779912" y="5503714"/>
            <a:ext cx="158171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  <a:t>Surface scattering</a:t>
            </a:r>
          </a:p>
          <a:p>
            <a:pPr algn="r"/>
            <a: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  <a:t>(attenuated by</a:t>
            </a:r>
            <a:b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  <a:t>vegetation canopy)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799795" y="4691881"/>
            <a:ext cx="15031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  <a:t>Volume scattering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816019" y="4351586"/>
            <a:ext cx="21599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  <a:ea typeface="Verdana" pitchFamily="34" charset="0"/>
                <a:cs typeface="Calibri" pitchFamily="34" charset="0"/>
              </a:rPr>
              <a:t>Surface-volume interaction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/>
        </p:nvGraphicFramePr>
        <p:xfrm>
          <a:off x="3923928" y="3802558"/>
          <a:ext cx="4032250" cy="490538"/>
        </p:xfrm>
        <a:graphic>
          <a:graphicData uri="http://schemas.openxmlformats.org/presentationml/2006/ole">
            <p:oleObj spid="_x0000_s161793" name="Equation" r:id="rId4" imgW="2298600" imgH="279360" progId="Equation.3">
              <p:embed/>
            </p:oleObj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5960035" y="636781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Bartalis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213674" y="1423070"/>
            <a:ext cx="5150414" cy="1429866"/>
            <a:chOff x="3560" y="615"/>
            <a:chExt cx="2136" cy="593"/>
          </a:xfrm>
        </p:grpSpPr>
        <p:pic>
          <p:nvPicPr>
            <p:cNvPr id="12" name="Picture 20" descr="surface_roughnes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0" y="709"/>
              <a:ext cx="2136" cy="486"/>
            </a:xfrm>
            <a:prstGeom prst="rect">
              <a:avLst/>
            </a:prstGeom>
            <a:solidFill>
              <a:schemeClr val="accent1">
                <a:alpha val="21960"/>
              </a:schemeClr>
            </a:solidFill>
            <a:ln w="28575">
              <a:noFill/>
              <a:miter lim="800000"/>
              <a:headEnd/>
              <a:tailEnd/>
            </a:ln>
          </p:spPr>
        </p:pic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3606" y="615"/>
              <a:ext cx="2086" cy="59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3528" y="1268760"/>
            <a:ext cx="21005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Surface Scattering</a:t>
            </a:r>
            <a:endParaRPr lang="en-GB" sz="20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51920" y="3284984"/>
            <a:ext cx="319260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Backscatter from Vegetation</a:t>
            </a:r>
            <a:endParaRPr lang="en-GB" sz="20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23528" y="3284984"/>
            <a:ext cx="21248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Volume Scattering</a:t>
            </a:r>
            <a:endParaRPr lang="en-GB" sz="20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5536" y="285293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Ulaby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et al., 1982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10</a:t>
            </a:fld>
            <a:endParaRPr lang="en-AU"/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861048"/>
            <a:ext cx="2376264" cy="171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467544" y="568273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Ulaby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et al., 1982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Microwave</a:t>
            </a:r>
            <a:r>
              <a:rPr lang="de-DE" dirty="0" smtClean="0"/>
              <a:t> </a:t>
            </a:r>
            <a:r>
              <a:rPr lang="de-DE" dirty="0" err="1" smtClean="0"/>
              <a:t>missions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moisture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33333"/>
                </a:solidFill>
              </a:rPr>
              <a:t>33 </a:t>
            </a:r>
            <a:r>
              <a:rPr lang="de-DE" dirty="0" err="1" smtClean="0">
                <a:solidFill>
                  <a:srgbClr val="333333"/>
                </a:solidFill>
              </a:rPr>
              <a:t>years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of</a:t>
            </a:r>
            <a:r>
              <a:rPr lang="de-DE" dirty="0" smtClean="0">
                <a:solidFill>
                  <a:srgbClr val="333333"/>
                </a:solidFill>
              </a:rPr>
              <a:t> passive </a:t>
            </a:r>
            <a:r>
              <a:rPr lang="de-DE" dirty="0" err="1" smtClean="0">
                <a:solidFill>
                  <a:srgbClr val="333333"/>
                </a:solidFill>
              </a:rPr>
              <a:t>and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active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satellite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microwave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observations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for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soil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moisture</a:t>
            </a:r>
            <a:endParaRPr lang="de-DE" dirty="0" smtClean="0">
              <a:solidFill>
                <a:srgbClr val="333333"/>
              </a:solidFill>
            </a:endParaRP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9" descr="overview_satellites_v2011101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302" y="1700808"/>
            <a:ext cx="77041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SMOS –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Ocean</a:t>
            </a:r>
            <a:r>
              <a:rPr lang="de-AT" dirty="0" smtClean="0"/>
              <a:t> </a:t>
            </a:r>
            <a:r>
              <a:rPr lang="de-AT" dirty="0" err="1" smtClean="0"/>
              <a:t>Salinity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4644008" y="1196752"/>
            <a:ext cx="4199384" cy="43211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Launched</a:t>
            </a:r>
            <a:r>
              <a:rPr lang="en-GB" sz="1800" kern="0" dirty="0" smtClean="0">
                <a:latin typeface="Calibri" pitchFamily="34" charset="0"/>
                <a:cs typeface="Calibri" pitchFamily="34" charset="0"/>
              </a:rPr>
              <a:t>: Nov. 2009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Passive, L-band, 1.41 GHz, 21.3 cm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 and H polarisation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Spatial Resolution: 30 – 50 km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Swath: 1000 km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Daily global coverage: 82 %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Multi-angular: 30 – 55°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Synthetic Antenna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Several (quasi) instantaneous independent measurements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Picture 5" descr="smos_final_new"/>
          <p:cNvPicPr>
            <a:picLocks noChangeAspect="1" noChangeArrowheads="1"/>
          </p:cNvPicPr>
          <p:nvPr/>
        </p:nvPicPr>
        <p:blipFill>
          <a:blip r:embed="rId3" cstate="print"/>
          <a:srcRect b="10728"/>
          <a:stretch>
            <a:fillRect/>
          </a:stretch>
        </p:blipFill>
        <p:spPr bwMode="auto">
          <a:xfrm>
            <a:off x="251520" y="1268760"/>
            <a:ext cx="4032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20170" y="3716685"/>
            <a:ext cx="782637" cy="336550"/>
          </a:xfrm>
          <a:prstGeom prst="rect">
            <a:avLst/>
          </a:prstGeom>
          <a:solidFill>
            <a:srgbClr val="FFFFFF">
              <a:alpha val="6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/>
              <a:t>SMOS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10" name="Textfeld 9"/>
          <p:cNvSpPr txBox="1"/>
          <p:nvPr/>
        </p:nvSpPr>
        <p:spPr>
          <a:xfrm>
            <a:off x="251520" y="422108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ESA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4581128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Calibri" pitchFamily="34" charset="0"/>
                <a:cs typeface="Calibri" pitchFamily="34" charset="0"/>
              </a:rPr>
              <a:t>MIRAS, the Microwave Imaging Radiometer using Aperture Synthesis instrument, is a passive microwave 2-D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interferometric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radiometer measuring in L-Band; 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</a:rPr>
              <a:t>69 antennas are equally distributed over the 3 arms and the central structure. </a:t>
            </a:r>
            <a:endParaRPr lang="de-AT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1364" name="Picture 4" descr="http://www.cesbio.ups-tlse.fr/SMOS_blog/smos_rfi/image.php?id=54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581128"/>
            <a:ext cx="3054608" cy="2132856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1403648" y="6309320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http://www.cesbio.ups-tlse.fr/SMOS_blog/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1366" name="Picture 6" descr="https://encrypted-tbn3.gstatic.com/images?q=tbn:ANd9GcTOV6YuDaWD_Tq36rY5hhF01qHu_L4lA4zugkK1528G0OnVK4iIR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12776"/>
            <a:ext cx="1022251" cy="506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SMAP –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</a:t>
            </a:r>
            <a:r>
              <a:rPr lang="de-AT" dirty="0" err="1" smtClean="0"/>
              <a:t>Active</a:t>
            </a:r>
            <a:r>
              <a:rPr lang="de-AT" dirty="0" smtClean="0"/>
              <a:t> Passive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0" y="1196752"/>
            <a:ext cx="4347592" cy="5400600"/>
          </a:xfrm>
        </p:spPr>
        <p:txBody>
          <a:bodyPr/>
          <a:lstStyle/>
          <a:p>
            <a:r>
              <a:rPr lang="de-AT" dirty="0" err="1" smtClean="0"/>
              <a:t>Active</a:t>
            </a:r>
            <a:endParaRPr lang="de-AT" dirty="0" smtClean="0"/>
          </a:p>
          <a:p>
            <a:pPr lvl="1"/>
            <a:r>
              <a:rPr lang="de-AT" dirty="0" err="1" smtClean="0"/>
              <a:t>Frequency</a:t>
            </a:r>
            <a:r>
              <a:rPr lang="de-AT" dirty="0" smtClean="0"/>
              <a:t>: 1.26 GHz</a:t>
            </a:r>
          </a:p>
          <a:p>
            <a:pPr lvl="1"/>
            <a:r>
              <a:rPr lang="de-AT" dirty="0" err="1" smtClean="0"/>
              <a:t>Polarizations</a:t>
            </a:r>
            <a:r>
              <a:rPr lang="de-AT" dirty="0" smtClean="0"/>
              <a:t>: VV, HH, HV (not </a:t>
            </a:r>
            <a:r>
              <a:rPr lang="de-AT" dirty="0" err="1" smtClean="0"/>
              <a:t>fully</a:t>
            </a:r>
            <a:r>
              <a:rPr lang="de-AT" dirty="0" smtClean="0"/>
              <a:t> </a:t>
            </a:r>
            <a:r>
              <a:rPr lang="de-AT" dirty="0" err="1" smtClean="0"/>
              <a:t>polarimetric</a:t>
            </a:r>
            <a:r>
              <a:rPr lang="de-AT" dirty="0" smtClean="0"/>
              <a:t>)</a:t>
            </a:r>
          </a:p>
          <a:p>
            <a:pPr lvl="1"/>
            <a:r>
              <a:rPr lang="de-AT" dirty="0" smtClean="0"/>
              <a:t>Relative </a:t>
            </a:r>
            <a:r>
              <a:rPr lang="de-AT" dirty="0" err="1" smtClean="0"/>
              <a:t>accuracy</a:t>
            </a:r>
            <a:r>
              <a:rPr lang="de-AT" dirty="0" smtClean="0"/>
              <a:t> (3 km </a:t>
            </a:r>
            <a:r>
              <a:rPr lang="de-AT" dirty="0" err="1" smtClean="0"/>
              <a:t>grid</a:t>
            </a:r>
            <a:r>
              <a:rPr lang="de-AT" dirty="0" smtClean="0"/>
              <a:t>): 1 dB (HH </a:t>
            </a:r>
            <a:r>
              <a:rPr lang="de-AT" dirty="0" err="1" smtClean="0"/>
              <a:t>and</a:t>
            </a:r>
            <a:r>
              <a:rPr lang="de-AT" dirty="0" smtClean="0"/>
              <a:t> VV), 1.5 dB (HV)</a:t>
            </a:r>
          </a:p>
          <a:p>
            <a:r>
              <a:rPr lang="de-AT" dirty="0" smtClean="0"/>
              <a:t>Passive</a:t>
            </a:r>
          </a:p>
          <a:p>
            <a:pPr lvl="1"/>
            <a:r>
              <a:rPr lang="en-US" dirty="0" smtClean="0"/>
              <a:t>Frequency: 1.41 GHz </a:t>
            </a:r>
          </a:p>
          <a:p>
            <a:pPr lvl="1"/>
            <a:r>
              <a:rPr lang="en-US" dirty="0" smtClean="0"/>
              <a:t>Polarizations: H, V, 3rd &amp; 4th Stokes </a:t>
            </a:r>
          </a:p>
          <a:p>
            <a:pPr lvl="1"/>
            <a:r>
              <a:rPr lang="en-US" dirty="0" smtClean="0"/>
              <a:t>Relative accuracy (30 km grid): 1.3 K</a:t>
            </a:r>
          </a:p>
          <a:p>
            <a:r>
              <a:rPr lang="de-AT" dirty="0" err="1" smtClean="0"/>
              <a:t>Spatial</a:t>
            </a:r>
            <a:r>
              <a:rPr lang="de-AT" dirty="0" smtClean="0"/>
              <a:t> Resolution:</a:t>
            </a:r>
          </a:p>
          <a:p>
            <a:pPr lvl="1"/>
            <a:r>
              <a:rPr lang="de-AT" dirty="0" smtClean="0"/>
              <a:t>Radiometer (IFOV): 39 km x 47 km</a:t>
            </a:r>
          </a:p>
          <a:p>
            <a:pPr lvl="1"/>
            <a:r>
              <a:rPr lang="de-AT" dirty="0" smtClean="0"/>
              <a:t>SAR: 1-3 km (</a:t>
            </a:r>
            <a:r>
              <a:rPr lang="de-AT" dirty="0" err="1" smtClean="0"/>
              <a:t>over</a:t>
            </a:r>
            <a:r>
              <a:rPr lang="de-AT" dirty="0" smtClean="0"/>
              <a:t> </a:t>
            </a:r>
            <a:r>
              <a:rPr lang="de-AT" dirty="0" err="1" smtClean="0"/>
              <a:t>outer</a:t>
            </a:r>
            <a:r>
              <a:rPr lang="de-AT" dirty="0" smtClean="0"/>
              <a:t> 70%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swath</a:t>
            </a:r>
            <a:r>
              <a:rPr lang="de-AT" dirty="0" smtClean="0"/>
              <a:t>)</a:t>
            </a:r>
          </a:p>
          <a:p>
            <a:r>
              <a:rPr lang="de-AT" dirty="0" err="1" smtClean="0"/>
              <a:t>Swath</a:t>
            </a:r>
            <a:r>
              <a:rPr lang="de-AT" dirty="0" smtClean="0"/>
              <a:t> </a:t>
            </a:r>
            <a:r>
              <a:rPr lang="de-AT" dirty="0" err="1" smtClean="0"/>
              <a:t>width</a:t>
            </a:r>
            <a:r>
              <a:rPr lang="de-AT" dirty="0" smtClean="0"/>
              <a:t>: 1000 km</a:t>
            </a:r>
          </a:p>
          <a:p>
            <a:r>
              <a:rPr lang="de-AT" dirty="0" smtClean="0"/>
              <a:t>Orbit: Polar, Sun-</a:t>
            </a:r>
            <a:r>
              <a:rPr lang="de-AT" dirty="0" err="1" smtClean="0"/>
              <a:t>Synchronous</a:t>
            </a:r>
            <a:endParaRPr lang="de-AT" dirty="0" smtClean="0"/>
          </a:p>
          <a:p>
            <a:endParaRPr lang="en-US" dirty="0" smtClean="0"/>
          </a:p>
          <a:p>
            <a:pPr lvl="1"/>
            <a:endParaRPr lang="de-AT" dirty="0" smtClean="0"/>
          </a:p>
          <a:p>
            <a:pPr lvl="1"/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107504" y="4797152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Conically-scanning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deployable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mesh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reflector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shared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radar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and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dirty="0" err="1" smtClean="0">
                <a:latin typeface="Calibri" pitchFamily="34" charset="0"/>
                <a:cs typeface="Calibri" pitchFamily="34" charset="0"/>
              </a:rPr>
              <a:t>radiometer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 (Diameter: 6 m, Rotation rate: 14.6 RPM)</a:t>
            </a:r>
          </a:p>
        </p:txBody>
      </p:sp>
      <p:pic>
        <p:nvPicPr>
          <p:cNvPr id="270338" name="Picture 2" descr="http://pmm.nasa.gov/sites/default/files/imce/SMAP-landscape1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032448" cy="3114424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5428" y="3933056"/>
            <a:ext cx="764953" cy="338554"/>
          </a:xfrm>
          <a:prstGeom prst="rect">
            <a:avLst/>
          </a:prstGeom>
          <a:solidFill>
            <a:srgbClr val="FFFFFF">
              <a:alpha val="6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/>
              <a:t>SMAP</a:t>
            </a:r>
            <a:endParaRPr lang="en-GB" sz="1600" dirty="0"/>
          </a:p>
        </p:txBody>
      </p:sp>
      <p:pic>
        <p:nvPicPr>
          <p:cNvPr id="270340" name="Picture 4" descr="http://upload.wikimedia.org/wikipedia/commons/2/25/Nasa-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1021" y="1412776"/>
            <a:ext cx="736923" cy="629891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179512" y="443711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NASA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331640" y="5877272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b="1" dirty="0" smtClean="0">
                <a:latin typeface="Calibri" pitchFamily="34" charset="0"/>
                <a:cs typeface="Calibri" pitchFamily="34" charset="0"/>
              </a:rPr>
              <a:t>Launch: Nov. 2014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European C-Band </a:t>
            </a:r>
            <a:r>
              <a:rPr lang="de-AT" dirty="0" err="1" smtClean="0"/>
              <a:t>Scatterometer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41176" y="1268760"/>
            <a:ext cx="41868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ERS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Scatterometers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Symbol" pitchFamily="18" charset="2"/>
              </a:rPr>
              <a:t> = 5.7 cm / 5.3 GHz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VV Polarization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Resolution: (25) / 50 km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Daily global coverage: 41%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Multi-incidence: 18-59°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3 Antennas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Data availability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ERS-1: 1991-2000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ERS-2: 1995-2011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gaps due to loss of gyros (2001) and on-board tape recorder (2003)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211960" y="1270560"/>
            <a:ext cx="468052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METOP Advanced Scatterometer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Symbol" pitchFamily="18" charset="2"/>
              </a:rPr>
              <a:t> = 5.7 cm / 5.3 GHz</a:t>
            </a: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VV Polarization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Resolution: 25 / 50 km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Daily global coverage: 82 %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Multi-incidence: 25-65°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6 Antennas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Data availability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At least 15 years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METOP-A: since 2006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4" descr="F:\ERS_l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39752" y="3212976"/>
            <a:ext cx="1905659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F:\METOP_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356992"/>
            <a:ext cx="1944216" cy="126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4213" y="584200"/>
            <a:ext cx="8027987" cy="5581650"/>
            <a:chOff x="476" y="572"/>
            <a:chExt cx="5057" cy="349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572"/>
              <a:ext cx="5057" cy="3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476" y="618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835" y="663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620688"/>
            <a:ext cx="1368152" cy="504056"/>
          </a:xfrm>
        </p:spPr>
        <p:txBody>
          <a:bodyPr/>
          <a:lstStyle/>
          <a:p>
            <a:pPr>
              <a:buNone/>
            </a:pPr>
            <a:r>
              <a:rPr lang="de-AT" sz="2800" b="1" dirty="0" smtClean="0"/>
              <a:t>ERS-1/2</a:t>
            </a:r>
            <a:endParaRPr lang="de-AT" sz="2800" b="1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4499992" y="619200"/>
            <a:ext cx="24482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METOP ASCAT</a:t>
            </a:r>
            <a:endParaRPr kumimoji="0" lang="de-AT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7092280" y="404664"/>
            <a:ext cx="1836204" cy="1135038"/>
            <a:chOff x="612" y="572"/>
            <a:chExt cx="4808" cy="3447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49421"/>
            <a:stretch>
              <a:fillRect/>
            </a:stretch>
          </p:blipFill>
          <p:spPr bwMode="auto">
            <a:xfrm>
              <a:off x="3034" y="589"/>
              <a:ext cx="2386" cy="3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612" y="609"/>
              <a:ext cx="317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971" y="572"/>
              <a:ext cx="317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771800" y="421754"/>
            <a:ext cx="1021981" cy="1135038"/>
            <a:chOff x="612" y="572"/>
            <a:chExt cx="2676" cy="3447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r="50956"/>
            <a:stretch>
              <a:fillRect/>
            </a:stretch>
          </p:blipFill>
          <p:spPr bwMode="auto">
            <a:xfrm>
              <a:off x="703" y="589"/>
              <a:ext cx="2313" cy="3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612" y="609"/>
              <a:ext cx="317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2971" y="572"/>
              <a:ext cx="317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059832" y="580526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Bartalis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 Wien Change Detection Approach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5" name="Gruppieren 4"/>
          <p:cNvGrpSpPr/>
          <p:nvPr/>
        </p:nvGrpSpPr>
        <p:grpSpPr>
          <a:xfrm>
            <a:off x="755576" y="2368326"/>
            <a:ext cx="7775575" cy="3436938"/>
            <a:chOff x="792163" y="2852936"/>
            <a:chExt cx="7775575" cy="3436938"/>
          </a:xfrm>
        </p:grpSpPr>
        <p:pic>
          <p:nvPicPr>
            <p:cNvPr id="6" name="Picture 2" descr="soil moisture seri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2163" y="2852936"/>
              <a:ext cx="7775575" cy="3436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547813" y="3409255"/>
              <a:ext cx="2592387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SCAT </a:t>
              </a:r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Measurement</a:t>
              </a:r>
            </a:p>
          </p:txBody>
        </p:sp>
      </p:grp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3131840" y="1412776"/>
          <a:ext cx="2735262" cy="949325"/>
        </p:xfrm>
        <a:graphic>
          <a:graphicData uri="http://schemas.openxmlformats.org/presentationml/2006/ole">
            <p:oleObj spid="_x0000_s245762" name="Equation" r:id="rId4" imgW="1536480" imgH="533160" progId="Equation.3">
              <p:embed/>
            </p:oleObj>
          </a:graphicData>
        </a:graphic>
      </p:graphicFrame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16</a:t>
            </a:fld>
            <a:endParaRPr lang="en-AU"/>
          </a:p>
        </p:txBody>
      </p:sp>
      <p:graphicFrame>
        <p:nvGraphicFramePr>
          <p:cNvPr id="245763" name="Object 6"/>
          <p:cNvGraphicFramePr>
            <a:graphicFrameLocks noChangeAspect="1"/>
          </p:cNvGraphicFramePr>
          <p:nvPr/>
        </p:nvGraphicFramePr>
        <p:xfrm>
          <a:off x="323528" y="3645024"/>
          <a:ext cx="565150" cy="407987"/>
        </p:xfrm>
        <a:graphic>
          <a:graphicData uri="http://schemas.openxmlformats.org/presentationml/2006/ole">
            <p:oleObj spid="_x0000_s245763" name="Formel" r:id="rId5" imgW="317160" imgH="228600" progId="Equation.3">
              <p:embed/>
            </p:oleObj>
          </a:graphicData>
        </a:graphic>
      </p:graphicFrame>
      <p:graphicFrame>
        <p:nvGraphicFramePr>
          <p:cNvPr id="245764" name="Object 6"/>
          <p:cNvGraphicFramePr>
            <a:graphicFrameLocks noChangeAspect="1"/>
          </p:cNvGraphicFramePr>
          <p:nvPr/>
        </p:nvGraphicFramePr>
        <p:xfrm>
          <a:off x="8100392" y="4653136"/>
          <a:ext cx="723900" cy="450850"/>
        </p:xfrm>
        <a:graphic>
          <a:graphicData uri="http://schemas.openxmlformats.org/presentationml/2006/ole">
            <p:oleObj spid="_x0000_s245764" name="Formel" r:id="rId6" imgW="406080" imgH="253800" progId="Equation.3">
              <p:embed/>
            </p:oleObj>
          </a:graphicData>
        </a:graphic>
      </p:graphicFrame>
      <p:graphicFrame>
        <p:nvGraphicFramePr>
          <p:cNvPr id="245765" name="Object 6"/>
          <p:cNvGraphicFramePr>
            <a:graphicFrameLocks noChangeAspect="1"/>
          </p:cNvGraphicFramePr>
          <p:nvPr/>
        </p:nvGraphicFramePr>
        <p:xfrm>
          <a:off x="8100392" y="2636912"/>
          <a:ext cx="768350" cy="406400"/>
        </p:xfrm>
        <a:graphic>
          <a:graphicData uri="http://schemas.openxmlformats.org/presentationml/2006/ole">
            <p:oleObj spid="_x0000_s245765" name="Formel" r:id="rId7" imgW="43164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 Wien Model </a:t>
            </a:r>
            <a:r>
              <a:rPr lang="de-AT" dirty="0" smtClean="0"/>
              <a:t>–</a:t>
            </a:r>
            <a:r>
              <a:rPr lang="en-GB" dirty="0" smtClean="0"/>
              <a:t> Assumptions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2" descr="R:\Projects\WARP\Graphics\WARP Processing Ste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01" y="1297360"/>
            <a:ext cx="4319847" cy="468052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1268760"/>
            <a:ext cx="37444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Linear relationship between backscatter (in dB) and soil moisture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Empirical description of incidence angle behaviour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Land cover patterns do not change over 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Roughness at a 25/50 km scale is constant in 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Vegetation cycle basically unchanged from year to year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Seasonal vegetation effects cancel each other out at the "cross-over angles"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dependent on soil moisture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17</a:t>
            </a:fld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2190" y="1628800"/>
            <a:ext cx="3178282" cy="170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933056"/>
            <a:ext cx="6660803" cy="213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051720" y="1221755"/>
            <a:ext cx="4968552" cy="177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tabLst/>
              <a:defRPr/>
            </a:pPr>
            <a:r>
              <a:rPr kumimoji="0" lang="sv-S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Constructing</a:t>
            </a:r>
            <a:r>
              <a:rPr kumimoji="0" lang="sv-S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the Discrete Global Grid (DGG)</a:t>
            </a:r>
          </a:p>
          <a:p>
            <a:pPr marL="342900" indent="-342900">
              <a:spcBef>
                <a:spcPct val="20000"/>
              </a:spcBef>
              <a:buClr>
                <a:srgbClr val="0070AF"/>
              </a:buClr>
              <a:buSzPct val="85000"/>
              <a:buFont typeface="Wingdings" pitchFamily="2" charset="2"/>
              <a:buChar char="§"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Adapted sinusoidal grid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Ellipsoid: GEM6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Discontinuity at 180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°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meridian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18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365104"/>
            <a:ext cx="3168352" cy="170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28463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347043"/>
            <a:ext cx="2778591" cy="273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7020272" y="2780928"/>
            <a:ext cx="576064" cy="50405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" name="Down Arrow 23"/>
          <p:cNvSpPr>
            <a:spLocks noChangeArrowheads="1"/>
          </p:cNvSpPr>
          <p:nvPr/>
        </p:nvSpPr>
        <p:spPr bwMode="auto">
          <a:xfrm rot="3825541">
            <a:off x="5947079" y="2814834"/>
            <a:ext cx="295433" cy="1644260"/>
          </a:xfrm>
          <a:prstGeom prst="downArrow">
            <a:avLst>
              <a:gd name="adj1" fmla="val 50000"/>
              <a:gd name="adj2" fmla="val 10678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0" name="Textfeld 19"/>
          <p:cNvSpPr txBox="1"/>
          <p:nvPr/>
        </p:nvSpPr>
        <p:spPr>
          <a:xfrm>
            <a:off x="6084168" y="611478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err="1" smtClean="0">
                <a:latin typeface="Calibri" pitchFamily="34" charset="0"/>
                <a:cs typeface="Calibri" pitchFamily="34" charset="0"/>
              </a:rPr>
              <a:t>Hamming</a:t>
            </a:r>
            <a:r>
              <a:rPr lang="de-AT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400" dirty="0" err="1" smtClean="0">
                <a:latin typeface="Calibri" pitchFamily="34" charset="0"/>
                <a:cs typeface="Calibri" pitchFamily="34" charset="0"/>
              </a:rPr>
              <a:t>window</a:t>
            </a:r>
            <a:endParaRPr lang="de-AT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5" cstate="print"/>
          <a:srcRect l="945" t="26453" r="776" b="22751"/>
          <a:stretch>
            <a:fillRect/>
          </a:stretch>
        </p:blipFill>
        <p:spPr bwMode="auto">
          <a:xfrm>
            <a:off x="2771800" y="1844824"/>
            <a:ext cx="222909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Textfeld 21"/>
          <p:cNvSpPr txBox="1"/>
          <p:nvPr/>
        </p:nvSpPr>
        <p:spPr>
          <a:xfrm>
            <a:off x="2627784" y="283319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smtClean="0">
                <a:latin typeface="Calibri" pitchFamily="34" charset="0"/>
                <a:cs typeface="Calibri" pitchFamily="34" charset="0"/>
              </a:rPr>
              <a:t>Orbit </a:t>
            </a:r>
            <a:r>
              <a:rPr lang="de-AT" sz="1400" dirty="0" err="1" smtClean="0">
                <a:latin typeface="Calibri" pitchFamily="34" charset="0"/>
                <a:cs typeface="Calibri" pitchFamily="34" charset="0"/>
              </a:rPr>
              <a:t>geometry</a:t>
            </a:r>
            <a:endParaRPr lang="de-AT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 l="945" t="26453" r="776" b="22751"/>
          <a:stretch>
            <a:fillRect/>
          </a:stretch>
        </p:blipFill>
        <p:spPr bwMode="auto">
          <a:xfrm>
            <a:off x="2699792" y="1628800"/>
            <a:ext cx="222909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 l="945" t="26453" r="776" b="22751"/>
          <a:stretch>
            <a:fillRect/>
          </a:stretch>
        </p:blipFill>
        <p:spPr bwMode="auto">
          <a:xfrm>
            <a:off x="2627784" y="1412776"/>
            <a:ext cx="2229094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26" name="Gerade Verbindung mit Pfeil 25"/>
          <p:cNvCxnSpPr/>
          <p:nvPr/>
        </p:nvCxnSpPr>
        <p:spPr bwMode="auto">
          <a:xfrm>
            <a:off x="2267744" y="1628800"/>
            <a:ext cx="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feld 27"/>
          <p:cNvSpPr txBox="1"/>
          <p:nvPr/>
        </p:nvSpPr>
        <p:spPr>
          <a:xfrm>
            <a:off x="1835696" y="263691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smtClean="0">
                <a:latin typeface="Calibri" pitchFamily="34" charset="0"/>
                <a:cs typeface="Calibri" pitchFamily="34" charset="0"/>
              </a:rPr>
              <a:t>time</a:t>
            </a:r>
            <a:endParaRPr lang="de-AT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123728" y="623731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and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Bartalis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Foliennummernplatzhalt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19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Introduction to Soil Moisture</a:t>
            </a:r>
          </a:p>
          <a:p>
            <a:pPr marL="457200" indent="-457200"/>
            <a:r>
              <a:rPr lang="en-US" dirty="0" smtClean="0"/>
              <a:t>Microwave properties</a:t>
            </a:r>
          </a:p>
          <a:p>
            <a:pPr marL="457200" indent="-457200"/>
            <a:r>
              <a:rPr lang="en-US" dirty="0" smtClean="0"/>
              <a:t>Remote Sensing of soil moisture </a:t>
            </a:r>
          </a:p>
          <a:p>
            <a:pPr marL="857250" lvl="1" indent="-457200"/>
            <a:r>
              <a:rPr lang="en-US" dirty="0" smtClean="0"/>
              <a:t>SMOS</a:t>
            </a:r>
          </a:p>
          <a:p>
            <a:pPr marL="857250" lvl="1" indent="-457200"/>
            <a:r>
              <a:rPr lang="en-US" dirty="0" smtClean="0"/>
              <a:t>SMAP</a:t>
            </a:r>
          </a:p>
          <a:p>
            <a:pPr marL="857250" lvl="1" indent="-457200"/>
            <a:r>
              <a:rPr lang="en-US" dirty="0" smtClean="0"/>
              <a:t>METOP ASCAT</a:t>
            </a:r>
          </a:p>
          <a:p>
            <a:pPr marL="457200" indent="-457200"/>
            <a:r>
              <a:rPr lang="en-US" dirty="0" smtClean="0"/>
              <a:t>TU Wien Soil Moisture Retrieval</a:t>
            </a:r>
          </a:p>
          <a:p>
            <a:pPr marL="857250" lvl="1" indent="-457200"/>
            <a:r>
              <a:rPr lang="en-US" dirty="0" smtClean="0"/>
              <a:t>Assumption</a:t>
            </a:r>
          </a:p>
          <a:p>
            <a:pPr marL="857250" lvl="1" indent="-457200"/>
            <a:r>
              <a:rPr lang="en-US" dirty="0" smtClean="0"/>
              <a:t>Processing steps</a:t>
            </a:r>
          </a:p>
          <a:p>
            <a:pPr marL="857250" lvl="1" indent="-457200"/>
            <a:r>
              <a:rPr lang="en-US" dirty="0" smtClean="0"/>
              <a:t>Limitations</a:t>
            </a:r>
          </a:p>
          <a:p>
            <a:pPr marL="457200" indent="-457200"/>
            <a:r>
              <a:rPr lang="en-US" dirty="0" smtClean="0"/>
              <a:t>Conclusion</a:t>
            </a:r>
          </a:p>
          <a:p>
            <a:pPr marL="457200" indent="-457200"/>
            <a:endParaRPr lang="en-US" dirty="0" smtClean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2593557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221088"/>
            <a:ext cx="2630952" cy="234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91434"/>
            <a:ext cx="3370187" cy="230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157216"/>
            <a:ext cx="858572" cy="4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916832"/>
            <a:ext cx="821646" cy="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1168" y="2708920"/>
            <a:ext cx="820000" cy="40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7634" y="1844824"/>
            <a:ext cx="614286" cy="6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8970" y="2564904"/>
            <a:ext cx="614286" cy="6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5559" y="3356992"/>
            <a:ext cx="617697" cy="6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0385" y="3501008"/>
            <a:ext cx="768775" cy="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feld 31"/>
          <p:cNvSpPr txBox="1"/>
          <p:nvPr/>
        </p:nvSpPr>
        <p:spPr>
          <a:xfrm>
            <a:off x="5004048" y="3861048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Bartalis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2006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and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Bartalis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20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Inhaltsplatzhalter 90"/>
          <p:cNvSpPr>
            <a:spLocks noGrp="1"/>
          </p:cNvSpPr>
          <p:nvPr>
            <p:ph idx="1"/>
          </p:nvPr>
        </p:nvSpPr>
        <p:spPr>
          <a:xfrm>
            <a:off x="2627784" y="1340768"/>
            <a:ext cx="6059016" cy="4785395"/>
          </a:xfrm>
        </p:spPr>
        <p:txBody>
          <a:bodyPr/>
          <a:lstStyle/>
          <a:p>
            <a:pPr>
              <a:buNone/>
            </a:pPr>
            <a:r>
              <a:rPr lang="de-AT" sz="2000" dirty="0" err="1" smtClean="0"/>
              <a:t>Estimated</a:t>
            </a:r>
            <a:r>
              <a:rPr lang="de-AT" sz="2000" dirty="0" smtClean="0"/>
              <a:t> Standard Deviation (ESD)</a:t>
            </a:r>
            <a:endParaRPr lang="de-AT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5220072" y="1971303"/>
          <a:ext cx="2692400" cy="809625"/>
        </p:xfrm>
        <a:graphic>
          <a:graphicData uri="http://schemas.openxmlformats.org/presentationml/2006/ole">
            <p:oleObj spid="_x0000_s277506" name="Equation" r:id="rId3" imgW="1358310" imgH="406224" progId="Equation.3">
              <p:embed/>
            </p:oleObj>
          </a:graphicData>
        </a:graphic>
      </p:graphicFrame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2915816" y="2128912"/>
          <a:ext cx="1828800" cy="508000"/>
        </p:xfrm>
        <a:graphic>
          <a:graphicData uri="http://schemas.openxmlformats.org/presentationml/2006/ole">
            <p:oleObj spid="_x0000_s277507" name="Equation" r:id="rId4" imgW="914400" imgH="253800" progId="Equation.3">
              <p:embed/>
            </p:oleObj>
          </a:graphicData>
        </a:graphic>
      </p:graphicFrame>
      <p:pic>
        <p:nvPicPr>
          <p:cNvPr id="18" name="Content Placeholder 3" descr="078_esd_spatia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159" y="2997312"/>
            <a:ext cx="647428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20" name="Rechteck 19"/>
          <p:cNvSpPr/>
          <p:nvPr/>
        </p:nvSpPr>
        <p:spPr>
          <a:xfrm>
            <a:off x="4356711" y="6372036"/>
            <a:ext cx="1943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2009 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0" name="Gruppieren 20"/>
          <p:cNvGrpSpPr>
            <a:grpSpLocks/>
          </p:cNvGrpSpPr>
          <p:nvPr/>
        </p:nvGrpSpPr>
        <p:grpSpPr bwMode="auto">
          <a:xfrm>
            <a:off x="2205261" y="3982873"/>
            <a:ext cx="786014" cy="606215"/>
            <a:chOff x="3347863" y="4437112"/>
            <a:chExt cx="1111994" cy="792088"/>
          </a:xfrm>
        </p:grpSpPr>
        <p:sp>
          <p:nvSpPr>
            <p:cNvPr id="21" name="Rechteck 20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4" cy="32064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measure</a:t>
              </a:r>
            </a:p>
          </p:txBody>
        </p:sp>
      </p:grpSp>
      <p:grpSp>
        <p:nvGrpSpPr>
          <p:cNvPr id="23" name="Gruppieren 17"/>
          <p:cNvGrpSpPr>
            <a:grpSpLocks/>
          </p:cNvGrpSpPr>
          <p:nvPr/>
        </p:nvGrpSpPr>
        <p:grpSpPr bwMode="auto">
          <a:xfrm>
            <a:off x="6552015" y="3982873"/>
            <a:ext cx="936656" cy="606215"/>
            <a:chOff x="3347863" y="4437112"/>
            <a:chExt cx="1111994" cy="792088"/>
          </a:xfrm>
        </p:grpSpPr>
        <p:sp>
          <p:nvSpPr>
            <p:cNvPr id="24" name="Rechteck 23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rgbClr val="A7E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3" cy="321013"/>
            </a:xfrm>
            <a:prstGeom prst="rect">
              <a:avLst/>
            </a:prstGeom>
            <a:solidFill>
              <a:srgbClr val="0070A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curvature</a:t>
              </a:r>
            </a:p>
          </p:txBody>
        </p:sp>
      </p:grpSp>
      <p:grpSp>
        <p:nvGrpSpPr>
          <p:cNvPr id="26" name="Gruppieren 16"/>
          <p:cNvGrpSpPr>
            <a:grpSpLocks/>
          </p:cNvGrpSpPr>
          <p:nvPr/>
        </p:nvGrpSpPr>
        <p:grpSpPr bwMode="auto">
          <a:xfrm>
            <a:off x="4320015" y="3978557"/>
            <a:ext cx="930582" cy="606215"/>
            <a:chOff x="3347863" y="4437112"/>
            <a:chExt cx="1111994" cy="792088"/>
          </a:xfrm>
        </p:grpSpPr>
        <p:sp>
          <p:nvSpPr>
            <p:cNvPr id="27" name="Rechteck 26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rgbClr val="C7E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3" cy="321013"/>
            </a:xfrm>
            <a:prstGeom prst="rect">
              <a:avLst/>
            </a:prstGeom>
            <a:solidFill>
              <a:srgbClr val="00854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slope</a:t>
              </a:r>
            </a:p>
          </p:txBody>
        </p:sp>
      </p:grpSp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2195736" y="4122574"/>
          <a:ext cx="6336703" cy="602570"/>
        </p:xfrm>
        <a:graphic>
          <a:graphicData uri="http://schemas.openxmlformats.org/presentationml/2006/ole">
            <p:oleObj spid="_x0000_s278532" name="Equation" r:id="rId3" imgW="4140000" imgH="393480" progId="Equation.3">
              <p:embed/>
            </p:oleObj>
          </a:graphicData>
        </a:graphic>
      </p:graphicFrame>
      <p:grpSp>
        <p:nvGrpSpPr>
          <p:cNvPr id="30" name="Group 6"/>
          <p:cNvGrpSpPr>
            <a:grpSpLocks noChangeAspect="1"/>
          </p:cNvGrpSpPr>
          <p:nvPr/>
        </p:nvGrpSpPr>
        <p:grpSpPr bwMode="auto">
          <a:xfrm>
            <a:off x="2123728" y="1628800"/>
            <a:ext cx="6298355" cy="1728192"/>
            <a:chOff x="358775" y="2420938"/>
            <a:chExt cx="8428038" cy="2312987"/>
          </a:xfrm>
        </p:grpSpPr>
        <p:pic>
          <p:nvPicPr>
            <p:cNvPr id="31" name="Picture 3" descr="011_Incidence_angle_dependency_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1525" y="2420938"/>
              <a:ext cx="2525713" cy="2312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 descr="012_Incidence_angle_dependency_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64275" y="2420938"/>
              <a:ext cx="2522538" cy="231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5" descr="013_Incidence_angle_dependency_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8775" y="2420938"/>
              <a:ext cx="2525713" cy="2312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907704" y="3499668"/>
            <a:ext cx="44640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0070AF"/>
              </a:buClr>
              <a:buSzPct val="85000"/>
              <a:defRPr/>
            </a:pPr>
            <a:r>
              <a:rPr lang="en-GB" sz="1800" kern="0" dirty="0">
                <a:latin typeface="+mn-lt"/>
              </a:rPr>
              <a:t>Taylor series (degree 2), expansion point: </a:t>
            </a:r>
          </a:p>
        </p:txBody>
      </p:sp>
      <p:graphicFrame>
        <p:nvGraphicFramePr>
          <p:cNvPr id="35" name="Object 4"/>
          <p:cNvGraphicFramePr>
            <a:graphicFrameLocks noChangeAspect="1"/>
          </p:cNvGraphicFramePr>
          <p:nvPr/>
        </p:nvGraphicFramePr>
        <p:xfrm>
          <a:off x="6319242" y="3520058"/>
          <a:ext cx="1121663" cy="360040"/>
        </p:xfrm>
        <a:graphic>
          <a:graphicData uri="http://schemas.openxmlformats.org/presentationml/2006/ole">
            <p:oleObj spid="_x0000_s278533" name="Equation" r:id="rId7" imgW="660240" imgH="228600" progId="Equation.3">
              <p:embed/>
            </p:oleObj>
          </a:graphicData>
        </a:graphic>
      </p:graphicFrame>
      <p:pic>
        <p:nvPicPr>
          <p:cNvPr id="36" name="Picture 2" descr="E:\sh\mt\mt\latex\figures\hires\ch3\sm_veg_change.png"/>
          <p:cNvPicPr>
            <a:picLocks noChangeAspect="1" noChangeArrowheads="1"/>
          </p:cNvPicPr>
          <p:nvPr/>
        </p:nvPicPr>
        <p:blipFill>
          <a:blip r:embed="rId8" cstate="print"/>
          <a:srcRect r="51900"/>
          <a:stretch>
            <a:fillRect/>
          </a:stretch>
        </p:blipFill>
        <p:spPr bwMode="auto">
          <a:xfrm>
            <a:off x="2339752" y="4869360"/>
            <a:ext cx="202426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E:\sh\mt\mt\latex\figures\hires\ch3\sm_veg_change.png"/>
          <p:cNvPicPr>
            <a:picLocks noChangeAspect="1" noChangeArrowheads="1"/>
          </p:cNvPicPr>
          <p:nvPr/>
        </p:nvPicPr>
        <p:blipFill>
          <a:blip r:embed="rId8" cstate="print"/>
          <a:srcRect l="51900"/>
          <a:stretch>
            <a:fillRect/>
          </a:stretch>
        </p:blipFill>
        <p:spPr bwMode="auto">
          <a:xfrm>
            <a:off x="5076056" y="4869360"/>
            <a:ext cx="202426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uppieren 51"/>
          <p:cNvGrpSpPr/>
          <p:nvPr/>
        </p:nvGrpSpPr>
        <p:grpSpPr>
          <a:xfrm>
            <a:off x="7236296" y="5445424"/>
            <a:ext cx="1080120" cy="1086647"/>
            <a:chOff x="7308304" y="5560094"/>
            <a:chExt cx="792088" cy="755753"/>
          </a:xfrm>
        </p:grpSpPr>
        <p:grpSp>
          <p:nvGrpSpPr>
            <p:cNvPr id="39" name="Gruppieren 49"/>
            <p:cNvGrpSpPr/>
            <p:nvPr/>
          </p:nvGrpSpPr>
          <p:grpSpPr>
            <a:xfrm>
              <a:off x="7424761" y="5997213"/>
              <a:ext cx="140842" cy="210030"/>
              <a:chOff x="7596336" y="5805264"/>
              <a:chExt cx="288032" cy="504056"/>
            </a:xfrm>
          </p:grpSpPr>
          <p:sp>
            <p:nvSpPr>
              <p:cNvPr id="48" name="Zylinder 47"/>
              <p:cNvSpPr/>
              <p:nvPr/>
            </p:nvSpPr>
            <p:spPr>
              <a:xfrm>
                <a:off x="7740352" y="6021288"/>
                <a:ext cx="45719" cy="288032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9" name="Wolke 48"/>
              <p:cNvSpPr/>
              <p:nvPr/>
            </p:nvSpPr>
            <p:spPr>
              <a:xfrm>
                <a:off x="7596336" y="5805264"/>
                <a:ext cx="288032" cy="288032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7308304" y="5877272"/>
              <a:ext cx="349370" cy="39695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41" name="Gruppieren 46"/>
            <p:cNvGrpSpPr/>
            <p:nvPr/>
          </p:nvGrpSpPr>
          <p:grpSpPr>
            <a:xfrm>
              <a:off x="7527658" y="5838905"/>
              <a:ext cx="273935" cy="408506"/>
              <a:chOff x="7596336" y="5805264"/>
              <a:chExt cx="288032" cy="504056"/>
            </a:xfrm>
          </p:grpSpPr>
          <p:sp>
            <p:nvSpPr>
              <p:cNvPr id="46" name="Zylinder 45"/>
              <p:cNvSpPr/>
              <p:nvPr/>
            </p:nvSpPr>
            <p:spPr>
              <a:xfrm>
                <a:off x="7740352" y="6021288"/>
                <a:ext cx="45719" cy="288032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7" name="Wolke 46"/>
              <p:cNvSpPr/>
              <p:nvPr/>
            </p:nvSpPr>
            <p:spPr>
              <a:xfrm>
                <a:off x="7596336" y="5805264"/>
                <a:ext cx="288032" cy="288032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51" name="Rechteck 50"/>
            <p:cNvSpPr/>
            <p:nvPr/>
          </p:nvSpPr>
          <p:spPr>
            <a:xfrm>
              <a:off x="7380312" y="5805264"/>
              <a:ext cx="524918" cy="510583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43" name="Gruppieren 45"/>
            <p:cNvGrpSpPr/>
            <p:nvPr/>
          </p:nvGrpSpPr>
          <p:grpSpPr>
            <a:xfrm>
              <a:off x="7634566" y="5560094"/>
              <a:ext cx="465826" cy="694665"/>
              <a:chOff x="7596336" y="5805264"/>
              <a:chExt cx="288032" cy="504056"/>
            </a:xfrm>
          </p:grpSpPr>
          <p:sp>
            <p:nvSpPr>
              <p:cNvPr id="44" name="Zylinder 43"/>
              <p:cNvSpPr/>
              <p:nvPr/>
            </p:nvSpPr>
            <p:spPr>
              <a:xfrm>
                <a:off x="7740352" y="6021288"/>
                <a:ext cx="45719" cy="288032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Wolke 41"/>
              <p:cNvSpPr/>
              <p:nvPr/>
            </p:nvSpPr>
            <p:spPr>
              <a:xfrm>
                <a:off x="7596336" y="5805264"/>
                <a:ext cx="288032" cy="288032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rgbClr val="659A2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53" name="Textfeld 52"/>
          <p:cNvSpPr txBox="1"/>
          <p:nvPr/>
        </p:nvSpPr>
        <p:spPr>
          <a:xfrm>
            <a:off x="1979712" y="111545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err="1" smtClean="0">
                <a:latin typeface="Calibri" pitchFamily="34" charset="0"/>
                <a:cs typeface="Calibri" pitchFamily="34" charset="0"/>
              </a:rPr>
              <a:t>Incidence</a:t>
            </a:r>
            <a:r>
              <a:rPr lang="de-AT" sz="1800" b="1" dirty="0" smtClean="0">
                <a:latin typeface="Calibri" pitchFamily="34" charset="0"/>
                <a:cs typeface="Calibri" pitchFamily="34" charset="0"/>
              </a:rPr>
              <a:t> angle – </a:t>
            </a:r>
            <a:r>
              <a:rPr lang="de-AT" sz="1800" b="1" dirty="0" err="1" smtClean="0">
                <a:latin typeface="Calibri" pitchFamily="34" charset="0"/>
                <a:cs typeface="Calibri" pitchFamily="34" charset="0"/>
              </a:rPr>
              <a:t>backscatter</a:t>
            </a:r>
            <a:r>
              <a:rPr lang="de-AT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800" b="1" dirty="0" err="1" smtClean="0">
                <a:latin typeface="Calibri" pitchFamily="34" charset="0"/>
                <a:cs typeface="Calibri" pitchFamily="34" charset="0"/>
              </a:rPr>
              <a:t>behaviour</a:t>
            </a:r>
            <a:r>
              <a:rPr lang="de-AT" sz="1800" b="1" dirty="0" smtClean="0">
                <a:latin typeface="Calibri" pitchFamily="34" charset="0"/>
                <a:cs typeface="Calibri" pitchFamily="34" charset="0"/>
              </a:rPr>
              <a:t>              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Foliennummernplatzhalt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22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0" name="Picture 7" descr="014_Local_Slope_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024" y="1196752"/>
            <a:ext cx="2160000" cy="221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Object 6"/>
          <p:cNvGraphicFramePr>
            <a:graphicFrameLocks noChangeAspect="1"/>
          </p:cNvGraphicFramePr>
          <p:nvPr/>
        </p:nvGraphicFramePr>
        <p:xfrm>
          <a:off x="2483768" y="3501008"/>
          <a:ext cx="2405883" cy="725944"/>
        </p:xfrm>
        <a:graphic>
          <a:graphicData uri="http://schemas.openxmlformats.org/presentationml/2006/ole">
            <p:oleObj spid="_x0000_s279556" name="Equation" r:id="rId4" imgW="1600200" imgH="482400" progId="Equation.3">
              <p:embed/>
            </p:oleObj>
          </a:graphicData>
        </a:graphic>
      </p:graphicFrame>
      <p:pic>
        <p:nvPicPr>
          <p:cNvPr id="53" name="Picture 4" descr="016_Local_Slope_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196752"/>
            <a:ext cx="2160000" cy="239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4" name="Object 2"/>
          <p:cNvGraphicFramePr>
            <a:graphicFrameLocks noChangeAspect="1"/>
          </p:cNvGraphicFramePr>
          <p:nvPr/>
        </p:nvGraphicFramePr>
        <p:xfrm>
          <a:off x="5436096" y="3645024"/>
          <a:ext cx="2880320" cy="295181"/>
        </p:xfrm>
        <a:graphic>
          <a:graphicData uri="http://schemas.openxmlformats.org/presentationml/2006/ole">
            <p:oleObj spid="_x0000_s279557" name="Equation" r:id="rId6" imgW="1981080" imgH="203040" progId="Equation.3">
              <p:embed/>
            </p:oleObj>
          </a:graphicData>
        </a:graphic>
      </p:graphicFrame>
      <p:pic>
        <p:nvPicPr>
          <p:cNvPr id="55" name="Content Placeholder 11" descr="050_Slope_2periods_gp1991352.pn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627784" y="4365104"/>
            <a:ext cx="2246470" cy="2160000"/>
          </a:xfrm>
        </p:spPr>
      </p:pic>
      <p:pic>
        <p:nvPicPr>
          <p:cNvPr id="56" name="Content Placeholder 4" descr="056_Slope_w4_w5_gp199135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3112" y="4365104"/>
            <a:ext cx="252728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hteck 56"/>
          <p:cNvSpPr/>
          <p:nvPr/>
        </p:nvSpPr>
        <p:spPr>
          <a:xfrm>
            <a:off x="4499377" y="6505599"/>
            <a:ext cx="1728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4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Foliennummernplatzhalt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angle</a:t>
            </a:r>
          </a:p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4499992" y="1104999"/>
            <a:ext cx="1728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4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, 2009</a:t>
            </a:r>
            <a:endParaRPr lang="de-AT" sz="1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6" descr="D:\shahn\projects\201208_shahn_cci workshop 2012\images\908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252" y="4421369"/>
            <a:ext cx="6582196" cy="2247991"/>
          </a:xfrm>
          <a:prstGeom prst="rect">
            <a:avLst/>
          </a:prstGeom>
          <a:noFill/>
        </p:spPr>
      </p:pic>
      <p:grpSp>
        <p:nvGrpSpPr>
          <p:cNvPr id="23" name="Gruppieren 19"/>
          <p:cNvGrpSpPr>
            <a:grpSpLocks/>
          </p:cNvGrpSpPr>
          <p:nvPr/>
        </p:nvGrpSpPr>
        <p:grpSpPr bwMode="auto">
          <a:xfrm>
            <a:off x="3438524" y="3725665"/>
            <a:ext cx="790575" cy="479680"/>
            <a:chOff x="3347863" y="4437112"/>
            <a:chExt cx="1111994" cy="792088"/>
          </a:xfrm>
        </p:grpSpPr>
        <p:sp>
          <p:nvSpPr>
            <p:cNvPr id="24" name="Rechteck 23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4" cy="32064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measure</a:t>
              </a:r>
            </a:p>
          </p:txBody>
        </p:sp>
      </p:grpSp>
      <p:grpSp>
        <p:nvGrpSpPr>
          <p:cNvPr id="26" name="Gruppieren 16"/>
          <p:cNvGrpSpPr>
            <a:grpSpLocks/>
          </p:cNvGrpSpPr>
          <p:nvPr/>
        </p:nvGrpSpPr>
        <p:grpSpPr bwMode="auto">
          <a:xfrm>
            <a:off x="6400799" y="3701289"/>
            <a:ext cx="838201" cy="510134"/>
            <a:chOff x="3347863" y="4437112"/>
            <a:chExt cx="1111994" cy="792088"/>
          </a:xfrm>
        </p:grpSpPr>
        <p:sp>
          <p:nvSpPr>
            <p:cNvPr id="27" name="Rechteck 26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rgbClr val="A7E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3" cy="321013"/>
            </a:xfrm>
            <a:prstGeom prst="rect">
              <a:avLst/>
            </a:prstGeom>
            <a:solidFill>
              <a:srgbClr val="0070A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curvature</a:t>
              </a:r>
            </a:p>
          </p:txBody>
        </p:sp>
      </p:grpSp>
      <p:grpSp>
        <p:nvGrpSpPr>
          <p:cNvPr id="29" name="Gruppieren 13"/>
          <p:cNvGrpSpPr>
            <a:grpSpLocks/>
          </p:cNvGrpSpPr>
          <p:nvPr/>
        </p:nvGrpSpPr>
        <p:grpSpPr bwMode="auto">
          <a:xfrm>
            <a:off x="4391025" y="3725665"/>
            <a:ext cx="781050" cy="479680"/>
            <a:chOff x="3347863" y="4437112"/>
            <a:chExt cx="1111994" cy="792088"/>
          </a:xfrm>
        </p:grpSpPr>
        <p:sp>
          <p:nvSpPr>
            <p:cNvPr id="30" name="Rechteck 29"/>
            <p:cNvSpPr/>
            <p:nvPr/>
          </p:nvSpPr>
          <p:spPr bwMode="auto">
            <a:xfrm>
              <a:off x="3347863" y="4443461"/>
              <a:ext cx="1111994" cy="785739"/>
            </a:xfrm>
            <a:prstGeom prst="rect">
              <a:avLst/>
            </a:prstGeom>
            <a:solidFill>
              <a:srgbClr val="C7E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1" name="Rectangle 12"/>
            <p:cNvSpPr>
              <a:spLocks noChangeArrowheads="1"/>
            </p:cNvSpPr>
            <p:nvPr/>
          </p:nvSpPr>
          <p:spPr bwMode="auto">
            <a:xfrm>
              <a:off x="3347863" y="4437112"/>
              <a:ext cx="1111993" cy="321013"/>
            </a:xfrm>
            <a:prstGeom prst="rect">
              <a:avLst/>
            </a:prstGeom>
            <a:solidFill>
              <a:srgbClr val="00854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slope</a:t>
              </a:r>
            </a:p>
          </p:txBody>
        </p:sp>
      </p:grpSp>
      <p:graphicFrame>
        <p:nvGraphicFramePr>
          <p:cNvPr id="32" name="Object 7"/>
          <p:cNvGraphicFramePr>
            <a:graphicFrameLocks noChangeAspect="1"/>
          </p:cNvGraphicFramePr>
          <p:nvPr/>
        </p:nvGraphicFramePr>
        <p:xfrm>
          <a:off x="2340547" y="3749460"/>
          <a:ext cx="5831853" cy="626281"/>
        </p:xfrm>
        <a:graphic>
          <a:graphicData uri="http://schemas.openxmlformats.org/presentationml/2006/ole">
            <p:oleObj spid="_x0000_s280580" name="Formel" r:id="rId4" imgW="3187440" imgH="342720" progId="Equation.3">
              <p:embed/>
            </p:oleObj>
          </a:graphicData>
        </a:graphic>
      </p:graphicFrame>
      <p:pic>
        <p:nvPicPr>
          <p:cNvPr id="33" name="Content Placeholder 8" descr="155_Slope_noise_gp90802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024" y="1397033"/>
            <a:ext cx="2160000" cy="209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Content Placeholder 9" descr="155_Curvature_noise_gp908020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412650"/>
            <a:ext cx="2160000" cy="207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oliennummernplatzhalt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</a:t>
            </a:r>
            <a:r>
              <a:rPr lang="de-AT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de-AT" sz="1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Thaw</a:t>
            </a:r>
            <a:r>
              <a:rPr lang="de-AT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429" y="2204864"/>
            <a:ext cx="299263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5144"/>
            <a:ext cx="299378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2195736" y="507763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sz="1400" smtClean="0">
                <a:latin typeface="Calibri" pitchFamily="34" charset="0"/>
                <a:ea typeface="Verdana" pitchFamily="34" charset="0"/>
                <a:cs typeface="Calibri" pitchFamily="34" charset="0"/>
              </a:rPr>
              <a:t>Naeimi, V., Paulik, C., Bartsch, A., Wagner, W., Member, S., Kidd, R., Park, S., et al. (2012). ASCAT Surface State Flag (SSF): Extracting Information on Surface Freeze/Thaw Conditions From Backscatter Data Using an Empirical Threshold-Analysis Algorithm. IEEE Transactions on Geoscience and Remote Sensing.</a:t>
            </a:r>
            <a:endParaRPr lang="en-GB" sz="140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38" name="Inhaltsplatzhalter 90"/>
          <p:cNvSpPr>
            <a:spLocks noGrp="1"/>
          </p:cNvSpPr>
          <p:nvPr>
            <p:ph idx="1"/>
          </p:nvPr>
        </p:nvSpPr>
        <p:spPr>
          <a:xfrm>
            <a:off x="2627784" y="1340768"/>
            <a:ext cx="6059016" cy="4785395"/>
          </a:xfrm>
        </p:spPr>
        <p:txBody>
          <a:bodyPr/>
          <a:lstStyle/>
          <a:p>
            <a:pPr>
              <a:buNone/>
            </a:pPr>
            <a:r>
              <a:rPr lang="de-AT" sz="2000" dirty="0" err="1" smtClean="0"/>
              <a:t>Surface</a:t>
            </a:r>
            <a:r>
              <a:rPr lang="de-AT" sz="2000" dirty="0" smtClean="0"/>
              <a:t> State </a:t>
            </a:r>
            <a:r>
              <a:rPr lang="de-AT" sz="2000" dirty="0" err="1" smtClean="0"/>
              <a:t>Flag</a:t>
            </a:r>
            <a:r>
              <a:rPr lang="de-AT" sz="2000" dirty="0" smtClean="0"/>
              <a:t> (SSF)</a:t>
            </a:r>
            <a:endParaRPr lang="de-AT" dirty="0"/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25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Picture 12" descr="D:\Presentations\Bewerbung\Bilder\crossover_angl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2816"/>
            <a:ext cx="2485256" cy="224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ontent Placeholder 7" descr="053_drywet_ref_1.pn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48964" y="4077073"/>
            <a:ext cx="2811148" cy="2664296"/>
          </a:xfrm>
          <a:prstGeom prst="rect">
            <a:avLst/>
          </a:prstGeom>
        </p:spPr>
      </p:pic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2535932" y="5369396"/>
          <a:ext cx="2324100" cy="723900"/>
        </p:xfrm>
        <a:graphic>
          <a:graphicData uri="http://schemas.openxmlformats.org/presentationml/2006/ole">
            <p:oleObj spid="_x0000_s282626" name="Equation" r:id="rId5" imgW="1549080" imgH="482400" progId="Equation.3">
              <p:embed/>
            </p:oleObj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2555776" y="4293096"/>
          <a:ext cx="2286000" cy="685800"/>
        </p:xfrm>
        <a:graphic>
          <a:graphicData uri="http://schemas.openxmlformats.org/presentationml/2006/ole">
            <p:oleObj spid="_x0000_s282627" name="Equation" r:id="rId6" imgW="1523880" imgH="457200" progId="Equation.3">
              <p:embed/>
            </p:oleObj>
          </a:graphicData>
        </a:graphic>
      </p:graphicFrame>
      <p:pic>
        <p:nvPicPr>
          <p:cNvPr id="23" name="Content Placeholder 8" descr="035_Crossover_angle_1.pn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580432" y="1196752"/>
            <a:ext cx="2880000" cy="2736696"/>
          </a:xfrm>
        </p:spPr>
      </p:pic>
      <p:sp>
        <p:nvSpPr>
          <p:cNvPr id="24" name="Inhaltsplatzhalter 90"/>
          <p:cNvSpPr txBox="1">
            <a:spLocks/>
          </p:cNvSpPr>
          <p:nvPr/>
        </p:nvSpPr>
        <p:spPr bwMode="auto">
          <a:xfrm>
            <a:off x="2195736" y="1340768"/>
            <a:ext cx="6059016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de-A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Cross-</a:t>
            </a:r>
            <a:r>
              <a:rPr kumimoji="0" lang="de-A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over</a:t>
            </a:r>
            <a:r>
              <a:rPr kumimoji="0" lang="de-A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angle </a:t>
            </a:r>
            <a:r>
              <a:rPr kumimoji="0" lang="de-A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concept</a:t>
            </a: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28" name="Rechteck 27"/>
          <p:cNvSpPr/>
          <p:nvPr/>
        </p:nvSpPr>
        <p:spPr>
          <a:xfrm>
            <a:off x="3635896" y="6309320"/>
            <a:ext cx="1994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 </a:t>
            </a:r>
            <a:endParaRPr lang="de-AT" sz="1600" dirty="0"/>
          </a:p>
        </p:txBody>
      </p:sp>
      <p:sp>
        <p:nvSpPr>
          <p:cNvPr id="30" name="Rechteck 29"/>
          <p:cNvSpPr/>
          <p:nvPr/>
        </p:nvSpPr>
        <p:spPr>
          <a:xfrm>
            <a:off x="2555776" y="1074222"/>
            <a:ext cx="2001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Wagner, 1998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Content Placeholder 3" descr="036_min_dry_re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880" y="1412776"/>
            <a:ext cx="4310328" cy="215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ntent Placeholder 3" descr="037_max_wet_re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933056"/>
            <a:ext cx="431451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Foliennummernplatzhalt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29" name="Rechteck 28"/>
          <p:cNvSpPr/>
          <p:nvPr/>
        </p:nvSpPr>
        <p:spPr>
          <a:xfrm>
            <a:off x="6787156" y="1959223"/>
            <a:ext cx="1889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Dry reference</a:t>
            </a:r>
          </a:p>
        </p:txBody>
      </p:sp>
      <p:sp>
        <p:nvSpPr>
          <p:cNvPr id="30" name="Rechteck 29"/>
          <p:cNvSpPr/>
          <p:nvPr/>
        </p:nvSpPr>
        <p:spPr>
          <a:xfrm>
            <a:off x="6779014" y="4797152"/>
            <a:ext cx="1969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Wet reference</a:t>
            </a:r>
          </a:p>
        </p:txBody>
      </p:sp>
      <p:sp>
        <p:nvSpPr>
          <p:cNvPr id="31" name="Rechteck 30"/>
          <p:cNvSpPr/>
          <p:nvPr/>
        </p:nvSpPr>
        <p:spPr>
          <a:xfrm>
            <a:off x="3275856" y="6372036"/>
            <a:ext cx="1994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 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correction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Content Placeholder 20"/>
          <p:cNvSpPr>
            <a:spLocks noGrp="1"/>
          </p:cNvSpPr>
          <p:nvPr>
            <p:ph sz="quarter" idx="1"/>
          </p:nvPr>
        </p:nvSpPr>
        <p:spPr>
          <a:xfrm>
            <a:off x="2339752" y="1380133"/>
            <a:ext cx="6336704" cy="492918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Problem</a:t>
            </a:r>
          </a:p>
          <a:p>
            <a:pPr lvl="1" eaLnBrk="1" hangingPunct="1"/>
            <a:r>
              <a:rPr lang="en-US" sz="1800" dirty="0" smtClean="0"/>
              <a:t>In very dry climates the soil wetness does not ever reach to the saturation point</a:t>
            </a:r>
          </a:p>
          <a:p>
            <a:pPr eaLnBrk="1" hangingPunct="1">
              <a:buNone/>
            </a:pPr>
            <a:endParaRPr lang="en-US" sz="1500" dirty="0" smtClean="0">
              <a:solidFill>
                <a:srgbClr val="FF0000"/>
              </a:solidFill>
            </a:endParaRPr>
          </a:p>
        </p:txBody>
      </p:sp>
      <p:pic>
        <p:nvPicPr>
          <p:cNvPr id="20" name="Content Placeholder 3" descr="114_wet_cor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020" y="2709280"/>
            <a:ext cx="647143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28</a:t>
            </a:fld>
            <a:endParaRPr lang="en-AU"/>
          </a:p>
        </p:txBody>
      </p:sp>
      <p:sp>
        <p:nvSpPr>
          <p:cNvPr id="22" name="Rechteck 21"/>
          <p:cNvSpPr/>
          <p:nvPr/>
        </p:nvSpPr>
        <p:spPr>
          <a:xfrm>
            <a:off x="4427984" y="6165304"/>
            <a:ext cx="1994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 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 correction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3" descr="D:\shahn\projects\201208_shahn_cci workshop 2012\images\2382161.png"/>
          <p:cNvPicPr>
            <a:picLocks noChangeAspect="1" noChangeArrowheads="1"/>
          </p:cNvPicPr>
          <p:nvPr/>
        </p:nvPicPr>
        <p:blipFill>
          <a:blip r:embed="rId3" cstate="print"/>
          <a:srcRect t="5907" b="35023"/>
          <a:stretch>
            <a:fillRect/>
          </a:stretch>
        </p:blipFill>
        <p:spPr bwMode="auto">
          <a:xfrm>
            <a:off x="1979712" y="3284984"/>
            <a:ext cx="6963923" cy="3096344"/>
          </a:xfrm>
          <a:prstGeom prst="rect">
            <a:avLst/>
          </a:prstGeom>
          <a:noFill/>
        </p:spPr>
      </p:pic>
      <p:sp>
        <p:nvSpPr>
          <p:cNvPr id="18" name="Rectangle 8"/>
          <p:cNvSpPr>
            <a:spLocks noGrp="1" noChangeArrowheads="1"/>
          </p:cNvSpPr>
          <p:nvPr>
            <p:ph idx="1"/>
          </p:nvPr>
        </p:nvSpPr>
        <p:spPr>
          <a:xfrm>
            <a:off x="2267744" y="1340768"/>
            <a:ext cx="6419056" cy="478539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1800" dirty="0" smtClean="0"/>
              <a:t>Soil moisture calculated </a:t>
            </a:r>
            <a:r>
              <a:rPr lang="en-GB" sz="1800" dirty="0" smtClean="0">
                <a:solidFill>
                  <a:srgbClr val="008EC0"/>
                </a:solidFill>
              </a:rPr>
              <a:t>relative</a:t>
            </a:r>
            <a:r>
              <a:rPr lang="en-GB" sz="1800" dirty="0" smtClean="0"/>
              <a:t> to historically driest and wettest conditions (Degree of Saturation)</a:t>
            </a:r>
          </a:p>
          <a:p>
            <a:pPr>
              <a:spcBef>
                <a:spcPct val="0"/>
              </a:spcBef>
            </a:pPr>
            <a:endParaRPr lang="en-GB" sz="1800" dirty="0" smtClean="0"/>
          </a:p>
          <a:p>
            <a:pPr>
              <a:spcBef>
                <a:spcPct val="0"/>
              </a:spcBef>
            </a:pPr>
            <a:endParaRPr lang="sv-SE" sz="2000" dirty="0" smtClean="0">
              <a:solidFill>
                <a:srgbClr val="FF3300"/>
              </a:solidFill>
            </a:endParaRPr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3924969" y="2132856"/>
          <a:ext cx="2735263" cy="949325"/>
        </p:xfrm>
        <a:graphic>
          <a:graphicData uri="http://schemas.openxmlformats.org/presentationml/2006/ole">
            <p:oleObj spid="_x0000_s284674" name="Equation" r:id="rId4" imgW="1536480" imgH="533160" progId="Equation.3">
              <p:embed/>
            </p:oleObj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988374" y="393305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σ</a:t>
            </a:r>
            <a:endParaRPr lang="de-AT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35696" y="5445224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SSM</a:t>
            </a:r>
            <a:endParaRPr lang="de-AT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Gebogener Pfeil 23"/>
          <p:cNvSpPr/>
          <p:nvPr/>
        </p:nvSpPr>
        <p:spPr>
          <a:xfrm rot="5400000">
            <a:off x="7917632" y="4193655"/>
            <a:ext cx="1080120" cy="1152128"/>
          </a:xfrm>
          <a:prstGeom prst="circularArrow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29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feld 2"/>
          <p:cNvSpPr txBox="1"/>
          <p:nvPr/>
        </p:nvSpPr>
        <p:spPr>
          <a:xfrm>
            <a:off x="1547664" y="4941168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Calibri" pitchFamily="34" charset="0"/>
                <a:cs typeface="Calibri" pitchFamily="34" charset="0"/>
              </a:rPr>
              <a:t>Land</a:t>
            </a:r>
            <a:endParaRPr lang="en-GB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273409" name="Picture 1" descr="C:\Users\shahn\Desktop\map.png"/>
          <p:cNvPicPr>
            <a:picLocks noChangeAspect="1" noChangeArrowheads="1"/>
          </p:cNvPicPr>
          <p:nvPr/>
        </p:nvPicPr>
        <p:blipFill>
          <a:blip r:embed="rId2" cstate="print"/>
          <a:srcRect l="11441" t="13406" r="8326" b="11164"/>
          <a:stretch>
            <a:fillRect/>
          </a:stretch>
        </p:blipFill>
        <p:spPr bwMode="auto">
          <a:xfrm>
            <a:off x="755576" y="692696"/>
            <a:ext cx="7632848" cy="4073252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771800" y="5733256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Calibri" pitchFamily="34" charset="0"/>
                <a:cs typeface="Calibri" pitchFamily="34" charset="0"/>
              </a:rPr>
              <a:t>Ocean</a:t>
            </a:r>
            <a:endParaRPr lang="en-GB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39952" y="4941168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Calibri" pitchFamily="34" charset="0"/>
                <a:cs typeface="Calibri" pitchFamily="34" charset="0"/>
              </a:rPr>
              <a:t>Ice</a:t>
            </a:r>
            <a:endParaRPr lang="en-GB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64088" y="580526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Calibri" pitchFamily="34" charset="0"/>
                <a:cs typeface="Calibri" pitchFamily="34" charset="0"/>
              </a:rPr>
              <a:t>Other</a:t>
            </a:r>
            <a:endParaRPr lang="en-GB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52120" y="4941168"/>
            <a:ext cx="171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Calibri" pitchFamily="34" charset="0"/>
                <a:cs typeface="Calibri" pitchFamily="34" charset="0"/>
              </a:rPr>
              <a:t>Atmosphere</a:t>
            </a:r>
            <a:endParaRPr lang="en-GB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 correction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" name="Picture 3" descr="sm_mea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56196"/>
            <a:ext cx="6984901" cy="3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051720" y="1476073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  <a:ea typeface="Verdana" pitchFamily="34" charset="0"/>
                <a:cs typeface="Calibri" pitchFamily="34" charset="0"/>
              </a:rPr>
              <a:t>Mean ERS </a:t>
            </a:r>
            <a:r>
              <a:rPr lang="en-GB" sz="20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Scatterometer</a:t>
            </a:r>
            <a:r>
              <a:rPr lang="en-GB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Surface Soil Moisture </a:t>
            </a:r>
          </a:p>
          <a:p>
            <a:pPr algn="ctr"/>
            <a:r>
              <a:rPr lang="en-GB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(</a:t>
            </a:r>
            <a:r>
              <a:rPr lang="en-GB" sz="2000" dirty="0">
                <a:latin typeface="Calibri" pitchFamily="34" charset="0"/>
                <a:ea typeface="Verdana" pitchFamily="34" charset="0"/>
                <a:cs typeface="Calibri" pitchFamily="34" charset="0"/>
              </a:rPr>
              <a:t>1991-2007) </a:t>
            </a: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30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TU Wien Model – Processing </a:t>
            </a:r>
            <a:r>
              <a:rPr lang="de-AT" dirty="0" err="1" smtClean="0"/>
              <a:t>steps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hteck 4"/>
          <p:cNvSpPr/>
          <p:nvPr/>
        </p:nvSpPr>
        <p:spPr>
          <a:xfrm>
            <a:off x="144000" y="1124744"/>
            <a:ext cx="1655523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Resampling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00" y="1628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Azimuthal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  <a:endParaRPr lang="de-AT" sz="16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4000" y="2132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ESD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4000" y="2636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Slope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Curvature</a:t>
            </a:r>
            <a:endParaRPr lang="de-AT" sz="1200" dirty="0" smtClean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4000" y="3140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Incidence angle</a:t>
            </a:r>
          </a:p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Normalisation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144000" y="3644744"/>
            <a:ext cx="1656184" cy="432048"/>
          </a:xfrm>
          <a:prstGeom prst="rect">
            <a:avLst/>
          </a:prstGeom>
          <a:noFill/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Freeze/Thaw detection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4000" y="4148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Estimation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dry/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</a:t>
            </a:r>
            <a:r>
              <a:rPr lang="de-AT" sz="1200" dirty="0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reference</a:t>
            </a:r>
            <a:endParaRPr lang="de-AT" sz="1200" dirty="0">
              <a:solidFill>
                <a:srgbClr val="0066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4000" y="46527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Wet correction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144000" y="5158344"/>
            <a:ext cx="1656184" cy="432048"/>
          </a:xfrm>
          <a:prstGeom prst="rect">
            <a:avLst/>
          </a:prstGeom>
          <a:solidFill>
            <a:schemeClr val="bg1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>
                <a:solidFill>
                  <a:srgbClr val="0066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Surface Soil Moisture</a:t>
            </a:r>
          </a:p>
        </p:txBody>
      </p:sp>
      <p:sp>
        <p:nvSpPr>
          <p:cNvPr id="14" name="Rechteck 13"/>
          <p:cNvSpPr/>
          <p:nvPr/>
        </p:nvSpPr>
        <p:spPr>
          <a:xfrm>
            <a:off x="144000" y="5660856"/>
            <a:ext cx="1656184" cy="432048"/>
          </a:xfrm>
          <a:prstGeom prst="rect">
            <a:avLst/>
          </a:prstGeom>
          <a:solidFill>
            <a:srgbClr val="006699"/>
          </a:solidFill>
          <a:ln w="63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Soil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AT" sz="12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Index</a:t>
            </a:r>
          </a:p>
          <a:p>
            <a:pPr algn="ctr"/>
            <a:r>
              <a:rPr lang="de-AT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(SWI)</a:t>
            </a:r>
            <a:endParaRPr lang="de-AT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2195736" y="1340768"/>
            <a:ext cx="6491064" cy="4785395"/>
          </a:xfrm>
        </p:spPr>
        <p:txBody>
          <a:bodyPr/>
          <a:lstStyle/>
          <a:p>
            <a:r>
              <a:rPr lang="sv-SE" sz="1800" dirty="0" smtClean="0"/>
              <a:t>Using the latest </a:t>
            </a:r>
            <a:r>
              <a:rPr lang="sv-SE" sz="1800" i="1" dirty="0" smtClean="0"/>
              <a:t>x</a:t>
            </a:r>
            <a:r>
              <a:rPr lang="sv-SE" sz="1800" dirty="0" smtClean="0"/>
              <a:t> number of surface soil moisture values, calculate the </a:t>
            </a:r>
            <a:r>
              <a:rPr lang="sv-SE" sz="1800" dirty="0" smtClean="0">
                <a:solidFill>
                  <a:srgbClr val="008EC0"/>
                </a:solidFill>
              </a:rPr>
              <a:t>profile soil moisture values </a:t>
            </a:r>
            <a:r>
              <a:rPr lang="sv-SE" sz="1800" dirty="0" smtClean="0"/>
              <a:t>using an infiltration model</a:t>
            </a:r>
          </a:p>
          <a:p>
            <a:pPr lvl="1"/>
            <a:r>
              <a:rPr lang="sv-SE" sz="1600" dirty="0" smtClean="0"/>
              <a:t>T...characteristic time length (days)</a:t>
            </a:r>
          </a:p>
          <a:p>
            <a:pPr lvl="1"/>
            <a:r>
              <a:rPr lang="en-US" sz="1600" dirty="0" smtClean="0"/>
              <a:t>1, 5, 10, 15, 20, 40, 60, 100 days </a:t>
            </a:r>
          </a:p>
        </p:txBody>
      </p:sp>
      <p:pic>
        <p:nvPicPr>
          <p:cNvPr id="26" name="Picture 3" descr="D:\shahn\projects\201208_shahn_cci workshop 2012\images\2382161.png"/>
          <p:cNvPicPr>
            <a:picLocks noChangeAspect="1" noChangeArrowheads="1"/>
          </p:cNvPicPr>
          <p:nvPr/>
        </p:nvPicPr>
        <p:blipFill>
          <a:blip r:embed="rId3" cstate="print"/>
          <a:srcRect t="36067" b="6965"/>
          <a:stretch>
            <a:fillRect/>
          </a:stretch>
        </p:blipFill>
        <p:spPr bwMode="auto">
          <a:xfrm>
            <a:off x="2478288" y="4149080"/>
            <a:ext cx="5709484" cy="2448272"/>
          </a:xfrm>
          <a:prstGeom prst="rect">
            <a:avLst/>
          </a:prstGeom>
          <a:noFill/>
        </p:spPr>
      </p:pic>
      <p:sp>
        <p:nvSpPr>
          <p:cNvPr id="27" name="Gebogener Pfeil 26"/>
          <p:cNvSpPr/>
          <p:nvPr/>
        </p:nvSpPr>
        <p:spPr>
          <a:xfrm rot="5400000">
            <a:off x="7341568" y="4769719"/>
            <a:ext cx="1080120" cy="1152128"/>
          </a:xfrm>
          <a:prstGeom prst="circularArrow">
            <a:avLst/>
          </a:pr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graphicFrame>
        <p:nvGraphicFramePr>
          <p:cNvPr id="28" name="Object 1"/>
          <p:cNvGraphicFramePr>
            <a:graphicFrameLocks noChangeAspect="1"/>
          </p:cNvGraphicFramePr>
          <p:nvPr/>
        </p:nvGraphicFramePr>
        <p:xfrm>
          <a:off x="3805568" y="2924944"/>
          <a:ext cx="2782656" cy="1152128"/>
        </p:xfrm>
        <a:graphic>
          <a:graphicData uri="http://schemas.openxmlformats.org/presentationml/2006/ole">
            <p:oleObj spid="_x0000_s285699" name="Equation" r:id="rId4" imgW="2108200" imgH="889000" progId="Equation.3">
              <p:embed/>
            </p:oleObj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2190256" y="582675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SWI</a:t>
            </a:r>
            <a:endParaRPr lang="de-AT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190256" y="4602614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SSM</a:t>
            </a:r>
            <a:endParaRPr lang="de-AT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31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Resumé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retrieval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moisture retrieval method is a data-based approach </a:t>
            </a:r>
          </a:p>
          <a:p>
            <a:pPr lvl="1"/>
            <a:r>
              <a:rPr lang="en-US" dirty="0" smtClean="0"/>
              <a:t>Starts from the observations, not from theoretical model considerations</a:t>
            </a:r>
          </a:p>
          <a:p>
            <a:pPr lvl="2"/>
            <a:r>
              <a:rPr lang="en-US" dirty="0" smtClean="0"/>
              <a:t>Nevertheless, the TU Wien method has a solid physical foundation</a:t>
            </a:r>
          </a:p>
          <a:p>
            <a:pPr lvl="1"/>
            <a:r>
              <a:rPr lang="en-US" dirty="0" smtClean="0"/>
              <a:t>Exploits multiple viewing capabilities</a:t>
            </a:r>
          </a:p>
          <a:p>
            <a:pPr lvl="2"/>
            <a:r>
              <a:rPr lang="en-US" dirty="0" smtClean="0"/>
              <a:t>Important for </a:t>
            </a:r>
            <a:r>
              <a:rPr lang="en-US" dirty="0" err="1" smtClean="0"/>
              <a:t>modelling</a:t>
            </a:r>
            <a:r>
              <a:rPr lang="en-US" dirty="0" smtClean="0"/>
              <a:t> the effect of seasonal vegetation growth and decay (</a:t>
            </a:r>
            <a:r>
              <a:rPr lang="en-US" dirty="0" err="1" smtClean="0"/>
              <a:t>phenology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Exploits the availability of long-term data series</a:t>
            </a:r>
          </a:p>
          <a:p>
            <a:pPr lvl="2"/>
            <a:r>
              <a:rPr lang="en-US" dirty="0" smtClean="0"/>
              <a:t>Change Detection Approach: Accounts for heterogeneous land cover and spatial surface roughness patterns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smtClean="0"/>
              <a:t>No external/auxiliary datasets are used for the retrieval</a:t>
            </a:r>
          </a:p>
          <a:p>
            <a:pPr lvl="1"/>
            <a:r>
              <a:rPr lang="en-US" sz="1600" strike="sngStrike" dirty="0" smtClean="0"/>
              <a:t>Soil texture, soil type, land cover, biomass, </a:t>
            </a:r>
            <a:r>
              <a:rPr lang="en-US" sz="1600" strike="sngStrike" dirty="0" err="1" smtClean="0"/>
              <a:t>evapotranspiration</a:t>
            </a:r>
            <a:r>
              <a:rPr lang="en-US" sz="1600" strike="sngStrike" dirty="0" smtClean="0"/>
              <a:t>, brightness temperature…</a:t>
            </a:r>
          </a:p>
          <a:p>
            <a:pPr lvl="1"/>
            <a:r>
              <a:rPr lang="en-US" sz="1600" dirty="0" smtClean="0"/>
              <a:t>But raw backscattering signatures in different incidence (viewing) angles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32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Where</a:t>
            </a:r>
            <a:r>
              <a:rPr lang="de-AT" dirty="0" smtClean="0"/>
              <a:t> </a:t>
            </a:r>
            <a:r>
              <a:rPr lang="de-AT" dirty="0" err="1" smtClean="0"/>
              <a:t>does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retrieval</a:t>
            </a:r>
            <a:r>
              <a:rPr lang="de-AT" dirty="0" smtClean="0"/>
              <a:t> </a:t>
            </a:r>
            <a:r>
              <a:rPr lang="de-AT" dirty="0" err="1" smtClean="0"/>
              <a:t>go</a:t>
            </a:r>
            <a:r>
              <a:rPr lang="de-AT" dirty="0" smtClean="0"/>
              <a:t> </a:t>
            </a:r>
            <a:r>
              <a:rPr lang="de-AT" dirty="0" err="1" smtClean="0"/>
              <a:t>wrong</a:t>
            </a:r>
            <a:r>
              <a:rPr lang="de-AT" dirty="0" smtClean="0"/>
              <a:t>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1900" dirty="0" smtClean="0"/>
              <a:t>Low signal-to-noise ratio (known from error propagation)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Vegetation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Mountainous regions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Urban areas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900" dirty="0" smtClean="0"/>
              <a:t>Where does the model fail?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Frozen ground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(Wet) Snow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Water surfaces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Dry soil scattering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900" dirty="0" smtClean="0"/>
              <a:t>Known calibration issues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Wet correction in arid environments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Differences in sensor calibration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900" dirty="0" smtClean="0"/>
              <a:t>Long-term changes in land cover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33</a:t>
            </a:fld>
            <a:endParaRPr lang="en-AU"/>
          </a:p>
        </p:txBody>
      </p:sp>
      <p:pic>
        <p:nvPicPr>
          <p:cNvPr id="6" name="Picture 3" descr="058_relative_noise_ssm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1581" y="1916832"/>
            <a:ext cx="517889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292815" y="4581128"/>
            <a:ext cx="1994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Naeimi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, 2009 </a:t>
            </a:r>
            <a:endParaRPr lang="de-AT" sz="1600" dirty="0"/>
          </a:p>
        </p:txBody>
      </p:sp>
      <p:sp>
        <p:nvSpPr>
          <p:cNvPr id="8" name="Rechteck 7"/>
          <p:cNvSpPr/>
          <p:nvPr/>
        </p:nvSpPr>
        <p:spPr>
          <a:xfrm>
            <a:off x="4964332" y="1609055"/>
            <a:ext cx="2559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b="1" dirty="0" smtClean="0">
                <a:latin typeface="Calibri" pitchFamily="34" charset="0"/>
                <a:cs typeface="Calibri" pitchFamily="34" charset="0"/>
              </a:rPr>
              <a:t>Relative </a:t>
            </a:r>
            <a:r>
              <a:rPr lang="de-AT" sz="1400" b="1" dirty="0" err="1" smtClean="0">
                <a:latin typeface="Calibri" pitchFamily="34" charset="0"/>
                <a:cs typeface="Calibri" pitchFamily="34" charset="0"/>
              </a:rPr>
              <a:t>Soil</a:t>
            </a:r>
            <a:r>
              <a:rPr lang="de-AT" sz="1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AT" sz="1400" b="1" dirty="0" err="1" smtClean="0">
                <a:latin typeface="Calibri" pitchFamily="34" charset="0"/>
                <a:cs typeface="Calibri" pitchFamily="34" charset="0"/>
              </a:rPr>
              <a:t>Moisture</a:t>
            </a:r>
            <a:r>
              <a:rPr lang="de-AT" sz="1400" b="1" dirty="0" smtClean="0">
                <a:latin typeface="Calibri" pitchFamily="34" charset="0"/>
                <a:cs typeface="Calibri" pitchFamily="34" charset="0"/>
              </a:rPr>
              <a:t> Noise (%)</a:t>
            </a:r>
            <a:endParaRPr lang="de-AT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 descr="http://www.eumetsat.int/groups/pps/documents/image/tn_h_s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370" y="4869160"/>
            <a:ext cx="1572766" cy="157276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ASCAT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</a:t>
            </a:r>
            <a:r>
              <a:rPr lang="de-AT" dirty="0" err="1" smtClean="0"/>
              <a:t>Product</a:t>
            </a:r>
            <a:r>
              <a:rPr lang="de-AT" dirty="0" smtClean="0"/>
              <a:t> </a:t>
            </a:r>
            <a:r>
              <a:rPr lang="de-AT" dirty="0" err="1" smtClean="0"/>
              <a:t>Families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Surface</a:t>
            </a:r>
            <a:r>
              <a:rPr lang="de-AT" dirty="0" smtClean="0"/>
              <a:t> (&lt; 2 cm)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(SSM)</a:t>
            </a:r>
          </a:p>
          <a:p>
            <a:pPr lvl="1"/>
            <a:r>
              <a:rPr lang="de-AT" dirty="0" smtClean="0"/>
              <a:t>25 km / 50 km in </a:t>
            </a:r>
            <a:r>
              <a:rPr lang="de-AT" dirty="0" err="1" smtClean="0"/>
              <a:t>near</a:t>
            </a:r>
            <a:r>
              <a:rPr lang="de-AT" dirty="0" smtClean="0"/>
              <a:t>-real-time </a:t>
            </a:r>
            <a:r>
              <a:rPr lang="de-AT" dirty="0" smtClean="0"/>
              <a:t>(~135 </a:t>
            </a:r>
            <a:r>
              <a:rPr lang="de-AT" dirty="0" smtClean="0"/>
              <a:t>min) in </a:t>
            </a:r>
            <a:r>
              <a:rPr lang="de-AT" dirty="0" err="1" smtClean="0"/>
              <a:t>orbit</a:t>
            </a:r>
            <a:r>
              <a:rPr lang="de-AT" dirty="0" smtClean="0"/>
              <a:t> </a:t>
            </a:r>
            <a:r>
              <a:rPr lang="de-AT" dirty="0" err="1" smtClean="0"/>
              <a:t>geometry</a:t>
            </a:r>
            <a:r>
              <a:rPr lang="de-AT" dirty="0" smtClean="0"/>
              <a:t> (EUMETSAT)</a:t>
            </a:r>
          </a:p>
          <a:p>
            <a:pPr lvl="1"/>
            <a:r>
              <a:rPr lang="de-AT" dirty="0" smtClean="0"/>
              <a:t>25 km </a:t>
            </a:r>
            <a:r>
              <a:rPr lang="de-AT" dirty="0" err="1" smtClean="0"/>
              <a:t>irregularly</a:t>
            </a:r>
            <a:r>
              <a:rPr lang="de-AT" dirty="0" smtClean="0"/>
              <a:t> </a:t>
            </a:r>
            <a:r>
              <a:rPr lang="de-AT" dirty="0" err="1" smtClean="0"/>
              <a:t>updated</a:t>
            </a:r>
            <a:r>
              <a:rPr lang="de-AT" dirty="0" smtClean="0"/>
              <a:t> off-</a:t>
            </a:r>
            <a:r>
              <a:rPr lang="de-AT" dirty="0" err="1" smtClean="0"/>
              <a:t>line</a:t>
            </a:r>
            <a:r>
              <a:rPr lang="de-AT" dirty="0" smtClean="0"/>
              <a:t> time </a:t>
            </a:r>
            <a:r>
              <a:rPr lang="de-AT" dirty="0" err="1" smtClean="0"/>
              <a:t>series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a </a:t>
            </a:r>
            <a:r>
              <a:rPr lang="de-AT" dirty="0" err="1" smtClean="0"/>
              <a:t>fixed</a:t>
            </a:r>
            <a:r>
              <a:rPr lang="de-AT" dirty="0" smtClean="0"/>
              <a:t> </a:t>
            </a:r>
            <a:r>
              <a:rPr lang="de-AT" dirty="0" err="1" smtClean="0"/>
              <a:t>discrete</a:t>
            </a:r>
            <a:r>
              <a:rPr lang="de-AT" dirty="0" smtClean="0"/>
              <a:t> global </a:t>
            </a:r>
            <a:r>
              <a:rPr lang="de-AT" dirty="0" err="1" smtClean="0"/>
              <a:t>grid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(H-SAF/TU Wien</a:t>
            </a:r>
            <a:r>
              <a:rPr lang="de-AT" dirty="0" smtClean="0"/>
              <a:t>)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Profile (~2-100 cm)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=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Water</a:t>
            </a:r>
            <a:r>
              <a:rPr lang="de-AT" dirty="0" smtClean="0"/>
              <a:t> Index </a:t>
            </a:r>
            <a:r>
              <a:rPr lang="de-AT" dirty="0" smtClean="0"/>
              <a:t>(SWI)</a:t>
            </a:r>
          </a:p>
          <a:p>
            <a:pPr lvl="1"/>
            <a:r>
              <a:rPr lang="de-AT" dirty="0" smtClean="0"/>
              <a:t>25 km off-</a:t>
            </a:r>
            <a:r>
              <a:rPr lang="de-AT" dirty="0" err="1" smtClean="0"/>
              <a:t>line</a:t>
            </a:r>
            <a:r>
              <a:rPr lang="de-AT" dirty="0" smtClean="0"/>
              <a:t> (TU Wien) </a:t>
            </a:r>
            <a:endParaRPr lang="de-AT" dirty="0" smtClean="0"/>
          </a:p>
          <a:p>
            <a:pPr lvl="1"/>
            <a:r>
              <a:rPr lang="de-AT" dirty="0" smtClean="0"/>
              <a:t>50 </a:t>
            </a:r>
            <a:r>
              <a:rPr lang="de-AT" dirty="0" smtClean="0"/>
              <a:t>km </a:t>
            </a:r>
            <a:r>
              <a:rPr lang="de-AT" dirty="0" err="1" smtClean="0"/>
              <a:t>assimilated</a:t>
            </a:r>
            <a:r>
              <a:rPr lang="de-AT" dirty="0" smtClean="0"/>
              <a:t>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fixed</a:t>
            </a:r>
            <a:r>
              <a:rPr lang="de-AT" dirty="0" smtClean="0"/>
              <a:t> </a:t>
            </a:r>
            <a:r>
              <a:rPr lang="de-AT" dirty="0" err="1" smtClean="0"/>
              <a:t>grid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Europe (H-SAF/ECMWF</a:t>
            </a:r>
            <a:r>
              <a:rPr lang="de-AT" dirty="0" smtClean="0"/>
              <a:t>)</a:t>
            </a:r>
          </a:p>
          <a:p>
            <a:pPr lvl="1"/>
            <a:endParaRPr lang="de-AT" dirty="0" smtClean="0"/>
          </a:p>
          <a:p>
            <a:r>
              <a:rPr lang="de-AT" dirty="0" err="1" smtClean="0"/>
              <a:t>Downscaled</a:t>
            </a:r>
            <a:r>
              <a:rPr lang="de-AT" dirty="0" smtClean="0"/>
              <a:t> ASCAT-ASAR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endParaRPr lang="de-AT" dirty="0" smtClean="0"/>
          </a:p>
          <a:p>
            <a:pPr lvl="1"/>
            <a:r>
              <a:rPr lang="de-AT" dirty="0" smtClean="0"/>
              <a:t>1 km </a:t>
            </a:r>
            <a:r>
              <a:rPr lang="de-AT" dirty="0" err="1" smtClean="0"/>
              <a:t>near</a:t>
            </a:r>
            <a:r>
              <a:rPr lang="de-AT" dirty="0" smtClean="0"/>
              <a:t> real-time on </a:t>
            </a:r>
            <a:r>
              <a:rPr lang="de-AT" dirty="0" err="1" smtClean="0"/>
              <a:t>fixed</a:t>
            </a:r>
            <a:r>
              <a:rPr lang="de-AT" dirty="0" smtClean="0"/>
              <a:t> </a:t>
            </a:r>
            <a:r>
              <a:rPr lang="de-AT" dirty="0" err="1" smtClean="0"/>
              <a:t>grid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Europe (H-SAF/ZAMG/TU Wien</a:t>
            </a:r>
            <a:r>
              <a:rPr lang="de-AT" dirty="0" smtClean="0"/>
              <a:t>)</a:t>
            </a:r>
            <a:endParaRPr lang="de-AT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34</a:t>
            </a:fld>
            <a:endParaRPr lang="en-AU"/>
          </a:p>
        </p:txBody>
      </p:sp>
      <p:pic>
        <p:nvPicPr>
          <p:cNvPr id="294914" name="Picture 2" descr="https://encrypted-tbn1.gstatic.com/images?q=tbn:ANd9GcQRT3mtHxOu5Xw7q3R0AJcFiwEph9wFi4Png7s3Xftjm0s0R_-y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036" y="5085184"/>
            <a:ext cx="1599828" cy="1193092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3923928" y="6309320"/>
            <a:ext cx="2178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dirty="0" smtClean="0">
                <a:latin typeface="Calibri" pitchFamily="34" charset="0"/>
                <a:cs typeface="Calibri" pitchFamily="34" charset="0"/>
              </a:rPr>
              <a:t>http://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hsaf.meteoam.it</a:t>
            </a:r>
            <a:endParaRPr lang="de-AT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03648" y="6309320"/>
            <a:ext cx="2365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://www.eumetsat.int</a:t>
            </a:r>
            <a:endParaRPr lang="de-AT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354151" y="6309320"/>
            <a:ext cx="1879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de-AT" sz="1600" dirty="0" smtClean="0">
                <a:latin typeface="Calibri" pitchFamily="34" charset="0"/>
                <a:cs typeface="Calibri" pitchFamily="34" charset="0"/>
              </a:rPr>
              <a:t>://www.zamg.at</a:t>
            </a:r>
            <a:endParaRPr lang="de-AT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4918" name="Picture 6" descr="http://www.radzwillinge.at/start/bilder/HP_Logo_zamg_logo_neu.jpg"/>
          <p:cNvPicPr>
            <a:picLocks noChangeAspect="1" noChangeArrowheads="1"/>
          </p:cNvPicPr>
          <p:nvPr/>
        </p:nvPicPr>
        <p:blipFill>
          <a:blip r:embed="rId4" cstate="print"/>
          <a:srcRect b="23143"/>
          <a:stretch>
            <a:fillRect/>
          </a:stretch>
        </p:blipFill>
        <p:spPr bwMode="auto">
          <a:xfrm>
            <a:off x="6876256" y="5186945"/>
            <a:ext cx="827534" cy="112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ASCAT </a:t>
            </a:r>
            <a:r>
              <a:rPr lang="de-AT" dirty="0" err="1" smtClean="0"/>
              <a:t>Dataviewer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35</a:t>
            </a:fld>
            <a:endParaRPr lang="en-AU"/>
          </a:p>
        </p:txBody>
      </p:sp>
      <p:pic>
        <p:nvPicPr>
          <p:cNvPr id="301058" name="Picture 2" descr="C:\Users\shahn\Desktop\Clipboard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84776" cy="4869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2411760" y="6242992"/>
            <a:ext cx="4464496" cy="426368"/>
          </a:xfrm>
        </p:spPr>
        <p:txBody>
          <a:bodyPr/>
          <a:lstStyle/>
          <a:p>
            <a:pPr>
              <a:buNone/>
            </a:pPr>
            <a:r>
              <a:rPr lang="de-AT" b="1" dirty="0" smtClean="0"/>
              <a:t>www.ipf.tuwien.ac.at/radar/dv/ascat/</a:t>
            </a:r>
            <a:endParaRPr lang="de-A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Conclusion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Soil moisture is currently topic of </a:t>
            </a:r>
            <a:r>
              <a:rPr lang="en-GB" dirty="0" smtClean="0"/>
              <a:t>international agendas</a:t>
            </a:r>
            <a:endParaRPr lang="en-GB" dirty="0" smtClean="0"/>
          </a:p>
          <a:p>
            <a:pPr lvl="1"/>
            <a:r>
              <a:rPr lang="en-GB" dirty="0" smtClean="0"/>
              <a:t>Large and diverse user community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ASCAT offers the first operational soil moisture product distributed by EUMETSAT over </a:t>
            </a:r>
            <a:r>
              <a:rPr lang="en-GB" dirty="0" err="1" smtClean="0"/>
              <a:t>EUMETCast</a:t>
            </a:r>
            <a:endParaRPr lang="en-GB" dirty="0" smtClean="0"/>
          </a:p>
          <a:p>
            <a:pPr lvl="1"/>
            <a:r>
              <a:rPr lang="en-GB" dirty="0" smtClean="0"/>
              <a:t>Many positive validation and application studies</a:t>
            </a:r>
          </a:p>
          <a:p>
            <a:pPr lvl="1"/>
            <a:r>
              <a:rPr lang="en-GB" dirty="0" smtClean="0"/>
              <a:t>Still, product quality can much improved by further developing and improving the algorithms &amp; software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Validation, </a:t>
            </a:r>
            <a:r>
              <a:rPr lang="en-GB" dirty="0" err="1" smtClean="0"/>
              <a:t>Intercomparisons</a:t>
            </a:r>
            <a:r>
              <a:rPr lang="en-GB" dirty="0" smtClean="0"/>
              <a:t> and Merging</a:t>
            </a:r>
          </a:p>
          <a:p>
            <a:pPr lvl="1"/>
            <a:r>
              <a:rPr lang="en-GB" dirty="0" smtClean="0"/>
              <a:t>International Soil Moisture Network</a:t>
            </a:r>
          </a:p>
          <a:p>
            <a:pPr lvl="2"/>
            <a:r>
              <a:rPr lang="en-GB" dirty="0" smtClean="0"/>
              <a:t>http://www.ipf.tuwien.ac.at/insitu/</a:t>
            </a:r>
          </a:p>
          <a:p>
            <a:pPr lvl="1"/>
            <a:r>
              <a:rPr lang="en-GB" dirty="0" err="1" smtClean="0"/>
              <a:t>Intercomparisons</a:t>
            </a:r>
            <a:r>
              <a:rPr lang="en-GB" dirty="0" smtClean="0"/>
              <a:t> with SMOS, AMSR-E, </a:t>
            </a:r>
            <a:r>
              <a:rPr lang="en-GB" dirty="0" smtClean="0"/>
              <a:t>SMAP</a:t>
            </a:r>
            <a:r>
              <a:rPr lang="en-GB" dirty="0" smtClean="0"/>
              <a:t>, </a:t>
            </a:r>
            <a:r>
              <a:rPr lang="en-GB" dirty="0" smtClean="0"/>
              <a:t>GLDAS, ERA-Interim, ...</a:t>
            </a:r>
            <a:endParaRPr lang="en-GB" dirty="0" smtClean="0"/>
          </a:p>
          <a:p>
            <a:pPr lvl="1"/>
            <a:r>
              <a:rPr lang="en-GB" dirty="0" smtClean="0"/>
              <a:t>Combined soil moisture products</a:t>
            </a:r>
          </a:p>
          <a:p>
            <a:pPr lvl="2"/>
            <a:r>
              <a:rPr lang="en-GB" dirty="0" smtClean="0"/>
              <a:t>http://www.esa-soilmoisture-cci.org/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36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Further Reading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975" indent="0">
              <a:buNone/>
            </a:pPr>
            <a:r>
              <a:rPr lang="en-GB" sz="1400" b="1" dirty="0" smtClean="0"/>
              <a:t>Publications</a:t>
            </a:r>
          </a:p>
          <a:p>
            <a:pPr marL="180975" indent="0">
              <a:buNone/>
            </a:pPr>
            <a:endParaRPr lang="en-GB" sz="1200" dirty="0" smtClean="0"/>
          </a:p>
          <a:p>
            <a:pPr marL="180975" indent="0">
              <a:buNone/>
            </a:pPr>
            <a:r>
              <a:rPr lang="en-US" sz="1200" dirty="0" smtClean="0"/>
              <a:t>Wagner, W., </a:t>
            </a:r>
            <a:r>
              <a:rPr lang="en-US" sz="1200" dirty="0" err="1" smtClean="0"/>
              <a:t>Lemoine</a:t>
            </a:r>
            <a:r>
              <a:rPr lang="en-US" sz="1200" dirty="0" smtClean="0"/>
              <a:t>, G., </a:t>
            </a:r>
            <a:r>
              <a:rPr lang="en-US" sz="1200" dirty="0" err="1" smtClean="0"/>
              <a:t>Rott</a:t>
            </a:r>
            <a:r>
              <a:rPr lang="en-US" sz="1200" dirty="0" smtClean="0"/>
              <a:t>, H. (1999): A Method for Estimating Soil Moisture from ERS </a:t>
            </a:r>
            <a:r>
              <a:rPr lang="en-US" sz="1200" dirty="0" err="1" smtClean="0"/>
              <a:t>Scatterometer</a:t>
            </a:r>
            <a:r>
              <a:rPr lang="en-US" sz="1200" dirty="0" smtClean="0"/>
              <a:t> and Soil Data. Rem. Sens. Environ. 70: 191-207.</a:t>
            </a:r>
          </a:p>
          <a:p>
            <a:pPr marL="180975" indent="0">
              <a:buNone/>
            </a:pPr>
            <a:endParaRPr lang="en-US" sz="1200" dirty="0" smtClean="0"/>
          </a:p>
          <a:p>
            <a:pPr marL="180975" indent="0">
              <a:buNone/>
            </a:pPr>
            <a:r>
              <a:rPr lang="de-AT" sz="1200" dirty="0" smtClean="0"/>
              <a:t>Wagner, W., </a:t>
            </a:r>
            <a:r>
              <a:rPr lang="de-AT" sz="1200" dirty="0" err="1" smtClean="0"/>
              <a:t>Naeimi</a:t>
            </a:r>
            <a:r>
              <a:rPr lang="de-AT" sz="1200" dirty="0" smtClean="0"/>
              <a:t>, V., </a:t>
            </a:r>
            <a:r>
              <a:rPr lang="de-AT" sz="1200" dirty="0" err="1" smtClean="0"/>
              <a:t>Scipal</a:t>
            </a:r>
            <a:r>
              <a:rPr lang="de-AT" sz="1200" dirty="0" smtClean="0"/>
              <a:t>, K., de Jeu, R., </a:t>
            </a:r>
            <a:r>
              <a:rPr lang="de-AT" sz="1200" dirty="0" err="1" smtClean="0"/>
              <a:t>and</a:t>
            </a:r>
            <a:r>
              <a:rPr lang="de-AT" sz="1200" dirty="0" smtClean="0"/>
              <a:t> Martínez-Fernández, J. (2007): </a:t>
            </a:r>
            <a:r>
              <a:rPr lang="de-AT" sz="1200" dirty="0" err="1" smtClean="0"/>
              <a:t>Soil</a:t>
            </a:r>
            <a:r>
              <a:rPr lang="de-AT" sz="1200" dirty="0" smtClean="0"/>
              <a:t> </a:t>
            </a:r>
            <a:r>
              <a:rPr lang="de-AT" sz="1200" dirty="0" err="1" smtClean="0"/>
              <a:t>moisture</a:t>
            </a:r>
            <a:r>
              <a:rPr lang="de-AT" sz="1200" dirty="0" smtClean="0"/>
              <a:t> </a:t>
            </a:r>
            <a:r>
              <a:rPr lang="de-AT" sz="1200" dirty="0" err="1" smtClean="0"/>
              <a:t>from</a:t>
            </a:r>
            <a:r>
              <a:rPr lang="de-AT" sz="1200" dirty="0" smtClean="0"/>
              <a:t> operational </a:t>
            </a:r>
            <a:r>
              <a:rPr lang="de-AT" sz="1200" dirty="0" err="1" smtClean="0"/>
              <a:t>meteorological</a:t>
            </a:r>
            <a:r>
              <a:rPr lang="de-AT" sz="1200" dirty="0" smtClean="0"/>
              <a:t> </a:t>
            </a:r>
            <a:r>
              <a:rPr lang="de-AT" sz="1200" dirty="0" err="1" smtClean="0"/>
              <a:t>satellites</a:t>
            </a:r>
            <a:r>
              <a:rPr lang="de-AT" sz="1200" dirty="0" smtClean="0"/>
              <a:t>, </a:t>
            </a:r>
            <a:r>
              <a:rPr lang="de-AT" sz="1200" dirty="0" err="1" smtClean="0"/>
              <a:t>Hydrogeology</a:t>
            </a:r>
            <a:r>
              <a:rPr lang="de-AT" sz="1200" dirty="0" smtClean="0"/>
              <a:t> Journal, vol. 15, </a:t>
            </a:r>
            <a:r>
              <a:rPr lang="de-AT" sz="1200" dirty="0" err="1" smtClean="0"/>
              <a:t>no</a:t>
            </a:r>
            <a:r>
              <a:rPr lang="de-AT" sz="1200" dirty="0" smtClean="0"/>
              <a:t>. 1, pp. 121–131.</a:t>
            </a:r>
          </a:p>
          <a:p>
            <a:pPr marL="180975" indent="0">
              <a:buNone/>
            </a:pPr>
            <a:endParaRPr lang="en-US" sz="1200" dirty="0" smtClean="0"/>
          </a:p>
          <a:p>
            <a:pPr marL="180975" indent="0">
              <a:buNone/>
            </a:pPr>
            <a:r>
              <a:rPr lang="en-US" sz="1200" dirty="0" err="1" smtClean="0"/>
              <a:t>Naeimi</a:t>
            </a:r>
            <a:r>
              <a:rPr lang="en-US" sz="1200" dirty="0" smtClean="0"/>
              <a:t>, V., K. </a:t>
            </a:r>
            <a:r>
              <a:rPr lang="en-US" sz="1200" dirty="0" err="1" smtClean="0"/>
              <a:t>Scipal</a:t>
            </a:r>
            <a:r>
              <a:rPr lang="en-US" sz="1200" dirty="0" smtClean="0"/>
              <a:t>, Z. </a:t>
            </a:r>
            <a:r>
              <a:rPr lang="en-US" sz="1200" dirty="0" err="1" smtClean="0"/>
              <a:t>Bartalis</a:t>
            </a:r>
            <a:r>
              <a:rPr lang="en-US" sz="1200" dirty="0" smtClean="0"/>
              <a:t>, S. </a:t>
            </a:r>
            <a:r>
              <a:rPr lang="en-US" sz="1200" dirty="0" err="1" smtClean="0"/>
              <a:t>Hasenauer</a:t>
            </a:r>
            <a:r>
              <a:rPr lang="en-US" sz="1200" dirty="0" smtClean="0"/>
              <a:t> and W. Wagner (2009), An improved soil moisture retrieval algorithm for ERS and METOP </a:t>
            </a:r>
            <a:r>
              <a:rPr lang="en-US" sz="1200" dirty="0" err="1" smtClean="0"/>
              <a:t>scatterometer</a:t>
            </a:r>
            <a:r>
              <a:rPr lang="en-US" sz="1200" dirty="0" smtClean="0"/>
              <a:t> observations, IEEE Transactions on </a:t>
            </a:r>
            <a:r>
              <a:rPr lang="en-US" sz="1200" dirty="0" err="1" smtClean="0"/>
              <a:t>Geoscience</a:t>
            </a:r>
            <a:r>
              <a:rPr lang="en-US" sz="1200" dirty="0" smtClean="0"/>
              <a:t> and Remote Sensing, Vol. 47, pp. 555-563.</a:t>
            </a:r>
          </a:p>
          <a:p>
            <a:pPr marL="180975" indent="0">
              <a:buNone/>
            </a:pPr>
            <a:endParaRPr lang="en-US" sz="1200" dirty="0" smtClean="0"/>
          </a:p>
          <a:p>
            <a:pPr marL="180975" indent="0">
              <a:buNone/>
            </a:pPr>
            <a:r>
              <a:rPr lang="en-US" sz="1200" dirty="0" err="1" smtClean="0"/>
              <a:t>Naeimi</a:t>
            </a:r>
            <a:r>
              <a:rPr lang="en-US" sz="1200" dirty="0" smtClean="0"/>
              <a:t>, V., Z. </a:t>
            </a:r>
            <a:r>
              <a:rPr lang="en-US" sz="1200" dirty="0" err="1" smtClean="0"/>
              <a:t>Bartalis</a:t>
            </a:r>
            <a:r>
              <a:rPr lang="en-US" sz="1200" dirty="0" smtClean="0"/>
              <a:t>, and W. Wagner, (2009) ASCAT soil moisture: An assessment of the data quality and consistency with the ERS </a:t>
            </a:r>
            <a:r>
              <a:rPr lang="en-US" sz="1200" dirty="0" err="1" smtClean="0"/>
              <a:t>scatterometer</a:t>
            </a:r>
            <a:r>
              <a:rPr lang="en-US" sz="1200" dirty="0" smtClean="0"/>
              <a:t> heritage, Journal of Hydrometeorology, Vol. 10, pp. 555-563, DOI: 10.1175/2008JHM1051.1.</a:t>
            </a:r>
          </a:p>
          <a:p>
            <a:pPr marL="180975" indent="0">
              <a:buNone/>
            </a:pPr>
            <a:endParaRPr lang="en-US" sz="1200" dirty="0" smtClean="0"/>
          </a:p>
          <a:p>
            <a:pPr marL="180975" indent="0">
              <a:buNone/>
            </a:pPr>
            <a:endParaRPr lang="en-GB" sz="1400" dirty="0" smtClean="0"/>
          </a:p>
          <a:p>
            <a:pPr marL="180975" indent="0">
              <a:buNone/>
            </a:pPr>
            <a:r>
              <a:rPr lang="en-GB" sz="1400" b="1" dirty="0" smtClean="0"/>
              <a:t>Technical Reports (www.ipf.tuwien.ac.at/radar)</a:t>
            </a:r>
          </a:p>
          <a:p>
            <a:pPr marL="180975" indent="0">
              <a:buNone/>
            </a:pPr>
            <a:endParaRPr lang="en-GB" sz="1200" dirty="0" smtClean="0"/>
          </a:p>
          <a:p>
            <a:pPr marL="180975" indent="0">
              <a:buNone/>
            </a:pPr>
            <a:r>
              <a:rPr lang="en-GB" sz="1200" dirty="0" smtClean="0"/>
              <a:t>ASCAT Soil Moisture Product Handbook (Z. </a:t>
            </a:r>
            <a:r>
              <a:rPr lang="de-AT" sz="1200" dirty="0" err="1" smtClean="0"/>
              <a:t>Bartalis</a:t>
            </a:r>
            <a:r>
              <a:rPr lang="de-AT" sz="1200" dirty="0" smtClean="0"/>
              <a:t>, V. </a:t>
            </a:r>
            <a:r>
              <a:rPr lang="de-AT" sz="1200" dirty="0" err="1" smtClean="0"/>
              <a:t>Naeimi</a:t>
            </a:r>
            <a:r>
              <a:rPr lang="de-AT" sz="1200" dirty="0" smtClean="0"/>
              <a:t>, S. Hasenauer </a:t>
            </a:r>
            <a:r>
              <a:rPr lang="de-AT" sz="1200" dirty="0" err="1" smtClean="0"/>
              <a:t>and</a:t>
            </a:r>
            <a:r>
              <a:rPr lang="de-AT" sz="1200" dirty="0" smtClean="0"/>
              <a:t> W. Wagner, 2008)</a:t>
            </a:r>
          </a:p>
          <a:p>
            <a:pPr marL="180975" indent="0">
              <a:buNone/>
            </a:pPr>
            <a:r>
              <a:rPr lang="en-GB" sz="1200" dirty="0" smtClean="0"/>
              <a:t>WARP NRT Reference Manual (Z. </a:t>
            </a:r>
            <a:r>
              <a:rPr lang="de-AT" sz="1200" dirty="0" err="1" smtClean="0"/>
              <a:t>Bartalis</a:t>
            </a:r>
            <a:r>
              <a:rPr lang="de-AT" sz="1200" dirty="0" smtClean="0"/>
              <a:t>, S. Hasenauer, V. </a:t>
            </a:r>
            <a:r>
              <a:rPr lang="de-AT" sz="1200" dirty="0" err="1" smtClean="0"/>
              <a:t>Naeimi</a:t>
            </a:r>
            <a:r>
              <a:rPr lang="de-AT" sz="1200" dirty="0" smtClean="0"/>
              <a:t> </a:t>
            </a:r>
            <a:r>
              <a:rPr lang="de-AT" sz="1200" dirty="0" err="1" smtClean="0"/>
              <a:t>and</a:t>
            </a:r>
            <a:r>
              <a:rPr lang="de-AT" sz="1200" dirty="0" smtClean="0"/>
              <a:t> W. Wagner, 2007)</a:t>
            </a:r>
          </a:p>
          <a:p>
            <a:pPr marL="180975" indent="0">
              <a:buNone/>
            </a:pPr>
            <a:r>
              <a:rPr lang="en-GB" sz="1200" dirty="0" smtClean="0"/>
              <a:t>Definition of Quality Flags (K. </a:t>
            </a:r>
            <a:r>
              <a:rPr lang="en-GB" sz="1200" dirty="0" err="1" smtClean="0"/>
              <a:t>Scipal</a:t>
            </a:r>
            <a:r>
              <a:rPr lang="en-GB" sz="1200" dirty="0" smtClean="0"/>
              <a:t>, V. </a:t>
            </a:r>
            <a:r>
              <a:rPr lang="en-GB" sz="1200" dirty="0" err="1" smtClean="0"/>
              <a:t>Naeimi</a:t>
            </a:r>
            <a:r>
              <a:rPr lang="en-GB" sz="1200" dirty="0" smtClean="0"/>
              <a:t> and S. </a:t>
            </a:r>
            <a:r>
              <a:rPr lang="en-GB" sz="1200" dirty="0" err="1" smtClean="0"/>
              <a:t>Hasenauer</a:t>
            </a:r>
            <a:r>
              <a:rPr lang="en-GB" sz="1200" dirty="0" smtClean="0"/>
              <a:t>, 2005)</a:t>
            </a:r>
          </a:p>
          <a:p>
            <a:endParaRPr lang="de-AT" sz="1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37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GB" dirty="0" smtClean="0"/>
              <a:t>Definition, e.g.</a:t>
            </a:r>
          </a:p>
          <a:p>
            <a:pPr lvl="1">
              <a:defRPr/>
            </a:pPr>
            <a:endParaRPr lang="en-GB" b="1" dirty="0" smtClean="0"/>
          </a:p>
          <a:p>
            <a:pPr lvl="0">
              <a:defRPr/>
            </a:pPr>
            <a:endParaRPr lang="en-GB" sz="1800" dirty="0" smtClean="0"/>
          </a:p>
          <a:p>
            <a:pPr lvl="0">
              <a:defRPr/>
            </a:pPr>
            <a:r>
              <a:rPr lang="en-GB" dirty="0" smtClean="0"/>
              <a:t>Average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" name="Picture 4" descr="SoilPro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202" y="3437086"/>
            <a:ext cx="2668587" cy="3016250"/>
          </a:xfrm>
          <a:prstGeom prst="rect">
            <a:avLst/>
          </a:prstGeom>
          <a:noFill/>
        </p:spPr>
      </p:pic>
      <p:sp>
        <p:nvSpPr>
          <p:cNvPr id="9" name="AutoShape 5"/>
          <p:cNvSpPr>
            <a:spLocks/>
          </p:cNvSpPr>
          <p:nvPr/>
        </p:nvSpPr>
        <p:spPr bwMode="auto">
          <a:xfrm>
            <a:off x="3868489" y="3868886"/>
            <a:ext cx="504825" cy="1439863"/>
          </a:xfrm>
          <a:prstGeom prst="rightBrace">
            <a:avLst>
              <a:gd name="adj1" fmla="val 2376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868489" y="3768874"/>
            <a:ext cx="719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868489" y="3868886"/>
            <a:ext cx="719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4444752" y="3581549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444752" y="3581549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444752" y="3868886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751139" y="3652986"/>
            <a:ext cx="24831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Thin, remotely sensed soil layer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716016" y="4445149"/>
            <a:ext cx="372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  <a:cs typeface="Calibri" pitchFamily="34" charset="0"/>
              </a:rPr>
              <a:t>Root zone: layer of interest for most applications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067944" y="5669111"/>
            <a:ext cx="13276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70AF"/>
                </a:solidFill>
                <a:latin typeface="Calibri" pitchFamily="34" charset="0"/>
                <a:cs typeface="Calibri" pitchFamily="34" charset="0"/>
              </a:rPr>
              <a:t>Soil profile</a:t>
            </a:r>
          </a:p>
        </p:txBody>
      </p:sp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1835696" y="1417464"/>
          <a:ext cx="2486025" cy="787400"/>
        </p:xfrm>
        <a:graphic>
          <a:graphicData uri="http://schemas.openxmlformats.org/presentationml/2006/ole">
            <p:oleObj spid="_x0000_s244738" name="Equation" r:id="rId4" imgW="1523880" imgH="482400" progId="Equation.3">
              <p:embed/>
            </p:oleObj>
          </a:graphicData>
        </a:graphic>
      </p:graphicFrame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7671692" y="20701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5652121" y="1352962"/>
            <a:ext cx="2880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AF"/>
                </a:solidFill>
                <a:latin typeface="Calibri" pitchFamily="34" charset="0"/>
                <a:cs typeface="Calibri" pitchFamily="34" charset="0"/>
              </a:rPr>
              <a:t>Cross-section of a soil</a:t>
            </a:r>
          </a:p>
        </p:txBody>
      </p:sp>
      <p:graphicFrame>
        <p:nvGraphicFramePr>
          <p:cNvPr id="28" name="Object 24"/>
          <p:cNvGraphicFramePr>
            <a:graphicFrameLocks noChangeAspect="1"/>
          </p:cNvGraphicFramePr>
          <p:nvPr/>
        </p:nvGraphicFramePr>
        <p:xfrm>
          <a:off x="1187624" y="2507109"/>
          <a:ext cx="4505325" cy="777875"/>
        </p:xfrm>
        <a:graphic>
          <a:graphicData uri="http://schemas.openxmlformats.org/presentationml/2006/ole">
            <p:oleObj spid="_x0000_s244739" name="Equation" r:id="rId5" imgW="2616120" imgH="444240" progId="Equation.3">
              <p:embed/>
            </p:oleObj>
          </a:graphicData>
        </a:graphic>
      </p:graphicFrame>
      <p:grpSp>
        <p:nvGrpSpPr>
          <p:cNvPr id="32" name="Gruppieren 31"/>
          <p:cNvGrpSpPr/>
          <p:nvPr/>
        </p:nvGrpSpPr>
        <p:grpSpPr>
          <a:xfrm>
            <a:off x="6170000" y="1753939"/>
            <a:ext cx="2722480" cy="1819077"/>
            <a:chOff x="6147692" y="1609923"/>
            <a:chExt cx="2722480" cy="1819077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6147692" y="1609923"/>
              <a:ext cx="2722480" cy="1819077"/>
              <a:chOff x="6147692" y="1753939"/>
              <a:chExt cx="2722480" cy="1819077"/>
            </a:xfrm>
          </p:grpSpPr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47692" y="1753939"/>
                <a:ext cx="1981200" cy="154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H="1">
                <a:off x="7443092" y="2366516"/>
                <a:ext cx="838200" cy="228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2" name="Text Box 18"/>
              <p:cNvSpPr txBox="1">
                <a:spLocks noChangeArrowheads="1"/>
              </p:cNvSpPr>
              <p:nvPr/>
            </p:nvSpPr>
            <p:spPr bwMode="auto">
              <a:xfrm>
                <a:off x="8308280" y="2185739"/>
                <a:ext cx="3930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AT" sz="1400">
                    <a:latin typeface="Calibri" pitchFamily="34" charset="0"/>
                    <a:cs typeface="Calibri" pitchFamily="34" charset="0"/>
                  </a:rPr>
                  <a:t>Air</a:t>
                </a: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 flipV="1">
                <a:off x="7443092" y="2706241"/>
                <a:ext cx="762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4" name="Text Box 20"/>
              <p:cNvSpPr txBox="1">
                <a:spLocks noChangeArrowheads="1"/>
              </p:cNvSpPr>
              <p:nvPr/>
            </p:nvSpPr>
            <p:spPr bwMode="auto">
              <a:xfrm>
                <a:off x="8235255" y="2617539"/>
                <a:ext cx="63491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AT" sz="1400">
                    <a:latin typeface="Calibri" pitchFamily="34" charset="0"/>
                    <a:cs typeface="Calibri" pitchFamily="34" charset="0"/>
                  </a:rPr>
                  <a:t>Water</a:t>
                </a:r>
              </a:p>
            </p:txBody>
          </p:sp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7155755" y="3265239"/>
                <a:ext cx="119712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  <a:cs typeface="Calibri" pitchFamily="34" charset="0"/>
                  </a:rPr>
                  <a:t>Solid Particles</a:t>
                </a: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flipH="1" flipV="1">
                <a:off x="7152580" y="2899916"/>
                <a:ext cx="363537" cy="3683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7084317" y="2890838"/>
              <a:ext cx="142875" cy="2159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30" name="Rechteck 29"/>
          <p:cNvSpPr/>
          <p:nvPr/>
        </p:nvSpPr>
        <p:spPr>
          <a:xfrm>
            <a:off x="5868144" y="1104999"/>
            <a:ext cx="2357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400" i="1" dirty="0" err="1" smtClean="0">
                <a:latin typeface="Calibri" pitchFamily="34" charset="0"/>
                <a:cs typeface="Calibri" pitchFamily="34" charset="0"/>
              </a:rPr>
              <a:t>Koorevaar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 et al., 1983</a:t>
            </a:r>
            <a:endParaRPr lang="en-GB" sz="14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Microwaves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GB" dirty="0" smtClean="0"/>
              <a:t>Microwaves: 1 mm – 1m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GB" dirty="0" smtClean="0"/>
              <a:t>Band designations</a:t>
            </a:r>
          </a:p>
          <a:p>
            <a:pPr lvl="0" fontAlgn="auto">
              <a:spcAft>
                <a:spcPts val="0"/>
              </a:spcAft>
              <a:defRPr/>
            </a:pPr>
            <a:endParaRPr lang="en-GB" dirty="0" smtClean="0"/>
          </a:p>
          <a:p>
            <a:pPr lvl="0" fontAlgn="auto">
              <a:spcAft>
                <a:spcPts val="0"/>
              </a:spcAft>
              <a:defRPr/>
            </a:pPr>
            <a:endParaRPr lang="en-GB" dirty="0" smtClean="0"/>
          </a:p>
          <a:p>
            <a:pPr lvl="0" fontAlgn="auto">
              <a:spcAft>
                <a:spcPts val="0"/>
              </a:spcAft>
              <a:defRPr/>
            </a:pPr>
            <a:endParaRPr lang="en-GB" dirty="0" smtClean="0"/>
          </a:p>
          <a:p>
            <a:pPr lvl="0" fontAlgn="auto">
              <a:spcAft>
                <a:spcPts val="0"/>
              </a:spcAft>
              <a:defRPr/>
            </a:pPr>
            <a:endParaRPr lang="en-GB" dirty="0" smtClean="0"/>
          </a:p>
          <a:p>
            <a:pPr lvl="0" fontAlgn="auto">
              <a:spcAft>
                <a:spcPts val="0"/>
              </a:spcAft>
              <a:defRPr/>
            </a:pPr>
            <a:endParaRPr lang="en-GB" dirty="0" smtClean="0"/>
          </a:p>
          <a:p>
            <a:pPr lvl="0" fontAlgn="auto">
              <a:spcAft>
                <a:spcPts val="0"/>
              </a:spcAft>
              <a:defRPr/>
            </a:pPr>
            <a:r>
              <a:rPr lang="en-GB" dirty="0" smtClean="0"/>
              <a:t>Advantages compared to optical/IR range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 smtClean="0"/>
              <a:t>penetrate the atmosphere (to some extent clouds and rain)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 smtClean="0"/>
              <a:t>independent of the sun as source of illumination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 smtClean="0"/>
              <a:t>penetration depth into vegetation and soil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457200" y="1340768"/>
            <a:ext cx="8229600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5" descr="microwave_spectrum_ulaby"/>
          <p:cNvPicPr>
            <a:picLocks noChangeAspect="1" noChangeArrowheads="1"/>
          </p:cNvPicPr>
          <p:nvPr/>
        </p:nvPicPr>
        <p:blipFill>
          <a:blip r:embed="rId2" cstate="print"/>
          <a:srcRect t="71048"/>
          <a:stretch>
            <a:fillRect/>
          </a:stretch>
        </p:blipFill>
        <p:spPr bwMode="auto">
          <a:xfrm>
            <a:off x="1871166" y="2292145"/>
            <a:ext cx="5653162" cy="113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6012160" y="335699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Ulaby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et al., 1981 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Transmission through Atmosphere, Clouds and Rain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4" descr="transmissivity_microwaves_ulaby"/>
          <p:cNvPicPr>
            <a:picLocks noChangeAspect="1" noChangeArrowheads="1"/>
          </p:cNvPicPr>
          <p:nvPr/>
        </p:nvPicPr>
        <p:blipFill>
          <a:blip r:embed="rId2" cstate="print"/>
          <a:srcRect b="1376"/>
          <a:stretch>
            <a:fillRect/>
          </a:stretch>
        </p:blipFill>
        <p:spPr bwMode="auto">
          <a:xfrm>
            <a:off x="391630" y="1916559"/>
            <a:ext cx="4510088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ransmission_cloud_ulab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480" y="1186681"/>
            <a:ext cx="22923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transmission_rain_ulaby"/>
          <p:cNvPicPr>
            <a:picLocks noChangeAspect="1" noChangeArrowheads="1"/>
          </p:cNvPicPr>
          <p:nvPr/>
        </p:nvPicPr>
        <p:blipFill>
          <a:blip r:embed="rId4" cstate="print"/>
          <a:srcRect b="688"/>
          <a:stretch>
            <a:fillRect/>
          </a:stretch>
        </p:blipFill>
        <p:spPr bwMode="auto">
          <a:xfrm>
            <a:off x="5287480" y="4005981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64903" y="1413322"/>
            <a:ext cx="1356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GB" sz="1800" b="1" dirty="0">
                <a:ea typeface="Verdana" pitchFamily="34" charset="0"/>
                <a:cs typeface="Calibri" pitchFamily="34" charset="0"/>
              </a:rPr>
              <a:t>Atmosphere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800927" y="4643844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GB" sz="1800" b="1" dirty="0">
                <a:ea typeface="Verdana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700480" y="1821309"/>
            <a:ext cx="824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GB" sz="1800" b="1" dirty="0">
                <a:ea typeface="Verdana" pitchFamily="34" charset="0"/>
                <a:cs typeface="Calibri" pitchFamily="34" charset="0"/>
              </a:rPr>
              <a:t>Clouds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55576" y="551723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Ulaby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et al., 1981 </a:t>
            </a:r>
            <a:endParaRPr lang="de-A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Microwaves and Water</a:t>
            </a:r>
            <a:endParaRPr lang="en-GB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Microwaves </a:t>
            </a:r>
            <a:endParaRPr lang="en-GB" dirty="0" smtClean="0"/>
          </a:p>
          <a:p>
            <a:pPr lvl="1"/>
            <a:r>
              <a:rPr lang="en-GB" dirty="0" smtClean="0"/>
              <a:t>All-weather</a:t>
            </a:r>
            <a:r>
              <a:rPr lang="en-GB" dirty="0"/>
              <a:t>, day-round measurement capability</a:t>
            </a:r>
          </a:p>
          <a:p>
            <a:pPr lvl="1"/>
            <a:r>
              <a:rPr lang="en-GB" dirty="0"/>
              <a:t>Very sensitive to soil water content below relaxation frequency of water (&lt; 10 GHz)</a:t>
            </a:r>
          </a:p>
          <a:p>
            <a:pPr lvl="1"/>
            <a:r>
              <a:rPr lang="en-GB" dirty="0"/>
              <a:t>Penetrate vegetation and soil to some extent</a:t>
            </a:r>
          </a:p>
          <a:p>
            <a:pPr lvl="2"/>
            <a:r>
              <a:rPr lang="en-GB" dirty="0"/>
              <a:t>Penetration depth increases with wavelength</a:t>
            </a:r>
          </a:p>
          <a:p>
            <a:pPr lvl="1"/>
            <a:endParaRPr lang="en-GB" dirty="0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 cstate="print"/>
          <a:srcRect b="1244"/>
          <a:stretch>
            <a:fillRect/>
          </a:stretch>
        </p:blipFill>
        <p:spPr bwMode="auto">
          <a:xfrm>
            <a:off x="323528" y="2862634"/>
            <a:ext cx="3540105" cy="287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925578" y="5754742"/>
            <a:ext cx="2196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Calibri" pitchFamily="34" charset="0"/>
                <a:cs typeface="Calibri" pitchFamily="34" charset="0"/>
              </a:rPr>
              <a:t>Dielectric constant of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water</a:t>
            </a:r>
          </a:p>
          <a:p>
            <a:pPr algn="ctr"/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400" i="1" dirty="0" err="1" smtClean="0">
                <a:latin typeface="Calibri" pitchFamily="34" charset="0"/>
                <a:cs typeface="Calibri" pitchFamily="34" charset="0"/>
              </a:rPr>
              <a:t>Schanda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, 1986</a:t>
            </a:r>
            <a:endParaRPr lang="en-GB" sz="1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950" y="4518600"/>
            <a:ext cx="1475891" cy="99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3719617" y="5643245"/>
            <a:ext cx="24495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GB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dipole moment </a:t>
            </a:r>
            <a:r>
              <a:rPr lang="en-GB" sz="1400" dirty="0">
                <a:latin typeface="Calibri" pitchFamily="34" charset="0"/>
                <a:cs typeface="Calibri" pitchFamily="34" charset="0"/>
              </a:rPr>
              <a:t>of water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molecules causes </a:t>
            </a:r>
            <a:r>
              <a:rPr lang="en-GB" sz="1400" dirty="0">
                <a:latin typeface="Calibri" pitchFamily="34" charset="0"/>
                <a:cs typeface="Calibri" pitchFamily="34" charset="0"/>
              </a:rPr>
              <a:t>“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orientational</a:t>
            </a:r>
            <a:r>
              <a:rPr lang="en-GB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polarisation</a:t>
            </a:r>
            <a:r>
              <a:rPr lang="en-GB" sz="1400" dirty="0">
                <a:latin typeface="Calibri" pitchFamily="34" charset="0"/>
                <a:cs typeface="Calibri" pitchFamily="34" charset="0"/>
              </a:rPr>
              <a:t>”,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i.e. a </a:t>
            </a:r>
            <a:r>
              <a:rPr lang="en-GB" sz="1400" dirty="0">
                <a:latin typeface="Calibri" pitchFamily="34" charset="0"/>
                <a:cs typeface="Calibri" pitchFamily="34" charset="0"/>
              </a:rPr>
              <a:t>high dielectric constant</a:t>
            </a: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873" y="2464044"/>
            <a:ext cx="2654686" cy="31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95881" y="5733256"/>
            <a:ext cx="27954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latin typeface="Calibri" pitchFamily="34" charset="0"/>
                <a:cs typeface="Calibri" pitchFamily="34" charset="0"/>
              </a:rPr>
              <a:t>Relationship between soil moisture </a:t>
            </a:r>
          </a:p>
          <a:p>
            <a:pPr algn="ctr"/>
            <a:r>
              <a:rPr lang="en-GB" sz="1400" dirty="0" smtClean="0">
                <a:latin typeface="Calibri" pitchFamily="34" charset="0"/>
                <a:cs typeface="Calibri" pitchFamily="34" charset="0"/>
              </a:rPr>
              <a:t>and dielectric constant</a:t>
            </a:r>
          </a:p>
          <a:p>
            <a:pPr algn="ctr"/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after </a:t>
            </a:r>
            <a:r>
              <a:rPr lang="de-AT" sz="1400" i="1" dirty="0" err="1" smtClean="0">
                <a:latin typeface="Calibri" pitchFamily="34" charset="0"/>
                <a:cs typeface="Calibri" pitchFamily="34" charset="0"/>
              </a:rPr>
              <a:t>Ulaby</a:t>
            </a:r>
            <a:r>
              <a:rPr lang="de-AT" sz="1400" i="1" dirty="0" smtClean="0">
                <a:latin typeface="Calibri" pitchFamily="34" charset="0"/>
                <a:cs typeface="Calibri" pitchFamily="34" charset="0"/>
              </a:rPr>
              <a:t> et al., 1986</a:t>
            </a:r>
            <a:endParaRPr lang="en-GB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77072"/>
            <a:ext cx="3364851" cy="23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Mond 21"/>
          <p:cNvSpPr/>
          <p:nvPr/>
        </p:nvSpPr>
        <p:spPr bwMode="auto">
          <a:xfrm rot="5597834">
            <a:off x="1801929" y="3354348"/>
            <a:ext cx="2515805" cy="3605687"/>
          </a:xfrm>
          <a:prstGeom prst="moon">
            <a:avLst>
              <a:gd name="adj" fmla="val 6901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Active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Passive </a:t>
            </a:r>
            <a:r>
              <a:rPr lang="de-AT" dirty="0" err="1" smtClean="0"/>
              <a:t>Microwave</a:t>
            </a:r>
            <a:r>
              <a:rPr lang="de-AT" dirty="0" smtClean="0"/>
              <a:t> Sensors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43000"/>
            <a:ext cx="4419600" cy="4800600"/>
          </a:xfrm>
        </p:spPr>
        <p:txBody>
          <a:bodyPr/>
          <a:lstStyle/>
          <a:p>
            <a:r>
              <a:rPr lang="en-US" dirty="0" smtClean="0"/>
              <a:t>Active</a:t>
            </a:r>
          </a:p>
          <a:p>
            <a:pPr lvl="1"/>
            <a:r>
              <a:rPr lang="en-US" dirty="0" smtClean="0"/>
              <a:t>Active remote sensors create their own electromagnetic energy</a:t>
            </a:r>
          </a:p>
          <a:p>
            <a:pPr lvl="1"/>
            <a:r>
              <a:rPr lang="en-US" dirty="0" smtClean="0"/>
              <a:t>Sensors</a:t>
            </a:r>
          </a:p>
          <a:p>
            <a:pPr lvl="2"/>
            <a:r>
              <a:rPr lang="en-US" dirty="0" smtClean="0"/>
              <a:t>Altimeters</a:t>
            </a:r>
          </a:p>
          <a:p>
            <a:pPr lvl="2"/>
            <a:r>
              <a:rPr lang="en-US" dirty="0" smtClean="0"/>
              <a:t>Side-looking real aperture radar</a:t>
            </a:r>
          </a:p>
          <a:p>
            <a:pPr lvl="2"/>
            <a:r>
              <a:rPr lang="en-US" dirty="0" err="1" smtClean="0"/>
              <a:t>Scatterometer</a:t>
            </a:r>
            <a:r>
              <a:rPr lang="en-US" dirty="0" smtClean="0"/>
              <a:t> (SCAT)</a:t>
            </a:r>
          </a:p>
          <a:p>
            <a:pPr lvl="2"/>
            <a:r>
              <a:rPr lang="en-US" dirty="0" smtClean="0"/>
              <a:t>Synthetic Aperture Radar (SAR)</a:t>
            </a:r>
          </a:p>
          <a:p>
            <a:pPr lvl="2"/>
            <a:endParaRPr lang="en-US" dirty="0" smtClean="0"/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31921"/>
            <a:ext cx="3364851" cy="23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499992" y="1144800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Passive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Passive remote sensing systems record electromagnetic energy that is reflected or emitted from the surface of the Earth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Microwave radiometers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64088" y="630932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Source: </a:t>
            </a:r>
            <a:r>
              <a:rPr lang="de-AT" sz="1600" i="1" dirty="0" err="1" smtClean="0">
                <a:latin typeface="Calibri" pitchFamily="34" charset="0"/>
                <a:cs typeface="Calibri" pitchFamily="34" charset="0"/>
              </a:rPr>
              <a:t>Gloersen</a:t>
            </a:r>
            <a:r>
              <a:rPr lang="de-AT" sz="1600" i="1" dirty="0" smtClean="0">
                <a:latin typeface="Calibri" pitchFamily="34" charset="0"/>
                <a:cs typeface="Calibri" pitchFamily="34" charset="0"/>
              </a:rPr>
              <a:t> et al., 1992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274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449" y="3789040"/>
            <a:ext cx="957263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5"/>
          <p:cNvSpPr>
            <a:spLocks/>
          </p:cNvSpPr>
          <p:nvPr/>
        </p:nvSpPr>
        <p:spPr bwMode="auto">
          <a:xfrm flipV="1">
            <a:off x="2068489" y="4573488"/>
            <a:ext cx="1524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" name="Arc 6"/>
          <p:cNvSpPr>
            <a:spLocks/>
          </p:cNvSpPr>
          <p:nvPr/>
        </p:nvSpPr>
        <p:spPr bwMode="auto">
          <a:xfrm flipV="1">
            <a:off x="2144689" y="4649688"/>
            <a:ext cx="304800" cy="304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3" name="Arc 7"/>
          <p:cNvSpPr>
            <a:spLocks/>
          </p:cNvSpPr>
          <p:nvPr/>
        </p:nvSpPr>
        <p:spPr bwMode="auto">
          <a:xfrm flipV="1">
            <a:off x="2220889" y="4725888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4" name="Arc 8"/>
          <p:cNvSpPr>
            <a:spLocks/>
          </p:cNvSpPr>
          <p:nvPr/>
        </p:nvSpPr>
        <p:spPr bwMode="auto">
          <a:xfrm flipV="1">
            <a:off x="2373289" y="4878288"/>
            <a:ext cx="7620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7" name="Arc 12"/>
          <p:cNvSpPr>
            <a:spLocks/>
          </p:cNvSpPr>
          <p:nvPr/>
        </p:nvSpPr>
        <p:spPr bwMode="auto">
          <a:xfrm rot="10800000" flipV="1">
            <a:off x="2754289" y="5335488"/>
            <a:ext cx="304800" cy="304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8" name="Arc 13"/>
          <p:cNvSpPr>
            <a:spLocks/>
          </p:cNvSpPr>
          <p:nvPr/>
        </p:nvSpPr>
        <p:spPr bwMode="auto">
          <a:xfrm rot="10800000" flipV="1">
            <a:off x="2449489" y="4954488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9" name="Arc 15"/>
          <p:cNvSpPr>
            <a:spLocks/>
          </p:cNvSpPr>
          <p:nvPr/>
        </p:nvSpPr>
        <p:spPr bwMode="auto">
          <a:xfrm rot="10800000" flipV="1">
            <a:off x="1763689" y="4268688"/>
            <a:ext cx="1066800" cy="990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20" name="Arc 13"/>
          <p:cNvSpPr>
            <a:spLocks/>
          </p:cNvSpPr>
          <p:nvPr/>
        </p:nvSpPr>
        <p:spPr bwMode="auto">
          <a:xfrm rot="10800000" flipV="1">
            <a:off x="2097833" y="4581128"/>
            <a:ext cx="673967" cy="792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23" name="Rechteck 22"/>
          <p:cNvSpPr/>
          <p:nvPr/>
        </p:nvSpPr>
        <p:spPr bwMode="auto">
          <a:xfrm>
            <a:off x="3707904" y="4005064"/>
            <a:ext cx="1872208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Observed</a:t>
            </a:r>
            <a:r>
              <a:rPr lang="de-AT" dirty="0" smtClean="0"/>
              <a:t> </a:t>
            </a:r>
            <a:r>
              <a:rPr lang="de-AT" dirty="0" err="1" smtClean="0"/>
              <a:t>quantities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Radars</a:t>
            </a:r>
          </a:p>
          <a:p>
            <a:pPr lvl="1"/>
            <a:r>
              <a:rPr lang="en-US" dirty="0" smtClean="0"/>
              <a:t>Backscattering coefficient </a:t>
            </a:r>
            <a:r>
              <a:rPr lang="en-GB" dirty="0" smtClean="0">
                <a:latin typeface="SymbolMono BT" pitchFamily="18" charset="2"/>
                <a:sym typeface="Math1Mono"/>
              </a:rPr>
              <a:t>s</a:t>
            </a:r>
            <a:r>
              <a:rPr lang="en-GB" baseline="30000" dirty="0" smtClean="0">
                <a:latin typeface="SymbolMono BT" pitchFamily="18" charset="2"/>
                <a:sym typeface="Math1Mono"/>
              </a:rPr>
              <a:t>0</a:t>
            </a:r>
            <a:r>
              <a:rPr lang="en-US" dirty="0" smtClean="0"/>
              <a:t>; a measure of the reflectivity of the Earth surface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Radiometers</a:t>
            </a:r>
          </a:p>
          <a:p>
            <a:pPr lvl="1"/>
            <a:r>
              <a:rPr lang="en-US" dirty="0" smtClean="0"/>
              <a:t>Brightness temperature T</a:t>
            </a:r>
            <a:r>
              <a:rPr lang="en-US" baseline="-25000" dirty="0" smtClean="0"/>
              <a:t>B</a:t>
            </a:r>
            <a:r>
              <a:rPr lang="en-US" dirty="0" smtClean="0"/>
              <a:t> = e × T</a:t>
            </a:r>
            <a:r>
              <a:rPr lang="en-US" baseline="-25000" dirty="0" smtClean="0"/>
              <a:t>s</a:t>
            </a:r>
            <a:r>
              <a:rPr lang="en-US" dirty="0" smtClean="0"/>
              <a:t> where e is the emissivity and T</a:t>
            </a:r>
            <a:r>
              <a:rPr lang="en-US" baseline="-25000" dirty="0" smtClean="0"/>
              <a:t>s</a:t>
            </a:r>
            <a:r>
              <a:rPr lang="en-US" dirty="0" smtClean="0"/>
              <a:t> is the surface temperature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Passive and active methods are interrelated through Kirchhoff’s law:</a:t>
            </a:r>
          </a:p>
          <a:p>
            <a:pPr lvl="1"/>
            <a:r>
              <a:rPr lang="en-US" dirty="0" smtClean="0"/>
              <a:t>e = 1 – r   where r is the reflectivity</a:t>
            </a:r>
          </a:p>
          <a:p>
            <a:pPr lvl="1"/>
            <a:r>
              <a:rPr lang="en-US" dirty="0" smtClean="0"/>
              <a:t>Example: increase in soil moisture content</a:t>
            </a:r>
          </a:p>
          <a:p>
            <a:pPr lvl="2"/>
            <a:r>
              <a:rPr lang="en-US" dirty="0" smtClean="0"/>
              <a:t>Backscatter ↑</a:t>
            </a:r>
          </a:p>
          <a:p>
            <a:pPr lvl="2"/>
            <a:r>
              <a:rPr lang="en-US" dirty="0" smtClean="0"/>
              <a:t>Emissivity ↓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7806-0914-4B0C-A19F-56347FBB60B8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-template_remote_sensing">
  <a:themeElements>
    <a:clrScheme name="">
      <a:dk1>
        <a:srgbClr val="333333"/>
      </a:dk1>
      <a:lt1>
        <a:srgbClr val="FFFFFF"/>
      </a:lt1>
      <a:dk2>
        <a:srgbClr val="FF0000"/>
      </a:dk2>
      <a:lt2>
        <a:srgbClr val="333329"/>
      </a:lt2>
      <a:accent1>
        <a:srgbClr val="F4F3D9"/>
      </a:accent1>
      <a:accent2>
        <a:srgbClr val="E09142"/>
      </a:accent2>
      <a:accent3>
        <a:srgbClr val="FFFFFF"/>
      </a:accent3>
      <a:accent4>
        <a:srgbClr val="2A2A2A"/>
      </a:accent4>
      <a:accent5>
        <a:srgbClr val="F8F8E9"/>
      </a:accent5>
      <a:accent6>
        <a:srgbClr val="CB833B"/>
      </a:accent6>
      <a:hlink>
        <a:srgbClr val="AE4828"/>
      </a:hlink>
      <a:folHlink>
        <a:srgbClr val="6A6954"/>
      </a:folHlink>
    </a:clrScheme>
    <a:fontScheme name="IPF-Vorlage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PF-Vorlage_engl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GEO-template_remote_sensing</Template>
  <TotalTime>0</TotalTime>
  <Words>2348</Words>
  <Application>Microsoft Office PowerPoint</Application>
  <PresentationFormat>Bildschirmpräsentation (4:3)</PresentationFormat>
  <Paragraphs>531</Paragraphs>
  <Slides>37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0" baseType="lpstr">
      <vt:lpstr>GEO-template_remote_sensing</vt:lpstr>
      <vt:lpstr>Equation</vt:lpstr>
      <vt:lpstr>Formel</vt:lpstr>
      <vt:lpstr>Soil Moisture from Remote Sensing: METOP ASCAT Soil Moisture Retrieval</vt:lpstr>
      <vt:lpstr>Outline</vt:lpstr>
      <vt:lpstr>Folie 3</vt:lpstr>
      <vt:lpstr>Soil Moisture</vt:lpstr>
      <vt:lpstr>Microwaves</vt:lpstr>
      <vt:lpstr>Transmission through Atmosphere, Clouds and Rain</vt:lpstr>
      <vt:lpstr>Microwaves and Water</vt:lpstr>
      <vt:lpstr>Active and Passive Microwave Sensors</vt:lpstr>
      <vt:lpstr>Observed quantities</vt:lpstr>
      <vt:lpstr>Scattering Mechanisms</vt:lpstr>
      <vt:lpstr>Microwave missions for soil moisture</vt:lpstr>
      <vt:lpstr>SMOS – Soil Moisture and Ocean Salinity</vt:lpstr>
      <vt:lpstr>SMAP – Soil Moisture Active Passive</vt:lpstr>
      <vt:lpstr>European C-Band Scatterometer</vt:lpstr>
      <vt:lpstr>Folie 15</vt:lpstr>
      <vt:lpstr>TU Wien Change Detection Approach</vt:lpstr>
      <vt:lpstr>TU Wien Model – Assumptions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TU Wien Model – Processing steps</vt:lpstr>
      <vt:lpstr>Resumé of the retrieval</vt:lpstr>
      <vt:lpstr>Where does the retrieval go wrong?</vt:lpstr>
      <vt:lpstr>ASCAT Soil Moisture Product Families</vt:lpstr>
      <vt:lpstr>ASCAT Dataviewer</vt:lpstr>
      <vt:lpstr>Conclusion</vt:lpstr>
      <vt:lpstr>Further Reading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Sebastian Hahn</dc:creator>
  <cp:lastModifiedBy>Sebastian Hahn</cp:lastModifiedBy>
  <cp:revision>304</cp:revision>
  <cp:lastPrinted>1601-01-01T00:00:00Z</cp:lastPrinted>
  <dcterms:created xsi:type="dcterms:W3CDTF">2012-10-09T09:16:31Z</dcterms:created>
  <dcterms:modified xsi:type="dcterms:W3CDTF">2012-10-19T11:33:01Z</dcterms:modified>
</cp:coreProperties>
</file>