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Default Extension="gif" ContentType="image/gif"/>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81" r:id="rId6"/>
    <p:sldId id="262" r:id="rId7"/>
    <p:sldId id="263" r:id="rId8"/>
    <p:sldId id="264" r:id="rId9"/>
    <p:sldId id="265" r:id="rId10"/>
    <p:sldId id="261" r:id="rId11"/>
    <p:sldId id="269" r:id="rId12"/>
    <p:sldId id="270" r:id="rId13"/>
    <p:sldId id="268" r:id="rId14"/>
    <p:sldId id="271" r:id="rId15"/>
    <p:sldId id="272" r:id="rId16"/>
    <p:sldId id="273" r:id="rId17"/>
    <p:sldId id="274" r:id="rId18"/>
    <p:sldId id="275" r:id="rId19"/>
    <p:sldId id="276" r:id="rId20"/>
    <p:sldId id="277" r:id="rId21"/>
    <p:sldId id="278" r:id="rId22"/>
    <p:sldId id="279" r:id="rId23"/>
    <p:sldId id="280" r:id="rId24"/>
    <p:sldId id="283" r:id="rId25"/>
    <p:sldId id="284" r:id="rId26"/>
    <p:sldId id="285" r:id="rId27"/>
    <p:sldId id="286" r:id="rId28"/>
    <p:sldId id="287" r:id="rId29"/>
    <p:sldId id="288" r:id="rId30"/>
    <p:sldId id="289" r:id="rId31"/>
    <p:sldId id="290" r:id="rId32"/>
    <p:sldId id="266" r:id="rId33"/>
    <p:sldId id="267" r:id="rId34"/>
    <p:sldId id="292" r:id="rId35"/>
    <p:sldId id="293" r:id="rId36"/>
    <p:sldId id="294" r:id="rId37"/>
    <p:sldId id="295" r:id="rId38"/>
    <p:sldId id="296" r:id="rId39"/>
    <p:sldId id="297" r:id="rId40"/>
    <p:sldId id="298" r:id="rId41"/>
    <p:sldId id="299" r:id="rId42"/>
    <p:sldId id="300" r:id="rId43"/>
    <p:sldId id="302" r:id="rId44"/>
    <p:sldId id="291" r:id="rId45"/>
    <p:sldId id="301"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3" autoAdjust="0"/>
  </p:normalViewPr>
  <p:slideViewPr>
    <p:cSldViewPr>
      <p:cViewPr varScale="1">
        <p:scale>
          <a:sx n="63" d="100"/>
          <a:sy n="63" d="100"/>
        </p:scale>
        <p:origin x="-103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E1257-333C-4FC8-BCB5-CBD4BF692D38}" type="datetimeFigureOut">
              <a:rPr lang="it-IT" smtClean="0"/>
              <a:pPr/>
              <a:t>19/10/2012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1FADD-140F-4CA8-AE3A-BB60C2416B5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A13C38-D0E4-4DA7-B3D7-C7B3F0199CF8}" type="slidenum">
              <a:rPr lang="it-IT" smtClean="0"/>
              <a:pPr/>
              <a:t>6</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83851CE-C3BE-43FF-8154-3A8C0DDABF08}" type="slidenum">
              <a:rPr lang="en-GB"/>
              <a:pPr/>
              <a:t>21</a:t>
            </a:fld>
            <a:endParaRPr lang="en-GB"/>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89FE7-17DF-466F-8C07-DB8FB7457CCD}" type="slidenum">
              <a:rPr lang="it-IT"/>
              <a:pPr/>
              <a:t>24</a:t>
            </a:fld>
            <a:endParaRPr lang="it-IT"/>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1DE7D-B18D-40FC-B776-1E61E7EEA370}" type="slidenum">
              <a:rPr lang="it-IT"/>
              <a:pPr/>
              <a:t>25</a:t>
            </a:fld>
            <a:endParaRPr lang="it-IT"/>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3678C-2C3D-4F33-B165-B92D6F34AF6F}" type="slidenum">
              <a:rPr lang="it-IT"/>
              <a:pPr/>
              <a:t>26</a:t>
            </a:fld>
            <a:endParaRPr lang="it-IT"/>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83FD5-9C16-4911-8F3E-50B28F81776E}" type="slidenum">
              <a:rPr lang="it-IT"/>
              <a:pPr/>
              <a:t>27</a:t>
            </a:fld>
            <a:endParaRPr lang="it-IT"/>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2E4F0-0B64-4EBF-9BA9-3361BACDBF9B}" type="slidenum">
              <a:rPr lang="it-IT"/>
              <a:pPr/>
              <a:t>28</a:t>
            </a:fld>
            <a:endParaRPr lang="it-IT"/>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5D826-CFF0-47A6-B0AF-55BE0B2EC3EF}" type="slidenum">
              <a:rPr lang="it-IT"/>
              <a:pPr/>
              <a:t>29</a:t>
            </a:fld>
            <a:endParaRPr lang="it-IT"/>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6E0A8-8315-41D1-A964-EC001BA29633}" type="slidenum">
              <a:rPr lang="it-IT"/>
              <a:pPr/>
              <a:t>30</a:t>
            </a:fld>
            <a:endParaRPr lang="it-IT"/>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0215C-87D9-4F54-919E-2BF99617123A}" type="slidenum">
              <a:rPr lang="it-IT"/>
              <a:pPr/>
              <a:t>31</a:t>
            </a:fld>
            <a:endParaRPr lang="it-IT"/>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pitchFamily="18" charset="0"/>
                <a:cs typeface="Times New Roman" pitchFamily="18" charset="0"/>
              </a:rPr>
              <a:t>Allow to</a:t>
            </a:r>
            <a:r>
              <a:rPr lang="en-GB" sz="1400" b="1"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rPr>
              <a:t>derive </a:t>
            </a:r>
            <a:r>
              <a:rPr lang="en-GB" sz="1200" dirty="0" err="1" smtClean="0">
                <a:latin typeface="Times New Roman" pitchFamily="18" charset="0"/>
                <a:cs typeface="Times New Roman" pitchFamily="18" charset="0"/>
              </a:rPr>
              <a:t>groundfall</a:t>
            </a:r>
            <a:r>
              <a:rPr lang="en-GB" sz="1200" dirty="0" smtClean="0">
                <a:latin typeface="Times New Roman" pitchFamily="18" charset="0"/>
                <a:cs typeface="Times New Roman" pitchFamily="18" charset="0"/>
              </a:rPr>
              <a:t> rain intensity at the SEVIRI time (15’) and space resolution (</a:t>
            </a:r>
            <a:r>
              <a:rPr lang="en-US" sz="1200" dirty="0" smtClean="0">
                <a:latin typeface="Times New Roman" pitchFamily="18" charset="0"/>
                <a:cs typeface="Arial" charset="0"/>
              </a:rPr>
              <a:t>~4 km, depending on lat and long) by means of </a:t>
            </a:r>
            <a:r>
              <a:rPr lang="en-US" sz="1200" u="sng" dirty="0" smtClean="0">
                <a:latin typeface="Times New Roman" pitchFamily="18" charset="0"/>
                <a:cs typeface="Arial" charset="0"/>
              </a:rPr>
              <a:t>statistical relationships</a:t>
            </a:r>
            <a:r>
              <a:rPr lang="en-US" sz="1200" dirty="0" smtClean="0">
                <a:latin typeface="Times New Roman" pitchFamily="18" charset="0"/>
                <a:cs typeface="Arial" charset="0"/>
              </a:rPr>
              <a:t> between Channel 9 brightness temperature (10.8 </a:t>
            </a:r>
            <a:r>
              <a:rPr lang="el-GR" sz="1200" dirty="0" smtClean="0">
                <a:latin typeface="Times New Roman" pitchFamily="18" charset="0"/>
                <a:cs typeface="Arial" charset="0"/>
              </a:rPr>
              <a:t>μ</a:t>
            </a:r>
            <a:r>
              <a:rPr lang="it-IT" sz="1200" dirty="0" smtClean="0">
                <a:latin typeface="Times New Roman" pitchFamily="18" charset="0"/>
                <a:cs typeface="Arial" charset="0"/>
              </a:rPr>
              <a:t>m)</a:t>
            </a:r>
            <a:r>
              <a:rPr lang="en-US" sz="1200" dirty="0" smtClean="0">
                <a:latin typeface="Times New Roman" pitchFamily="18" charset="0"/>
                <a:cs typeface="Arial" charset="0"/>
              </a:rPr>
              <a:t> and </a:t>
            </a:r>
            <a:r>
              <a:rPr lang="en-US" sz="1200" u="sng" dirty="0" smtClean="0">
                <a:latin typeface="Times New Roman" pitchFamily="18" charset="0"/>
                <a:cs typeface="Arial" charset="0"/>
              </a:rPr>
              <a:t>rain maps</a:t>
            </a:r>
            <a:r>
              <a:rPr lang="en-US" sz="1200" dirty="0" smtClean="0">
                <a:latin typeface="Times New Roman" pitchFamily="18" charset="0"/>
                <a:cs typeface="Arial" charset="0"/>
              </a:rPr>
              <a:t> from MW sensors/</a:t>
            </a:r>
            <a:r>
              <a:rPr lang="en-US" sz="1200" dirty="0" err="1" smtClean="0">
                <a:latin typeface="Times New Roman" pitchFamily="18" charset="0"/>
                <a:cs typeface="Arial" charset="0"/>
              </a:rPr>
              <a:t>algortihms</a:t>
            </a:r>
            <a:r>
              <a:rPr lang="en-US" sz="1200" dirty="0" smtClean="0">
                <a:latin typeface="Times New Roman" pitchFamily="18" charset="0"/>
                <a:cs typeface="Arial" charset="0"/>
              </a:rPr>
              <a:t> (Turk et al. 2000, </a:t>
            </a:r>
            <a:r>
              <a:rPr lang="en-US" sz="1200" dirty="0" err="1" smtClean="0">
                <a:latin typeface="Times New Roman" pitchFamily="18" charset="0"/>
                <a:cs typeface="Arial" charset="0"/>
              </a:rPr>
              <a:t>Torricella</a:t>
            </a:r>
            <a:r>
              <a:rPr lang="en-US" sz="1200" dirty="0" smtClean="0">
                <a:latin typeface="Times New Roman" pitchFamily="18" charset="0"/>
                <a:cs typeface="Arial" charset="0"/>
              </a:rPr>
              <a:t> et al. 2007). </a:t>
            </a:r>
          </a:p>
          <a:p>
            <a:endParaRPr lang="en-US" dirty="0"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A13C38-D0E4-4DA7-B3D7-C7B3F0199CF8}" type="slidenum">
              <a:rPr lang="it-IT" smtClean="0"/>
              <a:pPr/>
              <a:t>32</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A13C38-D0E4-4DA7-B3D7-C7B3F0199CF8}" type="slidenum">
              <a:rPr lang="it-IT" smtClean="0"/>
              <a:pPr/>
              <a:t>7</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A13C38-D0E4-4DA7-B3D7-C7B3F0199CF8}" type="slidenum">
              <a:rPr lang="it-IT" smtClean="0"/>
              <a:pPr/>
              <a:t>33</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D81E49D-8E4D-4BAE-9A83-881B194E98CB}" type="slidenum">
              <a:rPr lang="en-GB">
                <a:latin typeface="Arial" pitchFamily="34" charset="0"/>
              </a:rPr>
              <a:pPr/>
              <a:t>35</a:t>
            </a:fld>
            <a:endParaRPr lang="en-GB">
              <a:latin typeface="Arial" pitchFamily="34"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8380A47-AF58-4275-A87F-319EA09CD7EE}" type="slidenum">
              <a:rPr lang="en-GB">
                <a:latin typeface="Arial" pitchFamily="34" charset="0"/>
              </a:rPr>
              <a:pPr/>
              <a:t>37</a:t>
            </a:fld>
            <a:endParaRPr lang="en-GB">
              <a:latin typeface="Arial" pitchFamily="34"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4FB06D3-C712-4538-9DFD-A6DE9B170381}" type="slidenum">
              <a:rPr lang="en-GB">
                <a:latin typeface="Arial" pitchFamily="34" charset="0"/>
              </a:rPr>
              <a:pPr/>
              <a:t>38</a:t>
            </a:fld>
            <a:endParaRPr lang="en-GB">
              <a:latin typeface="Arial" pitchFamily="34" charset="0"/>
            </a:endParaRPr>
          </a:p>
        </p:txBody>
      </p:sp>
      <p:sp>
        <p:nvSpPr>
          <p:cNvPr id="133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94BA1B-2DFC-40D2-BF4E-C02275FF8B1E}" type="slidenum">
              <a:rPr lang="en-US" sz="1200"/>
              <a:pPr algn="r"/>
              <a:t>38</a:t>
            </a:fld>
            <a:endParaRPr lang="en-US" sz="1200"/>
          </a:p>
        </p:txBody>
      </p:sp>
      <p:sp>
        <p:nvSpPr>
          <p:cNvPr id="133124" name="Rectangle 2"/>
          <p:cNvSpPr>
            <a:spLocks noRo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07F73B6-C3CA-4F62-8850-DB29565B7273}" type="slidenum">
              <a:rPr lang="en-GB">
                <a:latin typeface="Arial" pitchFamily="34" charset="0"/>
              </a:rPr>
              <a:pPr/>
              <a:t>40</a:t>
            </a:fld>
            <a:endParaRPr lang="en-GB">
              <a:latin typeface="Arial" pitchFamily="34"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r>
              <a:rPr lang="it-IT" sz="1200" kern="1200" baseline="0" dirty="0" err="1" smtClean="0">
                <a:solidFill>
                  <a:schemeClr val="tx1"/>
                </a:solidFill>
                <a:latin typeface="+mn-lt"/>
                <a:ea typeface="+mn-ea"/>
                <a:cs typeface="+mn-cs"/>
              </a:rPr>
              <a:t>Advanced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Microwave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Sounding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Unit</a:t>
            </a:r>
            <a:r>
              <a:rPr lang="it-IT" sz="1200" kern="1200" baseline="0" dirty="0" smtClean="0">
                <a:solidFill>
                  <a:schemeClr val="tx1"/>
                </a:solidFill>
                <a:latin typeface="+mn-lt"/>
                <a:ea typeface="+mn-ea"/>
                <a:cs typeface="+mn-cs"/>
              </a:rPr>
              <a:t> (AMSU A)</a:t>
            </a:r>
          </a:p>
          <a:p>
            <a:r>
              <a:rPr lang="en-US" sz="1200" kern="1200" baseline="0" dirty="0" smtClean="0">
                <a:solidFill>
                  <a:schemeClr val="tx1"/>
                </a:solidFill>
                <a:latin typeface="+mn-lt"/>
                <a:ea typeface="+mn-ea"/>
                <a:cs typeface="+mn-cs"/>
              </a:rPr>
              <a:t>Microwave Humidity Sounder (MHS) </a:t>
            </a:r>
          </a:p>
          <a:p>
            <a:r>
              <a:rPr lang="it-IT" sz="1200" b="0" i="0" kern="1200" dirty="0" smtClean="0">
                <a:solidFill>
                  <a:schemeClr val="tx1"/>
                </a:solidFill>
                <a:latin typeface="+mn-lt"/>
                <a:ea typeface="+mn-ea"/>
                <a:cs typeface="+mn-cs"/>
              </a:rPr>
              <a:t>Special Sensor </a:t>
            </a:r>
            <a:r>
              <a:rPr lang="it-IT" sz="1200" b="0" i="0" kern="1200" dirty="0" err="1" smtClean="0">
                <a:solidFill>
                  <a:schemeClr val="tx1"/>
                </a:solidFill>
                <a:latin typeface="+mn-lt"/>
                <a:ea typeface="+mn-ea"/>
                <a:cs typeface="+mn-cs"/>
              </a:rPr>
              <a:t>Microwave</a:t>
            </a:r>
            <a:r>
              <a:rPr lang="it-IT" sz="1200" b="0" i="0" kern="1200" dirty="0" smtClean="0">
                <a:solidFill>
                  <a:schemeClr val="tx1"/>
                </a:solidFill>
                <a:latin typeface="+mn-lt"/>
                <a:ea typeface="+mn-ea"/>
                <a:cs typeface="+mn-cs"/>
              </a:rPr>
              <a:t>/</a:t>
            </a:r>
            <a:r>
              <a:rPr lang="it-IT" sz="1200" b="0" i="0" kern="1200" dirty="0" err="1" smtClean="0">
                <a:solidFill>
                  <a:schemeClr val="tx1"/>
                </a:solidFill>
                <a:latin typeface="+mn-lt"/>
                <a:ea typeface="+mn-ea"/>
                <a:cs typeface="+mn-cs"/>
              </a:rPr>
              <a:t>Imager</a:t>
            </a:r>
            <a:r>
              <a:rPr lang="it-IT" sz="1200" b="0" i="0" kern="1200" dirty="0" smtClean="0">
                <a:solidFill>
                  <a:schemeClr val="tx1"/>
                </a:solidFill>
                <a:latin typeface="+mn-lt"/>
                <a:ea typeface="+mn-ea"/>
                <a:cs typeface="+mn-cs"/>
              </a:rPr>
              <a:t> (SSM/I) and Special Sensor </a:t>
            </a:r>
            <a:r>
              <a:rPr lang="it-IT" sz="1200" b="0" i="0" kern="1200" dirty="0" err="1" smtClean="0">
                <a:solidFill>
                  <a:schemeClr val="tx1"/>
                </a:solidFill>
                <a:latin typeface="+mn-lt"/>
                <a:ea typeface="+mn-ea"/>
                <a:cs typeface="+mn-cs"/>
              </a:rPr>
              <a:t>Microwave</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Imager</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Sounder</a:t>
            </a:r>
            <a:r>
              <a:rPr lang="it-IT" sz="1200" b="0" i="0" kern="1200" dirty="0" smtClean="0">
                <a:solidFill>
                  <a:schemeClr val="tx1"/>
                </a:solidFill>
                <a:latin typeface="+mn-lt"/>
                <a:ea typeface="+mn-ea"/>
                <a:cs typeface="+mn-cs"/>
              </a:rPr>
              <a:t> (SSMIS)</a:t>
            </a:r>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A13C38-D0E4-4DA7-B3D7-C7B3F0199CF8}" type="slidenum">
              <a:rPr lang="it-IT" smtClean="0"/>
              <a:pPr/>
              <a:t>8</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442ED-948E-4247-8326-2D6129E40070}" type="slidenum">
              <a:rPr lang="en-US"/>
              <a:pPr/>
              <a:t>11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914400" y="4343400"/>
            <a:ext cx="5029200" cy="4114800"/>
          </a:xfrm>
        </p:spPr>
        <p:txBody>
          <a:bodyPr/>
          <a:lstStyle/>
          <a:p>
            <a:r>
              <a:rPr lang="it-IT"/>
              <a:t>This slide shows why we use mw radiometer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148F9BB-65E4-492A-8D56-32B1D70D1417}" type="slidenum">
              <a:rPr lang="en-GB"/>
              <a:pPr/>
              <a:t>12</a:t>
            </a:fld>
            <a:endParaRPr lang="en-GB"/>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AD85E-03B3-4C72-9566-5F684EF06DE4}" type="slidenum">
              <a:rPr lang="en-US"/>
              <a:pPr/>
              <a:t>13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GB" altLang="ja-JP" dirty="0"/>
              <a:t>CNMCA acquires the data from UK Met Office via ftp.  The delay from the end of acquisition of one orbit is in the range of 90 min. </a:t>
            </a:r>
          </a:p>
          <a:p>
            <a:r>
              <a:rPr lang="en-GB" altLang="ja-JP" dirty="0"/>
              <a:t>About 2.5 hours</a:t>
            </a:r>
            <a:endParaRPr lang="it-IT" dirty="0"/>
          </a:p>
          <a:p>
            <a:r>
              <a:rPr lang="it-IT" dirty="0" err="1"/>
              <a:t>Operationl</a:t>
            </a:r>
            <a:r>
              <a:rPr lang="it-IT" dirty="0"/>
              <a:t> </a:t>
            </a:r>
            <a:r>
              <a:rPr lang="it-IT" dirty="0" err="1"/>
              <a:t>chain</a:t>
            </a:r>
            <a:r>
              <a:rPr lang="it-IT" dirty="0"/>
              <a:t> </a:t>
            </a:r>
            <a:r>
              <a:rPr lang="it-IT" dirty="0" err="1"/>
              <a:t>that</a:t>
            </a:r>
            <a:r>
              <a:rPr lang="it-IT" dirty="0"/>
              <a:t> </a:t>
            </a:r>
            <a:r>
              <a:rPr lang="it-IT" dirty="0" err="1"/>
              <a:t>produces</a:t>
            </a:r>
            <a:r>
              <a:rPr lang="it-IT" dirty="0"/>
              <a:t> pr-obs-1</a:t>
            </a:r>
          </a:p>
          <a:p>
            <a:r>
              <a:rPr lang="it-IT" dirty="0"/>
              <a:t>The </a:t>
            </a:r>
            <a:r>
              <a:rPr lang="it-IT" dirty="0" err="1"/>
              <a:t>product</a:t>
            </a:r>
            <a:r>
              <a:rPr lang="it-IT" dirty="0"/>
              <a:t> </a:t>
            </a:r>
            <a:r>
              <a:rPr lang="it-IT" dirty="0" err="1"/>
              <a:t>is</a:t>
            </a:r>
            <a:r>
              <a:rPr lang="it-IT" dirty="0"/>
              <a:t> </a:t>
            </a:r>
            <a:r>
              <a:rPr lang="it-IT" dirty="0" err="1"/>
              <a:t>generated</a:t>
            </a:r>
            <a:r>
              <a:rPr lang="it-IT" dirty="0"/>
              <a:t> in </a:t>
            </a:r>
            <a:r>
              <a:rPr lang="it-IT" dirty="0" err="1"/>
              <a:t>two</a:t>
            </a:r>
            <a:r>
              <a:rPr lang="it-IT" dirty="0"/>
              <a:t> </a:t>
            </a:r>
            <a:r>
              <a:rPr lang="it-IT" dirty="0" err="1"/>
              <a:t>steps</a:t>
            </a:r>
            <a:endParaRPr lang="it-IT" dirty="0"/>
          </a:p>
          <a:p>
            <a:r>
              <a:rPr lang="it-IT" dirty="0"/>
              <a:t>The first </a:t>
            </a:r>
            <a:r>
              <a:rPr lang="it-IT" dirty="0" err="1"/>
              <a:t>step</a:t>
            </a:r>
            <a:r>
              <a:rPr lang="it-IT" dirty="0"/>
              <a:t> </a:t>
            </a:r>
            <a:r>
              <a:rPr lang="it-IT" dirty="0" err="1"/>
              <a:t>consists</a:t>
            </a:r>
            <a:r>
              <a:rPr lang="it-IT" dirty="0"/>
              <a:t> in the processing </a:t>
            </a:r>
            <a:r>
              <a:rPr lang="it-IT" dirty="0" err="1"/>
              <a:t>of</a:t>
            </a:r>
            <a:r>
              <a:rPr lang="it-IT" dirty="0"/>
              <a:t> satellite data </a:t>
            </a:r>
            <a:r>
              <a:rPr lang="it-IT" dirty="0" err="1"/>
              <a:t>using</a:t>
            </a:r>
            <a:r>
              <a:rPr lang="it-IT" dirty="0"/>
              <a:t> a </a:t>
            </a:r>
            <a:r>
              <a:rPr lang="it-IT" dirty="0" err="1"/>
              <a:t>bayesian</a:t>
            </a:r>
            <a:r>
              <a:rPr lang="it-IT" dirty="0"/>
              <a:t> </a:t>
            </a:r>
            <a:r>
              <a:rPr lang="it-IT" dirty="0" err="1"/>
              <a:t>retrieval</a:t>
            </a:r>
            <a:r>
              <a:rPr lang="it-IT" dirty="0"/>
              <a:t> </a:t>
            </a:r>
            <a:r>
              <a:rPr lang="it-IT" dirty="0" err="1"/>
              <a:t>algorithm</a:t>
            </a:r>
            <a:endParaRPr lang="it-IT" dirty="0"/>
          </a:p>
          <a:p>
            <a:r>
              <a:rPr lang="it-IT" dirty="0"/>
              <a:t>The </a:t>
            </a:r>
            <a:r>
              <a:rPr lang="it-IT" dirty="0" err="1"/>
              <a:t>second</a:t>
            </a:r>
            <a:r>
              <a:rPr lang="it-IT" dirty="0"/>
              <a:t> </a:t>
            </a:r>
            <a:r>
              <a:rPr lang="it-IT" dirty="0" err="1"/>
              <a:t>step</a:t>
            </a:r>
            <a:r>
              <a:rPr lang="it-IT" dirty="0"/>
              <a:t> </a:t>
            </a:r>
            <a:r>
              <a:rPr lang="it-IT" dirty="0" err="1"/>
              <a:t>consists</a:t>
            </a:r>
            <a:r>
              <a:rPr lang="it-IT" dirty="0"/>
              <a:t> in a post processing procedure </a:t>
            </a:r>
            <a:r>
              <a:rPr lang="it-IT" dirty="0" err="1"/>
              <a:t>that</a:t>
            </a:r>
            <a:r>
              <a:rPr lang="it-IT" dirty="0"/>
              <a:t> </a:t>
            </a:r>
            <a:r>
              <a:rPr lang="it-IT" dirty="0" err="1"/>
              <a:t>converts</a:t>
            </a:r>
            <a:r>
              <a:rPr lang="it-IT" dirty="0"/>
              <a:t> the output </a:t>
            </a:r>
            <a:r>
              <a:rPr lang="it-IT" dirty="0" err="1"/>
              <a:t>of</a:t>
            </a:r>
            <a:r>
              <a:rPr lang="it-IT" dirty="0"/>
              <a:t> the </a:t>
            </a:r>
            <a:r>
              <a:rPr lang="it-IT" dirty="0" err="1"/>
              <a:t>bayesian</a:t>
            </a:r>
            <a:r>
              <a:rPr lang="it-IT" dirty="0"/>
              <a:t> alg. </a:t>
            </a:r>
            <a:r>
              <a:rPr lang="it-IT" dirty="0" err="1"/>
              <a:t>to</a:t>
            </a:r>
            <a:r>
              <a:rPr lang="it-IT" dirty="0"/>
              <a:t> the </a:t>
            </a:r>
            <a:r>
              <a:rPr lang="it-IT" dirty="0" err="1"/>
              <a:t>final</a:t>
            </a:r>
            <a:r>
              <a:rPr lang="it-IT" dirty="0"/>
              <a:t> format </a:t>
            </a:r>
            <a:r>
              <a:rPr lang="it-IT" dirty="0" err="1"/>
              <a:t>for</a:t>
            </a:r>
            <a:r>
              <a:rPr lang="it-IT" dirty="0"/>
              <a:t> the </a:t>
            </a:r>
            <a:r>
              <a:rPr lang="it-IT" dirty="0" err="1"/>
              <a:t>user</a:t>
            </a:r>
            <a:r>
              <a:rPr lang="it-IT" dirty="0"/>
              <a:t> </a:t>
            </a:r>
          </a:p>
          <a:p>
            <a:endParaRPr lang="it-IT" dirty="0"/>
          </a:p>
          <a:p>
            <a:r>
              <a:rPr lang="it-IT" dirty="0" err="1"/>
              <a:t>We</a:t>
            </a:r>
            <a:r>
              <a:rPr lang="it-IT" dirty="0"/>
              <a:t> </a:t>
            </a:r>
            <a:r>
              <a:rPr lang="it-IT" dirty="0" err="1"/>
              <a:t>will</a:t>
            </a:r>
            <a:r>
              <a:rPr lang="it-IT" dirty="0"/>
              <a:t> </a:t>
            </a:r>
            <a:r>
              <a:rPr lang="it-IT" dirty="0" err="1"/>
              <a:t>see</a:t>
            </a:r>
            <a:r>
              <a:rPr lang="it-IT" dirty="0"/>
              <a:t> </a:t>
            </a:r>
            <a:r>
              <a:rPr lang="it-IT" dirty="0" err="1"/>
              <a:t>this</a:t>
            </a:r>
            <a:r>
              <a:rPr lang="it-IT" dirty="0"/>
              <a:t> </a:t>
            </a:r>
            <a:r>
              <a:rPr lang="it-IT" dirty="0" err="1"/>
              <a:t>tachnique</a:t>
            </a:r>
            <a:r>
              <a:rPr lang="it-IT" dirty="0"/>
              <a:t> in </a:t>
            </a:r>
            <a:r>
              <a:rPr lang="it-IT" dirty="0" err="1"/>
              <a:t>detail</a:t>
            </a:r>
            <a:r>
              <a:rPr lang="it-IT" dirty="0"/>
              <a:t> in the </a:t>
            </a:r>
            <a:r>
              <a:rPr lang="it-IT" dirty="0" err="1"/>
              <a:t>following</a:t>
            </a:r>
            <a:r>
              <a:rPr lang="it-IT" dirty="0"/>
              <a:t> </a:t>
            </a:r>
            <a:r>
              <a:rPr lang="it-IT" dirty="0" err="1"/>
              <a:t>slides</a:t>
            </a:r>
            <a:endParaRPr lang="it-IT" dirty="0"/>
          </a:p>
          <a:p>
            <a:endParaRPr lang="it-IT" dirty="0"/>
          </a:p>
          <a:p>
            <a:r>
              <a:rPr lang="it-IT" dirty="0" err="1"/>
              <a:t>Aboard</a:t>
            </a:r>
            <a:r>
              <a:rPr lang="it-IT" dirty="0"/>
              <a:t> </a:t>
            </a:r>
            <a:r>
              <a:rPr lang="it-IT" dirty="0" err="1"/>
              <a:t>this</a:t>
            </a:r>
            <a:r>
              <a:rPr lang="it-IT" dirty="0"/>
              <a:t> satellite</a:t>
            </a:r>
          </a:p>
          <a:p>
            <a:endParaRPr lang="it-IT" dirty="0"/>
          </a:p>
          <a:p>
            <a:r>
              <a:rPr lang="it-IT" dirty="0" err="1"/>
              <a:t>noaa-</a:t>
            </a:r>
            <a:r>
              <a:rPr lang="it-IT" dirty="0"/>
              <a:t>&gt;</a:t>
            </a:r>
            <a:r>
              <a:rPr lang="it-IT" dirty="0" err="1"/>
              <a:t>metoffice-</a:t>
            </a:r>
            <a:r>
              <a:rPr lang="it-IT" dirty="0"/>
              <a:t>&gt;</a:t>
            </a:r>
            <a:r>
              <a:rPr lang="it-IT" dirty="0" err="1"/>
              <a:t>cnmca</a:t>
            </a:r>
            <a:endParaRPr lang="it-IT" dirty="0"/>
          </a:p>
          <a:p>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pPr marL="0" marR="0" indent="0" algn="just" defTabSz="914400" rtl="0" eaLnBrk="1" fontAlgn="auto" latinLnBrk="0" hangingPunct="1">
              <a:lnSpc>
                <a:spcPct val="110000"/>
              </a:lnSpc>
              <a:spcBef>
                <a:spcPct val="20000"/>
              </a:spcBef>
              <a:spcAft>
                <a:spcPts val="0"/>
              </a:spcAft>
              <a:buClrTx/>
              <a:buSzTx/>
              <a:buFontTx/>
              <a:buNone/>
              <a:tabLst/>
              <a:defRPr/>
            </a:pPr>
            <a:r>
              <a:rPr lang="en-US" sz="1200" dirty="0" smtClean="0"/>
              <a:t>The AMSU is a multi-channel microwave radiometer installed on meteorological satellites. The instrument examines several bands of microwave radiation from the atmosphere to perform</a:t>
            </a:r>
            <a:r>
              <a:rPr lang="en-US" sz="1200" b="1" dirty="0" smtClean="0"/>
              <a:t> atmospheric sounding of temperature and moisture levels</a:t>
            </a:r>
            <a:r>
              <a:rPr lang="en-US" sz="1200" dirty="0" smtClean="0"/>
              <a:t>.</a:t>
            </a:r>
            <a:endParaRPr lang="it-IT" sz="1200" dirty="0" smtClean="0"/>
          </a:p>
          <a:p>
            <a:pPr algn="just">
              <a:lnSpc>
                <a:spcPct val="110000"/>
              </a:lnSpc>
              <a:spcBef>
                <a:spcPct val="20000"/>
              </a:spcBef>
            </a:pPr>
            <a:r>
              <a:rPr lang="en-GB" sz="1200" dirty="0" smtClean="0"/>
              <a:t>The </a:t>
            </a:r>
            <a:r>
              <a:rPr lang="en-GB" sz="1200" b="1" dirty="0" smtClean="0"/>
              <a:t>Advanced Microwave Sounding</a:t>
            </a:r>
            <a:r>
              <a:rPr lang="en-GB" sz="1200" dirty="0" smtClean="0"/>
              <a:t> Unit (AMSU) instruments scan continuously in a "whisk broom" mode. During about 6 seconds of each 8-second observation cycle, AMSU-A makes 30 observations at 3.3° steps from −48° to +48°. It then makes observations of a warm calibration target and of cold space before it returns to its original position for the start of the next scan. </a:t>
            </a:r>
            <a:r>
              <a:rPr lang="en-GB" sz="1200" b="1" dirty="0" smtClean="0"/>
              <a:t>In these</a:t>
            </a:r>
            <a:r>
              <a:rPr lang="en-GB" sz="1200" dirty="0" smtClean="0"/>
              <a:t> </a:t>
            </a:r>
            <a:r>
              <a:rPr lang="en-GB" sz="1200" b="1" dirty="0" smtClean="0"/>
              <a:t>8 seconds the </a:t>
            </a:r>
            <a:r>
              <a:rPr lang="en-GB" sz="1200" b="1" dirty="0" err="1" smtClean="0"/>
              <a:t>subsatellite</a:t>
            </a:r>
            <a:r>
              <a:rPr lang="en-GB" sz="1200" b="1" dirty="0" smtClean="0"/>
              <a:t> point moves about 48 km, so the next scan will be 48 km further along the track.</a:t>
            </a:r>
            <a:r>
              <a:rPr lang="en-GB" sz="1200" dirty="0" smtClean="0"/>
              <a:t> AMSU-B meanwhile makes 3 scans of 90 observations each, with a spacing of 1.1°.</a:t>
            </a:r>
          </a:p>
          <a:p>
            <a:pPr algn="just">
              <a:lnSpc>
                <a:spcPct val="110000"/>
              </a:lnSpc>
              <a:spcBef>
                <a:spcPct val="20000"/>
              </a:spcBef>
            </a:pPr>
            <a:r>
              <a:rPr lang="en-GB" sz="1200" dirty="0" smtClean="0"/>
              <a:t>During any given 24-hour period there are </a:t>
            </a:r>
            <a:r>
              <a:rPr lang="en-GB" sz="1200" b="1" dirty="0" smtClean="0"/>
              <a:t>approximately 16 orbits</a:t>
            </a:r>
            <a:r>
              <a:rPr lang="en-GB" sz="1200" dirty="0" smtClean="0"/>
              <a:t>. Almost the entire globe is observed in either daylight or </a:t>
            </a:r>
            <a:r>
              <a:rPr lang="en-GB" sz="1200" dirty="0" err="1" smtClean="0"/>
              <a:t>nighttime</a:t>
            </a:r>
            <a:r>
              <a:rPr lang="en-GB" sz="1200" dirty="0" smtClean="0"/>
              <a:t> mode, many in both. Polar regions are observed nearly every 100 minutes.</a:t>
            </a:r>
          </a:p>
          <a:p>
            <a:pPr algn="just">
              <a:lnSpc>
                <a:spcPct val="120000"/>
              </a:lnSpc>
              <a:spcBef>
                <a:spcPct val="50000"/>
              </a:spcBef>
            </a:pPr>
            <a:r>
              <a:rPr lang="en-US" sz="1200" dirty="0" smtClean="0"/>
              <a:t>The AMSU has two sub-instruments, </a:t>
            </a:r>
            <a:r>
              <a:rPr lang="en-US" sz="1200" b="1" dirty="0" smtClean="0">
                <a:solidFill>
                  <a:srgbClr val="FF0000"/>
                </a:solidFill>
              </a:rPr>
              <a:t>AMSU-A</a:t>
            </a:r>
            <a:r>
              <a:rPr lang="en-US" sz="1200" dirty="0" smtClean="0"/>
              <a:t> and AMSU-B. AMSU-A has 15 channels between 23.8 and 89 GHz, and is used primarily for measuring </a:t>
            </a:r>
            <a:r>
              <a:rPr lang="en-US" sz="1200" b="1" dirty="0" smtClean="0">
                <a:solidFill>
                  <a:srgbClr val="FF0000"/>
                </a:solidFill>
              </a:rPr>
              <a:t>atmospheric temperatures</a:t>
            </a:r>
            <a:r>
              <a:rPr lang="en-US" sz="1200" dirty="0" smtClean="0"/>
              <a:t> (known as "temperature sounding"). It has a ground resolution near nadir of </a:t>
            </a:r>
            <a:r>
              <a:rPr lang="en-US" sz="1200" b="1" dirty="0" smtClean="0">
                <a:solidFill>
                  <a:srgbClr val="FF0000"/>
                </a:solidFill>
              </a:rPr>
              <a:t>48 km</a:t>
            </a:r>
            <a:r>
              <a:rPr lang="en-US" sz="1200" dirty="0" smtClean="0"/>
              <a:t>. </a:t>
            </a:r>
            <a:r>
              <a:rPr lang="en-US" sz="1200" b="1" dirty="0" smtClean="0">
                <a:solidFill>
                  <a:srgbClr val="006600"/>
                </a:solidFill>
              </a:rPr>
              <a:t>AMSU-B/MHS</a:t>
            </a:r>
            <a:r>
              <a:rPr lang="en-US" sz="1200" dirty="0" smtClean="0"/>
              <a:t>, with five channels between 89 and 183.3 GHz, has a spatial resolution near nadir of </a:t>
            </a:r>
            <a:r>
              <a:rPr lang="en-US" sz="1200" b="1" dirty="0" smtClean="0">
                <a:solidFill>
                  <a:srgbClr val="006600"/>
                </a:solidFill>
              </a:rPr>
              <a:t>16 km</a:t>
            </a:r>
            <a:r>
              <a:rPr lang="en-US" sz="1200" dirty="0" smtClean="0"/>
              <a:t> and is primarily intended for </a:t>
            </a:r>
            <a:r>
              <a:rPr lang="en-US" sz="1200" b="1" dirty="0" smtClean="0">
                <a:solidFill>
                  <a:srgbClr val="006600"/>
                </a:solidFill>
              </a:rPr>
              <a:t>moisture</a:t>
            </a:r>
            <a:r>
              <a:rPr lang="en-US" sz="1200" dirty="0" smtClean="0"/>
              <a:t> sounding. Spot size of both sub-instruments becomes larger and more elongated toward the edges of the swath. </a:t>
            </a:r>
          </a:p>
          <a:p>
            <a:pPr algn="just">
              <a:lnSpc>
                <a:spcPct val="120000"/>
              </a:lnSpc>
              <a:spcBef>
                <a:spcPct val="50000"/>
              </a:spcBef>
            </a:pPr>
            <a:r>
              <a:rPr lang="en-US" sz="1200" b="1" dirty="0" smtClean="0">
                <a:solidFill>
                  <a:srgbClr val="0000FF"/>
                </a:solidFill>
              </a:rPr>
              <a:t>When the two instruments are used together, there are roughly 9 AMSU-B fields-of-view in a 3x3 array corresponding to each AMSU-A field-of-view</a:t>
            </a:r>
            <a:r>
              <a:rPr lang="en-US" sz="1200" dirty="0" smtClean="0"/>
              <a:t>. This reflects the higher spatial variability of water vapor compared to temperature.</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A011FADD-140F-4CA8-AE3A-BB60C2416B51}" type="slidenum">
              <a:rPr lang="it-IT" smtClean="0"/>
              <a:pPr/>
              <a:t>15</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B6D81EA-8BAD-423B-A8AA-7DFB086F525A}" type="slidenum">
              <a:rPr lang="en-GB"/>
              <a:pPr/>
              <a:t>19</a:t>
            </a:fld>
            <a:endParaRPr lang="en-GB"/>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737C897-30F8-4AA0-96F5-F6C7EA1533CD}" type="slidenum">
              <a:rPr lang="en-GB"/>
              <a:pPr/>
              <a:t>20</a:t>
            </a:fld>
            <a:endParaRPr lang="en-GB"/>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F21E7A9-37D6-4AA8-A63F-B52C916CC860}"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1276603-91D7-4B44-92A8-0D727A4AA994}"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D54D0E3-069C-450A-AE08-0D904B84DFF7}"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D194754-7226-43C7-96AC-DCC8F9EBB4D5}"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3AF0-5A1A-4A7D-9FCB-478021ECAC7A}"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2754C61-5D6F-4983-A8F2-28B8EFACC4EC}"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4A34D4E-42B9-477F-AAF2-B0EAF297DF2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F20FBFA5-874B-43F3-A6DC-B50983EB4B6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79E1856-034B-4580-8D93-42F5D94534C6}"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3560DA61-78D0-45C3-A36E-C4D7C1B95165}"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D30E90E-797A-405B-9C43-411B2729B1E5}"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19269E5B-6FDF-44E1-8527-BA84571FC932}"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A99C27E7-39D4-4EE5-B61F-CC025A9384DF}" type="slidenum">
              <a:rPr lang="it-IT">
                <a:solidFill>
                  <a:srgbClr val="000000"/>
                </a:solidFill>
              </a:rPr>
              <a:pPr/>
              <a:t>‹N›</a:t>
            </a:fld>
            <a:endParaRPr lang="it-IT">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87A21DB-87DF-4D79-8F25-4B8340BEFEE5}" type="slidenum">
              <a:rPr lang="it-IT">
                <a:solidFill>
                  <a:srgbClr val="000000"/>
                </a:solidFill>
              </a:rPr>
              <a:pPr fontAlgn="base">
                <a:spcBef>
                  <a:spcPct val="0"/>
                </a:spcBef>
                <a:spcAft>
                  <a:spcPct val="0"/>
                </a:spcAft>
              </a:pPr>
              <a:t>‹N›</a:t>
            </a:fld>
            <a:endParaRPr lang="it-IT">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umetsat.int/Home/Main/Satellites/GroundNetwork/ApplicationGroundSegment/SAFs/index.ht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2.xml"/><Relationship Id="rId7" Type="http://schemas.openxmlformats.org/officeDocument/2006/relationships/notesSlide" Target="../notesSlides/notesSlide1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7.xml"/><Relationship Id="rId7" Type="http://schemas.openxmlformats.org/officeDocument/2006/relationships/notesSlide" Target="../notesSlides/notesSlide20.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Documento_di_Microsoft_Office_Word_97_-_2003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2.xml"/><Relationship Id="rId7"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12.png"/><Relationship Id="rId4" Type="http://schemas.openxmlformats.org/officeDocument/2006/relationships/tags" Target="../tags/tag13.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55776" y="764704"/>
            <a:ext cx="3960440" cy="1432980"/>
          </a:xfrm>
          <a:prstGeom prst="rect">
            <a:avLst/>
          </a:prstGeom>
          <a:noFill/>
          <a:ln w="9525">
            <a:noFill/>
            <a:miter lim="800000"/>
            <a:headEnd/>
            <a:tailEnd/>
          </a:ln>
        </p:spPr>
      </p:pic>
      <p:sp>
        <p:nvSpPr>
          <p:cNvPr id="4" name="Rettangolo 3"/>
          <p:cNvSpPr/>
          <p:nvPr/>
        </p:nvSpPr>
        <p:spPr>
          <a:xfrm>
            <a:off x="0" y="2420888"/>
            <a:ext cx="9144000" cy="892552"/>
          </a:xfrm>
          <a:prstGeom prst="rect">
            <a:avLst/>
          </a:prstGeom>
        </p:spPr>
        <p:txBody>
          <a:bodyPr wrap="square">
            <a:spAutoFit/>
          </a:bodyPr>
          <a:lstStyle/>
          <a:p>
            <a:pPr algn="ctr"/>
            <a:r>
              <a:rPr lang="en-US" b="1" dirty="0" smtClean="0">
                <a:solidFill>
                  <a:schemeClr val="accent6">
                    <a:lumMod val="75000"/>
                  </a:schemeClr>
                </a:solidFill>
              </a:rPr>
              <a:t>EUMETSAT</a:t>
            </a:r>
            <a:r>
              <a:rPr lang="en-US" dirty="0" smtClean="0">
                <a:solidFill>
                  <a:schemeClr val="accent6">
                    <a:lumMod val="75000"/>
                  </a:schemeClr>
                </a:solidFill>
              </a:rPr>
              <a:t> </a:t>
            </a:r>
          </a:p>
          <a:p>
            <a:pPr algn="ctr"/>
            <a:endParaRPr lang="en-US" dirty="0" smtClean="0">
              <a:solidFill>
                <a:schemeClr val="accent6">
                  <a:lumMod val="75000"/>
                </a:schemeClr>
              </a:solidFill>
            </a:endParaRPr>
          </a:p>
          <a:p>
            <a:r>
              <a:rPr lang="en-US" sz="1600" b="1" dirty="0" smtClean="0">
                <a:solidFill>
                  <a:schemeClr val="accent6">
                    <a:lumMod val="75000"/>
                  </a:schemeClr>
                </a:solidFill>
              </a:rPr>
              <a:t>Satellite Application Facility on Support to Operational Hydrology and Water Management </a:t>
            </a:r>
            <a:endParaRPr lang="it-IT" sz="1600" b="1" dirty="0">
              <a:solidFill>
                <a:schemeClr val="accent6">
                  <a:lumMod val="75000"/>
                </a:schemeClr>
              </a:solidFill>
            </a:endParaRPr>
          </a:p>
        </p:txBody>
      </p:sp>
      <p:pic>
        <p:nvPicPr>
          <p:cNvPr id="8193" name="Picture 1" descr="C:\Users\Stefania\Desktop\foto da stampare\Nuova cartella\2012-07-10 09.06.05.jpg"/>
          <p:cNvPicPr>
            <a:picLocks noChangeAspect="1" noChangeArrowheads="1"/>
          </p:cNvPicPr>
          <p:nvPr/>
        </p:nvPicPr>
        <p:blipFill>
          <a:blip r:embed="rId3" cstate="print"/>
          <a:srcRect/>
          <a:stretch>
            <a:fillRect/>
          </a:stretch>
        </p:blipFill>
        <p:spPr bwMode="auto">
          <a:xfrm>
            <a:off x="2915816" y="3645024"/>
            <a:ext cx="3384375" cy="2538281"/>
          </a:xfrm>
          <a:prstGeom prst="rect">
            <a:avLst/>
          </a:prstGeom>
          <a:noFill/>
        </p:spPr>
      </p:pic>
      <p:sp>
        <p:nvSpPr>
          <p:cNvPr id="5" name="CasellaDiTesto 4"/>
          <p:cNvSpPr txBox="1"/>
          <p:nvPr/>
        </p:nvSpPr>
        <p:spPr>
          <a:xfrm>
            <a:off x="2915816" y="6165304"/>
            <a:ext cx="4176464" cy="369332"/>
          </a:xfrm>
          <a:prstGeom prst="rect">
            <a:avLst/>
          </a:prstGeom>
          <a:noFill/>
        </p:spPr>
        <p:txBody>
          <a:bodyPr wrap="square" rtlCol="0">
            <a:spAutoFit/>
          </a:bodyPr>
          <a:lstStyle/>
          <a:p>
            <a:r>
              <a:rPr lang="it-IT" b="1" dirty="0" smtClean="0">
                <a:solidFill>
                  <a:schemeClr val="accent6">
                    <a:lumMod val="75000"/>
                  </a:schemeClr>
                </a:solidFill>
              </a:rPr>
              <a:t>Ten </a:t>
            </a:r>
            <a:r>
              <a:rPr lang="it-IT" b="1" dirty="0" err="1" smtClean="0">
                <a:solidFill>
                  <a:schemeClr val="accent6">
                    <a:lumMod val="75000"/>
                  </a:schemeClr>
                </a:solidFill>
              </a:rPr>
              <a:t>Gars</a:t>
            </a:r>
            <a:r>
              <a:rPr lang="it-IT" b="1" dirty="0" smtClean="0">
                <a:solidFill>
                  <a:schemeClr val="accent6">
                    <a:lumMod val="75000"/>
                  </a:schemeClr>
                </a:solidFill>
              </a:rPr>
              <a:t> Stefania De Angelis</a:t>
            </a:r>
            <a:endParaRPr lang="it-IT"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35896" y="1340768"/>
            <a:ext cx="1410964" cy="400110"/>
          </a:xfrm>
          <a:prstGeom prst="rect">
            <a:avLst/>
          </a:prstGeom>
        </p:spPr>
        <p:txBody>
          <a:bodyPr wrap="none">
            <a:spAutoFit/>
          </a:bodyPr>
          <a:lstStyle/>
          <a:p>
            <a:r>
              <a:rPr lang="it-IT" sz="2000" b="1" dirty="0" smtClean="0">
                <a:solidFill>
                  <a:schemeClr val="accent1">
                    <a:lumMod val="50000"/>
                  </a:schemeClr>
                </a:solidFill>
              </a:rPr>
              <a:t>PR-OBS-1</a:t>
            </a:r>
            <a:endParaRPr lang="it-IT" sz="2000" b="1" dirty="0">
              <a:solidFill>
                <a:schemeClr val="accent1">
                  <a:lumMod val="50000"/>
                </a:schemeClr>
              </a:solidFill>
            </a:endParaRPr>
          </a:p>
        </p:txBody>
      </p:sp>
      <p:sp>
        <p:nvSpPr>
          <p:cNvPr id="4" name="Rettangolo 3"/>
          <p:cNvSpPr/>
          <p:nvPr/>
        </p:nvSpPr>
        <p:spPr>
          <a:xfrm>
            <a:off x="179512" y="1700808"/>
            <a:ext cx="5976664" cy="646331"/>
          </a:xfrm>
          <a:prstGeom prst="rect">
            <a:avLst/>
          </a:prstGeom>
        </p:spPr>
        <p:txBody>
          <a:bodyPr wrap="square">
            <a:spAutoFit/>
          </a:bodyPr>
          <a:lstStyle/>
          <a:p>
            <a:r>
              <a:rPr lang="en-US" dirty="0" smtClean="0">
                <a:solidFill>
                  <a:schemeClr val="accent1">
                    <a:lumMod val="50000"/>
                  </a:schemeClr>
                </a:solidFill>
              </a:rPr>
              <a:t>Precipitation rate at ground by MW conical scanners (with indication of phase)</a:t>
            </a:r>
            <a:endParaRPr lang="it-IT" dirty="0">
              <a:solidFill>
                <a:schemeClr val="accent1">
                  <a:lumMod val="50000"/>
                </a:schemeClr>
              </a:solidFill>
            </a:endParaRPr>
          </a:p>
        </p:txBody>
      </p:sp>
      <p:sp>
        <p:nvSpPr>
          <p:cNvPr id="6" name="Text Box 83"/>
          <p:cNvSpPr txBox="1">
            <a:spLocks noChangeArrowheads="1"/>
          </p:cNvSpPr>
          <p:nvPr/>
        </p:nvSpPr>
        <p:spPr bwMode="auto">
          <a:xfrm>
            <a:off x="0" y="5105400"/>
            <a:ext cx="9144000" cy="1344613"/>
          </a:xfrm>
          <a:prstGeom prst="rect">
            <a:avLst/>
          </a:prstGeom>
          <a:solidFill>
            <a:schemeClr val="accent1"/>
          </a:solidFill>
          <a:ln w="9525">
            <a:noFill/>
            <a:miter lim="800000"/>
            <a:headEnd/>
            <a:tailEnd/>
          </a:ln>
          <a:effectLst/>
        </p:spPr>
        <p:txBody>
          <a:bodyPr>
            <a:spAutoFit/>
          </a:bodyPr>
          <a:lstStyle/>
          <a:p>
            <a:r>
              <a:rPr lang="en-US" sz="1600" b="1" dirty="0"/>
              <a:t>PR-OBS-1 uses the data of microwave radiometers of DMSP (Defense Meteorological Satellites Program) satellites. </a:t>
            </a:r>
          </a:p>
          <a:p>
            <a:r>
              <a:rPr lang="en-GB" altLang="ja-JP" sz="1600" b="1" dirty="0">
                <a:ea typeface="ＭＳ Ｐゴシック" charset="-128"/>
              </a:rPr>
              <a:t>The DMSP satellites are managed by the US Department of Defence (</a:t>
            </a:r>
            <a:r>
              <a:rPr lang="en-GB" altLang="ja-JP" sz="1600" b="1" dirty="0" err="1">
                <a:ea typeface="ＭＳ Ｐゴシック" charset="-128"/>
              </a:rPr>
              <a:t>DoD</a:t>
            </a:r>
            <a:r>
              <a:rPr lang="en-GB" altLang="ja-JP" sz="1600" b="1" dirty="0">
                <a:ea typeface="ＭＳ Ｐゴシック" charset="-128"/>
              </a:rPr>
              <a:t>).</a:t>
            </a:r>
            <a:endParaRPr lang="en-US" sz="1600" b="1" dirty="0"/>
          </a:p>
          <a:p>
            <a:r>
              <a:rPr lang="en-US" sz="1600" b="1" dirty="0"/>
              <a:t>They were all put into sun-synchronous near-polar circular orbits, altitude </a:t>
            </a:r>
            <a:r>
              <a:rPr lang="en-US" b="1" dirty="0"/>
              <a:t>~</a:t>
            </a:r>
            <a:r>
              <a:rPr lang="en-US" sz="1600" b="1" dirty="0"/>
              <a:t>800 Km, inclination ~ 99 degrees, period 102 min.</a:t>
            </a:r>
          </a:p>
        </p:txBody>
      </p:sp>
      <p:pic>
        <p:nvPicPr>
          <p:cNvPr id="7" name="Picture 3" descr="DMSP5D3_At_Anchor9"/>
          <p:cNvPicPr preferRelativeResize="0">
            <a:picLocks noChangeAspect="1" noChangeArrowheads="1"/>
          </p:cNvPicPr>
          <p:nvPr/>
        </p:nvPicPr>
        <p:blipFill>
          <a:blip r:embed="rId2" cstate="print"/>
          <a:srcRect/>
          <a:stretch>
            <a:fillRect/>
          </a:stretch>
        </p:blipFill>
        <p:spPr bwMode="auto">
          <a:xfrm>
            <a:off x="5796136" y="795671"/>
            <a:ext cx="3347863" cy="3618249"/>
          </a:xfrm>
          <a:prstGeom prst="rect">
            <a:avLst/>
          </a:prstGeom>
          <a:noFill/>
          <a:ln w="9525">
            <a:noFill/>
            <a:miter lim="800000"/>
            <a:headEnd/>
            <a:tailEnd/>
          </a:ln>
        </p:spPr>
      </p:pic>
      <p:pic>
        <p:nvPicPr>
          <p:cNvPr id="2" name="Picture 3"/>
          <p:cNvPicPr>
            <a:picLocks noChangeAspect="1" noChangeArrowheads="1"/>
          </p:cNvPicPr>
          <p:nvPr/>
        </p:nvPicPr>
        <p:blipFill>
          <a:blip r:embed="rId3" cstate="print"/>
          <a:srcRect/>
          <a:stretch>
            <a:fillRect/>
          </a:stretch>
        </p:blipFill>
        <p:spPr bwMode="auto">
          <a:xfrm>
            <a:off x="2987824" y="188640"/>
            <a:ext cx="3024336" cy="1094276"/>
          </a:xfrm>
          <a:prstGeom prst="rect">
            <a:avLst/>
          </a:prstGeom>
          <a:noFill/>
          <a:ln w="9525">
            <a:noFill/>
            <a:miter lim="800000"/>
            <a:headEnd/>
            <a:tailEnd/>
          </a:ln>
        </p:spPr>
      </p:pic>
      <p:sp>
        <p:nvSpPr>
          <p:cNvPr id="8" name="Rettangolo 7"/>
          <p:cNvSpPr/>
          <p:nvPr/>
        </p:nvSpPr>
        <p:spPr>
          <a:xfrm>
            <a:off x="611560" y="2996952"/>
            <a:ext cx="4572000" cy="923330"/>
          </a:xfrm>
          <a:prstGeom prst="rect">
            <a:avLst/>
          </a:prstGeom>
        </p:spPr>
        <p:txBody>
          <a:bodyPr>
            <a:spAutoFit/>
          </a:bodyPr>
          <a:lstStyle/>
          <a:p>
            <a:r>
              <a:rPr lang="en-GB" altLang="ja-JP" dirty="0" smtClean="0">
                <a:ea typeface="ＭＳ Ｐゴシック" charset="-128"/>
              </a:rPr>
              <a:t>SSMIS is a </a:t>
            </a:r>
            <a:r>
              <a:rPr lang="en-GB" altLang="ja-JP" u="sng" dirty="0" smtClean="0">
                <a:ea typeface="ＭＳ Ｐゴシック" charset="-128"/>
              </a:rPr>
              <a:t>microwave</a:t>
            </a:r>
            <a:r>
              <a:rPr lang="en-GB" altLang="ja-JP" dirty="0" smtClean="0">
                <a:ea typeface="ＭＳ Ｐゴシック" charset="-128"/>
              </a:rPr>
              <a:t> </a:t>
            </a:r>
            <a:r>
              <a:rPr lang="en-GB" altLang="ja-JP" u="sng" dirty="0" smtClean="0">
                <a:ea typeface="ＭＳ Ｐゴシック" charset="-128"/>
              </a:rPr>
              <a:t>multispectral</a:t>
            </a:r>
            <a:r>
              <a:rPr lang="en-GB" altLang="ja-JP" dirty="0" smtClean="0">
                <a:ea typeface="ＭＳ Ｐゴシック" charset="-128"/>
              </a:rPr>
              <a:t>, </a:t>
            </a:r>
            <a:r>
              <a:rPr lang="en-GB" altLang="ja-JP" u="sng" dirty="0" smtClean="0">
                <a:ea typeface="ＭＳ Ｐゴシック" charset="-128"/>
              </a:rPr>
              <a:t>passive</a:t>
            </a:r>
            <a:r>
              <a:rPr lang="en-GB" altLang="ja-JP" dirty="0" smtClean="0">
                <a:ea typeface="ＭＳ Ｐゴシック" charset="-128"/>
              </a:rPr>
              <a:t> radiometer, scanning with </a:t>
            </a:r>
            <a:r>
              <a:rPr lang="en-GB" altLang="ja-JP" u="sng" dirty="0" smtClean="0">
                <a:ea typeface="ＭＳ Ｐゴシック" charset="-128"/>
              </a:rPr>
              <a:t>conical geometry</a:t>
            </a:r>
            <a:r>
              <a:rPr lang="en-GB" altLang="ja-JP" dirty="0" smtClean="0">
                <a:ea typeface="ＭＳ Ｐゴシック" charset="-128"/>
              </a:rPr>
              <a:t>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descr="9227103"/>
          <p:cNvPicPr>
            <a:picLocks noChangeAspect="1" noChangeArrowheads="1"/>
          </p:cNvPicPr>
          <p:nvPr/>
        </p:nvPicPr>
        <p:blipFill>
          <a:blip r:embed="rId3" cstate="print"/>
          <a:srcRect l="26727" r="7375" b="14546"/>
          <a:stretch>
            <a:fillRect/>
          </a:stretch>
        </p:blipFill>
        <p:spPr bwMode="auto">
          <a:xfrm>
            <a:off x="250825" y="2210718"/>
            <a:ext cx="4462463" cy="2693987"/>
          </a:xfrm>
          <a:prstGeom prst="rect">
            <a:avLst/>
          </a:prstGeom>
          <a:noFill/>
        </p:spPr>
      </p:pic>
      <p:pic>
        <p:nvPicPr>
          <p:cNvPr id="171012" name="Picture 4" descr="ssmitb85"/>
          <p:cNvPicPr>
            <a:picLocks noChangeAspect="1" noChangeArrowheads="1"/>
          </p:cNvPicPr>
          <p:nvPr/>
        </p:nvPicPr>
        <p:blipFill>
          <a:blip r:embed="rId4" cstate="print"/>
          <a:srcRect/>
          <a:stretch>
            <a:fillRect/>
          </a:stretch>
        </p:blipFill>
        <p:spPr bwMode="auto">
          <a:xfrm>
            <a:off x="5219700" y="2050901"/>
            <a:ext cx="3924300" cy="2962275"/>
          </a:xfrm>
          <a:prstGeom prst="rect">
            <a:avLst/>
          </a:prstGeom>
          <a:noFill/>
        </p:spPr>
      </p:pic>
      <p:sp>
        <p:nvSpPr>
          <p:cNvPr id="171013" name="Text Box 5"/>
          <p:cNvSpPr txBox="1">
            <a:spLocks noChangeArrowheads="1"/>
          </p:cNvSpPr>
          <p:nvPr/>
        </p:nvSpPr>
        <p:spPr bwMode="auto">
          <a:xfrm>
            <a:off x="325438" y="1347118"/>
            <a:ext cx="3744912" cy="695325"/>
          </a:xfrm>
          <a:prstGeom prst="rect">
            <a:avLst/>
          </a:prstGeom>
          <a:noFill/>
          <a:ln w="9525">
            <a:solidFill>
              <a:schemeClr val="tx1"/>
            </a:solidFill>
            <a:miter lim="800000"/>
            <a:headEnd/>
            <a:tailEnd/>
          </a:ln>
          <a:effectLst/>
        </p:spPr>
        <p:txBody>
          <a:bodyPr lIns="92075" tIns="46038" rIns="92075" bIns="46038">
            <a:spAutoFit/>
          </a:bodyPr>
          <a:lstStyle/>
          <a:p>
            <a:pPr algn="ctr" eaLnBrk="0" hangingPunct="0">
              <a:lnSpc>
                <a:spcPct val="90000"/>
              </a:lnSpc>
              <a:spcBef>
                <a:spcPts val="600"/>
              </a:spcBef>
              <a:spcAft>
                <a:spcPts val="600"/>
              </a:spcAft>
            </a:pPr>
            <a:r>
              <a:rPr lang="en-US" sz="1600" b="1" dirty="0" err="1">
                <a:cs typeface="Times New Roman" pitchFamily="18" charset="0"/>
              </a:rPr>
              <a:t>Meteosat</a:t>
            </a:r>
            <a:r>
              <a:rPr lang="en-US" sz="1600" b="1" dirty="0">
                <a:cs typeface="Times New Roman" pitchFamily="18" charset="0"/>
              </a:rPr>
              <a:t> IR image – </a:t>
            </a:r>
          </a:p>
          <a:p>
            <a:pPr algn="ctr" eaLnBrk="0" hangingPunct="0">
              <a:lnSpc>
                <a:spcPct val="90000"/>
              </a:lnSpc>
              <a:spcBef>
                <a:spcPts val="600"/>
              </a:spcBef>
              <a:spcAft>
                <a:spcPts val="600"/>
              </a:spcAft>
            </a:pPr>
            <a:r>
              <a:rPr lang="en-US" sz="1600" b="1" dirty="0">
                <a:cs typeface="Times New Roman" pitchFamily="18" charset="0"/>
              </a:rPr>
              <a:t>September 27, 1992</a:t>
            </a:r>
            <a:endParaRPr kumimoji="1" lang="en-US" sz="4800" b="1" dirty="0">
              <a:latin typeface="Arial Black" pitchFamily="34" charset="0"/>
            </a:endParaRPr>
          </a:p>
        </p:txBody>
      </p:sp>
      <p:sp>
        <p:nvSpPr>
          <p:cNvPr id="171014" name="Text Box 6"/>
          <p:cNvSpPr txBox="1">
            <a:spLocks noChangeArrowheads="1"/>
          </p:cNvSpPr>
          <p:nvPr/>
        </p:nvSpPr>
        <p:spPr bwMode="auto">
          <a:xfrm>
            <a:off x="5292725" y="1270273"/>
            <a:ext cx="3455988" cy="790575"/>
          </a:xfrm>
          <a:prstGeom prst="rect">
            <a:avLst/>
          </a:prstGeom>
          <a:noFill/>
          <a:ln w="9525">
            <a:solidFill>
              <a:schemeClr val="tx1"/>
            </a:solidFill>
            <a:miter lim="800000"/>
            <a:headEnd/>
            <a:tailEnd/>
          </a:ln>
          <a:effectLst/>
        </p:spPr>
        <p:txBody>
          <a:bodyPr lIns="92075" tIns="46038" rIns="92075" bIns="46038">
            <a:spAutoFit/>
          </a:bodyPr>
          <a:lstStyle/>
          <a:p>
            <a:pPr algn="ctr">
              <a:lnSpc>
                <a:spcPct val="90000"/>
              </a:lnSpc>
            </a:pPr>
            <a:r>
              <a:rPr lang="en-US" sz="1600" b="1" dirty="0">
                <a:cs typeface="Times New Roman" pitchFamily="18" charset="0"/>
              </a:rPr>
              <a:t>Corresponding microwave </a:t>
            </a:r>
            <a:r>
              <a:rPr lang="en-US" b="1" dirty="0"/>
              <a:t>(SSM/I)</a:t>
            </a:r>
            <a:r>
              <a:rPr lang="en-US" sz="1600" b="1" dirty="0">
                <a:cs typeface="Times New Roman" pitchFamily="18" charset="0"/>
              </a:rPr>
              <a:t> observations @ 85 GHz - September 27, 1992 @ 16:51 UTC</a:t>
            </a:r>
          </a:p>
        </p:txBody>
      </p:sp>
      <p:sp>
        <p:nvSpPr>
          <p:cNvPr id="171015" name="Text Box 7"/>
          <p:cNvSpPr txBox="1">
            <a:spLocks noChangeArrowheads="1"/>
          </p:cNvSpPr>
          <p:nvPr/>
        </p:nvSpPr>
        <p:spPr bwMode="auto">
          <a:xfrm>
            <a:off x="395288" y="5307930"/>
            <a:ext cx="4176712" cy="641350"/>
          </a:xfrm>
          <a:prstGeom prst="rect">
            <a:avLst/>
          </a:prstGeom>
          <a:noFill/>
          <a:ln w="9525">
            <a:noFill/>
            <a:miter lim="800000"/>
            <a:headEnd/>
            <a:tailEnd/>
          </a:ln>
          <a:effectLst/>
        </p:spPr>
        <p:txBody>
          <a:bodyPr>
            <a:spAutoFit/>
          </a:bodyPr>
          <a:lstStyle/>
          <a:p>
            <a:pPr>
              <a:spcBef>
                <a:spcPct val="50000"/>
              </a:spcBef>
            </a:pPr>
            <a:r>
              <a:rPr lang="it-IT"/>
              <a:t>IR or VIS signal is emitted from the cloud top.</a:t>
            </a:r>
          </a:p>
        </p:txBody>
      </p:sp>
      <p:sp>
        <p:nvSpPr>
          <p:cNvPr id="171016" name="Text Box 8"/>
          <p:cNvSpPr txBox="1">
            <a:spLocks noChangeArrowheads="1"/>
          </p:cNvSpPr>
          <p:nvPr/>
        </p:nvSpPr>
        <p:spPr bwMode="auto">
          <a:xfrm>
            <a:off x="5076825" y="5132089"/>
            <a:ext cx="3600450" cy="1465263"/>
          </a:xfrm>
          <a:prstGeom prst="rect">
            <a:avLst/>
          </a:prstGeom>
          <a:noFill/>
          <a:ln w="9525">
            <a:noFill/>
            <a:miter lim="800000"/>
            <a:headEnd/>
            <a:tailEnd/>
          </a:ln>
          <a:effectLst/>
        </p:spPr>
        <p:txBody>
          <a:bodyPr>
            <a:spAutoFit/>
          </a:bodyPr>
          <a:lstStyle/>
          <a:p>
            <a:pPr>
              <a:spcBef>
                <a:spcPct val="50000"/>
              </a:spcBef>
            </a:pPr>
            <a:r>
              <a:rPr lang="it-IT" dirty="0"/>
              <a:t>MW </a:t>
            </a:r>
            <a:r>
              <a:rPr lang="it-IT" dirty="0" err="1"/>
              <a:t>radiation</a:t>
            </a:r>
            <a:r>
              <a:rPr lang="it-IT" dirty="0"/>
              <a:t> </a:t>
            </a:r>
            <a:r>
              <a:rPr lang="it-IT" dirty="0" err="1"/>
              <a:t>interacts</a:t>
            </a:r>
            <a:r>
              <a:rPr lang="it-IT" dirty="0"/>
              <a:t> </a:t>
            </a:r>
            <a:r>
              <a:rPr lang="it-IT" dirty="0" err="1"/>
              <a:t>with</a:t>
            </a:r>
            <a:r>
              <a:rPr lang="it-IT" dirty="0"/>
              <a:t> </a:t>
            </a:r>
            <a:r>
              <a:rPr lang="it-IT" dirty="0" err="1"/>
              <a:t>all</a:t>
            </a:r>
            <a:r>
              <a:rPr lang="it-IT" dirty="0"/>
              <a:t> the  </a:t>
            </a:r>
            <a:r>
              <a:rPr lang="it-IT" dirty="0" err="1"/>
              <a:t>cloud</a:t>
            </a:r>
            <a:r>
              <a:rPr lang="it-IT" dirty="0"/>
              <a:t> </a:t>
            </a:r>
            <a:r>
              <a:rPr lang="it-IT" dirty="0" err="1"/>
              <a:t>layers</a:t>
            </a:r>
            <a:r>
              <a:rPr lang="it-IT" dirty="0"/>
              <a:t>. The </a:t>
            </a:r>
            <a:r>
              <a:rPr lang="it-IT" dirty="0" err="1"/>
              <a:t>signal</a:t>
            </a:r>
            <a:r>
              <a:rPr lang="it-IT" dirty="0"/>
              <a:t> </a:t>
            </a:r>
            <a:r>
              <a:rPr lang="it-IT" dirty="0" err="1"/>
              <a:t>is</a:t>
            </a:r>
            <a:r>
              <a:rPr lang="it-IT" dirty="0"/>
              <a:t> more </a:t>
            </a:r>
            <a:r>
              <a:rPr lang="it-IT" dirty="0" err="1"/>
              <a:t>sensible</a:t>
            </a:r>
            <a:r>
              <a:rPr lang="it-IT" dirty="0"/>
              <a:t> </a:t>
            </a:r>
            <a:r>
              <a:rPr lang="it-IT" dirty="0" err="1"/>
              <a:t>to</a:t>
            </a:r>
            <a:r>
              <a:rPr lang="it-IT" dirty="0"/>
              <a:t> </a:t>
            </a:r>
            <a:r>
              <a:rPr lang="it-IT" dirty="0" err="1"/>
              <a:t>precipitation</a:t>
            </a:r>
            <a:r>
              <a:rPr lang="it-IT" dirty="0"/>
              <a:t>. </a:t>
            </a:r>
            <a:r>
              <a:rPr lang="it-IT" dirty="0" err="1"/>
              <a:t>Convective</a:t>
            </a:r>
            <a:r>
              <a:rPr lang="it-IT" dirty="0"/>
              <a:t> </a:t>
            </a:r>
            <a:r>
              <a:rPr lang="it-IT" dirty="0" err="1"/>
              <a:t>cells</a:t>
            </a:r>
            <a:r>
              <a:rPr lang="it-IT" dirty="0"/>
              <a:t> can </a:t>
            </a:r>
            <a:r>
              <a:rPr lang="it-IT" dirty="0" err="1"/>
              <a:t>be</a:t>
            </a:r>
            <a:r>
              <a:rPr lang="it-IT" dirty="0"/>
              <a:t> </a:t>
            </a:r>
            <a:r>
              <a:rPr lang="it-IT" dirty="0" err="1"/>
              <a:t>recognized</a:t>
            </a:r>
            <a:r>
              <a:rPr lang="it-IT" dirty="0"/>
              <a:t>.</a:t>
            </a:r>
          </a:p>
        </p:txBody>
      </p:sp>
      <p:pic>
        <p:nvPicPr>
          <p:cNvPr id="9" name="Picture 3"/>
          <p:cNvPicPr>
            <a:picLocks noChangeAspect="1" noChangeArrowheads="1"/>
          </p:cNvPicPr>
          <p:nvPr/>
        </p:nvPicPr>
        <p:blipFill>
          <a:blip r:embed="rId5" cstate="print"/>
          <a:srcRect/>
          <a:stretch>
            <a:fillRect/>
          </a:stretch>
        </p:blipFill>
        <p:spPr bwMode="auto">
          <a:xfrm>
            <a:off x="2987824" y="188640"/>
            <a:ext cx="3024336" cy="1094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95536" y="1700808"/>
            <a:ext cx="8161337" cy="4486275"/>
          </a:xfrm>
          <a:prstGeom prst="rect">
            <a:avLst/>
          </a:prstGeom>
          <a:noFill/>
          <a:ln w="9525">
            <a:noFill/>
            <a:miter lim="800000"/>
            <a:headEnd/>
            <a:tailEnd/>
          </a:ln>
        </p:spPr>
        <p:txBody>
          <a:bodyPr anchor="ctr">
            <a:spAutoFit/>
          </a:bodyPr>
          <a:lstStyle/>
          <a:p>
            <a:pPr algn="just">
              <a:buFont typeface="Wingdings" pitchFamily="2" charset="2"/>
              <a:buChar char="Ø"/>
            </a:pPr>
            <a:r>
              <a:rPr lang="en-GB" dirty="0"/>
              <a:t> </a:t>
            </a:r>
            <a:r>
              <a:rPr lang="en-GB" dirty="0">
                <a:solidFill>
                  <a:schemeClr val="accent6">
                    <a:lumMod val="50000"/>
                  </a:schemeClr>
                </a:solidFill>
              </a:rPr>
              <a:t>Measurements of </a:t>
            </a:r>
            <a:r>
              <a:rPr lang="en-GB" dirty="0">
                <a:solidFill>
                  <a:srgbClr val="0070C0"/>
                </a:solidFill>
              </a:rPr>
              <a:t>brightness temperature (TB) </a:t>
            </a:r>
            <a:r>
              <a:rPr lang="en-GB" dirty="0">
                <a:solidFill>
                  <a:schemeClr val="accent6">
                    <a:lumMod val="50000"/>
                  </a:schemeClr>
                </a:solidFill>
              </a:rPr>
              <a:t>are made by radiometers on Low Earth Orbit (LEO) satellites of the Defence Meteorological Satellites Program (DMPS).</a:t>
            </a:r>
          </a:p>
          <a:p>
            <a:pPr algn="just">
              <a:buFont typeface="Wingdings" pitchFamily="2" charset="2"/>
              <a:buNone/>
            </a:pPr>
            <a:r>
              <a:rPr lang="en-GB" dirty="0">
                <a:solidFill>
                  <a:schemeClr val="accent6">
                    <a:lumMod val="50000"/>
                  </a:schemeClr>
                </a:solidFill>
              </a:rPr>
              <a:t>The relationship that links the brightness temperature to precipitation has a variable degree of complexity (from minimum at the lower frequencies over the sea to maximum at higher frequencies over land), and in addition invariably refers to columnar contents of liquid or ice water. </a:t>
            </a:r>
          </a:p>
          <a:p>
            <a:pPr algn="just">
              <a:buFont typeface="Wingdings" pitchFamily="2" charset="2"/>
              <a:buChar char="Ø"/>
            </a:pPr>
            <a:endParaRPr lang="en-GB" dirty="0">
              <a:solidFill>
                <a:schemeClr val="accent6">
                  <a:lumMod val="50000"/>
                </a:schemeClr>
              </a:solidFill>
            </a:endParaRPr>
          </a:p>
          <a:p>
            <a:pPr algn="just">
              <a:buFont typeface="Wingdings" pitchFamily="2" charset="2"/>
              <a:buChar char="Ø"/>
            </a:pPr>
            <a:r>
              <a:rPr lang="en-GB" dirty="0">
                <a:solidFill>
                  <a:schemeClr val="accent6">
                    <a:lumMod val="50000"/>
                  </a:schemeClr>
                </a:solidFill>
              </a:rPr>
              <a:t> </a:t>
            </a:r>
            <a:r>
              <a:rPr lang="en-US" dirty="0">
                <a:solidFill>
                  <a:schemeClr val="accent6">
                    <a:lumMod val="50000"/>
                  </a:schemeClr>
                </a:solidFill>
              </a:rPr>
              <a:t>The vertical structure necessary for the retrieval is input through the use of a </a:t>
            </a:r>
            <a:r>
              <a:rPr lang="en-US" dirty="0">
                <a:solidFill>
                  <a:srgbClr val="0070C0"/>
                </a:solidFill>
              </a:rPr>
              <a:t>database of </a:t>
            </a:r>
            <a:r>
              <a:rPr lang="en-US" dirty="0" err="1">
                <a:solidFill>
                  <a:srgbClr val="0070C0"/>
                </a:solidFill>
              </a:rPr>
              <a:t>radiative</a:t>
            </a:r>
            <a:r>
              <a:rPr lang="en-US" dirty="0">
                <a:solidFill>
                  <a:srgbClr val="0070C0"/>
                </a:solidFill>
              </a:rPr>
              <a:t> cloud/precipitation models </a:t>
            </a:r>
            <a:r>
              <a:rPr lang="en-US" dirty="0">
                <a:solidFill>
                  <a:schemeClr val="accent6">
                    <a:lumMod val="50000"/>
                  </a:schemeClr>
                </a:solidFill>
              </a:rPr>
              <a:t>previously built by means of simulations carried out over real events. The accuracy of the product depends on the representativeness of the database. </a:t>
            </a:r>
          </a:p>
          <a:p>
            <a:pPr algn="just">
              <a:buFont typeface="Wingdings" pitchFamily="2" charset="2"/>
              <a:buChar char="Ø"/>
            </a:pPr>
            <a:endParaRPr lang="en-US" dirty="0">
              <a:solidFill>
                <a:schemeClr val="accent6">
                  <a:lumMod val="50000"/>
                </a:schemeClr>
              </a:solidFill>
            </a:endParaRPr>
          </a:p>
          <a:p>
            <a:pPr algn="just">
              <a:buFont typeface="Wingdings" pitchFamily="2" charset="2"/>
              <a:buChar char="Ø"/>
            </a:pPr>
            <a:r>
              <a:rPr lang="en-US" dirty="0">
                <a:solidFill>
                  <a:schemeClr val="accent6">
                    <a:lumMod val="50000"/>
                  </a:schemeClr>
                </a:solidFill>
              </a:rPr>
              <a:t> Precipitation rates are estimated by means of </a:t>
            </a:r>
            <a:r>
              <a:rPr lang="en-US" dirty="0">
                <a:solidFill>
                  <a:srgbClr val="0070C0"/>
                </a:solidFill>
              </a:rPr>
              <a:t>Bayesian technique </a:t>
            </a:r>
            <a:r>
              <a:rPr lang="en-US" dirty="0">
                <a:solidFill>
                  <a:schemeClr val="accent6">
                    <a:lumMod val="50000"/>
                  </a:schemeClr>
                </a:solidFill>
              </a:rPr>
              <a:t>using the passive microwave measurements (brightness temperatures) and a probabilistic (Bayesian) analysis of a Cloud Radiation Database (CRD). </a:t>
            </a:r>
            <a:endParaRPr lang="it-IT" dirty="0">
              <a:solidFill>
                <a:schemeClr val="accent6">
                  <a:lumMod val="50000"/>
                </a:schemeClr>
              </a:solidFill>
            </a:endParaRPr>
          </a:p>
        </p:txBody>
      </p:sp>
      <p:pic>
        <p:nvPicPr>
          <p:cNvPr id="4" name="Picture 3"/>
          <p:cNvPicPr>
            <a:picLocks noChangeAspect="1" noChangeArrowheads="1"/>
          </p:cNvPicPr>
          <p:nvPr/>
        </p:nvPicPr>
        <p:blipFill>
          <a:blip r:embed="rId3" cstate="print"/>
          <a:srcRect/>
          <a:stretch>
            <a:fillRect/>
          </a:stretch>
        </p:blipFill>
        <p:spPr bwMode="auto">
          <a:xfrm>
            <a:off x="2987824" y="188640"/>
            <a:ext cx="3024336" cy="1094276"/>
          </a:xfrm>
          <a:prstGeom prst="rect">
            <a:avLst/>
          </a:prstGeom>
          <a:noFill/>
          <a:ln w="9525">
            <a:noFill/>
            <a:miter lim="800000"/>
            <a:headEnd/>
            <a:tailEnd/>
          </a:ln>
        </p:spPr>
      </p:pic>
      <p:sp>
        <p:nvSpPr>
          <p:cNvPr id="5" name="Rettangolo 4"/>
          <p:cNvSpPr/>
          <p:nvPr/>
        </p:nvSpPr>
        <p:spPr>
          <a:xfrm>
            <a:off x="3635896" y="1340768"/>
            <a:ext cx="1410964" cy="400110"/>
          </a:xfrm>
          <a:prstGeom prst="rect">
            <a:avLst/>
          </a:prstGeom>
        </p:spPr>
        <p:txBody>
          <a:bodyPr wrap="none">
            <a:spAutoFit/>
          </a:bodyPr>
          <a:lstStyle/>
          <a:p>
            <a:r>
              <a:rPr lang="it-IT" sz="2000" b="1" dirty="0" smtClean="0">
                <a:solidFill>
                  <a:schemeClr val="accent1">
                    <a:lumMod val="50000"/>
                  </a:schemeClr>
                </a:solidFill>
              </a:rPr>
              <a:t>PR-OBS-1</a:t>
            </a:r>
            <a:endParaRPr lang="it-IT" sz="2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4038600" y="1219200"/>
            <a:ext cx="2971800" cy="1219200"/>
          </a:xfrm>
          <a:prstGeom prst="rect">
            <a:avLst/>
          </a:prstGeom>
          <a:solidFill>
            <a:srgbClr val="FDFD31"/>
          </a:solidFill>
          <a:ln w="3175">
            <a:solidFill>
              <a:schemeClr val="tx1"/>
            </a:solidFill>
            <a:miter lim="800000"/>
            <a:headEnd/>
            <a:tailEnd/>
          </a:ln>
          <a:effectLst/>
        </p:spPr>
        <p:txBody>
          <a:bodyPr wrap="none" anchor="ctr"/>
          <a:lstStyle/>
          <a:p>
            <a:endParaRPr lang="it-IT"/>
          </a:p>
        </p:txBody>
      </p:sp>
      <p:sp>
        <p:nvSpPr>
          <p:cNvPr id="93191" name="Text Box 7"/>
          <p:cNvSpPr txBox="1">
            <a:spLocks noChangeArrowheads="1"/>
          </p:cNvSpPr>
          <p:nvPr/>
        </p:nvSpPr>
        <p:spPr bwMode="auto">
          <a:xfrm>
            <a:off x="0" y="620688"/>
            <a:ext cx="9144000" cy="466725"/>
          </a:xfrm>
          <a:prstGeom prst="rect">
            <a:avLst/>
          </a:prstGeom>
          <a:noFill/>
          <a:ln w="9525">
            <a:noFill/>
            <a:miter lim="800000"/>
            <a:headEnd/>
            <a:tailEnd/>
          </a:ln>
          <a:effectLst/>
        </p:spPr>
        <p:txBody>
          <a:bodyPr>
            <a:spAutoFit/>
          </a:bodyPr>
          <a:lstStyle/>
          <a:p>
            <a:pPr algn="ctr"/>
            <a:r>
              <a:rPr lang="it-IT" sz="2400" b="1" dirty="0" err="1">
                <a:solidFill>
                  <a:schemeClr val="accent1">
                    <a:lumMod val="50000"/>
                  </a:schemeClr>
                </a:solidFill>
              </a:rPr>
              <a:t>How</a:t>
            </a:r>
            <a:r>
              <a:rPr lang="it-IT" sz="2400" b="1" dirty="0">
                <a:solidFill>
                  <a:schemeClr val="accent1">
                    <a:lumMod val="50000"/>
                  </a:schemeClr>
                </a:solidFill>
              </a:rPr>
              <a:t> </a:t>
            </a:r>
            <a:r>
              <a:rPr lang="it-IT" sz="2400" b="1" dirty="0" err="1">
                <a:solidFill>
                  <a:schemeClr val="accent1">
                    <a:lumMod val="50000"/>
                  </a:schemeClr>
                </a:solidFill>
              </a:rPr>
              <a:t>is</a:t>
            </a:r>
            <a:r>
              <a:rPr lang="it-IT" sz="2400" b="1" dirty="0">
                <a:solidFill>
                  <a:schemeClr val="accent1">
                    <a:lumMod val="50000"/>
                  </a:schemeClr>
                </a:solidFill>
              </a:rPr>
              <a:t> PR-OBS-1 </a:t>
            </a:r>
            <a:r>
              <a:rPr lang="it-IT" sz="2400" b="1" dirty="0" err="1">
                <a:solidFill>
                  <a:schemeClr val="accent1">
                    <a:lumMod val="50000"/>
                  </a:schemeClr>
                </a:solidFill>
              </a:rPr>
              <a:t>obtained</a:t>
            </a:r>
            <a:r>
              <a:rPr lang="it-IT" sz="2400" b="1" dirty="0">
                <a:solidFill>
                  <a:schemeClr val="accent1">
                    <a:lumMod val="50000"/>
                  </a:schemeClr>
                </a:solidFill>
              </a:rPr>
              <a:t>? </a:t>
            </a:r>
          </a:p>
        </p:txBody>
      </p:sp>
      <p:sp>
        <p:nvSpPr>
          <p:cNvPr id="93192" name="Rectangle 8"/>
          <p:cNvSpPr>
            <a:spLocks noChangeArrowheads="1"/>
          </p:cNvSpPr>
          <p:nvPr/>
        </p:nvSpPr>
        <p:spPr bwMode="auto">
          <a:xfrm>
            <a:off x="1752600" y="3048000"/>
            <a:ext cx="2438400" cy="9906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93193" name="Line 9"/>
          <p:cNvSpPr>
            <a:spLocks noChangeShapeType="1"/>
          </p:cNvSpPr>
          <p:nvPr/>
        </p:nvSpPr>
        <p:spPr bwMode="auto">
          <a:xfrm>
            <a:off x="1219200" y="3505200"/>
            <a:ext cx="533400" cy="0"/>
          </a:xfrm>
          <a:prstGeom prst="line">
            <a:avLst/>
          </a:prstGeom>
          <a:noFill/>
          <a:ln w="9525">
            <a:solidFill>
              <a:schemeClr val="tx1"/>
            </a:solidFill>
            <a:round/>
            <a:headEnd/>
            <a:tailEnd type="triangle" w="med" len="med"/>
          </a:ln>
          <a:effectLst/>
        </p:spPr>
        <p:txBody>
          <a:bodyPr/>
          <a:lstStyle/>
          <a:p>
            <a:endParaRPr lang="it-IT"/>
          </a:p>
        </p:txBody>
      </p:sp>
      <p:sp>
        <p:nvSpPr>
          <p:cNvPr id="93194" name="Text Box 10"/>
          <p:cNvSpPr txBox="1">
            <a:spLocks noChangeArrowheads="1"/>
          </p:cNvSpPr>
          <p:nvPr/>
        </p:nvSpPr>
        <p:spPr bwMode="auto">
          <a:xfrm>
            <a:off x="1219200" y="3200400"/>
            <a:ext cx="568325" cy="304800"/>
          </a:xfrm>
          <a:prstGeom prst="rect">
            <a:avLst/>
          </a:prstGeom>
          <a:noFill/>
          <a:ln w="9525">
            <a:noFill/>
            <a:miter lim="800000"/>
            <a:headEnd/>
            <a:tailEnd/>
          </a:ln>
          <a:effectLst/>
        </p:spPr>
        <p:txBody>
          <a:bodyPr wrap="none">
            <a:spAutoFit/>
          </a:bodyPr>
          <a:lstStyle/>
          <a:p>
            <a:r>
              <a:rPr lang="en-US" sz="1400"/>
              <a:t>input</a:t>
            </a:r>
          </a:p>
        </p:txBody>
      </p:sp>
      <p:sp>
        <p:nvSpPr>
          <p:cNvPr id="93195" name="Text Box 11"/>
          <p:cNvSpPr txBox="1">
            <a:spLocks noChangeArrowheads="1"/>
          </p:cNvSpPr>
          <p:nvPr/>
        </p:nvSpPr>
        <p:spPr bwMode="auto">
          <a:xfrm>
            <a:off x="3962400" y="2667000"/>
            <a:ext cx="676275" cy="304800"/>
          </a:xfrm>
          <a:prstGeom prst="rect">
            <a:avLst/>
          </a:prstGeom>
          <a:noFill/>
          <a:ln w="9525">
            <a:noFill/>
            <a:miter lim="800000"/>
            <a:headEnd/>
            <a:tailEnd/>
          </a:ln>
          <a:effectLst/>
        </p:spPr>
        <p:txBody>
          <a:bodyPr wrap="none">
            <a:spAutoFit/>
          </a:bodyPr>
          <a:lstStyle/>
          <a:p>
            <a:r>
              <a:rPr lang="en-US" sz="1400"/>
              <a:t>output</a:t>
            </a:r>
          </a:p>
        </p:txBody>
      </p:sp>
      <p:sp>
        <p:nvSpPr>
          <p:cNvPr id="93196" name="Rectangle 12"/>
          <p:cNvSpPr>
            <a:spLocks noChangeArrowheads="1"/>
          </p:cNvSpPr>
          <p:nvPr/>
        </p:nvSpPr>
        <p:spPr bwMode="auto">
          <a:xfrm>
            <a:off x="228600" y="1219399"/>
            <a:ext cx="1967136" cy="769441"/>
          </a:xfrm>
          <a:prstGeom prst="rect">
            <a:avLst/>
          </a:prstGeom>
          <a:solidFill>
            <a:srgbClr val="FF6600"/>
          </a:solidFill>
          <a:ln w="9525">
            <a:noFill/>
            <a:miter lim="800000"/>
            <a:headEnd/>
            <a:tailEnd/>
          </a:ln>
          <a:effectLst/>
        </p:spPr>
        <p:txBody>
          <a:bodyPr wrap="square">
            <a:spAutoFit/>
          </a:bodyPr>
          <a:lstStyle/>
          <a:p>
            <a:pPr algn="ctr"/>
            <a:endParaRPr lang="it-IT" sz="1200" b="1" dirty="0"/>
          </a:p>
          <a:p>
            <a:pPr algn="ctr"/>
            <a:r>
              <a:rPr lang="it-IT" b="1" dirty="0"/>
              <a:t>Satellite</a:t>
            </a:r>
          </a:p>
          <a:p>
            <a:pPr algn="ctr"/>
            <a:endParaRPr lang="en-US" sz="1400" b="1" dirty="0"/>
          </a:p>
        </p:txBody>
      </p:sp>
      <p:sp>
        <p:nvSpPr>
          <p:cNvPr id="93197" name="Line 13"/>
          <p:cNvSpPr>
            <a:spLocks noChangeShapeType="1"/>
          </p:cNvSpPr>
          <p:nvPr/>
        </p:nvSpPr>
        <p:spPr bwMode="auto">
          <a:xfrm flipV="1">
            <a:off x="1219200" y="2590800"/>
            <a:ext cx="0" cy="914400"/>
          </a:xfrm>
          <a:prstGeom prst="line">
            <a:avLst/>
          </a:prstGeom>
          <a:noFill/>
          <a:ln w="9525">
            <a:solidFill>
              <a:schemeClr val="tx1"/>
            </a:solidFill>
            <a:round/>
            <a:headEnd/>
            <a:tailEnd/>
          </a:ln>
          <a:effectLst/>
        </p:spPr>
        <p:txBody>
          <a:bodyPr/>
          <a:lstStyle/>
          <a:p>
            <a:endParaRPr lang="it-IT"/>
          </a:p>
        </p:txBody>
      </p:sp>
      <p:sp>
        <p:nvSpPr>
          <p:cNvPr id="93198" name="Text Box 14"/>
          <p:cNvSpPr txBox="1">
            <a:spLocks noChangeArrowheads="1"/>
          </p:cNvSpPr>
          <p:nvPr/>
        </p:nvSpPr>
        <p:spPr bwMode="auto">
          <a:xfrm>
            <a:off x="4114800" y="1219200"/>
            <a:ext cx="2786063" cy="1370013"/>
          </a:xfrm>
          <a:prstGeom prst="rect">
            <a:avLst/>
          </a:prstGeom>
          <a:noFill/>
          <a:ln w="9525">
            <a:noFill/>
            <a:miter lim="800000"/>
            <a:headEnd/>
            <a:tailEnd/>
          </a:ln>
          <a:effectLst/>
        </p:spPr>
        <p:txBody>
          <a:bodyPr wrap="none">
            <a:spAutoFit/>
          </a:bodyPr>
          <a:lstStyle/>
          <a:p>
            <a:r>
              <a:rPr lang="en-US" sz="1200" b="1" dirty="0"/>
              <a:t>Precipitation rate at ground (mm/hr)</a:t>
            </a:r>
          </a:p>
          <a:p>
            <a:r>
              <a:rPr lang="en-US" sz="1200" b="1" dirty="0"/>
              <a:t>Bayesian variance </a:t>
            </a:r>
          </a:p>
          <a:p>
            <a:r>
              <a:rPr lang="en-US" sz="1200" b="1" dirty="0"/>
              <a:t>Quality index</a:t>
            </a:r>
          </a:p>
          <a:p>
            <a:r>
              <a:rPr lang="en-US" sz="1200" b="1" dirty="0"/>
              <a:t>Precipitation phase</a:t>
            </a:r>
          </a:p>
          <a:p>
            <a:r>
              <a:rPr lang="en-US" sz="1200" b="1" dirty="0"/>
              <a:t>Latitude, Longitude</a:t>
            </a:r>
          </a:p>
          <a:p>
            <a:r>
              <a:rPr lang="en-US" sz="1200" b="1" dirty="0"/>
              <a:t>Surface type (land, ocean, coast)  </a:t>
            </a:r>
          </a:p>
          <a:p>
            <a:endParaRPr lang="en-US" sz="1200" dirty="0"/>
          </a:p>
        </p:txBody>
      </p:sp>
      <p:sp>
        <p:nvSpPr>
          <p:cNvPr id="93199" name="Line 15"/>
          <p:cNvSpPr>
            <a:spLocks noChangeShapeType="1"/>
          </p:cNvSpPr>
          <p:nvPr/>
        </p:nvSpPr>
        <p:spPr bwMode="auto">
          <a:xfrm flipV="1">
            <a:off x="4648200" y="2438400"/>
            <a:ext cx="0" cy="1066800"/>
          </a:xfrm>
          <a:prstGeom prst="line">
            <a:avLst/>
          </a:prstGeom>
          <a:noFill/>
          <a:ln w="9525">
            <a:solidFill>
              <a:schemeClr val="tx1"/>
            </a:solidFill>
            <a:round/>
            <a:headEnd/>
            <a:tailEnd type="triangle" w="med" len="med"/>
          </a:ln>
          <a:effectLst/>
        </p:spPr>
        <p:txBody>
          <a:bodyPr/>
          <a:lstStyle/>
          <a:p>
            <a:endParaRPr lang="it-IT"/>
          </a:p>
        </p:txBody>
      </p:sp>
      <p:sp>
        <p:nvSpPr>
          <p:cNvPr id="93200" name="Line 16"/>
          <p:cNvSpPr>
            <a:spLocks noChangeShapeType="1"/>
          </p:cNvSpPr>
          <p:nvPr/>
        </p:nvSpPr>
        <p:spPr bwMode="auto">
          <a:xfrm>
            <a:off x="4191000" y="3505200"/>
            <a:ext cx="457200" cy="0"/>
          </a:xfrm>
          <a:prstGeom prst="line">
            <a:avLst/>
          </a:prstGeom>
          <a:noFill/>
          <a:ln w="9525">
            <a:solidFill>
              <a:schemeClr val="tx1"/>
            </a:solidFill>
            <a:round/>
            <a:headEnd/>
            <a:tailEnd/>
          </a:ln>
          <a:effectLst/>
        </p:spPr>
        <p:txBody>
          <a:bodyPr/>
          <a:lstStyle/>
          <a:p>
            <a:endParaRPr lang="it-IT"/>
          </a:p>
        </p:txBody>
      </p:sp>
      <p:sp>
        <p:nvSpPr>
          <p:cNvPr id="93201" name="Rectangle 17"/>
          <p:cNvSpPr>
            <a:spLocks noChangeArrowheads="1"/>
          </p:cNvSpPr>
          <p:nvPr/>
        </p:nvSpPr>
        <p:spPr bwMode="auto">
          <a:xfrm>
            <a:off x="1828800" y="3352800"/>
            <a:ext cx="2362200" cy="366713"/>
          </a:xfrm>
          <a:prstGeom prst="rect">
            <a:avLst/>
          </a:prstGeom>
          <a:noFill/>
          <a:ln w="9525">
            <a:noFill/>
            <a:miter lim="800000"/>
            <a:headEnd/>
            <a:tailEnd/>
          </a:ln>
          <a:effectLst/>
        </p:spPr>
        <p:txBody>
          <a:bodyPr>
            <a:spAutoFit/>
          </a:bodyPr>
          <a:lstStyle/>
          <a:p>
            <a:r>
              <a:rPr lang="en-US" b="1"/>
              <a:t>Bayesian Retrieval</a:t>
            </a:r>
          </a:p>
        </p:txBody>
      </p:sp>
      <p:grpSp>
        <p:nvGrpSpPr>
          <p:cNvPr id="2" name="Group 25"/>
          <p:cNvGrpSpPr>
            <a:grpSpLocks/>
          </p:cNvGrpSpPr>
          <p:nvPr/>
        </p:nvGrpSpPr>
        <p:grpSpPr bwMode="auto">
          <a:xfrm>
            <a:off x="0" y="4267200"/>
            <a:ext cx="9144000" cy="555625"/>
            <a:chOff x="0" y="2496"/>
            <a:chExt cx="5760" cy="475"/>
          </a:xfrm>
        </p:grpSpPr>
        <p:sp>
          <p:nvSpPr>
            <p:cNvPr id="93188" name="Rectangle 4"/>
            <p:cNvSpPr>
              <a:spLocks noChangeArrowheads="1"/>
            </p:cNvSpPr>
            <p:nvPr/>
          </p:nvSpPr>
          <p:spPr bwMode="auto">
            <a:xfrm>
              <a:off x="0" y="2496"/>
              <a:ext cx="5760" cy="432"/>
            </a:xfrm>
            <a:prstGeom prst="rect">
              <a:avLst/>
            </a:prstGeom>
            <a:solidFill>
              <a:srgbClr val="FF6600"/>
            </a:solidFill>
            <a:ln w="9525">
              <a:noFill/>
              <a:miter lim="800000"/>
              <a:headEnd/>
              <a:tailEnd/>
            </a:ln>
            <a:effectLst/>
          </p:spPr>
          <p:txBody>
            <a:bodyPr wrap="none" anchor="ctr"/>
            <a:lstStyle/>
            <a:p>
              <a:endParaRPr lang="it-IT"/>
            </a:p>
          </p:txBody>
        </p:sp>
        <p:sp>
          <p:nvSpPr>
            <p:cNvPr id="93202" name="Text Box 18"/>
            <p:cNvSpPr txBox="1">
              <a:spLocks noChangeArrowheads="1"/>
            </p:cNvSpPr>
            <p:nvPr/>
          </p:nvSpPr>
          <p:spPr bwMode="auto">
            <a:xfrm>
              <a:off x="144" y="2529"/>
              <a:ext cx="3399" cy="442"/>
            </a:xfrm>
            <a:prstGeom prst="rect">
              <a:avLst/>
            </a:prstGeom>
            <a:noFill/>
            <a:ln w="9525">
              <a:noFill/>
              <a:miter lim="800000"/>
              <a:headEnd/>
              <a:tailEnd/>
            </a:ln>
            <a:effectLst/>
          </p:spPr>
          <p:txBody>
            <a:bodyPr wrap="none">
              <a:spAutoFit/>
            </a:bodyPr>
            <a:lstStyle/>
            <a:p>
              <a:r>
                <a:rPr lang="en-US" sz="1400" b="1"/>
                <a:t>Satellite</a:t>
              </a:r>
              <a:r>
                <a:rPr lang="en-US" sz="1400"/>
                <a:t>:</a:t>
              </a:r>
            </a:p>
            <a:p>
              <a:r>
                <a:rPr lang="en-US" sz="1400"/>
                <a:t>Defense Meteorological Satellites Program</a:t>
              </a:r>
              <a:r>
                <a:rPr lang="en-US" sz="1400" b="1"/>
                <a:t> </a:t>
              </a:r>
              <a:r>
                <a:rPr lang="en-US" sz="1400"/>
                <a:t>(low earth orbit (LEO)).</a:t>
              </a:r>
            </a:p>
          </p:txBody>
        </p:sp>
      </p:grpSp>
      <p:grpSp>
        <p:nvGrpSpPr>
          <p:cNvPr id="3" name="Group 24"/>
          <p:cNvGrpSpPr>
            <a:grpSpLocks/>
          </p:cNvGrpSpPr>
          <p:nvPr/>
        </p:nvGrpSpPr>
        <p:grpSpPr bwMode="auto">
          <a:xfrm>
            <a:off x="0" y="4876800"/>
            <a:ext cx="9144000" cy="730250"/>
            <a:chOff x="0" y="2976"/>
            <a:chExt cx="5760" cy="562"/>
          </a:xfrm>
        </p:grpSpPr>
        <p:sp>
          <p:nvSpPr>
            <p:cNvPr id="93187" name="Rectangle 3"/>
            <p:cNvSpPr>
              <a:spLocks noChangeArrowheads="1"/>
            </p:cNvSpPr>
            <p:nvPr/>
          </p:nvSpPr>
          <p:spPr bwMode="auto">
            <a:xfrm>
              <a:off x="0" y="2976"/>
              <a:ext cx="5760" cy="528"/>
            </a:xfrm>
            <a:prstGeom prst="rect">
              <a:avLst/>
            </a:prstGeom>
            <a:solidFill>
              <a:srgbClr val="FF6600"/>
            </a:solidFill>
            <a:ln w="9525">
              <a:noFill/>
              <a:miter lim="800000"/>
              <a:headEnd/>
              <a:tailEnd/>
            </a:ln>
            <a:effectLst/>
          </p:spPr>
          <p:txBody>
            <a:bodyPr wrap="none" anchor="ctr"/>
            <a:lstStyle/>
            <a:p>
              <a:endParaRPr lang="it-IT"/>
            </a:p>
          </p:txBody>
        </p:sp>
        <p:sp>
          <p:nvSpPr>
            <p:cNvPr id="93203" name="Text Box 19"/>
            <p:cNvSpPr txBox="1">
              <a:spLocks noChangeArrowheads="1"/>
            </p:cNvSpPr>
            <p:nvPr/>
          </p:nvSpPr>
          <p:spPr bwMode="auto">
            <a:xfrm>
              <a:off x="96" y="2976"/>
              <a:ext cx="5664" cy="562"/>
            </a:xfrm>
            <a:prstGeom prst="rect">
              <a:avLst/>
            </a:prstGeom>
            <a:noFill/>
            <a:ln w="9525">
              <a:noFill/>
              <a:miter lim="800000"/>
              <a:headEnd/>
              <a:tailEnd/>
            </a:ln>
            <a:effectLst/>
          </p:spPr>
          <p:txBody>
            <a:bodyPr>
              <a:spAutoFit/>
            </a:bodyPr>
            <a:lstStyle/>
            <a:p>
              <a:r>
                <a:rPr lang="en-US" sz="1400" b="1"/>
                <a:t>Radiometric system</a:t>
              </a:r>
              <a:r>
                <a:rPr lang="en-US" sz="1400"/>
                <a:t>:</a:t>
              </a:r>
            </a:p>
            <a:p>
              <a:r>
                <a:rPr lang="en-US" sz="1400"/>
                <a:t>SSM/I is a 7 channel, 4 frequencies, linearly polarized, passive microwave radiometer.</a:t>
              </a:r>
            </a:p>
            <a:p>
              <a:r>
                <a:rPr lang="en-US" sz="1400"/>
                <a:t>SSMIS is a 24 channel, 21 frequencies, passive microwave radiometer.</a:t>
              </a:r>
            </a:p>
          </p:txBody>
        </p:sp>
      </p:grpSp>
      <p:grpSp>
        <p:nvGrpSpPr>
          <p:cNvPr id="4" name="Group 23"/>
          <p:cNvGrpSpPr>
            <a:grpSpLocks/>
          </p:cNvGrpSpPr>
          <p:nvPr/>
        </p:nvGrpSpPr>
        <p:grpSpPr bwMode="auto">
          <a:xfrm>
            <a:off x="0" y="5638800"/>
            <a:ext cx="9144000" cy="1219200"/>
            <a:chOff x="0" y="3408"/>
            <a:chExt cx="5760" cy="768"/>
          </a:xfrm>
        </p:grpSpPr>
        <p:sp>
          <p:nvSpPr>
            <p:cNvPr id="93186" name="Rectangle 2"/>
            <p:cNvSpPr>
              <a:spLocks noChangeArrowheads="1"/>
            </p:cNvSpPr>
            <p:nvPr/>
          </p:nvSpPr>
          <p:spPr bwMode="auto">
            <a:xfrm>
              <a:off x="0" y="3408"/>
              <a:ext cx="5760" cy="768"/>
            </a:xfrm>
            <a:prstGeom prst="rect">
              <a:avLst/>
            </a:prstGeom>
            <a:solidFill>
              <a:schemeClr val="accent1"/>
            </a:solidFill>
            <a:ln w="9525">
              <a:noFill/>
              <a:miter lim="800000"/>
              <a:headEnd/>
              <a:tailEnd/>
            </a:ln>
            <a:effectLst/>
          </p:spPr>
          <p:txBody>
            <a:bodyPr wrap="none" anchor="ctr"/>
            <a:lstStyle/>
            <a:p>
              <a:endParaRPr lang="it-IT"/>
            </a:p>
          </p:txBody>
        </p:sp>
        <p:sp>
          <p:nvSpPr>
            <p:cNvPr id="93205" name="Text Box 21"/>
            <p:cNvSpPr txBox="1">
              <a:spLocks noChangeArrowheads="1"/>
            </p:cNvSpPr>
            <p:nvPr/>
          </p:nvSpPr>
          <p:spPr bwMode="auto">
            <a:xfrm>
              <a:off x="96" y="3440"/>
              <a:ext cx="5255" cy="728"/>
            </a:xfrm>
            <a:prstGeom prst="rect">
              <a:avLst/>
            </a:prstGeom>
            <a:noFill/>
            <a:ln w="9525">
              <a:noFill/>
              <a:miter lim="800000"/>
              <a:headEnd/>
              <a:tailEnd/>
            </a:ln>
            <a:effectLst/>
          </p:spPr>
          <p:txBody>
            <a:bodyPr>
              <a:spAutoFit/>
            </a:bodyPr>
            <a:lstStyle/>
            <a:p>
              <a:r>
                <a:rPr lang="en-US" sz="1400" b="1"/>
                <a:t>Bayesian Retrieval:</a:t>
              </a:r>
              <a:endParaRPr lang="en-US" sz="1400"/>
            </a:p>
            <a:p>
              <a:r>
                <a:rPr lang="en-US" sz="1400"/>
                <a:t>Bayesian technique estimates precipitation rates using the passive microwave measurements</a:t>
              </a:r>
            </a:p>
            <a:p>
              <a:r>
                <a:rPr lang="en-US" sz="1400"/>
                <a:t> (brightness temperatures) and a probabilistic (Bayesian) analysis of a Cloud Radiation Database (CRD). The development of the Bayesian retrieval algorithm is on CNR-ISAC (Rome) responsibility</a:t>
              </a:r>
            </a:p>
            <a:p>
              <a:endParaRPr lang="en-US" sz="1400"/>
            </a:p>
          </p:txBody>
        </p:sp>
      </p:grpSp>
      <p:sp>
        <p:nvSpPr>
          <p:cNvPr id="93206" name="Text Box 22"/>
          <p:cNvSpPr txBox="1">
            <a:spLocks noChangeArrowheads="1"/>
          </p:cNvSpPr>
          <p:nvPr/>
        </p:nvSpPr>
        <p:spPr bwMode="auto">
          <a:xfrm>
            <a:off x="4876800" y="914400"/>
            <a:ext cx="1041400" cy="336550"/>
          </a:xfrm>
          <a:prstGeom prst="rect">
            <a:avLst/>
          </a:prstGeom>
          <a:noFill/>
          <a:ln w="9525">
            <a:noFill/>
            <a:miter lim="800000"/>
            <a:headEnd/>
            <a:tailEnd/>
          </a:ln>
          <a:effectLst/>
        </p:spPr>
        <p:txBody>
          <a:bodyPr wrap="none">
            <a:spAutoFit/>
          </a:bodyPr>
          <a:lstStyle/>
          <a:p>
            <a:r>
              <a:rPr lang="it-IT" sz="1600"/>
              <a:t>Raw data</a:t>
            </a:r>
          </a:p>
        </p:txBody>
      </p:sp>
      <p:sp>
        <p:nvSpPr>
          <p:cNvPr id="93212" name="Rectangle 28"/>
          <p:cNvSpPr>
            <a:spLocks noChangeArrowheads="1"/>
          </p:cNvSpPr>
          <p:nvPr/>
        </p:nvSpPr>
        <p:spPr bwMode="auto">
          <a:xfrm>
            <a:off x="228600" y="2060848"/>
            <a:ext cx="1967136" cy="800219"/>
          </a:xfrm>
          <a:prstGeom prst="rect">
            <a:avLst/>
          </a:prstGeom>
          <a:solidFill>
            <a:srgbClr val="00FF00"/>
          </a:solidFill>
          <a:ln w="9525">
            <a:noFill/>
            <a:miter lim="800000"/>
            <a:headEnd/>
            <a:tailEnd/>
          </a:ln>
          <a:effectLst/>
        </p:spPr>
        <p:txBody>
          <a:bodyPr wrap="square">
            <a:spAutoFit/>
          </a:bodyPr>
          <a:lstStyle/>
          <a:p>
            <a:pPr algn="ctr"/>
            <a:endParaRPr lang="it-IT" sz="1400" b="1"/>
          </a:p>
          <a:p>
            <a:pPr algn="ctr"/>
            <a:r>
              <a:rPr lang="it-IT" b="1"/>
              <a:t>Data</a:t>
            </a:r>
          </a:p>
          <a:p>
            <a:pPr algn="ctr"/>
            <a:endParaRPr lang="en-US" sz="1400" b="1"/>
          </a:p>
        </p:txBody>
      </p:sp>
      <p:sp>
        <p:nvSpPr>
          <p:cNvPr id="93213" name="Line 29"/>
          <p:cNvSpPr>
            <a:spLocks noChangeShapeType="1"/>
          </p:cNvSpPr>
          <p:nvPr/>
        </p:nvSpPr>
        <p:spPr bwMode="auto">
          <a:xfrm>
            <a:off x="1219200" y="1752600"/>
            <a:ext cx="0" cy="152400"/>
          </a:xfrm>
          <a:prstGeom prst="line">
            <a:avLst/>
          </a:prstGeom>
          <a:noFill/>
          <a:ln w="9525">
            <a:solidFill>
              <a:schemeClr val="tx1"/>
            </a:solidFill>
            <a:round/>
            <a:headEnd/>
            <a:tailEnd type="triangle" w="med" len="med"/>
          </a:ln>
          <a:effectLst/>
        </p:spPr>
        <p:txBody>
          <a:bodyPr/>
          <a:lstStyle/>
          <a:p>
            <a:endParaRPr lang="it-IT"/>
          </a:p>
        </p:txBody>
      </p:sp>
      <p:sp>
        <p:nvSpPr>
          <p:cNvPr id="93214" name="Line 30"/>
          <p:cNvSpPr>
            <a:spLocks noChangeShapeType="1"/>
          </p:cNvSpPr>
          <p:nvPr/>
        </p:nvSpPr>
        <p:spPr bwMode="auto">
          <a:xfrm>
            <a:off x="5791200" y="2438400"/>
            <a:ext cx="0" cy="1066800"/>
          </a:xfrm>
          <a:prstGeom prst="line">
            <a:avLst/>
          </a:prstGeom>
          <a:noFill/>
          <a:ln w="9525">
            <a:solidFill>
              <a:schemeClr val="tx1"/>
            </a:solidFill>
            <a:round/>
            <a:headEnd/>
            <a:tailEnd type="triangle" w="med" len="med"/>
          </a:ln>
          <a:effectLst/>
        </p:spPr>
        <p:txBody>
          <a:bodyPr/>
          <a:lstStyle/>
          <a:p>
            <a:endParaRPr lang="it-IT"/>
          </a:p>
        </p:txBody>
      </p:sp>
      <p:sp>
        <p:nvSpPr>
          <p:cNvPr id="93215" name="Rectangle 31"/>
          <p:cNvSpPr>
            <a:spLocks noChangeArrowheads="1"/>
          </p:cNvSpPr>
          <p:nvPr/>
        </p:nvSpPr>
        <p:spPr bwMode="auto">
          <a:xfrm>
            <a:off x="5029200" y="3505200"/>
            <a:ext cx="1524000" cy="457200"/>
          </a:xfrm>
          <a:prstGeom prst="rect">
            <a:avLst/>
          </a:prstGeom>
          <a:solidFill>
            <a:srgbClr val="00FF00"/>
          </a:solidFill>
          <a:ln w="9525">
            <a:solidFill>
              <a:schemeClr val="tx1"/>
            </a:solidFill>
            <a:miter lim="800000"/>
            <a:headEnd/>
            <a:tailEnd/>
          </a:ln>
          <a:effectLst/>
        </p:spPr>
        <p:txBody>
          <a:bodyPr wrap="none" anchor="ctr"/>
          <a:lstStyle/>
          <a:p>
            <a:pPr algn="ctr"/>
            <a:r>
              <a:rPr lang="it-IT" sz="1400" b="1"/>
              <a:t>Post-processing</a:t>
            </a:r>
          </a:p>
        </p:txBody>
      </p:sp>
      <p:sp>
        <p:nvSpPr>
          <p:cNvPr id="93217" name="Rectangle 33"/>
          <p:cNvSpPr>
            <a:spLocks noChangeArrowheads="1"/>
          </p:cNvSpPr>
          <p:nvPr/>
        </p:nvSpPr>
        <p:spPr bwMode="auto">
          <a:xfrm>
            <a:off x="6934200" y="3276600"/>
            <a:ext cx="1905000" cy="685800"/>
          </a:xfrm>
          <a:prstGeom prst="rect">
            <a:avLst/>
          </a:prstGeom>
          <a:solidFill>
            <a:srgbClr val="00FF00"/>
          </a:solidFill>
          <a:ln w="9525">
            <a:solidFill>
              <a:schemeClr val="tx1"/>
            </a:solidFill>
            <a:miter lim="800000"/>
            <a:headEnd/>
            <a:tailEnd/>
          </a:ln>
          <a:effectLst/>
        </p:spPr>
        <p:txBody>
          <a:bodyPr wrap="none" anchor="ctr"/>
          <a:lstStyle/>
          <a:p>
            <a:pPr algn="ctr"/>
            <a:endParaRPr lang="it-IT" sz="1400"/>
          </a:p>
        </p:txBody>
      </p:sp>
      <p:sp>
        <p:nvSpPr>
          <p:cNvPr id="93221" name="Line 37"/>
          <p:cNvSpPr>
            <a:spLocks noChangeShapeType="1"/>
          </p:cNvSpPr>
          <p:nvPr/>
        </p:nvSpPr>
        <p:spPr bwMode="auto">
          <a:xfrm>
            <a:off x="6553200" y="3733800"/>
            <a:ext cx="381000" cy="0"/>
          </a:xfrm>
          <a:prstGeom prst="line">
            <a:avLst/>
          </a:prstGeom>
          <a:noFill/>
          <a:ln w="9525">
            <a:solidFill>
              <a:schemeClr val="tx1"/>
            </a:solidFill>
            <a:round/>
            <a:headEnd/>
            <a:tailEnd type="triangle" w="med" len="med"/>
          </a:ln>
          <a:effectLst/>
        </p:spPr>
        <p:txBody>
          <a:bodyPr/>
          <a:lstStyle/>
          <a:p>
            <a:endParaRPr lang="it-IT"/>
          </a:p>
        </p:txBody>
      </p:sp>
      <p:sp>
        <p:nvSpPr>
          <p:cNvPr id="93224" name="Text Box 40"/>
          <p:cNvSpPr txBox="1">
            <a:spLocks noChangeArrowheads="1"/>
          </p:cNvSpPr>
          <p:nvPr/>
        </p:nvSpPr>
        <p:spPr bwMode="auto">
          <a:xfrm>
            <a:off x="7239000" y="3352800"/>
            <a:ext cx="1295400" cy="517525"/>
          </a:xfrm>
          <a:prstGeom prst="rect">
            <a:avLst/>
          </a:prstGeom>
          <a:noFill/>
          <a:ln w="9525">
            <a:noFill/>
            <a:miter lim="800000"/>
            <a:headEnd/>
            <a:tailEnd/>
          </a:ln>
          <a:effectLst/>
        </p:spPr>
        <p:txBody>
          <a:bodyPr wrap="none">
            <a:spAutoFit/>
          </a:bodyPr>
          <a:lstStyle/>
          <a:p>
            <a:pPr algn="ctr"/>
            <a:r>
              <a:rPr lang="it-IT" sz="1400" b="1"/>
              <a:t>Final data for</a:t>
            </a:r>
          </a:p>
          <a:p>
            <a:pPr algn="ctr"/>
            <a:r>
              <a:rPr lang="it-IT" sz="1400" b="1"/>
              <a:t>the users</a:t>
            </a:r>
          </a:p>
        </p:txBody>
      </p:sp>
      <p:sp>
        <p:nvSpPr>
          <p:cNvPr id="93227" name="Rectangle 43"/>
          <p:cNvSpPr>
            <a:spLocks noChangeArrowheads="1"/>
          </p:cNvSpPr>
          <p:nvPr/>
        </p:nvSpPr>
        <p:spPr bwMode="auto">
          <a:xfrm>
            <a:off x="0" y="4800600"/>
            <a:ext cx="9144000" cy="914400"/>
          </a:xfrm>
          <a:prstGeom prst="rect">
            <a:avLst/>
          </a:prstGeom>
          <a:solidFill>
            <a:srgbClr val="00FF00"/>
          </a:solidFill>
          <a:ln w="9525">
            <a:solidFill>
              <a:schemeClr val="tx1"/>
            </a:solidFill>
            <a:miter lim="800000"/>
            <a:headEnd/>
            <a:tailEnd/>
          </a:ln>
          <a:effectLst/>
        </p:spPr>
        <p:txBody>
          <a:bodyPr wrap="none" anchor="ctr"/>
          <a:lstStyle/>
          <a:p>
            <a:r>
              <a:rPr lang="en-US" sz="1400" b="1"/>
              <a:t>PR-OBS-1 production:</a:t>
            </a:r>
          </a:p>
          <a:p>
            <a:r>
              <a:rPr lang="en-US" sz="1400"/>
              <a:t>Data acquisition and PR-OBS-1 production is on Italian Air Force Meteorological Service (C.N.M.C.A.) </a:t>
            </a:r>
          </a:p>
          <a:p>
            <a:r>
              <a:rPr lang="en-US" sz="1400"/>
              <a:t>responsibility.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3"/>
                                        </p:tgtEl>
                                        <p:attrNameLst>
                                          <p:attrName>ppt_x</p:attrName>
                                        </p:attrNameLst>
                                      </p:cBhvr>
                                      <p:tavLst>
                                        <p:tav tm="0">
                                          <p:val>
                                            <p:strVal val="ppt_x"/>
                                          </p:val>
                                        </p:tav>
                                        <p:tav tm="100000">
                                          <p:val>
                                            <p:strVal val="ppt_x"/>
                                          </p:val>
                                        </p:tav>
                                      </p:tavLst>
                                    </p:anim>
                                    <p:anim calcmode="lin" valueType="num">
                                      <p:cBhvr additive="base">
                                        <p:cTn id="29" dur="500"/>
                                        <p:tgtEl>
                                          <p:spTgt spid="3"/>
                                        </p:tgtEl>
                                        <p:attrNameLst>
                                          <p:attrName>ppt_y</p:attrName>
                                        </p:attrNameLst>
                                      </p:cBhvr>
                                      <p:tavLst>
                                        <p:tav tm="0">
                                          <p:val>
                                            <p:strVal val="ppt_y"/>
                                          </p:val>
                                        </p:tav>
                                        <p:tav tm="100000">
                                          <p:val>
                                            <p:strVal val="1+ppt_h/2"/>
                                          </p:val>
                                        </p:tav>
                                      </p:tavLst>
                                    </p:anim>
                                    <p:set>
                                      <p:cBhvr>
                                        <p:cTn id="30" dur="1" fill="hold">
                                          <p:stCondLst>
                                            <p:cond delay="499"/>
                                          </p:stCondLst>
                                        </p:cTn>
                                        <p:tgtEl>
                                          <p:spTgt spid="3"/>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3227"/>
                                        </p:tgtEl>
                                        <p:attrNameLst>
                                          <p:attrName>style.visibility</p:attrName>
                                        </p:attrNameLst>
                                      </p:cBhvr>
                                      <p:to>
                                        <p:strVal val="visible"/>
                                      </p:to>
                                    </p:set>
                                    <p:anim calcmode="lin" valueType="num">
                                      <p:cBhvr additive="base">
                                        <p:cTn id="39" dur="500" fill="hold"/>
                                        <p:tgtEl>
                                          <p:spTgt spid="93227"/>
                                        </p:tgtEl>
                                        <p:attrNameLst>
                                          <p:attrName>ppt_x</p:attrName>
                                        </p:attrNameLst>
                                      </p:cBhvr>
                                      <p:tavLst>
                                        <p:tav tm="0">
                                          <p:val>
                                            <p:strVal val="#ppt_x"/>
                                          </p:val>
                                        </p:tav>
                                        <p:tav tm="100000">
                                          <p:val>
                                            <p:strVal val="#ppt_x"/>
                                          </p:val>
                                        </p:tav>
                                      </p:tavLst>
                                    </p:anim>
                                    <p:anim calcmode="lin" valueType="num">
                                      <p:cBhvr additive="base">
                                        <p:cTn id="40" dur="500" fill="hold"/>
                                        <p:tgtEl>
                                          <p:spTgt spid="93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0" y="1588"/>
            <a:ext cx="9144000" cy="692150"/>
          </a:xfrm>
          <a:prstGeom prst="rect">
            <a:avLst/>
          </a:prstGeom>
          <a:noFill/>
          <a:ln w="19050">
            <a:noFill/>
            <a:miter lim="800000"/>
            <a:headEnd/>
            <a:tailEnd/>
          </a:ln>
        </p:spPr>
        <p:txBody>
          <a:bodyPr anchor="ctr"/>
          <a:lstStyle/>
          <a:p>
            <a:pPr algn="ctr"/>
            <a:r>
              <a:rPr lang="it-IT" sz="2800" b="1">
                <a:solidFill>
                  <a:srgbClr val="FF0000"/>
                </a:solidFill>
              </a:rPr>
              <a:t>PR-OBS 1 – Map examples</a:t>
            </a:r>
            <a:endParaRPr lang="en-US" sz="2800" b="1">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2123728" y="800856"/>
            <a:ext cx="4680520" cy="6057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can2 copia"/>
          <p:cNvPicPr>
            <a:picLocks noChangeAspect="1" noChangeArrowheads="1"/>
          </p:cNvPicPr>
          <p:nvPr/>
        </p:nvPicPr>
        <p:blipFill>
          <a:blip r:embed="rId3" cstate="print"/>
          <a:srcRect/>
          <a:stretch>
            <a:fillRect/>
          </a:stretch>
        </p:blipFill>
        <p:spPr bwMode="auto">
          <a:xfrm>
            <a:off x="5939657" y="1844824"/>
            <a:ext cx="3204343" cy="2514432"/>
          </a:xfrm>
          <a:prstGeom prst="rect">
            <a:avLst/>
          </a:prstGeom>
          <a:noFill/>
          <a:ln w="9525">
            <a:noFill/>
            <a:miter lim="800000"/>
            <a:headEnd/>
            <a:tailEnd/>
          </a:ln>
        </p:spPr>
      </p:pic>
      <p:sp>
        <p:nvSpPr>
          <p:cNvPr id="4" name="Rectangle 2"/>
          <p:cNvSpPr>
            <a:spLocks noChangeArrowheads="1"/>
          </p:cNvSpPr>
          <p:nvPr/>
        </p:nvSpPr>
        <p:spPr bwMode="auto">
          <a:xfrm>
            <a:off x="0" y="1196752"/>
            <a:ext cx="8316913" cy="701675"/>
          </a:xfrm>
          <a:prstGeom prst="rect">
            <a:avLst/>
          </a:prstGeom>
          <a:noFill/>
          <a:ln w="9525">
            <a:noFill/>
            <a:miter lim="800000"/>
            <a:headEnd/>
            <a:tailEnd/>
          </a:ln>
        </p:spPr>
        <p:txBody>
          <a:bodyPr anchor="ctr">
            <a:spAutoFit/>
          </a:bodyPr>
          <a:lstStyle/>
          <a:p>
            <a:pPr algn="ctr"/>
            <a:r>
              <a:rPr lang="en-GB" sz="2000" b="1" dirty="0">
                <a:solidFill>
                  <a:schemeClr val="accent1">
                    <a:lumMod val="50000"/>
                  </a:schemeClr>
                </a:solidFill>
              </a:rPr>
              <a:t>PR-OBS-2 </a:t>
            </a:r>
          </a:p>
          <a:p>
            <a:pPr algn="ctr"/>
            <a:r>
              <a:rPr lang="en-GB" sz="2000" b="1" dirty="0">
                <a:solidFill>
                  <a:schemeClr val="accent1">
                    <a:lumMod val="50000"/>
                  </a:schemeClr>
                </a:solidFill>
              </a:rPr>
              <a:t>Precipitation at ground by MW cross-track scanners</a:t>
            </a:r>
            <a:endParaRPr lang="en-GB" sz="2000" dirty="0">
              <a:solidFill>
                <a:schemeClr val="accent1">
                  <a:lumMod val="50000"/>
                </a:schemeClr>
              </a:solidFill>
            </a:endParaRPr>
          </a:p>
        </p:txBody>
      </p:sp>
      <p:pic>
        <p:nvPicPr>
          <p:cNvPr id="5" name="Picture 3"/>
          <p:cNvPicPr>
            <a:picLocks noChangeAspect="1" noChangeArrowheads="1"/>
          </p:cNvPicPr>
          <p:nvPr/>
        </p:nvPicPr>
        <p:blipFill>
          <a:blip r:embed="rId4" cstate="print"/>
          <a:srcRect/>
          <a:stretch>
            <a:fillRect/>
          </a:stretch>
        </p:blipFill>
        <p:spPr bwMode="auto">
          <a:xfrm>
            <a:off x="2987824" y="188640"/>
            <a:ext cx="3024336" cy="1094276"/>
          </a:xfrm>
          <a:prstGeom prst="rect">
            <a:avLst/>
          </a:prstGeom>
          <a:noFill/>
          <a:ln w="9525">
            <a:noFill/>
            <a:miter lim="800000"/>
            <a:headEnd/>
            <a:tailEnd/>
          </a:ln>
        </p:spPr>
      </p:pic>
      <p:sp>
        <p:nvSpPr>
          <p:cNvPr id="6" name="Text Box 3"/>
          <p:cNvSpPr txBox="1">
            <a:spLocks noChangeArrowheads="1"/>
          </p:cNvSpPr>
          <p:nvPr/>
        </p:nvSpPr>
        <p:spPr bwMode="auto">
          <a:xfrm>
            <a:off x="0" y="1844824"/>
            <a:ext cx="5400600" cy="1200329"/>
          </a:xfrm>
          <a:prstGeom prst="rect">
            <a:avLst/>
          </a:prstGeom>
          <a:noFill/>
          <a:ln w="9525">
            <a:noFill/>
            <a:miter lim="800000"/>
            <a:headEnd/>
            <a:tailEnd/>
          </a:ln>
        </p:spPr>
        <p:txBody>
          <a:bodyPr wrap="square">
            <a:spAutoFit/>
          </a:bodyPr>
          <a:lstStyle/>
          <a:p>
            <a:pPr algn="just">
              <a:spcBef>
                <a:spcPct val="50000"/>
              </a:spcBef>
            </a:pPr>
            <a:r>
              <a:rPr lang="en-GB" dirty="0"/>
              <a:t> </a:t>
            </a:r>
            <a:r>
              <a:rPr lang="en-GB" dirty="0">
                <a:solidFill>
                  <a:schemeClr val="accent1">
                    <a:lumMod val="50000"/>
                  </a:schemeClr>
                </a:solidFill>
              </a:rPr>
              <a:t>Surface precipitation rate </a:t>
            </a:r>
            <a:r>
              <a:rPr lang="en-US" dirty="0">
                <a:solidFill>
                  <a:schemeClr val="accent1">
                    <a:lumMod val="50000"/>
                  </a:schemeClr>
                </a:solidFill>
              </a:rPr>
              <a:t>in mm/hr </a:t>
            </a:r>
            <a:r>
              <a:rPr lang="en-US" dirty="0"/>
              <a:t>(in ASCII, BUFR, MAPS format)</a:t>
            </a:r>
            <a:r>
              <a:rPr lang="en-US" b="1" dirty="0"/>
              <a:t> </a:t>
            </a:r>
            <a:r>
              <a:rPr lang="en-US" dirty="0"/>
              <a:t>is generated from MW images taken by cross-track scanners on operational satellites in </a:t>
            </a:r>
            <a:r>
              <a:rPr lang="en-US" dirty="0" err="1"/>
              <a:t>sunsynchronous</a:t>
            </a:r>
            <a:r>
              <a:rPr lang="en-US" dirty="0"/>
              <a:t> orbits</a:t>
            </a:r>
            <a:r>
              <a:rPr lang="en-GB" dirty="0"/>
              <a:t>.</a:t>
            </a:r>
            <a:endParaRPr lang="en-US" dirty="0"/>
          </a:p>
        </p:txBody>
      </p:sp>
      <p:sp>
        <p:nvSpPr>
          <p:cNvPr id="7" name="Rettangolo 6"/>
          <p:cNvSpPr/>
          <p:nvPr/>
        </p:nvSpPr>
        <p:spPr>
          <a:xfrm>
            <a:off x="0" y="3164681"/>
            <a:ext cx="6876256" cy="3416320"/>
          </a:xfrm>
          <a:prstGeom prst="rect">
            <a:avLst/>
          </a:prstGeom>
        </p:spPr>
        <p:txBody>
          <a:bodyPr wrap="square">
            <a:spAutoFit/>
          </a:bodyPr>
          <a:lstStyle/>
          <a:p>
            <a:pPr algn="just">
              <a:buFont typeface="Wingdings" pitchFamily="2" charset="2"/>
              <a:buChar char="Ø"/>
            </a:pPr>
            <a:r>
              <a:rPr lang="en-GB" dirty="0" smtClean="0"/>
              <a:t>In absorption bands exploited for temperature sounding </a:t>
            </a:r>
          </a:p>
          <a:p>
            <a:pPr algn="just"/>
            <a:r>
              <a:rPr lang="en-GB" dirty="0" smtClean="0"/>
              <a:t>(the 54 GHz band of</a:t>
            </a:r>
            <a:r>
              <a:rPr lang="en-GB" b="1" dirty="0" smtClean="0"/>
              <a:t> AMSU-A</a:t>
            </a:r>
            <a:r>
              <a:rPr lang="en-GB" dirty="0" smtClean="0"/>
              <a:t>) or for water vapour sounding </a:t>
            </a:r>
          </a:p>
          <a:p>
            <a:pPr algn="just"/>
            <a:r>
              <a:rPr lang="en-GB" dirty="0" smtClean="0"/>
              <a:t>(the 183 GHz band of </a:t>
            </a:r>
            <a:r>
              <a:rPr lang="en-GB" b="1" dirty="0" smtClean="0"/>
              <a:t>AMSU-B </a:t>
            </a:r>
            <a:r>
              <a:rPr lang="en-GB" dirty="0" smtClean="0"/>
              <a:t>and </a:t>
            </a:r>
            <a:r>
              <a:rPr lang="en-GB" b="1" dirty="0" smtClean="0"/>
              <a:t>MHS</a:t>
            </a:r>
            <a:r>
              <a:rPr lang="en-GB" dirty="0" smtClean="0"/>
              <a:t>) the effect </a:t>
            </a:r>
          </a:p>
          <a:p>
            <a:pPr algn="just"/>
            <a:r>
              <a:rPr lang="en-GB" dirty="0" smtClean="0"/>
              <a:t>of surface emissivity is minimised. </a:t>
            </a:r>
            <a:r>
              <a:rPr lang="en-GB" dirty="0" smtClean="0">
                <a:solidFill>
                  <a:schemeClr val="accent1">
                    <a:lumMod val="50000"/>
                  </a:schemeClr>
                </a:solidFill>
              </a:rPr>
              <a:t>Precipitation</a:t>
            </a:r>
            <a:r>
              <a:rPr lang="en-GB" dirty="0" smtClean="0">
                <a:solidFill>
                  <a:srgbClr val="0000FF"/>
                </a:solidFill>
              </a:rPr>
              <a:t> </a:t>
            </a:r>
          </a:p>
          <a:p>
            <a:pPr algn="just"/>
            <a:r>
              <a:rPr lang="en-GB" dirty="0" smtClean="0"/>
              <a:t>represents a “disturb” for these instruments, </a:t>
            </a:r>
          </a:p>
          <a:p>
            <a:pPr algn="just"/>
            <a:r>
              <a:rPr lang="en-GB" dirty="0" smtClean="0">
                <a:solidFill>
                  <a:schemeClr val="accent1">
                    <a:lumMod val="50000"/>
                  </a:schemeClr>
                </a:solidFill>
              </a:rPr>
              <a:t>is retrieved by exploiting the differential effect </a:t>
            </a:r>
          </a:p>
          <a:p>
            <a:pPr algn="just"/>
            <a:r>
              <a:rPr lang="en-GB" dirty="0" smtClean="0">
                <a:solidFill>
                  <a:schemeClr val="accent1">
                    <a:lumMod val="50000"/>
                  </a:schemeClr>
                </a:solidFill>
              </a:rPr>
              <a:t>of liquid drops or ice particles at different frequencies </a:t>
            </a:r>
          </a:p>
          <a:p>
            <a:pPr algn="just"/>
            <a:r>
              <a:rPr lang="en-GB" dirty="0" smtClean="0">
                <a:solidFill>
                  <a:schemeClr val="accent1">
                    <a:lumMod val="50000"/>
                  </a:schemeClr>
                </a:solidFill>
              </a:rPr>
              <a:t>associated to weighting functions peaking in different </a:t>
            </a:r>
          </a:p>
          <a:p>
            <a:pPr algn="just"/>
            <a:r>
              <a:rPr lang="en-GB" dirty="0" smtClean="0">
                <a:solidFill>
                  <a:schemeClr val="accent1">
                    <a:lumMod val="50000"/>
                  </a:schemeClr>
                </a:solidFill>
              </a:rPr>
              <a:t>atmospheric layers. </a:t>
            </a:r>
          </a:p>
          <a:p>
            <a:pPr algn="just">
              <a:buFont typeface="Wingdings" pitchFamily="2" charset="2"/>
              <a:buChar char="Ø"/>
            </a:pPr>
            <a:r>
              <a:rPr lang="en-GB" dirty="0" smtClean="0"/>
              <a:t> It is a highly indirect principle that implies that only part of the retrieval process is physically-based, whereas substantial part of the retrieval is currently relying on the use of </a:t>
            </a:r>
            <a:r>
              <a:rPr lang="en-GB" dirty="0" smtClean="0">
                <a:solidFill>
                  <a:schemeClr val="accent1">
                    <a:lumMod val="50000"/>
                  </a:schemeClr>
                </a:solidFill>
              </a:rPr>
              <a:t>neural networks</a:t>
            </a:r>
            <a:endParaRPr lang="en-GB"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23850" y="1196975"/>
            <a:ext cx="8640763" cy="2152650"/>
          </a:xfrm>
          <a:prstGeom prst="rect">
            <a:avLst/>
          </a:prstGeom>
          <a:noFill/>
          <a:ln w="9525" algn="ctr">
            <a:noFill/>
            <a:miter lim="800000"/>
            <a:headEnd/>
            <a:tailEnd/>
          </a:ln>
        </p:spPr>
        <p:txBody>
          <a:bodyPr>
            <a:spAutoFit/>
          </a:bodyPr>
          <a:lstStyle/>
          <a:p>
            <a:pPr algn="just">
              <a:spcBef>
                <a:spcPct val="50000"/>
              </a:spcBef>
            </a:pPr>
            <a:r>
              <a:rPr lang="en-US"/>
              <a:t>To screen potentially precipitating pixels the altitude and following TB are used: </a:t>
            </a:r>
            <a:r>
              <a:rPr lang="en-US" b="1"/>
              <a:t>AMSU-A ch.5, (53.6 GHz)</a:t>
            </a:r>
            <a:r>
              <a:rPr lang="en-US"/>
              <a:t>, </a:t>
            </a:r>
            <a:r>
              <a:rPr lang="en-US" b="1"/>
              <a:t>AMSU-B (MHS) ch.4, (183.31+3.00)GHz and ch.5 (183.31+7.00) GHz.</a:t>
            </a:r>
          </a:p>
          <a:p>
            <a:pPr algn="just">
              <a:spcBef>
                <a:spcPct val="50000"/>
              </a:spcBef>
            </a:pPr>
            <a:endParaRPr lang="en-US"/>
          </a:p>
          <a:p>
            <a:pPr algn="just"/>
            <a:r>
              <a:rPr lang="en-US"/>
              <a:t>AMSU-A ch.5 -TB 53.6 GHz </a:t>
            </a:r>
            <a:r>
              <a:rPr lang="en-US" i="1"/>
              <a:t> (T53.6)</a:t>
            </a:r>
            <a:r>
              <a:rPr lang="en-US"/>
              <a:t> is the </a:t>
            </a:r>
            <a:r>
              <a:rPr lang="en-US" u="sng"/>
              <a:t>spatially filtered limb-corrected and resampled</a:t>
            </a:r>
            <a:r>
              <a:rPr lang="en-US"/>
              <a:t> obtained by selecting the warmest brightness temperature (9 AMSU-A values) within a 7×7 array of AMSU-B pixels.</a:t>
            </a:r>
          </a:p>
        </p:txBody>
      </p:sp>
      <p:sp>
        <p:nvSpPr>
          <p:cNvPr id="35843" name="Text Box 3"/>
          <p:cNvSpPr txBox="1">
            <a:spLocks noChangeArrowheads="1"/>
          </p:cNvSpPr>
          <p:nvPr/>
        </p:nvSpPr>
        <p:spPr bwMode="auto">
          <a:xfrm>
            <a:off x="1116013" y="1773238"/>
            <a:ext cx="2520950" cy="366712"/>
          </a:xfrm>
          <a:prstGeom prst="rect">
            <a:avLst/>
          </a:prstGeom>
          <a:noFill/>
          <a:ln w="9525">
            <a:noFill/>
            <a:miter lim="800000"/>
            <a:headEnd/>
            <a:tailEnd/>
          </a:ln>
        </p:spPr>
        <p:txBody>
          <a:bodyPr>
            <a:spAutoFit/>
          </a:bodyPr>
          <a:lstStyle/>
          <a:p>
            <a:pPr>
              <a:spcBef>
                <a:spcPct val="50000"/>
              </a:spcBef>
            </a:pPr>
            <a:endParaRPr lang="it-IT"/>
          </a:p>
        </p:txBody>
      </p:sp>
      <p:pic>
        <p:nvPicPr>
          <p:cNvPr id="35844" name="Picture 4" descr="7x7"/>
          <p:cNvPicPr>
            <a:picLocks noChangeAspect="1" noChangeArrowheads="1"/>
          </p:cNvPicPr>
          <p:nvPr/>
        </p:nvPicPr>
        <p:blipFill>
          <a:blip r:embed="rId2" cstate="print"/>
          <a:srcRect/>
          <a:stretch>
            <a:fillRect/>
          </a:stretch>
        </p:blipFill>
        <p:spPr bwMode="auto">
          <a:xfrm>
            <a:off x="5795963" y="3716338"/>
            <a:ext cx="2736850" cy="2736850"/>
          </a:xfrm>
          <a:prstGeom prst="rect">
            <a:avLst/>
          </a:prstGeom>
          <a:noFill/>
          <a:ln w="9525">
            <a:noFill/>
            <a:miter lim="800000"/>
            <a:headEnd/>
            <a:tailEnd/>
          </a:ln>
        </p:spPr>
      </p:pic>
      <p:sp>
        <p:nvSpPr>
          <p:cNvPr id="35845" name="Text Box 5"/>
          <p:cNvSpPr txBox="1">
            <a:spLocks noChangeArrowheads="1"/>
          </p:cNvSpPr>
          <p:nvPr/>
        </p:nvSpPr>
        <p:spPr bwMode="auto">
          <a:xfrm>
            <a:off x="684213" y="4437063"/>
            <a:ext cx="4635500" cy="925512"/>
          </a:xfrm>
          <a:prstGeom prst="rect">
            <a:avLst/>
          </a:prstGeom>
          <a:noFill/>
          <a:ln w="9525">
            <a:solidFill>
              <a:schemeClr val="tx2"/>
            </a:solidFill>
            <a:miter lim="800000"/>
            <a:headEnd/>
            <a:tailEnd/>
          </a:ln>
        </p:spPr>
        <p:txBody>
          <a:bodyPr>
            <a:spAutoFit/>
          </a:bodyPr>
          <a:lstStyle/>
          <a:p>
            <a:pPr algn="r"/>
            <a:r>
              <a:rPr lang="it-IT" b="1"/>
              <a:t>Black color: AMSU-B grid</a:t>
            </a:r>
          </a:p>
          <a:p>
            <a:pPr algn="r"/>
            <a:r>
              <a:rPr lang="it-IT" b="1">
                <a:solidFill>
                  <a:srgbClr val="FF0000"/>
                </a:solidFill>
              </a:rPr>
              <a:t>Red color: AMSU-A grid</a:t>
            </a:r>
          </a:p>
          <a:p>
            <a:pPr algn="r"/>
            <a:r>
              <a:rPr lang="it-IT" b="1">
                <a:solidFill>
                  <a:srgbClr val="00D800"/>
                </a:solidFill>
              </a:rPr>
              <a:t>Green color: 7x7 array of AMSU-B grid</a:t>
            </a:r>
          </a:p>
        </p:txBody>
      </p:sp>
      <p:sp>
        <p:nvSpPr>
          <p:cNvPr id="35846" name="Rectangle 6"/>
          <p:cNvSpPr>
            <a:spLocks noChangeArrowheads="1"/>
          </p:cNvSpPr>
          <p:nvPr/>
        </p:nvSpPr>
        <p:spPr bwMode="auto">
          <a:xfrm>
            <a:off x="899592" y="0"/>
            <a:ext cx="8244408" cy="539750"/>
          </a:xfrm>
          <a:prstGeom prst="rect">
            <a:avLst/>
          </a:prstGeom>
          <a:noFill/>
          <a:ln w="9525">
            <a:noFill/>
            <a:miter lim="800000"/>
            <a:headEnd/>
            <a:tailEnd/>
          </a:ln>
        </p:spPr>
        <p:txBody>
          <a:bodyPr anchor="ctr"/>
          <a:lstStyle/>
          <a:p>
            <a:pPr algn="ctr"/>
            <a:r>
              <a:rPr lang="en-US" sz="2400" b="1" dirty="0">
                <a:solidFill>
                  <a:schemeClr val="bg1"/>
                </a:solidFill>
              </a:rPr>
              <a:t>AMSU RR – Potentially precipitating mask (H02</a:t>
            </a:r>
            <a:r>
              <a:rPr lang="it-IT" sz="2400" b="1" dirty="0">
                <a:solidFill>
                  <a:schemeClr val="bg1"/>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116013" y="1773238"/>
            <a:ext cx="2520950" cy="366712"/>
          </a:xfrm>
          <a:prstGeom prst="rect">
            <a:avLst/>
          </a:prstGeom>
          <a:noFill/>
          <a:ln w="9525">
            <a:noFill/>
            <a:miter lim="800000"/>
            <a:headEnd/>
            <a:tailEnd/>
          </a:ln>
        </p:spPr>
        <p:txBody>
          <a:bodyPr>
            <a:spAutoFit/>
          </a:bodyPr>
          <a:lstStyle/>
          <a:p>
            <a:pPr>
              <a:spcBef>
                <a:spcPct val="50000"/>
              </a:spcBef>
            </a:pPr>
            <a:endParaRPr lang="it-IT"/>
          </a:p>
        </p:txBody>
      </p:sp>
      <p:sp>
        <p:nvSpPr>
          <p:cNvPr id="2052" name="Rectangle 3"/>
          <p:cNvSpPr>
            <a:spLocks noChangeArrowheads="1"/>
          </p:cNvSpPr>
          <p:nvPr/>
        </p:nvSpPr>
        <p:spPr bwMode="auto">
          <a:xfrm>
            <a:off x="936104" y="0"/>
            <a:ext cx="8316416" cy="539750"/>
          </a:xfrm>
          <a:prstGeom prst="rect">
            <a:avLst/>
          </a:prstGeom>
          <a:noFill/>
          <a:ln w="9525">
            <a:noFill/>
            <a:miter lim="800000"/>
            <a:headEnd/>
            <a:tailEnd/>
          </a:ln>
        </p:spPr>
        <p:txBody>
          <a:bodyPr anchor="ctr"/>
          <a:lstStyle/>
          <a:p>
            <a:pPr algn="ctr"/>
            <a:r>
              <a:rPr lang="en-US" sz="2400" b="1" dirty="0">
                <a:solidFill>
                  <a:schemeClr val="bg1"/>
                </a:solidFill>
              </a:rPr>
              <a:t>AMSU RR – Potentially precipitating mask (H02</a:t>
            </a:r>
            <a:r>
              <a:rPr lang="it-IT" sz="2400" b="1" dirty="0">
                <a:solidFill>
                  <a:schemeClr val="bg1"/>
                </a:solidFill>
              </a:rPr>
              <a:t>)</a:t>
            </a:r>
          </a:p>
        </p:txBody>
      </p:sp>
      <p:sp>
        <p:nvSpPr>
          <p:cNvPr id="2053" name="Text Box 4"/>
          <p:cNvSpPr txBox="1">
            <a:spLocks noChangeArrowheads="1"/>
          </p:cNvSpPr>
          <p:nvPr/>
        </p:nvSpPr>
        <p:spPr bwMode="auto">
          <a:xfrm>
            <a:off x="251520" y="1268760"/>
            <a:ext cx="8675688" cy="2395537"/>
          </a:xfrm>
          <a:prstGeom prst="rect">
            <a:avLst/>
          </a:prstGeom>
          <a:noFill/>
          <a:ln w="9525">
            <a:noFill/>
            <a:miter lim="800000"/>
            <a:headEnd/>
            <a:tailEnd/>
          </a:ln>
        </p:spPr>
        <p:txBody>
          <a:bodyPr>
            <a:spAutoFit/>
          </a:bodyPr>
          <a:lstStyle/>
          <a:p>
            <a:pPr algn="just"/>
            <a:r>
              <a:rPr lang="en-US" sz="1600" dirty="0"/>
              <a:t>The </a:t>
            </a:r>
            <a:r>
              <a:rPr lang="en-US" sz="1600" b="1" dirty="0"/>
              <a:t>(183.31±7.00) GHz channel</a:t>
            </a:r>
            <a:r>
              <a:rPr lang="en-US" sz="1600" dirty="0"/>
              <a:t> is reasonably good for detecting precipitation also because the angle-dependent variation of precipitation-free brightness temperatures is small when compared to the variation due to precipitation. </a:t>
            </a:r>
          </a:p>
          <a:p>
            <a:pPr algn="just"/>
            <a:endParaRPr lang="en-US" sz="1600" dirty="0"/>
          </a:p>
          <a:p>
            <a:pPr>
              <a:spcBef>
                <a:spcPct val="30000"/>
              </a:spcBef>
            </a:pPr>
            <a:r>
              <a:rPr lang="en-US" sz="1600" dirty="0"/>
              <a:t>To</a:t>
            </a:r>
            <a:r>
              <a:rPr lang="en-GB" sz="1600" dirty="0"/>
              <a:t> realize a potentially precipitation mask T threshold values are determined empirically.</a:t>
            </a:r>
          </a:p>
          <a:p>
            <a:pPr algn="just"/>
            <a:endParaRPr lang="en-US" sz="1600" dirty="0"/>
          </a:p>
          <a:p>
            <a:pPr algn="just"/>
            <a:endParaRPr lang="en-US" sz="1600" dirty="0"/>
          </a:p>
          <a:p>
            <a:pPr algn="just"/>
            <a:r>
              <a:rPr lang="en-US" sz="1600" dirty="0"/>
              <a:t>All 16-km pixels with brightness temperatures at (183.31±7.00) GHz that are below a threshold </a:t>
            </a:r>
            <a:r>
              <a:rPr lang="en-US" i="1" dirty="0"/>
              <a:t>T</a:t>
            </a:r>
            <a:r>
              <a:rPr lang="en-US" b="1" i="1" baseline="-25000" dirty="0"/>
              <a:t>7</a:t>
            </a:r>
            <a:r>
              <a:rPr lang="en-US" sz="1600" dirty="0"/>
              <a:t>  are flagged as potentially precipitating, where:</a:t>
            </a:r>
          </a:p>
        </p:txBody>
      </p:sp>
      <p:graphicFrame>
        <p:nvGraphicFramePr>
          <p:cNvPr id="2050" name="Object 5"/>
          <p:cNvGraphicFramePr>
            <a:graphicFrameLocks noChangeAspect="1"/>
          </p:cNvGraphicFramePr>
          <p:nvPr>
            <p:ph/>
          </p:nvPr>
        </p:nvGraphicFramePr>
        <p:xfrm>
          <a:off x="2700338" y="4076700"/>
          <a:ext cx="3457575" cy="439738"/>
        </p:xfrm>
        <a:graphic>
          <a:graphicData uri="http://schemas.openxmlformats.org/presentationml/2006/ole">
            <p:oleObj spid="_x0000_s2050" name="Equation" r:id="rId3" imgW="1498320" imgH="190440" progId="">
              <p:embed/>
            </p:oleObj>
          </a:graphicData>
        </a:graphic>
      </p:graphicFrame>
      <p:sp>
        <p:nvSpPr>
          <p:cNvPr id="2054" name="Text Box 6"/>
          <p:cNvSpPr txBox="1">
            <a:spLocks noChangeArrowheads="1"/>
          </p:cNvSpPr>
          <p:nvPr/>
        </p:nvSpPr>
        <p:spPr bwMode="auto">
          <a:xfrm>
            <a:off x="250825" y="5157788"/>
            <a:ext cx="8713788" cy="581025"/>
          </a:xfrm>
          <a:prstGeom prst="rect">
            <a:avLst/>
          </a:prstGeom>
          <a:noFill/>
          <a:ln w="9525" algn="ctr">
            <a:noFill/>
            <a:miter lim="800000"/>
            <a:headEnd/>
            <a:tailEnd/>
          </a:ln>
        </p:spPr>
        <p:txBody>
          <a:bodyPr>
            <a:spAutoFit/>
          </a:bodyPr>
          <a:lstStyle/>
          <a:p>
            <a:pPr algn="just">
              <a:spcBef>
                <a:spcPct val="20000"/>
              </a:spcBef>
            </a:pPr>
            <a:r>
              <a:rPr lang="it-IT" sz="1600"/>
              <a:t>However, the (183.31±7.00) GHz channel can become sensitive to surface variations in very cold, dry atmospheric conditions.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116013" y="1773238"/>
            <a:ext cx="2520950" cy="366712"/>
          </a:xfrm>
          <a:prstGeom prst="rect">
            <a:avLst/>
          </a:prstGeom>
          <a:noFill/>
          <a:ln w="9525">
            <a:noFill/>
            <a:miter lim="800000"/>
            <a:headEnd/>
            <a:tailEnd/>
          </a:ln>
        </p:spPr>
        <p:txBody>
          <a:bodyPr>
            <a:spAutoFit/>
          </a:bodyPr>
          <a:lstStyle/>
          <a:p>
            <a:pPr>
              <a:spcBef>
                <a:spcPct val="50000"/>
              </a:spcBef>
            </a:pPr>
            <a:endParaRPr lang="it-IT"/>
          </a:p>
        </p:txBody>
      </p:sp>
      <p:sp>
        <p:nvSpPr>
          <p:cNvPr id="3076" name="Rectangle 3"/>
          <p:cNvSpPr>
            <a:spLocks noChangeArrowheads="1"/>
          </p:cNvSpPr>
          <p:nvPr/>
        </p:nvSpPr>
        <p:spPr bwMode="auto">
          <a:xfrm>
            <a:off x="1691680" y="0"/>
            <a:ext cx="7452320" cy="539750"/>
          </a:xfrm>
          <a:prstGeom prst="rect">
            <a:avLst/>
          </a:prstGeom>
          <a:noFill/>
          <a:ln w="9525">
            <a:noFill/>
            <a:miter lim="800000"/>
            <a:headEnd/>
            <a:tailEnd/>
          </a:ln>
        </p:spPr>
        <p:txBody>
          <a:bodyPr anchor="ctr"/>
          <a:lstStyle/>
          <a:p>
            <a:pPr algn="ctr"/>
            <a:r>
              <a:rPr lang="en-US" sz="2400" b="1" dirty="0">
                <a:solidFill>
                  <a:schemeClr val="bg1"/>
                </a:solidFill>
              </a:rPr>
              <a:t>AMSU RR – Potentially precipitating mask (H02</a:t>
            </a:r>
            <a:r>
              <a:rPr lang="it-IT" sz="2400" b="1" dirty="0">
                <a:solidFill>
                  <a:schemeClr val="bg1"/>
                </a:solidFill>
              </a:rPr>
              <a:t>)</a:t>
            </a:r>
          </a:p>
        </p:txBody>
      </p:sp>
      <p:sp>
        <p:nvSpPr>
          <p:cNvPr id="3077" name="Rectangle 4"/>
          <p:cNvSpPr>
            <a:spLocks noChangeArrowheads="1"/>
          </p:cNvSpPr>
          <p:nvPr/>
        </p:nvSpPr>
        <p:spPr bwMode="auto">
          <a:xfrm>
            <a:off x="755576" y="1124744"/>
            <a:ext cx="7561263" cy="641350"/>
          </a:xfrm>
          <a:prstGeom prst="rect">
            <a:avLst/>
          </a:prstGeom>
          <a:noFill/>
          <a:ln w="9525">
            <a:noFill/>
            <a:miter lim="800000"/>
            <a:headEnd/>
            <a:tailEnd/>
          </a:ln>
        </p:spPr>
        <p:txBody>
          <a:bodyPr>
            <a:spAutoFit/>
          </a:bodyPr>
          <a:lstStyle/>
          <a:p>
            <a:pPr>
              <a:spcBef>
                <a:spcPct val="30000"/>
              </a:spcBef>
            </a:pPr>
            <a:r>
              <a:rPr lang="en-GB" dirty="0"/>
              <a:t>If  T 53.6  &lt; 248 K the atmosphere is cold and dry  and in this case</a:t>
            </a:r>
            <a:r>
              <a:rPr lang="it-IT" dirty="0"/>
              <a:t> the (183.31±3.00) </a:t>
            </a:r>
            <a:r>
              <a:rPr lang="it-IT" dirty="0" err="1"/>
              <a:t>GHz</a:t>
            </a:r>
            <a:r>
              <a:rPr lang="it-IT" dirty="0"/>
              <a:t> TB </a:t>
            </a:r>
            <a:r>
              <a:rPr lang="it-IT" dirty="0" err="1"/>
              <a:t>is</a:t>
            </a:r>
            <a:r>
              <a:rPr lang="it-IT" dirty="0"/>
              <a:t> </a:t>
            </a:r>
            <a:r>
              <a:rPr lang="it-IT" dirty="0" err="1"/>
              <a:t>compared</a:t>
            </a:r>
            <a:r>
              <a:rPr lang="it-IT" dirty="0"/>
              <a:t> </a:t>
            </a:r>
            <a:r>
              <a:rPr lang="it-IT" dirty="0" err="1"/>
              <a:t>to</a:t>
            </a:r>
            <a:r>
              <a:rPr lang="it-IT" dirty="0"/>
              <a:t> a </a:t>
            </a:r>
            <a:r>
              <a:rPr lang="it-IT" dirty="0" err="1"/>
              <a:t>threshold</a:t>
            </a:r>
            <a:r>
              <a:rPr lang="it-IT" dirty="0"/>
              <a:t> T3 </a:t>
            </a:r>
            <a:r>
              <a:rPr lang="it-IT" dirty="0" err="1"/>
              <a:t>defined</a:t>
            </a:r>
            <a:r>
              <a:rPr lang="it-IT" dirty="0"/>
              <a:t> </a:t>
            </a:r>
            <a:r>
              <a:rPr lang="it-IT" dirty="0" err="1"/>
              <a:t>below</a:t>
            </a:r>
            <a:r>
              <a:rPr lang="it-IT" dirty="0"/>
              <a:t>:</a:t>
            </a:r>
            <a:endParaRPr lang="en-GB" dirty="0"/>
          </a:p>
        </p:txBody>
      </p:sp>
      <p:graphicFrame>
        <p:nvGraphicFramePr>
          <p:cNvPr id="3074" name="Object 5"/>
          <p:cNvGraphicFramePr>
            <a:graphicFrameLocks noChangeAspect="1"/>
          </p:cNvGraphicFramePr>
          <p:nvPr>
            <p:ph/>
          </p:nvPr>
        </p:nvGraphicFramePr>
        <p:xfrm>
          <a:off x="3563938" y="1916113"/>
          <a:ext cx="1296987" cy="433387"/>
        </p:xfrm>
        <a:graphic>
          <a:graphicData uri="http://schemas.openxmlformats.org/presentationml/2006/ole">
            <p:oleObj spid="_x0000_s3074" name="Equation" r:id="rId3" imgW="571320" imgH="190440" progId="">
              <p:embed/>
            </p:oleObj>
          </a:graphicData>
        </a:graphic>
      </p:graphicFrame>
      <p:sp>
        <p:nvSpPr>
          <p:cNvPr id="3078" name="Text Box 6"/>
          <p:cNvSpPr txBox="1">
            <a:spLocks noChangeArrowheads="1"/>
          </p:cNvSpPr>
          <p:nvPr/>
        </p:nvSpPr>
        <p:spPr bwMode="auto">
          <a:xfrm>
            <a:off x="684213" y="2492375"/>
            <a:ext cx="7526337" cy="1163638"/>
          </a:xfrm>
          <a:prstGeom prst="rect">
            <a:avLst/>
          </a:prstGeom>
          <a:noFill/>
          <a:ln w="9525">
            <a:noFill/>
            <a:miter lim="800000"/>
            <a:headEnd/>
            <a:tailEnd/>
          </a:ln>
        </p:spPr>
        <p:txBody>
          <a:bodyPr>
            <a:spAutoFit/>
          </a:bodyPr>
          <a:lstStyle/>
          <a:p>
            <a:pPr algn="just">
              <a:lnSpc>
                <a:spcPct val="130000"/>
              </a:lnSpc>
            </a:pPr>
            <a:r>
              <a:rPr lang="en-US"/>
              <a:t>The thresholds </a:t>
            </a:r>
            <a:r>
              <a:rPr lang="en-US" i="1"/>
              <a:t>T</a:t>
            </a:r>
            <a:r>
              <a:rPr lang="en-US" b="1" i="1" baseline="-25000"/>
              <a:t>7</a:t>
            </a:r>
            <a:r>
              <a:rPr lang="en-US"/>
              <a:t> and </a:t>
            </a:r>
            <a:r>
              <a:rPr lang="en-US" i="1"/>
              <a:t>T</a:t>
            </a:r>
            <a:r>
              <a:rPr lang="en-US" b="1" i="1" baseline="-25000"/>
              <a:t>3</a:t>
            </a:r>
            <a:r>
              <a:rPr lang="en-US"/>
              <a:t> are slightly colder than a saturated atmosphere would be, implying the presence of a microwave-absorbing or scattering cloud</a:t>
            </a:r>
            <a:r>
              <a:rPr lang="en-US" sz="1600"/>
              <a:t>. </a:t>
            </a:r>
          </a:p>
        </p:txBody>
      </p:sp>
      <p:sp>
        <p:nvSpPr>
          <p:cNvPr id="3079" name="Text Box 7"/>
          <p:cNvSpPr txBox="1">
            <a:spLocks noChangeArrowheads="1"/>
          </p:cNvSpPr>
          <p:nvPr/>
        </p:nvSpPr>
        <p:spPr bwMode="auto">
          <a:xfrm>
            <a:off x="468313" y="4652963"/>
            <a:ext cx="8458200" cy="1743075"/>
          </a:xfrm>
          <a:prstGeom prst="rect">
            <a:avLst/>
          </a:prstGeom>
          <a:solidFill>
            <a:srgbClr val="FFFF00"/>
          </a:solidFill>
          <a:ln w="9525">
            <a:noFill/>
            <a:miter lim="800000"/>
            <a:headEnd/>
            <a:tailEnd/>
          </a:ln>
        </p:spPr>
        <p:txBody>
          <a:bodyPr>
            <a:spAutoFit/>
          </a:bodyPr>
          <a:lstStyle/>
          <a:p>
            <a:pPr>
              <a:lnSpc>
                <a:spcPct val="150000"/>
              </a:lnSpc>
            </a:pPr>
            <a:r>
              <a:rPr lang="it-IT"/>
              <a:t>If  </a:t>
            </a:r>
            <a:r>
              <a:rPr lang="it-IT" b="1"/>
              <a:t>(</a:t>
            </a:r>
            <a:r>
              <a:rPr lang="it-IT" b="1" i="1"/>
              <a:t>T</a:t>
            </a:r>
            <a:r>
              <a:rPr lang="it-IT" sz="1200" b="1" i="1"/>
              <a:t>53.6</a:t>
            </a:r>
            <a:r>
              <a:rPr lang="it-IT" b="1"/>
              <a:t> &gt;248) K</a:t>
            </a:r>
            <a:r>
              <a:rPr lang="it-IT"/>
              <a:t>  and </a:t>
            </a:r>
            <a:r>
              <a:rPr lang="it-IT" b="1"/>
              <a:t>TB (183.31±7.00) GHz &lt;</a:t>
            </a:r>
            <a:r>
              <a:rPr lang="it-IT" b="1" i="1"/>
              <a:t>T</a:t>
            </a:r>
            <a:r>
              <a:rPr lang="it-IT" sz="1200" b="1" i="1"/>
              <a:t>7</a:t>
            </a:r>
            <a:r>
              <a:rPr lang="it-IT"/>
              <a:t> </a:t>
            </a:r>
            <a:r>
              <a:rPr lang="it-IT">
                <a:sym typeface="Wingdings" pitchFamily="2" charset="2"/>
              </a:rPr>
              <a:t> </a:t>
            </a:r>
            <a:r>
              <a:rPr lang="it-IT"/>
              <a:t>potentially precipitating</a:t>
            </a:r>
          </a:p>
          <a:p>
            <a:pPr>
              <a:lnSpc>
                <a:spcPct val="150000"/>
              </a:lnSpc>
            </a:pPr>
            <a:r>
              <a:rPr lang="it-IT"/>
              <a:t>If  </a:t>
            </a:r>
            <a:r>
              <a:rPr lang="it-IT" b="1"/>
              <a:t>(242&lt;</a:t>
            </a:r>
            <a:r>
              <a:rPr lang="it-IT" b="1" i="1"/>
              <a:t>T</a:t>
            </a:r>
            <a:r>
              <a:rPr lang="it-IT" sz="1200" b="1" i="1"/>
              <a:t>53.6</a:t>
            </a:r>
            <a:r>
              <a:rPr lang="it-IT" b="1"/>
              <a:t> &lt;248) K</a:t>
            </a:r>
            <a:r>
              <a:rPr lang="it-IT"/>
              <a:t>  and </a:t>
            </a:r>
            <a:r>
              <a:rPr lang="it-IT" b="1"/>
              <a:t>TB (183.31±3.00) GHz &lt;</a:t>
            </a:r>
            <a:r>
              <a:rPr lang="it-IT" b="1" i="1"/>
              <a:t>T</a:t>
            </a:r>
            <a:r>
              <a:rPr lang="it-IT" sz="1200" b="1" i="1"/>
              <a:t>3</a:t>
            </a:r>
            <a:r>
              <a:rPr lang="it-IT"/>
              <a:t> </a:t>
            </a:r>
            <a:r>
              <a:rPr lang="it-IT">
                <a:sym typeface="Wingdings" pitchFamily="2" charset="2"/>
              </a:rPr>
              <a:t> </a:t>
            </a:r>
            <a:r>
              <a:rPr lang="it-IT"/>
              <a:t>potentially precipitating</a:t>
            </a:r>
          </a:p>
          <a:p>
            <a:pPr>
              <a:lnSpc>
                <a:spcPct val="150000"/>
              </a:lnSpc>
            </a:pPr>
            <a:r>
              <a:rPr lang="it-IT"/>
              <a:t>If  </a:t>
            </a:r>
            <a:r>
              <a:rPr lang="it-IT" b="1"/>
              <a:t>(T</a:t>
            </a:r>
            <a:r>
              <a:rPr lang="it-IT" sz="1200" b="1"/>
              <a:t>53.6</a:t>
            </a:r>
            <a:r>
              <a:rPr lang="it-IT" b="1"/>
              <a:t>&lt;242) K</a:t>
            </a:r>
            <a:r>
              <a:rPr lang="it-IT"/>
              <a:t>  </a:t>
            </a:r>
            <a:r>
              <a:rPr lang="it-IT">
                <a:sym typeface="Wingdings" pitchFamily="2" charset="2"/>
              </a:rPr>
              <a:t> no </a:t>
            </a:r>
            <a:r>
              <a:rPr lang="it-IT"/>
              <a:t>precipitating (Atmosphere cold and dry)</a:t>
            </a:r>
          </a:p>
          <a:p>
            <a:pPr>
              <a:lnSpc>
                <a:spcPct val="150000"/>
              </a:lnSpc>
            </a:pPr>
            <a:r>
              <a:rPr lang="it-IT"/>
              <a:t>If  </a:t>
            </a:r>
            <a:r>
              <a:rPr lang="it-IT" b="1"/>
              <a:t>altitude &gt; </a:t>
            </a:r>
            <a:r>
              <a:rPr lang="it-IT" b="1" i="1"/>
              <a:t>A(</a:t>
            </a:r>
            <a:r>
              <a:rPr lang="el-GR" b="1" i="1"/>
              <a:t>θ</a:t>
            </a:r>
            <a:r>
              <a:rPr lang="it-IT" sz="1200" b="1" i="1"/>
              <a:t>lat</a:t>
            </a:r>
            <a:r>
              <a:rPr lang="it-IT" b="1" i="1"/>
              <a:t>)</a:t>
            </a:r>
            <a:r>
              <a:rPr lang="it-IT"/>
              <a:t> </a:t>
            </a:r>
            <a:r>
              <a:rPr lang="it-IT">
                <a:sym typeface="Wingdings" pitchFamily="2" charset="2"/>
              </a:rPr>
              <a:t> no </a:t>
            </a:r>
            <a:r>
              <a:rPr lang="it-IT"/>
              <a:t>precipitating </a:t>
            </a:r>
          </a:p>
        </p:txBody>
      </p:sp>
      <p:sp>
        <p:nvSpPr>
          <p:cNvPr id="3080" name="Text Box 8"/>
          <p:cNvSpPr txBox="1">
            <a:spLocks noChangeArrowheads="1"/>
          </p:cNvSpPr>
          <p:nvPr/>
        </p:nvSpPr>
        <p:spPr bwMode="auto">
          <a:xfrm>
            <a:off x="2843213" y="4076700"/>
            <a:ext cx="3384550" cy="376238"/>
          </a:xfrm>
          <a:prstGeom prst="rect">
            <a:avLst/>
          </a:prstGeom>
          <a:noFill/>
          <a:ln w="9525">
            <a:solidFill>
              <a:schemeClr val="tx1"/>
            </a:solidFill>
            <a:miter lim="800000"/>
            <a:headEnd/>
            <a:tailEnd/>
          </a:ln>
        </p:spPr>
        <p:txBody>
          <a:bodyPr>
            <a:spAutoFit/>
          </a:bodyPr>
          <a:lstStyle/>
          <a:p>
            <a:pPr>
              <a:spcBef>
                <a:spcPct val="50000"/>
              </a:spcBef>
            </a:pPr>
            <a:r>
              <a:rPr lang="en-GB"/>
              <a:t>Potentially precipitation mask</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23851" y="1124743"/>
            <a:ext cx="8064574" cy="5909310"/>
          </a:xfrm>
          <a:prstGeom prst="rect">
            <a:avLst/>
          </a:prstGeom>
          <a:noFill/>
          <a:ln w="9525">
            <a:noFill/>
            <a:miter lim="800000"/>
            <a:headEnd/>
            <a:tailEnd/>
          </a:ln>
        </p:spPr>
        <p:txBody>
          <a:bodyPr wrap="square">
            <a:spAutoFit/>
          </a:bodyPr>
          <a:lstStyle/>
          <a:p>
            <a:pPr algn="just"/>
            <a:r>
              <a:rPr lang="en-US" dirty="0"/>
              <a:t>Since the relationship between precipitation and satellite brightness temperatures is nonlinear and imperfectly known, the </a:t>
            </a:r>
            <a:r>
              <a:rPr lang="en-US" b="1" dirty="0"/>
              <a:t>rain rate retrievals value </a:t>
            </a:r>
            <a:r>
              <a:rPr lang="en-US" dirty="0"/>
              <a:t>here employ </a:t>
            </a:r>
            <a:r>
              <a:rPr lang="en-US" u="sng" dirty="0"/>
              <a:t>neural networks trained with tested physical models</a:t>
            </a:r>
            <a:r>
              <a:rPr lang="en-US" dirty="0"/>
              <a:t>. </a:t>
            </a:r>
          </a:p>
          <a:p>
            <a:pPr algn="just"/>
            <a:endParaRPr lang="en-US" dirty="0"/>
          </a:p>
          <a:p>
            <a:pPr algn="just"/>
            <a:r>
              <a:rPr lang="en-US" dirty="0"/>
              <a:t>The estimates for surface precipitation rates were trained using a </a:t>
            </a:r>
            <a:r>
              <a:rPr lang="en-US" dirty="0" err="1"/>
              <a:t>mesoscale</a:t>
            </a:r>
            <a:r>
              <a:rPr lang="en-US" dirty="0"/>
              <a:t> numerical weather prediction (NWP) model (</a:t>
            </a:r>
            <a:r>
              <a:rPr lang="en-US" u="sng" dirty="0"/>
              <a:t>MM5</a:t>
            </a:r>
            <a:r>
              <a:rPr lang="en-US" dirty="0"/>
              <a:t>), a two-stream </a:t>
            </a:r>
            <a:r>
              <a:rPr lang="en-US" dirty="0" err="1"/>
              <a:t>radiative</a:t>
            </a:r>
            <a:r>
              <a:rPr lang="en-US" dirty="0"/>
              <a:t> transfer model (</a:t>
            </a:r>
            <a:r>
              <a:rPr lang="en-US" u="sng" dirty="0"/>
              <a:t>TBSCAT</a:t>
            </a:r>
            <a:r>
              <a:rPr lang="en-US" dirty="0"/>
              <a:t>), and electromagnetic models for icy hydrometeors (</a:t>
            </a:r>
            <a:r>
              <a:rPr lang="en-US" u="sng" dirty="0"/>
              <a:t>F(λ)</a:t>
            </a:r>
            <a:r>
              <a:rPr lang="en-US" dirty="0"/>
              <a:t>).</a:t>
            </a:r>
          </a:p>
          <a:p>
            <a:pPr algn="just"/>
            <a:endParaRPr lang="en-US" i="1" dirty="0"/>
          </a:p>
          <a:p>
            <a:pPr algn="just"/>
            <a:r>
              <a:rPr lang="en-US" dirty="0"/>
              <a:t>The MM5 model has been initialized with</a:t>
            </a:r>
            <a:r>
              <a:rPr lang="en-US" i="1" dirty="0"/>
              <a:t> National Center for Atmospheric Research</a:t>
            </a:r>
            <a:r>
              <a:rPr lang="en-US" dirty="0"/>
              <a:t> (NCEP) for </a:t>
            </a:r>
            <a:r>
              <a:rPr lang="en-US" u="sng" dirty="0"/>
              <a:t>122 representative storms</a:t>
            </a:r>
            <a:r>
              <a:rPr lang="en-US" dirty="0"/>
              <a:t> and their corresponding brightness temperatures simulated at AMSU frequencies. </a:t>
            </a:r>
          </a:p>
          <a:p>
            <a:pPr algn="just"/>
            <a:endParaRPr lang="en-US" dirty="0"/>
          </a:p>
          <a:p>
            <a:pPr algn="just"/>
            <a:r>
              <a:rPr lang="en-US" u="sng" dirty="0"/>
              <a:t>Only storms</a:t>
            </a:r>
            <a:r>
              <a:rPr lang="en-US" dirty="0"/>
              <a:t> with simulated morphologies </a:t>
            </a:r>
            <a:r>
              <a:rPr lang="en-US" u="sng" dirty="0"/>
              <a:t>that match simultaneous AMSU observations near 183±7 GHz were used</a:t>
            </a:r>
            <a:r>
              <a:rPr lang="en-US" dirty="0"/>
              <a:t>. The global nature of these storms used for training addresses the principal weakness in statistical methods trained with radar or other non-global data</a:t>
            </a:r>
            <a:r>
              <a:rPr lang="en-US" dirty="0">
                <a:solidFill>
                  <a:srgbClr val="FF0000"/>
                </a:solidFill>
              </a:rPr>
              <a:t>. </a:t>
            </a:r>
          </a:p>
          <a:p>
            <a:pPr algn="just"/>
            <a:endParaRPr lang="en-US" dirty="0">
              <a:solidFill>
                <a:srgbClr val="FF0000"/>
              </a:solidFill>
            </a:endParaRPr>
          </a:p>
          <a:p>
            <a:pPr algn="just"/>
            <a:r>
              <a:rPr lang="en-US" dirty="0"/>
              <a:t>The validity of these simulated storms is supported by their general agreement with histograms of concurrent AMSU observations</a:t>
            </a:r>
          </a:p>
          <a:p>
            <a:pPr algn="just"/>
            <a:endParaRPr lang="en-US" dirty="0"/>
          </a:p>
        </p:txBody>
      </p:sp>
      <p:sp>
        <p:nvSpPr>
          <p:cNvPr id="36867" name="Rectangle 3"/>
          <p:cNvSpPr>
            <a:spLocks noChangeArrowheads="1"/>
          </p:cNvSpPr>
          <p:nvPr/>
        </p:nvSpPr>
        <p:spPr bwMode="auto">
          <a:xfrm>
            <a:off x="1619672" y="0"/>
            <a:ext cx="7524328" cy="692150"/>
          </a:xfrm>
          <a:prstGeom prst="rect">
            <a:avLst/>
          </a:prstGeom>
          <a:noFill/>
          <a:ln w="9525">
            <a:noFill/>
            <a:miter lim="800000"/>
            <a:headEnd/>
            <a:tailEnd/>
          </a:ln>
        </p:spPr>
        <p:txBody>
          <a:bodyPr anchor="ctr"/>
          <a:lstStyle/>
          <a:p>
            <a:pPr algn="ctr"/>
            <a:r>
              <a:rPr lang="it-IT" sz="3000" b="1" dirty="0">
                <a:solidFill>
                  <a:schemeClr val="bg1"/>
                </a:solidFill>
              </a:rPr>
              <a:t>AMSU RR - </a:t>
            </a:r>
            <a:r>
              <a:rPr lang="en-US" sz="3000" b="1" dirty="0">
                <a:solidFill>
                  <a:schemeClr val="bg1"/>
                </a:solidFill>
              </a:rPr>
              <a:t>Neural Net Algorithm</a:t>
            </a:r>
            <a:r>
              <a:rPr lang="it-IT" sz="3000" b="1" dirty="0">
                <a:solidFill>
                  <a:schemeClr val="bg1"/>
                </a:solidFill>
              </a:rPr>
              <a:t> (H02)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987824" y="188640"/>
            <a:ext cx="3024336" cy="1094276"/>
          </a:xfrm>
          <a:prstGeom prst="rect">
            <a:avLst/>
          </a:prstGeom>
          <a:noFill/>
          <a:ln w="9525">
            <a:noFill/>
            <a:miter lim="800000"/>
            <a:headEnd/>
            <a:tailEnd/>
          </a:ln>
        </p:spPr>
      </p:pic>
      <p:sp>
        <p:nvSpPr>
          <p:cNvPr id="3" name="Rettangolo 2"/>
          <p:cNvSpPr/>
          <p:nvPr/>
        </p:nvSpPr>
        <p:spPr>
          <a:xfrm>
            <a:off x="395536" y="1340768"/>
            <a:ext cx="8460432" cy="923330"/>
          </a:xfrm>
          <a:prstGeom prst="rect">
            <a:avLst/>
          </a:prstGeom>
        </p:spPr>
        <p:txBody>
          <a:bodyPr wrap="square">
            <a:spAutoFit/>
          </a:bodyPr>
          <a:lstStyle/>
          <a:p>
            <a:r>
              <a:rPr lang="en-US" dirty="0" smtClean="0">
                <a:solidFill>
                  <a:schemeClr val="accent6">
                    <a:lumMod val="50000"/>
                  </a:schemeClr>
                </a:solidFill>
              </a:rPr>
              <a:t>was established by the EUMETSAT Council on 3 July 2005 as part of the</a:t>
            </a:r>
          </a:p>
          <a:p>
            <a:endParaRPr lang="en-US" dirty="0" smtClean="0"/>
          </a:p>
          <a:p>
            <a:pPr algn="ctr"/>
            <a:r>
              <a:rPr lang="en-US" dirty="0" smtClean="0"/>
              <a:t> </a:t>
            </a:r>
            <a:r>
              <a:rPr lang="en-US" dirty="0" smtClean="0">
                <a:hlinkClick r:id="rId3"/>
              </a:rPr>
              <a:t>EUMETSAT SAF Network</a:t>
            </a:r>
            <a:r>
              <a:rPr lang="en-US" dirty="0" smtClean="0"/>
              <a:t> </a:t>
            </a:r>
            <a:endParaRPr lang="it-IT" dirty="0"/>
          </a:p>
        </p:txBody>
      </p:sp>
      <p:pic>
        <p:nvPicPr>
          <p:cNvPr id="2050" name="Picture 2"/>
          <p:cNvPicPr>
            <a:picLocks noChangeAspect="1" noChangeArrowheads="1"/>
          </p:cNvPicPr>
          <p:nvPr/>
        </p:nvPicPr>
        <p:blipFill>
          <a:blip r:embed="rId4" cstate="print"/>
          <a:srcRect/>
          <a:stretch>
            <a:fillRect/>
          </a:stretch>
        </p:blipFill>
        <p:spPr bwMode="auto">
          <a:xfrm>
            <a:off x="2627784" y="2276872"/>
            <a:ext cx="4001437" cy="3502856"/>
          </a:xfrm>
          <a:prstGeom prst="rect">
            <a:avLst/>
          </a:prstGeom>
          <a:noFill/>
          <a:ln w="9525">
            <a:noFill/>
            <a:miter lim="800000"/>
            <a:headEnd/>
            <a:tailEnd/>
          </a:ln>
        </p:spPr>
      </p:pic>
      <p:sp>
        <p:nvSpPr>
          <p:cNvPr id="5" name="Rettangolo 4"/>
          <p:cNvSpPr/>
          <p:nvPr/>
        </p:nvSpPr>
        <p:spPr>
          <a:xfrm>
            <a:off x="179512" y="5805264"/>
            <a:ext cx="8964488" cy="584775"/>
          </a:xfrm>
          <a:prstGeom prst="rect">
            <a:avLst/>
          </a:prstGeom>
        </p:spPr>
        <p:txBody>
          <a:bodyPr wrap="square">
            <a:spAutoFit/>
          </a:bodyPr>
          <a:lstStyle/>
          <a:p>
            <a:r>
              <a:rPr lang="en-US" sz="1600" dirty="0" smtClean="0">
                <a:solidFill>
                  <a:schemeClr val="accent6">
                    <a:lumMod val="50000"/>
                  </a:schemeClr>
                </a:solidFill>
              </a:rPr>
              <a:t>In March 2012 the Program entered its Second Continuous Development and Operation Phase, which will last until February 2017</a:t>
            </a:r>
            <a:r>
              <a:rPr lang="en-US" sz="1600" dirty="0" smtClean="0"/>
              <a:t>.</a:t>
            </a:r>
            <a:endParaRPr lang="it-IT"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50825" y="620713"/>
            <a:ext cx="8569325" cy="4524315"/>
          </a:xfrm>
          <a:prstGeom prst="rect">
            <a:avLst/>
          </a:prstGeom>
          <a:noFill/>
          <a:ln w="9525">
            <a:noFill/>
            <a:miter lim="800000"/>
            <a:headEnd/>
            <a:tailEnd/>
          </a:ln>
        </p:spPr>
        <p:txBody>
          <a:bodyPr>
            <a:spAutoFit/>
          </a:bodyPr>
          <a:lstStyle/>
          <a:p>
            <a:pPr algn="just"/>
            <a:r>
              <a:rPr lang="en-GB" dirty="0" smtClean="0"/>
              <a:t>.</a:t>
            </a:r>
            <a:endParaRPr lang="en-GB" dirty="0"/>
          </a:p>
          <a:p>
            <a:pPr algn="just"/>
            <a:endParaRPr lang="en-GB" dirty="0"/>
          </a:p>
          <a:p>
            <a:pPr algn="just"/>
            <a:r>
              <a:rPr lang="en-GB" dirty="0"/>
              <a:t>Neural networks were trained to retrieve </a:t>
            </a:r>
            <a:r>
              <a:rPr lang="en-GB" b="1" dirty="0"/>
              <a:t>15-minutes average surface precipitation</a:t>
            </a:r>
            <a:r>
              <a:rPr lang="en-GB" dirty="0"/>
              <a:t> rates for rain and snow at 15-km resolution for land and sea at all viewing angles.</a:t>
            </a:r>
          </a:p>
          <a:p>
            <a:endParaRPr lang="en-GB" dirty="0"/>
          </a:p>
          <a:p>
            <a:pPr algn="just"/>
            <a:r>
              <a:rPr lang="en-GB" u="sng" dirty="0"/>
              <a:t>Different algorithms were used for land and sea</a:t>
            </a:r>
            <a:r>
              <a:rPr lang="en-GB" dirty="0"/>
              <a:t>, where </a:t>
            </a:r>
            <a:r>
              <a:rPr lang="en-GB" b="1" dirty="0"/>
              <a:t>principal component analysis</a:t>
            </a:r>
            <a:r>
              <a:rPr lang="en-GB" dirty="0"/>
              <a:t> was used to attenuate unwanted noises, such as surface effects and angle dependence.</a:t>
            </a:r>
          </a:p>
          <a:p>
            <a:pPr algn="just"/>
            <a:endParaRPr lang="en-GB" dirty="0"/>
          </a:p>
          <a:p>
            <a:pPr algn="just"/>
            <a:r>
              <a:rPr lang="en-GB" dirty="0"/>
              <a:t>All neural networks have </a:t>
            </a:r>
            <a:r>
              <a:rPr lang="en-GB" b="1" dirty="0"/>
              <a:t>three layers</a:t>
            </a:r>
            <a:r>
              <a:rPr lang="en-GB" dirty="0"/>
              <a:t> with </a:t>
            </a:r>
            <a:r>
              <a:rPr lang="en-GB" b="1" dirty="0"/>
              <a:t>10, 5, and 1 neuron</a:t>
            </a:r>
            <a:r>
              <a:rPr lang="en-GB" dirty="0"/>
              <a:t>, respectively, where the first two layers employ tangent sigmoid operators, and the final layer is linear.</a:t>
            </a:r>
          </a:p>
          <a:p>
            <a:pPr algn="just"/>
            <a:endParaRPr lang="en-GB" dirty="0"/>
          </a:p>
          <a:p>
            <a:pPr algn="just"/>
            <a:r>
              <a:rPr lang="en-GB" dirty="0"/>
              <a:t>The </a:t>
            </a:r>
            <a:r>
              <a:rPr lang="en-GB" b="1" dirty="0" err="1"/>
              <a:t>Levenberg</a:t>
            </a:r>
            <a:r>
              <a:rPr lang="en-GB" b="1" dirty="0"/>
              <a:t>-Marquardt</a:t>
            </a:r>
            <a:r>
              <a:rPr lang="en-GB" dirty="0"/>
              <a:t> training algorithm was used and the net weights were   initialized using the </a:t>
            </a:r>
            <a:r>
              <a:rPr lang="en-GB" b="1" dirty="0"/>
              <a:t>Nguyen-</a:t>
            </a:r>
            <a:r>
              <a:rPr lang="en-GB" b="1" dirty="0" err="1"/>
              <a:t>Widrow</a:t>
            </a:r>
            <a:r>
              <a:rPr lang="en-GB" dirty="0"/>
              <a:t> method. </a:t>
            </a:r>
          </a:p>
        </p:txBody>
      </p:sp>
      <p:sp>
        <p:nvSpPr>
          <p:cNvPr id="38915" name="Rectangle 3"/>
          <p:cNvSpPr>
            <a:spLocks noChangeArrowheads="1"/>
          </p:cNvSpPr>
          <p:nvPr/>
        </p:nvSpPr>
        <p:spPr bwMode="auto">
          <a:xfrm>
            <a:off x="1691680" y="0"/>
            <a:ext cx="7452320" cy="692150"/>
          </a:xfrm>
          <a:prstGeom prst="rect">
            <a:avLst/>
          </a:prstGeom>
          <a:noFill/>
          <a:ln w="9525">
            <a:noFill/>
            <a:miter lim="800000"/>
            <a:headEnd/>
            <a:tailEnd/>
          </a:ln>
        </p:spPr>
        <p:txBody>
          <a:bodyPr anchor="ctr"/>
          <a:lstStyle/>
          <a:p>
            <a:pPr algn="ctr"/>
            <a:r>
              <a:rPr lang="it-IT" sz="2200" b="1" dirty="0">
                <a:solidFill>
                  <a:schemeClr val="bg1"/>
                </a:solidFill>
              </a:rPr>
              <a:t>AMSU RR - </a:t>
            </a:r>
            <a:r>
              <a:rPr lang="it-IT" sz="2200" b="1" dirty="0" err="1">
                <a:solidFill>
                  <a:schemeClr val="bg1"/>
                </a:solidFill>
              </a:rPr>
              <a:t>Neural</a:t>
            </a:r>
            <a:r>
              <a:rPr lang="it-IT" sz="2200" b="1" dirty="0">
                <a:solidFill>
                  <a:schemeClr val="bg1"/>
                </a:solidFill>
              </a:rPr>
              <a:t> Net </a:t>
            </a:r>
            <a:r>
              <a:rPr lang="it-IT" sz="2200" b="1" dirty="0" err="1">
                <a:solidFill>
                  <a:schemeClr val="bg1"/>
                </a:solidFill>
              </a:rPr>
              <a:t>Algorithm</a:t>
            </a:r>
            <a:r>
              <a:rPr lang="it-IT" sz="2200" b="1" dirty="0">
                <a:solidFill>
                  <a:schemeClr val="bg1"/>
                </a:solidFill>
              </a:rPr>
              <a:t> (PR-OBS-02)</a:t>
            </a:r>
          </a:p>
        </p:txBody>
      </p:sp>
      <p:sp>
        <p:nvSpPr>
          <p:cNvPr id="38916" name="Text Box 4"/>
          <p:cNvSpPr txBox="1">
            <a:spLocks noChangeArrowheads="1"/>
          </p:cNvSpPr>
          <p:nvPr/>
        </p:nvSpPr>
        <p:spPr bwMode="auto">
          <a:xfrm>
            <a:off x="252413" y="5805488"/>
            <a:ext cx="8567737" cy="854075"/>
          </a:xfrm>
          <a:prstGeom prst="rect">
            <a:avLst/>
          </a:prstGeom>
          <a:noFill/>
          <a:ln w="9525">
            <a:noFill/>
            <a:miter lim="800000"/>
            <a:headEnd/>
            <a:tailEnd/>
          </a:ln>
        </p:spPr>
        <p:txBody>
          <a:bodyPr>
            <a:spAutoFit/>
          </a:bodyPr>
          <a:lstStyle/>
          <a:p>
            <a:pPr algn="just"/>
            <a:r>
              <a:rPr lang="it-IT" sz="1000"/>
              <a:t>C. Surussavadee and D. H. Staelin, “Global Millimeter-Wave Precipitation Retrievals Trained with a Cloud-Resolving Numerical Weather Prediction Model, Part I: Retrieval Design,” </a:t>
            </a:r>
            <a:r>
              <a:rPr lang="it-IT" sz="1000" i="1"/>
              <a:t>IEEE Transactions on Geoscience and Remote Sensing</a:t>
            </a:r>
            <a:r>
              <a:rPr lang="it-IT" sz="1000"/>
              <a:t>, vol. 46, no. 1, pp. 99-108, Jan. 2008.</a:t>
            </a:r>
          </a:p>
          <a:p>
            <a:pPr algn="just"/>
            <a:endParaRPr lang="it-IT" sz="1000"/>
          </a:p>
          <a:p>
            <a:pPr algn="just"/>
            <a:r>
              <a:rPr lang="it-IT" sz="1000"/>
              <a:t>C. Surussavadee and D. H. Staelin, “Global Millimeter-Wave Precipitation Retrievals Trained with a Cloud-Resolving Numerical Weather Prediction Model, Part II: Performance Evaluation,” </a:t>
            </a:r>
            <a:r>
              <a:rPr lang="it-IT" sz="1000" i="1"/>
              <a:t>IEEE Transactions on Geoscience and Remote Sensing</a:t>
            </a:r>
            <a:r>
              <a:rPr lang="it-IT" sz="1000"/>
              <a:t>, vol. 46, no. 1, pp. 109-118, Jan. 2008.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35696" y="72554"/>
            <a:ext cx="7308304" cy="692150"/>
          </a:xfrm>
          <a:prstGeom prst="rect">
            <a:avLst/>
          </a:prstGeom>
          <a:noFill/>
          <a:ln w="9525">
            <a:noFill/>
            <a:miter lim="800000"/>
            <a:headEnd/>
            <a:tailEnd/>
          </a:ln>
        </p:spPr>
        <p:txBody>
          <a:bodyPr anchor="ctr"/>
          <a:lstStyle/>
          <a:p>
            <a:pPr algn="ctr"/>
            <a:r>
              <a:rPr lang="it-IT" sz="2600" b="1" dirty="0">
                <a:solidFill>
                  <a:schemeClr val="bg1"/>
                </a:solidFill>
              </a:rPr>
              <a:t>AMSU RR - </a:t>
            </a:r>
            <a:r>
              <a:rPr lang="it-IT" sz="2600" b="1" dirty="0" err="1">
                <a:solidFill>
                  <a:schemeClr val="bg1"/>
                </a:solidFill>
              </a:rPr>
              <a:t>Neural</a:t>
            </a:r>
            <a:r>
              <a:rPr lang="it-IT" sz="2600" b="1" dirty="0">
                <a:solidFill>
                  <a:schemeClr val="bg1"/>
                </a:solidFill>
              </a:rPr>
              <a:t> Net </a:t>
            </a:r>
            <a:r>
              <a:rPr lang="it-IT" sz="2600" b="1" dirty="0" err="1">
                <a:solidFill>
                  <a:schemeClr val="bg1"/>
                </a:solidFill>
              </a:rPr>
              <a:t>Algorithm</a:t>
            </a:r>
            <a:r>
              <a:rPr lang="it-IT" sz="2600" b="1" dirty="0">
                <a:solidFill>
                  <a:schemeClr val="bg1"/>
                </a:solidFill>
              </a:rPr>
              <a:t> (PR-OBS-02)</a:t>
            </a:r>
          </a:p>
        </p:txBody>
      </p:sp>
      <p:pic>
        <p:nvPicPr>
          <p:cNvPr id="39939" name="Picture 3" descr="rr"/>
          <p:cNvPicPr>
            <a:picLocks noGrp="1" noChangeAspect="1" noChangeArrowheads="1"/>
          </p:cNvPicPr>
          <p:nvPr>
            <p:ph/>
          </p:nvPr>
        </p:nvPicPr>
        <p:blipFill>
          <a:blip r:embed="rId3" cstate="print"/>
          <a:srcRect/>
          <a:stretch>
            <a:fillRect/>
          </a:stretch>
        </p:blipFill>
        <p:spPr>
          <a:xfrm>
            <a:off x="250825" y="1341438"/>
            <a:ext cx="8424863" cy="4370387"/>
          </a:xfrm>
          <a:noFill/>
        </p:spPr>
      </p:pic>
      <p:sp>
        <p:nvSpPr>
          <p:cNvPr id="39940" name="Text Box 4"/>
          <p:cNvSpPr txBox="1">
            <a:spLocks noChangeArrowheads="1"/>
          </p:cNvSpPr>
          <p:nvPr/>
        </p:nvSpPr>
        <p:spPr bwMode="auto">
          <a:xfrm>
            <a:off x="3419475" y="6092825"/>
            <a:ext cx="2447925" cy="244475"/>
          </a:xfrm>
          <a:prstGeom prst="rect">
            <a:avLst/>
          </a:prstGeom>
          <a:noFill/>
          <a:ln w="9525">
            <a:noFill/>
            <a:miter lim="800000"/>
            <a:headEnd/>
            <a:tailEnd/>
          </a:ln>
        </p:spPr>
        <p:txBody>
          <a:bodyPr>
            <a:spAutoFit/>
          </a:bodyPr>
          <a:lstStyle/>
          <a:p>
            <a:r>
              <a:rPr lang="it-IT" sz="1000" b="1"/>
              <a:t>NOAA-15 – 10 Oct 2009, 04:10 UTC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h02_20100807_0153_noaa19_07709_lan"/>
          <p:cNvPicPr>
            <a:picLocks noChangeAspect="1" noChangeArrowheads="1"/>
          </p:cNvPicPr>
          <p:nvPr/>
        </p:nvPicPr>
        <p:blipFill>
          <a:blip r:embed="rId2" cstate="print"/>
          <a:srcRect/>
          <a:stretch>
            <a:fillRect/>
          </a:stretch>
        </p:blipFill>
        <p:spPr bwMode="auto">
          <a:xfrm>
            <a:off x="2411413" y="1052513"/>
            <a:ext cx="4325937" cy="5599112"/>
          </a:xfrm>
          <a:prstGeom prst="rect">
            <a:avLst/>
          </a:prstGeom>
          <a:noFill/>
          <a:ln w="9525">
            <a:noFill/>
            <a:miter lim="800000"/>
            <a:headEnd/>
            <a:tailEnd/>
          </a:ln>
        </p:spPr>
      </p:pic>
      <p:sp>
        <p:nvSpPr>
          <p:cNvPr id="43011" name="Rectangle 6"/>
          <p:cNvSpPr>
            <a:spLocks noChangeArrowheads="1"/>
          </p:cNvSpPr>
          <p:nvPr/>
        </p:nvSpPr>
        <p:spPr bwMode="auto">
          <a:xfrm>
            <a:off x="0" y="1588"/>
            <a:ext cx="9144000" cy="692150"/>
          </a:xfrm>
          <a:prstGeom prst="rect">
            <a:avLst/>
          </a:prstGeom>
          <a:noFill/>
          <a:ln w="19050">
            <a:noFill/>
            <a:miter lim="800000"/>
            <a:headEnd/>
            <a:tailEnd/>
          </a:ln>
        </p:spPr>
        <p:txBody>
          <a:bodyPr anchor="ctr"/>
          <a:lstStyle/>
          <a:p>
            <a:pPr algn="ctr"/>
            <a:r>
              <a:rPr lang="it-IT" sz="2800" b="1">
                <a:solidFill>
                  <a:srgbClr val="FF0000"/>
                </a:solidFill>
              </a:rPr>
              <a:t>PR-OBS 2 – Map example</a:t>
            </a:r>
            <a:endParaRPr lang="en-US" sz="2800" b="1">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987824" y="188640"/>
            <a:ext cx="3024336" cy="1094276"/>
          </a:xfrm>
          <a:prstGeom prst="rect">
            <a:avLst/>
          </a:prstGeom>
          <a:noFill/>
          <a:ln w="9525">
            <a:noFill/>
            <a:miter lim="800000"/>
            <a:headEnd/>
            <a:tailEnd/>
          </a:ln>
        </p:spPr>
      </p:pic>
      <p:sp>
        <p:nvSpPr>
          <p:cNvPr id="5" name="Text Box 2"/>
          <p:cNvSpPr txBox="1">
            <a:spLocks noChangeArrowheads="1"/>
          </p:cNvSpPr>
          <p:nvPr/>
        </p:nvSpPr>
        <p:spPr bwMode="auto">
          <a:xfrm>
            <a:off x="323528" y="1268760"/>
            <a:ext cx="8459787" cy="854075"/>
          </a:xfrm>
          <a:prstGeom prst="rect">
            <a:avLst/>
          </a:prstGeom>
          <a:noFill/>
          <a:ln w="9525">
            <a:noFill/>
            <a:miter lim="800000"/>
            <a:headEnd/>
            <a:tailEnd/>
          </a:ln>
        </p:spPr>
        <p:txBody>
          <a:bodyPr>
            <a:spAutoFit/>
          </a:bodyPr>
          <a:lstStyle/>
          <a:p>
            <a:pPr algn="ctr"/>
            <a:r>
              <a:rPr lang="en-GB" sz="2000" b="1" dirty="0">
                <a:solidFill>
                  <a:schemeClr val="accent1">
                    <a:lumMod val="50000"/>
                  </a:schemeClr>
                </a:solidFill>
              </a:rPr>
              <a:t>PR-OBS-3 </a:t>
            </a:r>
          </a:p>
          <a:p>
            <a:pPr algn="ctr">
              <a:spcBef>
                <a:spcPct val="50000"/>
              </a:spcBef>
            </a:pPr>
            <a:r>
              <a:rPr lang="en-US" sz="2000" b="1" dirty="0">
                <a:solidFill>
                  <a:schemeClr val="accent1">
                    <a:lumMod val="50000"/>
                  </a:schemeClr>
                </a:solidFill>
              </a:rPr>
              <a:t>Tracking a rain system by means of the Rapid Update algorithm</a:t>
            </a:r>
            <a:endParaRPr lang="it-IT" sz="2000" b="1" dirty="0">
              <a:solidFill>
                <a:schemeClr val="accent1">
                  <a:lumMod val="50000"/>
                </a:schemeClr>
              </a:solidFill>
            </a:endParaRPr>
          </a:p>
        </p:txBody>
      </p:sp>
      <p:sp>
        <p:nvSpPr>
          <p:cNvPr id="6" name="Text Box 10"/>
          <p:cNvSpPr txBox="1">
            <a:spLocks noChangeArrowheads="1"/>
          </p:cNvSpPr>
          <p:nvPr/>
        </p:nvSpPr>
        <p:spPr bwMode="auto">
          <a:xfrm>
            <a:off x="1171575" y="2197100"/>
            <a:ext cx="6767513" cy="2771775"/>
          </a:xfrm>
          <a:prstGeom prst="rect">
            <a:avLst/>
          </a:prstGeom>
          <a:noFill/>
          <a:ln w="9525">
            <a:noFill/>
            <a:miter lim="800000"/>
            <a:headEnd/>
            <a:tailEnd/>
          </a:ln>
          <a:effectLst/>
        </p:spPr>
        <p:txBody>
          <a:bodyPr>
            <a:spAutoFit/>
          </a:bodyPr>
          <a:lstStyle/>
          <a:p>
            <a:r>
              <a:rPr lang="en-GB" sz="2400" b="1" dirty="0">
                <a:latin typeface="Times New Roman" pitchFamily="18" charset="0"/>
                <a:cs typeface="Times New Roman" pitchFamily="18" charset="0"/>
              </a:rPr>
              <a:t>The Naval Research Laboratory MW-IR blended technique - Rapid Update (RU)</a:t>
            </a:r>
          </a:p>
          <a:p>
            <a:pPr algn="l"/>
            <a:endParaRPr lang="en-GB" sz="2400" b="1" dirty="0">
              <a:latin typeface="Times New Roman" pitchFamily="18" charset="0"/>
              <a:cs typeface="Times New Roman" pitchFamily="18" charset="0"/>
            </a:endParaRPr>
          </a:p>
          <a:p>
            <a:pPr algn="just"/>
            <a:r>
              <a:rPr lang="en-GB" sz="2400" b="1" dirty="0">
                <a:latin typeface="Times New Roman" pitchFamily="18" charset="0"/>
                <a:cs typeface="Times New Roman" pitchFamily="18" charset="0"/>
              </a:rPr>
              <a:t>DEF: </a:t>
            </a:r>
            <a:r>
              <a:rPr lang="en-GB" sz="2000" dirty="0">
                <a:latin typeface="Times New Roman" pitchFamily="18" charset="0"/>
                <a:cs typeface="Times New Roman" pitchFamily="18" charset="0"/>
              </a:rPr>
              <a:t>It derives </a:t>
            </a:r>
            <a:r>
              <a:rPr lang="en-GB" sz="2000" dirty="0" err="1">
                <a:latin typeface="Times New Roman" pitchFamily="18" charset="0"/>
                <a:cs typeface="Times New Roman" pitchFamily="18" charset="0"/>
              </a:rPr>
              <a:t>groundfall</a:t>
            </a:r>
            <a:r>
              <a:rPr lang="en-GB" sz="2000" dirty="0">
                <a:latin typeface="Times New Roman" pitchFamily="18" charset="0"/>
                <a:cs typeface="Times New Roman" pitchFamily="18" charset="0"/>
              </a:rPr>
              <a:t> rain intensity at the SEVIRI time (15’) and space resolution (</a:t>
            </a:r>
            <a:r>
              <a:rPr lang="en-US" sz="2000" dirty="0">
                <a:latin typeface="Times New Roman" pitchFamily="18" charset="0"/>
                <a:cs typeface="Arial" charset="0"/>
              </a:rPr>
              <a:t>~4 km, depending on lat and long) by means of </a:t>
            </a:r>
            <a:r>
              <a:rPr lang="en-US" sz="2000" u="sng" dirty="0">
                <a:latin typeface="Times New Roman" pitchFamily="18" charset="0"/>
                <a:cs typeface="Arial" charset="0"/>
              </a:rPr>
              <a:t>statistical relationships</a:t>
            </a:r>
            <a:r>
              <a:rPr lang="en-US" sz="2000" dirty="0">
                <a:latin typeface="Times New Roman" pitchFamily="18" charset="0"/>
                <a:cs typeface="Arial" charset="0"/>
              </a:rPr>
              <a:t> between Channel 9 brightness temperature (10.8 </a:t>
            </a:r>
            <a:r>
              <a:rPr lang="el-GR" sz="2000" dirty="0">
                <a:latin typeface="Times New Roman" pitchFamily="18" charset="0"/>
                <a:cs typeface="Arial" charset="0"/>
              </a:rPr>
              <a:t>μ</a:t>
            </a:r>
            <a:r>
              <a:rPr lang="it-IT" sz="2000" dirty="0">
                <a:latin typeface="Times New Roman" pitchFamily="18" charset="0"/>
                <a:cs typeface="Arial" charset="0"/>
              </a:rPr>
              <a:t>m)</a:t>
            </a:r>
            <a:r>
              <a:rPr lang="en-US" sz="2000" dirty="0">
                <a:latin typeface="Times New Roman" pitchFamily="18" charset="0"/>
                <a:cs typeface="Arial" charset="0"/>
              </a:rPr>
              <a:t> and </a:t>
            </a:r>
            <a:r>
              <a:rPr lang="en-US" sz="2000" u="sng" dirty="0">
                <a:latin typeface="Times New Roman" pitchFamily="18" charset="0"/>
                <a:cs typeface="Arial" charset="0"/>
              </a:rPr>
              <a:t>rain maps</a:t>
            </a:r>
            <a:r>
              <a:rPr lang="en-US" sz="2000" dirty="0">
                <a:latin typeface="Times New Roman" pitchFamily="18" charset="0"/>
                <a:cs typeface="Arial" charset="0"/>
              </a:rPr>
              <a:t> from MW sensors/</a:t>
            </a:r>
            <a:r>
              <a:rPr lang="en-US" sz="2000" dirty="0" err="1">
                <a:latin typeface="Times New Roman" pitchFamily="18" charset="0"/>
                <a:cs typeface="Arial" charset="0"/>
              </a:rPr>
              <a:t>algortihms</a:t>
            </a:r>
            <a:r>
              <a:rPr lang="en-US" sz="2000" dirty="0">
                <a:latin typeface="Times New Roman" pitchFamily="18" charset="0"/>
                <a:cs typeface="Arial" charset="0"/>
              </a:rPr>
              <a:t> (Turk et al. 2000, </a:t>
            </a:r>
            <a:r>
              <a:rPr lang="en-US" sz="2000" dirty="0" err="1">
                <a:latin typeface="Times New Roman" pitchFamily="18" charset="0"/>
                <a:cs typeface="Arial" charset="0"/>
              </a:rPr>
              <a:t>Torricella</a:t>
            </a:r>
            <a:r>
              <a:rPr lang="en-US" sz="2000" dirty="0">
                <a:latin typeface="Times New Roman" pitchFamily="18" charset="0"/>
                <a:cs typeface="Arial" charset="0"/>
              </a:rPr>
              <a:t> et al. 2007).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3" name="Text Box 11"/>
          <p:cNvSpPr txBox="1">
            <a:spLocks noChangeArrowheads="1"/>
          </p:cNvSpPr>
          <p:nvPr/>
        </p:nvSpPr>
        <p:spPr bwMode="auto">
          <a:xfrm>
            <a:off x="539552" y="1772816"/>
            <a:ext cx="7848600" cy="3786188"/>
          </a:xfrm>
          <a:prstGeom prst="rect">
            <a:avLst/>
          </a:prstGeom>
          <a:noFill/>
          <a:ln w="9525">
            <a:noFill/>
            <a:miter lim="800000"/>
            <a:headEnd/>
            <a:tailEnd/>
          </a:ln>
          <a:effectLst/>
        </p:spPr>
        <p:txBody>
          <a:bodyPr>
            <a:spAutoFit/>
          </a:bodyPr>
          <a:lstStyle/>
          <a:p>
            <a:r>
              <a:rPr lang="en-GB" dirty="0">
                <a:latin typeface="Times New Roman" pitchFamily="18" charset="0"/>
              </a:rPr>
              <a:t>It is based on a blended MW-IR technique that correlates, by means of the statistical probability matching, brightness temperatures measured by the geostationary sensors and precipitation rates at ground derived from PMW data.</a:t>
            </a:r>
          </a:p>
          <a:p>
            <a:pPr algn="just"/>
            <a:endParaRPr lang="en-GB" dirty="0">
              <a:latin typeface="Times New Roman" pitchFamily="18" charset="0"/>
            </a:endParaRPr>
          </a:p>
          <a:p>
            <a:pPr algn="just"/>
            <a:endParaRPr lang="en-GB" dirty="0">
              <a:latin typeface="Times New Roman" pitchFamily="18" charset="0"/>
            </a:endParaRPr>
          </a:p>
          <a:p>
            <a:pPr algn="just"/>
            <a:r>
              <a:rPr lang="en-GB" dirty="0">
                <a:latin typeface="Times New Roman" pitchFamily="18" charset="0"/>
              </a:rPr>
              <a:t> </a:t>
            </a:r>
            <a:r>
              <a:rPr lang="en-GB" sz="1600" b="1" dirty="0">
                <a:solidFill>
                  <a:srgbClr val="003399"/>
                </a:solidFill>
                <a:latin typeface="Times New Roman" pitchFamily="18" charset="0"/>
              </a:rPr>
              <a:t>Main inputs to the RU procedure</a:t>
            </a:r>
            <a:endParaRPr lang="en-GB" sz="1600" dirty="0">
              <a:solidFill>
                <a:srgbClr val="003399"/>
              </a:solidFill>
              <a:latin typeface="Times New Roman" pitchFamily="18" charset="0"/>
            </a:endParaRPr>
          </a:p>
          <a:p>
            <a:pPr algn="just">
              <a:buFontTx/>
              <a:buChar char="•"/>
            </a:pPr>
            <a:r>
              <a:rPr lang="en-GB" dirty="0">
                <a:latin typeface="Times New Roman" pitchFamily="18" charset="0"/>
              </a:rPr>
              <a:t> </a:t>
            </a:r>
            <a:r>
              <a:rPr lang="en-GB" dirty="0" err="1">
                <a:latin typeface="Times New Roman" pitchFamily="18" charset="0"/>
              </a:rPr>
              <a:t>geolocated</a:t>
            </a:r>
            <a:r>
              <a:rPr lang="en-GB" dirty="0">
                <a:latin typeface="Times New Roman" pitchFamily="18" charset="0"/>
              </a:rPr>
              <a:t> IR brightness temperatures at 10.8 </a:t>
            </a:r>
            <a:r>
              <a:rPr lang="en-GB" dirty="0" err="1">
                <a:latin typeface="Times New Roman" pitchFamily="18" charset="0"/>
                <a:cs typeface="Arial" charset="0"/>
              </a:rPr>
              <a:t>μm</a:t>
            </a:r>
            <a:r>
              <a:rPr lang="en-GB" dirty="0">
                <a:latin typeface="Times New Roman" pitchFamily="18" charset="0"/>
                <a:cs typeface="Arial" charset="0"/>
              </a:rPr>
              <a:t> from the MSG-SEVIRI;</a:t>
            </a:r>
          </a:p>
          <a:p>
            <a:pPr algn="just">
              <a:buFontTx/>
              <a:buChar char="•"/>
            </a:pPr>
            <a:r>
              <a:rPr lang="en-GB" dirty="0">
                <a:latin typeface="Times New Roman" pitchFamily="18" charset="0"/>
                <a:cs typeface="Arial" charset="0"/>
              </a:rPr>
              <a:t> rain intensities from PMW algorithms.</a:t>
            </a:r>
          </a:p>
          <a:p>
            <a:pPr algn="just"/>
            <a:endParaRPr lang="en-GB" dirty="0">
              <a:latin typeface="Times New Roman" pitchFamily="18" charset="0"/>
              <a:cs typeface="Arial" charset="0"/>
            </a:endParaRPr>
          </a:p>
          <a:p>
            <a:pPr algn="just"/>
            <a:r>
              <a:rPr lang="en-GB" sz="1600" b="1" dirty="0">
                <a:solidFill>
                  <a:srgbClr val="003399"/>
                </a:solidFill>
                <a:latin typeface="Times New Roman" pitchFamily="18" charset="0"/>
                <a:cs typeface="Arial" charset="0"/>
              </a:rPr>
              <a:t>Required information for both input data sets</a:t>
            </a:r>
          </a:p>
          <a:p>
            <a:pPr algn="just">
              <a:buClr>
                <a:schemeClr val="tx1"/>
              </a:buClr>
              <a:buFontTx/>
              <a:buChar char="•"/>
            </a:pPr>
            <a:r>
              <a:rPr lang="en-GB" sz="1600" b="1" dirty="0">
                <a:solidFill>
                  <a:srgbClr val="003399"/>
                </a:solidFill>
                <a:latin typeface="Times New Roman" pitchFamily="18" charset="0"/>
                <a:cs typeface="Arial" charset="0"/>
              </a:rPr>
              <a:t> </a:t>
            </a:r>
            <a:r>
              <a:rPr lang="en-GB" sz="1600" dirty="0">
                <a:latin typeface="Times New Roman" pitchFamily="18" charset="0"/>
                <a:cs typeface="Arial" charset="0"/>
              </a:rPr>
              <a:t>detailed information about the observation acquisition time;</a:t>
            </a:r>
          </a:p>
          <a:p>
            <a:pPr algn="just">
              <a:buClr>
                <a:schemeClr val="tx1"/>
              </a:buClr>
              <a:buFontTx/>
              <a:buChar char="•"/>
            </a:pPr>
            <a:r>
              <a:rPr lang="en-GB" sz="1600" dirty="0">
                <a:latin typeface="Times New Roman" pitchFamily="18" charset="0"/>
                <a:cs typeface="Arial" charset="0"/>
              </a:rPr>
              <a:t> data </a:t>
            </a:r>
            <a:r>
              <a:rPr lang="en-GB" sz="1600" dirty="0" err="1">
                <a:latin typeface="Times New Roman" pitchFamily="18" charset="0"/>
                <a:cs typeface="Arial" charset="0"/>
              </a:rPr>
              <a:t>geolocation</a:t>
            </a:r>
            <a:endParaRPr lang="en-GB" sz="1600" dirty="0">
              <a:latin typeface="Times New Roman" pitchFamily="18" charset="0"/>
              <a:cs typeface="Arial" charset="0"/>
            </a:endParaRPr>
          </a:p>
          <a:p>
            <a:pPr algn="just">
              <a:buClr>
                <a:schemeClr val="tx1"/>
              </a:buClr>
              <a:buFontTx/>
              <a:buChar char="•"/>
            </a:pPr>
            <a:r>
              <a:rPr lang="en-GB" sz="1600" dirty="0">
                <a:latin typeface="Times New Roman" pitchFamily="18" charset="0"/>
                <a:cs typeface="Arial" charset="0"/>
              </a:rPr>
              <a:t> spatial resolution</a:t>
            </a:r>
          </a:p>
          <a:p>
            <a:pPr algn="just">
              <a:buClr>
                <a:schemeClr val="tx1"/>
              </a:buClr>
              <a:buFontTx/>
              <a:buChar char="•"/>
            </a:pPr>
            <a:r>
              <a:rPr lang="en-GB" sz="1600" dirty="0">
                <a:latin typeface="Times New Roman" pitchFamily="18" charset="0"/>
                <a:cs typeface="Arial" charset="0"/>
              </a:rPr>
              <a:t> observation geometry (satellite zenith angle).</a:t>
            </a:r>
          </a:p>
        </p:txBody>
      </p:sp>
      <p:sp>
        <p:nvSpPr>
          <p:cNvPr id="64524" name="Text Box 12"/>
          <p:cNvSpPr txBox="1">
            <a:spLocks noChangeArrowheads="1"/>
          </p:cNvSpPr>
          <p:nvPr/>
        </p:nvSpPr>
        <p:spPr bwMode="auto">
          <a:xfrm>
            <a:off x="2267744" y="0"/>
            <a:ext cx="6624736" cy="457200"/>
          </a:xfrm>
          <a:prstGeom prst="rect">
            <a:avLst/>
          </a:prstGeom>
          <a:noFill/>
          <a:ln w="9525">
            <a:noFill/>
            <a:miter lim="800000"/>
            <a:headEnd/>
            <a:tailEnd/>
          </a:ln>
          <a:effectLst/>
        </p:spPr>
        <p:txBody>
          <a:bodyPr wrap="square">
            <a:spAutoFit/>
          </a:bodyPr>
          <a:lstStyle/>
          <a:p>
            <a:pPr algn="l">
              <a:spcBef>
                <a:spcPct val="50000"/>
              </a:spcBef>
            </a:pPr>
            <a:r>
              <a:rPr lang="en-US" sz="2400" b="1" i="1" dirty="0">
                <a:solidFill>
                  <a:schemeClr val="bg1"/>
                </a:solidFill>
                <a:latin typeface="Times New Roman" pitchFamily="18" charset="0"/>
              </a:rPr>
              <a:t>The Rapid Update algorithm (OBS-03)</a:t>
            </a:r>
            <a:endParaRPr lang="it-IT"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8" name="Rectangle 82"/>
          <p:cNvSpPr>
            <a:spLocks noChangeArrowheads="1"/>
          </p:cNvSpPr>
          <p:nvPr/>
        </p:nvSpPr>
        <p:spPr bwMode="auto">
          <a:xfrm>
            <a:off x="2817813" y="3589338"/>
            <a:ext cx="2971800" cy="1143000"/>
          </a:xfrm>
          <a:prstGeom prst="rect">
            <a:avLst/>
          </a:prstGeom>
          <a:solidFill>
            <a:srgbClr val="C0C0C0">
              <a:alpha val="50000"/>
            </a:srgbClr>
          </a:solidFill>
          <a:ln w="12700">
            <a:solidFill>
              <a:schemeClr val="tx1"/>
            </a:solidFill>
            <a:prstDash val="lgDash"/>
            <a:miter lim="800000"/>
            <a:headEnd/>
            <a:tailEnd/>
          </a:ln>
          <a:effectLst/>
        </p:spPr>
        <p:txBody>
          <a:bodyPr wrap="none" anchor="ctr"/>
          <a:lstStyle/>
          <a:p>
            <a:endParaRPr lang="it-IT"/>
          </a:p>
        </p:txBody>
      </p:sp>
      <p:sp>
        <p:nvSpPr>
          <p:cNvPr id="29779" name="Text Box 83"/>
          <p:cNvSpPr txBox="1">
            <a:spLocks noChangeArrowheads="1"/>
          </p:cNvSpPr>
          <p:nvPr/>
        </p:nvSpPr>
        <p:spPr bwMode="auto">
          <a:xfrm>
            <a:off x="1871663" y="734467"/>
            <a:ext cx="7272337" cy="822325"/>
          </a:xfrm>
          <a:prstGeom prst="rect">
            <a:avLst/>
          </a:prstGeom>
          <a:noFill/>
          <a:ln w="9525">
            <a:noFill/>
            <a:miter lim="800000"/>
            <a:headEnd/>
            <a:tailEnd/>
          </a:ln>
          <a:effectLst/>
        </p:spPr>
        <p:txBody>
          <a:bodyPr>
            <a:spAutoFit/>
          </a:bodyPr>
          <a:lstStyle/>
          <a:p>
            <a:pPr algn="l" eaLnBrk="0" hangingPunct="0"/>
            <a:r>
              <a:rPr lang="en-US" sz="2400" b="1" dirty="0">
                <a:latin typeface="Times New Roman" pitchFamily="18" charset="0"/>
              </a:rPr>
              <a:t>Combining two different types of observation of the rain field</a:t>
            </a:r>
            <a:endParaRPr lang="en-US" sz="2400" dirty="0">
              <a:latin typeface="Times New Roman" pitchFamily="18" charset="0"/>
            </a:endParaRPr>
          </a:p>
        </p:txBody>
      </p:sp>
      <p:sp>
        <p:nvSpPr>
          <p:cNvPr id="29780" name="Line 84"/>
          <p:cNvSpPr>
            <a:spLocks noChangeShapeType="1"/>
          </p:cNvSpPr>
          <p:nvPr/>
        </p:nvSpPr>
        <p:spPr bwMode="auto">
          <a:xfrm>
            <a:off x="684213" y="4122738"/>
            <a:ext cx="7848600" cy="1587"/>
          </a:xfrm>
          <a:prstGeom prst="line">
            <a:avLst/>
          </a:prstGeom>
          <a:noFill/>
          <a:ln w="38100">
            <a:solidFill>
              <a:schemeClr val="tx1"/>
            </a:solidFill>
            <a:round/>
            <a:headEnd/>
            <a:tailEnd/>
          </a:ln>
          <a:effectLst/>
        </p:spPr>
        <p:txBody>
          <a:bodyPr/>
          <a:lstStyle/>
          <a:p>
            <a:endParaRPr lang="it-IT"/>
          </a:p>
        </p:txBody>
      </p:sp>
      <p:pic>
        <p:nvPicPr>
          <p:cNvPr id="29781" name="Picture 85" descr="BD10297_"/>
          <p:cNvPicPr>
            <a:picLocks noChangeAspect="1" noChangeArrowheads="1"/>
          </p:cNvPicPr>
          <p:nvPr/>
        </p:nvPicPr>
        <p:blipFill>
          <a:blip r:embed="rId3" cstate="print"/>
          <a:srcRect/>
          <a:stretch>
            <a:fillRect/>
          </a:stretch>
        </p:blipFill>
        <p:spPr bwMode="auto">
          <a:xfrm>
            <a:off x="1141413" y="4046538"/>
            <a:ext cx="171450" cy="171450"/>
          </a:xfrm>
          <a:prstGeom prst="rect">
            <a:avLst/>
          </a:prstGeom>
          <a:noFill/>
        </p:spPr>
      </p:pic>
      <p:pic>
        <p:nvPicPr>
          <p:cNvPr id="29782" name="Picture 86" descr="BD10297_"/>
          <p:cNvPicPr>
            <a:picLocks noChangeAspect="1" noChangeArrowheads="1"/>
          </p:cNvPicPr>
          <p:nvPr/>
        </p:nvPicPr>
        <p:blipFill>
          <a:blip r:embed="rId3" cstate="print"/>
          <a:srcRect/>
          <a:stretch>
            <a:fillRect/>
          </a:stretch>
        </p:blipFill>
        <p:spPr bwMode="auto">
          <a:xfrm>
            <a:off x="1674813" y="4046538"/>
            <a:ext cx="171450" cy="171450"/>
          </a:xfrm>
          <a:prstGeom prst="rect">
            <a:avLst/>
          </a:prstGeom>
          <a:noFill/>
        </p:spPr>
      </p:pic>
      <p:pic>
        <p:nvPicPr>
          <p:cNvPr id="29783" name="Picture 87" descr="BD10297_"/>
          <p:cNvPicPr>
            <a:picLocks noChangeAspect="1" noChangeArrowheads="1"/>
          </p:cNvPicPr>
          <p:nvPr/>
        </p:nvPicPr>
        <p:blipFill>
          <a:blip r:embed="rId3" cstate="print"/>
          <a:srcRect/>
          <a:stretch>
            <a:fillRect/>
          </a:stretch>
        </p:blipFill>
        <p:spPr bwMode="auto">
          <a:xfrm>
            <a:off x="2208213" y="4046538"/>
            <a:ext cx="171450" cy="171450"/>
          </a:xfrm>
          <a:prstGeom prst="rect">
            <a:avLst/>
          </a:prstGeom>
          <a:noFill/>
        </p:spPr>
      </p:pic>
      <p:pic>
        <p:nvPicPr>
          <p:cNvPr id="29784" name="Picture 88" descr="BD10297_"/>
          <p:cNvPicPr>
            <a:picLocks noChangeAspect="1" noChangeArrowheads="1"/>
          </p:cNvPicPr>
          <p:nvPr/>
        </p:nvPicPr>
        <p:blipFill>
          <a:blip r:embed="rId3" cstate="print"/>
          <a:srcRect/>
          <a:stretch>
            <a:fillRect/>
          </a:stretch>
        </p:blipFill>
        <p:spPr bwMode="auto">
          <a:xfrm>
            <a:off x="2665413" y="4046538"/>
            <a:ext cx="171450" cy="171450"/>
          </a:xfrm>
          <a:prstGeom prst="rect">
            <a:avLst/>
          </a:prstGeom>
          <a:noFill/>
        </p:spPr>
      </p:pic>
      <p:pic>
        <p:nvPicPr>
          <p:cNvPr id="29785" name="Picture 89" descr="BD10297_"/>
          <p:cNvPicPr>
            <a:picLocks noChangeAspect="1" noChangeArrowheads="1"/>
          </p:cNvPicPr>
          <p:nvPr/>
        </p:nvPicPr>
        <p:blipFill>
          <a:blip r:embed="rId3" cstate="print"/>
          <a:srcRect/>
          <a:stretch>
            <a:fillRect/>
          </a:stretch>
        </p:blipFill>
        <p:spPr bwMode="auto">
          <a:xfrm>
            <a:off x="3122613" y="4046538"/>
            <a:ext cx="171450" cy="171450"/>
          </a:xfrm>
          <a:prstGeom prst="rect">
            <a:avLst/>
          </a:prstGeom>
          <a:noFill/>
        </p:spPr>
      </p:pic>
      <p:pic>
        <p:nvPicPr>
          <p:cNvPr id="29786" name="Picture 90" descr="BD10297_"/>
          <p:cNvPicPr>
            <a:picLocks noChangeAspect="1" noChangeArrowheads="1"/>
          </p:cNvPicPr>
          <p:nvPr/>
        </p:nvPicPr>
        <p:blipFill>
          <a:blip r:embed="rId3" cstate="print"/>
          <a:srcRect/>
          <a:stretch>
            <a:fillRect/>
          </a:stretch>
        </p:blipFill>
        <p:spPr bwMode="auto">
          <a:xfrm>
            <a:off x="3656013" y="4046538"/>
            <a:ext cx="171450" cy="171450"/>
          </a:xfrm>
          <a:prstGeom prst="rect">
            <a:avLst/>
          </a:prstGeom>
          <a:noFill/>
        </p:spPr>
      </p:pic>
      <p:pic>
        <p:nvPicPr>
          <p:cNvPr id="29787" name="Picture 91" descr="BD10297_"/>
          <p:cNvPicPr>
            <a:picLocks noChangeAspect="1" noChangeArrowheads="1"/>
          </p:cNvPicPr>
          <p:nvPr/>
        </p:nvPicPr>
        <p:blipFill>
          <a:blip r:embed="rId3" cstate="print"/>
          <a:srcRect/>
          <a:stretch>
            <a:fillRect/>
          </a:stretch>
        </p:blipFill>
        <p:spPr bwMode="auto">
          <a:xfrm>
            <a:off x="4189413" y="4046538"/>
            <a:ext cx="171450" cy="171450"/>
          </a:xfrm>
          <a:prstGeom prst="rect">
            <a:avLst/>
          </a:prstGeom>
          <a:noFill/>
        </p:spPr>
      </p:pic>
      <p:pic>
        <p:nvPicPr>
          <p:cNvPr id="29788" name="Picture 92" descr="BD10297_"/>
          <p:cNvPicPr>
            <a:picLocks noChangeAspect="1" noChangeArrowheads="1"/>
          </p:cNvPicPr>
          <p:nvPr/>
        </p:nvPicPr>
        <p:blipFill>
          <a:blip r:embed="rId3" cstate="print"/>
          <a:srcRect/>
          <a:stretch>
            <a:fillRect/>
          </a:stretch>
        </p:blipFill>
        <p:spPr bwMode="auto">
          <a:xfrm>
            <a:off x="4646613" y="4046538"/>
            <a:ext cx="171450" cy="171450"/>
          </a:xfrm>
          <a:prstGeom prst="rect">
            <a:avLst/>
          </a:prstGeom>
          <a:noFill/>
        </p:spPr>
      </p:pic>
      <p:pic>
        <p:nvPicPr>
          <p:cNvPr id="29789" name="Picture 93" descr="BD10297_"/>
          <p:cNvPicPr>
            <a:picLocks noChangeAspect="1" noChangeArrowheads="1"/>
          </p:cNvPicPr>
          <p:nvPr/>
        </p:nvPicPr>
        <p:blipFill>
          <a:blip r:embed="rId3" cstate="print"/>
          <a:srcRect/>
          <a:stretch>
            <a:fillRect/>
          </a:stretch>
        </p:blipFill>
        <p:spPr bwMode="auto">
          <a:xfrm>
            <a:off x="5180013" y="4046538"/>
            <a:ext cx="171450" cy="171450"/>
          </a:xfrm>
          <a:prstGeom prst="rect">
            <a:avLst/>
          </a:prstGeom>
          <a:noFill/>
        </p:spPr>
      </p:pic>
      <p:pic>
        <p:nvPicPr>
          <p:cNvPr id="29790" name="Picture 94" descr="BD10297_"/>
          <p:cNvPicPr>
            <a:picLocks noChangeAspect="1" noChangeArrowheads="1"/>
          </p:cNvPicPr>
          <p:nvPr/>
        </p:nvPicPr>
        <p:blipFill>
          <a:blip r:embed="rId3" cstate="print"/>
          <a:srcRect/>
          <a:stretch>
            <a:fillRect/>
          </a:stretch>
        </p:blipFill>
        <p:spPr bwMode="auto">
          <a:xfrm>
            <a:off x="5713413" y="4046538"/>
            <a:ext cx="171450" cy="171450"/>
          </a:xfrm>
          <a:prstGeom prst="rect">
            <a:avLst/>
          </a:prstGeom>
          <a:noFill/>
        </p:spPr>
      </p:pic>
      <p:pic>
        <p:nvPicPr>
          <p:cNvPr id="29791" name="Picture 95" descr="BD10297_"/>
          <p:cNvPicPr>
            <a:picLocks noChangeAspect="1" noChangeArrowheads="1"/>
          </p:cNvPicPr>
          <p:nvPr/>
        </p:nvPicPr>
        <p:blipFill>
          <a:blip r:embed="rId3" cstate="print"/>
          <a:srcRect/>
          <a:stretch>
            <a:fillRect/>
          </a:stretch>
        </p:blipFill>
        <p:spPr bwMode="auto">
          <a:xfrm>
            <a:off x="6246813" y="4046538"/>
            <a:ext cx="171450" cy="171450"/>
          </a:xfrm>
          <a:prstGeom prst="rect">
            <a:avLst/>
          </a:prstGeom>
          <a:noFill/>
        </p:spPr>
      </p:pic>
      <p:pic>
        <p:nvPicPr>
          <p:cNvPr id="29792" name="Picture 96" descr="BD10297_"/>
          <p:cNvPicPr>
            <a:picLocks noChangeAspect="1" noChangeArrowheads="1"/>
          </p:cNvPicPr>
          <p:nvPr/>
        </p:nvPicPr>
        <p:blipFill>
          <a:blip r:embed="rId3" cstate="print"/>
          <a:srcRect/>
          <a:stretch>
            <a:fillRect/>
          </a:stretch>
        </p:blipFill>
        <p:spPr bwMode="auto">
          <a:xfrm>
            <a:off x="6780213" y="4046538"/>
            <a:ext cx="171450" cy="171450"/>
          </a:xfrm>
          <a:prstGeom prst="rect">
            <a:avLst/>
          </a:prstGeom>
          <a:noFill/>
        </p:spPr>
      </p:pic>
      <p:pic>
        <p:nvPicPr>
          <p:cNvPr id="29793" name="Picture 97" descr="BD10297_"/>
          <p:cNvPicPr>
            <a:picLocks noChangeAspect="1" noChangeArrowheads="1"/>
          </p:cNvPicPr>
          <p:nvPr/>
        </p:nvPicPr>
        <p:blipFill>
          <a:blip r:embed="rId3" cstate="print"/>
          <a:srcRect/>
          <a:stretch>
            <a:fillRect/>
          </a:stretch>
        </p:blipFill>
        <p:spPr bwMode="auto">
          <a:xfrm>
            <a:off x="7313613" y="4046538"/>
            <a:ext cx="171450" cy="171450"/>
          </a:xfrm>
          <a:prstGeom prst="rect">
            <a:avLst/>
          </a:prstGeom>
          <a:noFill/>
        </p:spPr>
      </p:pic>
      <p:pic>
        <p:nvPicPr>
          <p:cNvPr id="29794" name="Picture 98" descr="BD10297_"/>
          <p:cNvPicPr>
            <a:picLocks noChangeAspect="1" noChangeArrowheads="1"/>
          </p:cNvPicPr>
          <p:nvPr/>
        </p:nvPicPr>
        <p:blipFill>
          <a:blip r:embed="rId3" cstate="print"/>
          <a:srcRect/>
          <a:stretch>
            <a:fillRect/>
          </a:stretch>
        </p:blipFill>
        <p:spPr bwMode="auto">
          <a:xfrm>
            <a:off x="7847013" y="4046538"/>
            <a:ext cx="171450" cy="171450"/>
          </a:xfrm>
          <a:prstGeom prst="rect">
            <a:avLst/>
          </a:prstGeom>
          <a:noFill/>
        </p:spPr>
      </p:pic>
      <p:sp>
        <p:nvSpPr>
          <p:cNvPr id="29795" name="Text Box 99"/>
          <p:cNvSpPr txBox="1">
            <a:spLocks noChangeArrowheads="1"/>
          </p:cNvSpPr>
          <p:nvPr/>
        </p:nvSpPr>
        <p:spPr bwMode="auto">
          <a:xfrm>
            <a:off x="1622425" y="5491163"/>
            <a:ext cx="6189663" cy="396875"/>
          </a:xfrm>
          <a:prstGeom prst="rect">
            <a:avLst/>
          </a:prstGeom>
          <a:noFill/>
          <a:ln w="12700">
            <a:noFill/>
            <a:miter lim="800000"/>
            <a:headEnd/>
            <a:tailEnd/>
          </a:ln>
          <a:effectLst/>
        </p:spPr>
        <p:txBody>
          <a:bodyPr>
            <a:spAutoFit/>
          </a:bodyPr>
          <a:lstStyle/>
          <a:p>
            <a:pPr algn="l" eaLnBrk="0" hangingPunct="0"/>
            <a:r>
              <a:rPr lang="en-US" sz="2000">
                <a:latin typeface="Times New Roman" pitchFamily="18" charset="0"/>
              </a:rPr>
              <a:t>MSG SEVIRI BT measurements  each 15’</a:t>
            </a:r>
          </a:p>
        </p:txBody>
      </p:sp>
      <p:sp>
        <p:nvSpPr>
          <p:cNvPr id="29796" name="Text Box 100"/>
          <p:cNvSpPr txBox="1">
            <a:spLocks noChangeArrowheads="1"/>
          </p:cNvSpPr>
          <p:nvPr/>
        </p:nvSpPr>
        <p:spPr bwMode="auto">
          <a:xfrm>
            <a:off x="1622425" y="5854700"/>
            <a:ext cx="3981450" cy="396875"/>
          </a:xfrm>
          <a:prstGeom prst="rect">
            <a:avLst/>
          </a:prstGeom>
          <a:noFill/>
          <a:ln w="12700">
            <a:noFill/>
            <a:miter lim="800000"/>
            <a:headEnd/>
            <a:tailEnd/>
          </a:ln>
          <a:effectLst/>
        </p:spPr>
        <p:txBody>
          <a:bodyPr wrap="none">
            <a:spAutoFit/>
          </a:bodyPr>
          <a:lstStyle/>
          <a:p>
            <a:pPr algn="l" eaLnBrk="0" hangingPunct="0"/>
            <a:r>
              <a:rPr lang="en-US" sz="2000">
                <a:latin typeface="Times New Roman" pitchFamily="18" charset="0"/>
              </a:rPr>
              <a:t>Non-equally spaced MW observation</a:t>
            </a:r>
          </a:p>
        </p:txBody>
      </p:sp>
      <p:sp>
        <p:nvSpPr>
          <p:cNvPr id="29797" name="Text Box 101"/>
          <p:cNvSpPr txBox="1">
            <a:spLocks noChangeArrowheads="1"/>
          </p:cNvSpPr>
          <p:nvPr/>
        </p:nvSpPr>
        <p:spPr bwMode="auto">
          <a:xfrm>
            <a:off x="611188" y="1603375"/>
            <a:ext cx="8075612" cy="1006475"/>
          </a:xfrm>
          <a:prstGeom prst="rect">
            <a:avLst/>
          </a:prstGeom>
          <a:noFill/>
          <a:ln w="12700">
            <a:noFill/>
            <a:miter lim="800000"/>
            <a:headEnd/>
            <a:tailEnd/>
          </a:ln>
          <a:effectLst/>
        </p:spPr>
        <p:txBody>
          <a:bodyPr>
            <a:spAutoFit/>
          </a:bodyPr>
          <a:lstStyle/>
          <a:p>
            <a:pPr algn="l" eaLnBrk="0" hangingPunct="0"/>
            <a:r>
              <a:rPr lang="en-US" sz="2000" dirty="0">
                <a:latin typeface="Times New Roman" pitchFamily="18" charset="0"/>
              </a:rPr>
              <a:t>Rain probability distributions from LEO platforms and BT probability distributions from GEO IR observations are matched to derive statistical BT </a:t>
            </a:r>
            <a:r>
              <a:rPr lang="en-US" sz="2000" dirty="0" err="1">
                <a:latin typeface="Times New Roman" pitchFamily="18" charset="0"/>
              </a:rPr>
              <a:t>vs</a:t>
            </a:r>
            <a:r>
              <a:rPr lang="en-US" sz="2000" dirty="0">
                <a:latin typeface="Times New Roman" pitchFamily="18" charset="0"/>
              </a:rPr>
              <a:t> rain intensity relationships </a:t>
            </a:r>
            <a:r>
              <a:rPr lang="en-US" sz="2000" i="1" dirty="0">
                <a:latin typeface="Times New Roman" pitchFamily="18" charset="0"/>
              </a:rPr>
              <a:t>via </a:t>
            </a:r>
            <a:r>
              <a:rPr lang="en-US" sz="2000" dirty="0">
                <a:solidFill>
                  <a:srgbClr val="FF0000"/>
                </a:solidFill>
                <a:latin typeface="Times New Roman" pitchFamily="18" charset="0"/>
              </a:rPr>
              <a:t>Probability matching method</a:t>
            </a:r>
          </a:p>
        </p:txBody>
      </p:sp>
      <p:sp>
        <p:nvSpPr>
          <p:cNvPr id="29798" name="Text Box 102"/>
          <p:cNvSpPr txBox="1">
            <a:spLocks noChangeArrowheads="1"/>
          </p:cNvSpPr>
          <p:nvPr/>
        </p:nvSpPr>
        <p:spPr bwMode="auto">
          <a:xfrm>
            <a:off x="5637213" y="2828925"/>
            <a:ext cx="336550" cy="366713"/>
          </a:xfrm>
          <a:prstGeom prst="rect">
            <a:avLst/>
          </a:prstGeom>
          <a:noFill/>
          <a:ln w="12700">
            <a:noFill/>
            <a:miter lim="800000"/>
            <a:headEnd/>
            <a:tailEnd/>
          </a:ln>
          <a:effectLst/>
        </p:spPr>
        <p:txBody>
          <a:bodyPr wrap="none">
            <a:spAutoFit/>
          </a:bodyPr>
          <a:lstStyle/>
          <a:p>
            <a:pPr algn="l" eaLnBrk="0" hangingPunct="0"/>
            <a:r>
              <a:rPr lang="en-US" b="1">
                <a:latin typeface="Times New Roman" pitchFamily="18" charset="0"/>
              </a:rPr>
              <a:t>t</a:t>
            </a:r>
            <a:r>
              <a:rPr lang="en-US" b="1" baseline="-40000">
                <a:latin typeface="Times New Roman" pitchFamily="18" charset="0"/>
              </a:rPr>
              <a:t>0</a:t>
            </a:r>
          </a:p>
        </p:txBody>
      </p:sp>
      <p:sp>
        <p:nvSpPr>
          <p:cNvPr id="29799" name="Line 103"/>
          <p:cNvSpPr>
            <a:spLocks noChangeShapeType="1"/>
          </p:cNvSpPr>
          <p:nvPr/>
        </p:nvSpPr>
        <p:spPr bwMode="auto">
          <a:xfrm>
            <a:off x="5795963" y="3286125"/>
            <a:ext cx="1587" cy="304800"/>
          </a:xfrm>
          <a:prstGeom prst="line">
            <a:avLst/>
          </a:prstGeom>
          <a:noFill/>
          <a:ln w="12700">
            <a:solidFill>
              <a:srgbClr val="FF0000"/>
            </a:solidFill>
            <a:round/>
            <a:headEnd/>
            <a:tailEnd type="triangle" w="med" len="med"/>
          </a:ln>
          <a:effectLst/>
        </p:spPr>
        <p:txBody>
          <a:bodyPr/>
          <a:lstStyle/>
          <a:p>
            <a:endParaRPr lang="it-IT"/>
          </a:p>
        </p:txBody>
      </p:sp>
      <p:sp>
        <p:nvSpPr>
          <p:cNvPr id="29800" name="Text Box 104"/>
          <p:cNvSpPr txBox="1">
            <a:spLocks noChangeArrowheads="1"/>
          </p:cNvSpPr>
          <p:nvPr/>
        </p:nvSpPr>
        <p:spPr bwMode="auto">
          <a:xfrm>
            <a:off x="5133975" y="2828925"/>
            <a:ext cx="387350" cy="366713"/>
          </a:xfrm>
          <a:prstGeom prst="rect">
            <a:avLst/>
          </a:prstGeom>
          <a:noFill/>
          <a:ln w="12700">
            <a:noFill/>
            <a:miter lim="800000"/>
            <a:headEnd/>
            <a:tailEnd/>
          </a:ln>
          <a:effectLst/>
        </p:spPr>
        <p:txBody>
          <a:bodyPr wrap="none">
            <a:spAutoFit/>
          </a:bodyPr>
          <a:lstStyle/>
          <a:p>
            <a:pPr algn="l" eaLnBrk="0" hangingPunct="0"/>
            <a:r>
              <a:rPr lang="en-US" b="1">
                <a:latin typeface="Times New Roman" pitchFamily="18" charset="0"/>
              </a:rPr>
              <a:t>t</a:t>
            </a:r>
            <a:r>
              <a:rPr lang="en-US" b="1" baseline="-25000">
                <a:latin typeface="Times New Roman" pitchFamily="18" charset="0"/>
              </a:rPr>
              <a:t>-1</a:t>
            </a:r>
            <a:endParaRPr lang="en-US" b="1" baseline="-40000">
              <a:latin typeface="Times New Roman" pitchFamily="18" charset="0"/>
            </a:endParaRPr>
          </a:p>
        </p:txBody>
      </p:sp>
      <p:sp>
        <p:nvSpPr>
          <p:cNvPr id="29801" name="Line 105"/>
          <p:cNvSpPr>
            <a:spLocks noChangeShapeType="1"/>
          </p:cNvSpPr>
          <p:nvPr/>
        </p:nvSpPr>
        <p:spPr bwMode="auto">
          <a:xfrm>
            <a:off x="5286375" y="3308350"/>
            <a:ext cx="1588" cy="304800"/>
          </a:xfrm>
          <a:prstGeom prst="line">
            <a:avLst/>
          </a:prstGeom>
          <a:noFill/>
          <a:ln w="12700">
            <a:solidFill>
              <a:schemeClr val="tx1"/>
            </a:solidFill>
            <a:round/>
            <a:headEnd/>
            <a:tailEnd type="triangle" w="med" len="med"/>
          </a:ln>
          <a:effectLst/>
        </p:spPr>
        <p:txBody>
          <a:bodyPr/>
          <a:lstStyle/>
          <a:p>
            <a:endParaRPr lang="it-IT"/>
          </a:p>
        </p:txBody>
      </p:sp>
      <p:sp>
        <p:nvSpPr>
          <p:cNvPr id="29802" name="Text Box 106"/>
          <p:cNvSpPr txBox="1">
            <a:spLocks noChangeArrowheads="1"/>
          </p:cNvSpPr>
          <p:nvPr/>
        </p:nvSpPr>
        <p:spPr bwMode="auto">
          <a:xfrm>
            <a:off x="4570413" y="2828925"/>
            <a:ext cx="387350" cy="366713"/>
          </a:xfrm>
          <a:prstGeom prst="rect">
            <a:avLst/>
          </a:prstGeom>
          <a:noFill/>
          <a:ln w="12700">
            <a:noFill/>
            <a:miter lim="800000"/>
            <a:headEnd/>
            <a:tailEnd/>
          </a:ln>
          <a:effectLst/>
        </p:spPr>
        <p:txBody>
          <a:bodyPr wrap="none">
            <a:spAutoFit/>
          </a:bodyPr>
          <a:lstStyle/>
          <a:p>
            <a:pPr algn="l" eaLnBrk="0" hangingPunct="0"/>
            <a:r>
              <a:rPr lang="en-US" b="1">
                <a:latin typeface="Times New Roman" pitchFamily="18" charset="0"/>
              </a:rPr>
              <a:t>t</a:t>
            </a:r>
            <a:r>
              <a:rPr lang="en-US" b="1" baseline="-25000">
                <a:latin typeface="Times New Roman" pitchFamily="18" charset="0"/>
              </a:rPr>
              <a:t>-2</a:t>
            </a:r>
            <a:endParaRPr lang="en-US" b="1" baseline="-40000">
              <a:latin typeface="Times New Roman" pitchFamily="18" charset="0"/>
            </a:endParaRPr>
          </a:p>
        </p:txBody>
      </p:sp>
      <p:sp>
        <p:nvSpPr>
          <p:cNvPr id="29803" name="Line 107"/>
          <p:cNvSpPr>
            <a:spLocks noChangeShapeType="1"/>
          </p:cNvSpPr>
          <p:nvPr/>
        </p:nvSpPr>
        <p:spPr bwMode="auto">
          <a:xfrm>
            <a:off x="4722813" y="3308350"/>
            <a:ext cx="1587" cy="304800"/>
          </a:xfrm>
          <a:prstGeom prst="line">
            <a:avLst/>
          </a:prstGeom>
          <a:noFill/>
          <a:ln w="12700">
            <a:solidFill>
              <a:schemeClr val="tx1"/>
            </a:solidFill>
            <a:round/>
            <a:headEnd/>
            <a:tailEnd type="triangle" w="med" len="med"/>
          </a:ln>
          <a:effectLst/>
        </p:spPr>
        <p:txBody>
          <a:bodyPr/>
          <a:lstStyle/>
          <a:p>
            <a:endParaRPr lang="it-IT"/>
          </a:p>
        </p:txBody>
      </p:sp>
      <p:sp>
        <p:nvSpPr>
          <p:cNvPr id="29804" name="Text Box 108"/>
          <p:cNvSpPr txBox="1">
            <a:spLocks noChangeArrowheads="1"/>
          </p:cNvSpPr>
          <p:nvPr/>
        </p:nvSpPr>
        <p:spPr bwMode="auto">
          <a:xfrm>
            <a:off x="6170613" y="2828925"/>
            <a:ext cx="423862" cy="366713"/>
          </a:xfrm>
          <a:prstGeom prst="rect">
            <a:avLst/>
          </a:prstGeom>
          <a:noFill/>
          <a:ln w="12700">
            <a:noFill/>
            <a:miter lim="800000"/>
            <a:headEnd/>
            <a:tailEnd/>
          </a:ln>
          <a:effectLst/>
        </p:spPr>
        <p:txBody>
          <a:bodyPr wrap="none">
            <a:spAutoFit/>
          </a:bodyPr>
          <a:lstStyle/>
          <a:p>
            <a:pPr algn="l" eaLnBrk="0" hangingPunct="0"/>
            <a:r>
              <a:rPr lang="en-US" b="1">
                <a:latin typeface="Times New Roman" pitchFamily="18" charset="0"/>
              </a:rPr>
              <a:t>t</a:t>
            </a:r>
            <a:r>
              <a:rPr lang="en-US" b="1" baseline="-40000">
                <a:latin typeface="Times New Roman" pitchFamily="18" charset="0"/>
              </a:rPr>
              <a:t>+1</a:t>
            </a:r>
          </a:p>
        </p:txBody>
      </p:sp>
      <p:sp>
        <p:nvSpPr>
          <p:cNvPr id="29805" name="Line 109"/>
          <p:cNvSpPr>
            <a:spLocks noChangeShapeType="1"/>
          </p:cNvSpPr>
          <p:nvPr/>
        </p:nvSpPr>
        <p:spPr bwMode="auto">
          <a:xfrm>
            <a:off x="6323013" y="3308350"/>
            <a:ext cx="1587" cy="304800"/>
          </a:xfrm>
          <a:prstGeom prst="line">
            <a:avLst/>
          </a:prstGeom>
          <a:noFill/>
          <a:ln w="12700">
            <a:solidFill>
              <a:schemeClr val="tx1"/>
            </a:solidFill>
            <a:round/>
            <a:headEnd/>
            <a:tailEnd type="triangle" w="med" len="med"/>
          </a:ln>
          <a:effectLst/>
        </p:spPr>
        <p:txBody>
          <a:bodyPr/>
          <a:lstStyle/>
          <a:p>
            <a:endParaRPr lang="it-IT"/>
          </a:p>
        </p:txBody>
      </p:sp>
      <p:sp>
        <p:nvSpPr>
          <p:cNvPr id="29806" name="Text Box 110"/>
          <p:cNvSpPr txBox="1">
            <a:spLocks noChangeArrowheads="1"/>
          </p:cNvSpPr>
          <p:nvPr/>
        </p:nvSpPr>
        <p:spPr bwMode="auto">
          <a:xfrm>
            <a:off x="6821488" y="2876550"/>
            <a:ext cx="579437" cy="304800"/>
          </a:xfrm>
          <a:prstGeom prst="rect">
            <a:avLst/>
          </a:prstGeom>
          <a:noFill/>
          <a:ln w="12700">
            <a:noFill/>
            <a:miter lim="800000"/>
            <a:headEnd/>
            <a:tailEnd/>
          </a:ln>
          <a:effectLst/>
        </p:spPr>
        <p:txBody>
          <a:bodyPr wrap="none">
            <a:spAutoFit/>
          </a:bodyPr>
          <a:lstStyle/>
          <a:p>
            <a:pPr algn="l" eaLnBrk="0" hangingPunct="0"/>
            <a:r>
              <a:rPr lang="en-US" sz="1400" b="1">
                <a:latin typeface="Times New Roman" pitchFamily="18" charset="0"/>
              </a:rPr>
              <a:t>…etc</a:t>
            </a:r>
          </a:p>
        </p:txBody>
      </p:sp>
      <p:sp>
        <p:nvSpPr>
          <p:cNvPr id="29807" name="Text Box 111"/>
          <p:cNvSpPr txBox="1">
            <a:spLocks noChangeArrowheads="1"/>
          </p:cNvSpPr>
          <p:nvPr/>
        </p:nvSpPr>
        <p:spPr bwMode="auto">
          <a:xfrm>
            <a:off x="2894013" y="3662363"/>
            <a:ext cx="1377950" cy="304800"/>
          </a:xfrm>
          <a:prstGeom prst="rect">
            <a:avLst/>
          </a:prstGeom>
          <a:noFill/>
          <a:ln w="12700">
            <a:noFill/>
            <a:miter lim="800000"/>
            <a:headEnd/>
            <a:tailEnd/>
          </a:ln>
          <a:effectLst/>
        </p:spPr>
        <p:txBody>
          <a:bodyPr wrap="none">
            <a:spAutoFit/>
          </a:bodyPr>
          <a:lstStyle/>
          <a:p>
            <a:pPr algn="l" eaLnBrk="0" hangingPunct="0"/>
            <a:r>
              <a:rPr lang="en-US" sz="1400" b="1">
                <a:latin typeface="Times New Roman" pitchFamily="18" charset="0"/>
              </a:rPr>
              <a:t>time “window” </a:t>
            </a:r>
            <a:endParaRPr lang="en-US" sz="1400" b="1" baseline="-40000">
              <a:latin typeface="Times New Roman" pitchFamily="18" charset="0"/>
            </a:endParaRPr>
          </a:p>
        </p:txBody>
      </p:sp>
      <p:sp>
        <p:nvSpPr>
          <p:cNvPr id="29808" name="Line 112"/>
          <p:cNvSpPr>
            <a:spLocks noChangeShapeType="1"/>
          </p:cNvSpPr>
          <p:nvPr/>
        </p:nvSpPr>
        <p:spPr bwMode="auto">
          <a:xfrm flipV="1">
            <a:off x="1044575" y="4267200"/>
            <a:ext cx="1588" cy="609600"/>
          </a:xfrm>
          <a:prstGeom prst="line">
            <a:avLst/>
          </a:prstGeom>
          <a:noFill/>
          <a:ln w="25400">
            <a:solidFill>
              <a:schemeClr val="tx1"/>
            </a:solidFill>
            <a:round/>
            <a:headEnd/>
            <a:tailEnd type="triangle" w="med" len="med"/>
          </a:ln>
          <a:effectLst/>
        </p:spPr>
        <p:txBody>
          <a:bodyPr/>
          <a:lstStyle/>
          <a:p>
            <a:endParaRPr lang="it-IT"/>
          </a:p>
        </p:txBody>
      </p:sp>
      <p:pic>
        <p:nvPicPr>
          <p:cNvPr id="29809" name="Picture 113" descr="BD14866_"/>
          <p:cNvPicPr>
            <a:picLocks noChangeAspect="1" noChangeArrowheads="1"/>
          </p:cNvPicPr>
          <p:nvPr/>
        </p:nvPicPr>
        <p:blipFill>
          <a:blip r:embed="rId4" cstate="print"/>
          <a:srcRect/>
          <a:stretch>
            <a:fillRect/>
          </a:stretch>
        </p:blipFill>
        <p:spPr bwMode="auto">
          <a:xfrm>
            <a:off x="971550" y="4914900"/>
            <a:ext cx="142875" cy="142875"/>
          </a:xfrm>
          <a:prstGeom prst="rect">
            <a:avLst/>
          </a:prstGeom>
          <a:noFill/>
        </p:spPr>
      </p:pic>
      <p:pic>
        <p:nvPicPr>
          <p:cNvPr id="29810" name="Picture 114" descr="BD14866_"/>
          <p:cNvPicPr>
            <a:picLocks noChangeAspect="1" noChangeArrowheads="1"/>
          </p:cNvPicPr>
          <p:nvPr/>
        </p:nvPicPr>
        <p:blipFill>
          <a:blip r:embed="rId4" cstate="print"/>
          <a:srcRect/>
          <a:stretch>
            <a:fillRect/>
          </a:stretch>
        </p:blipFill>
        <p:spPr bwMode="auto">
          <a:xfrm>
            <a:off x="2195513" y="4914900"/>
            <a:ext cx="142875" cy="142875"/>
          </a:xfrm>
          <a:prstGeom prst="rect">
            <a:avLst/>
          </a:prstGeom>
          <a:noFill/>
        </p:spPr>
      </p:pic>
      <p:pic>
        <p:nvPicPr>
          <p:cNvPr id="29811" name="Picture 115" descr="BD14866_"/>
          <p:cNvPicPr>
            <a:picLocks noChangeAspect="1" noChangeArrowheads="1"/>
          </p:cNvPicPr>
          <p:nvPr/>
        </p:nvPicPr>
        <p:blipFill>
          <a:blip r:embed="rId4" cstate="print"/>
          <a:srcRect/>
          <a:stretch>
            <a:fillRect/>
          </a:stretch>
        </p:blipFill>
        <p:spPr bwMode="auto">
          <a:xfrm>
            <a:off x="2627313" y="4914900"/>
            <a:ext cx="142875" cy="142875"/>
          </a:xfrm>
          <a:prstGeom prst="rect">
            <a:avLst/>
          </a:prstGeom>
          <a:noFill/>
        </p:spPr>
      </p:pic>
      <p:pic>
        <p:nvPicPr>
          <p:cNvPr id="29812" name="Picture 116" descr="BD14866_"/>
          <p:cNvPicPr>
            <a:picLocks noChangeAspect="1" noChangeArrowheads="1"/>
          </p:cNvPicPr>
          <p:nvPr/>
        </p:nvPicPr>
        <p:blipFill>
          <a:blip r:embed="rId4" cstate="print"/>
          <a:srcRect/>
          <a:stretch>
            <a:fillRect/>
          </a:stretch>
        </p:blipFill>
        <p:spPr bwMode="auto">
          <a:xfrm>
            <a:off x="4068763" y="4914900"/>
            <a:ext cx="142875" cy="142875"/>
          </a:xfrm>
          <a:prstGeom prst="rect">
            <a:avLst/>
          </a:prstGeom>
          <a:noFill/>
        </p:spPr>
      </p:pic>
      <p:pic>
        <p:nvPicPr>
          <p:cNvPr id="29813" name="Picture 117" descr="BD14866_"/>
          <p:cNvPicPr>
            <a:picLocks noChangeAspect="1" noChangeArrowheads="1"/>
          </p:cNvPicPr>
          <p:nvPr/>
        </p:nvPicPr>
        <p:blipFill>
          <a:blip r:embed="rId4" cstate="print"/>
          <a:srcRect/>
          <a:stretch>
            <a:fillRect/>
          </a:stretch>
        </p:blipFill>
        <p:spPr bwMode="auto">
          <a:xfrm>
            <a:off x="4500563" y="4914900"/>
            <a:ext cx="142875" cy="142875"/>
          </a:xfrm>
          <a:prstGeom prst="rect">
            <a:avLst/>
          </a:prstGeom>
          <a:noFill/>
        </p:spPr>
      </p:pic>
      <p:pic>
        <p:nvPicPr>
          <p:cNvPr id="29814" name="Picture 118" descr="BD14866_"/>
          <p:cNvPicPr>
            <a:picLocks noChangeAspect="1" noChangeArrowheads="1"/>
          </p:cNvPicPr>
          <p:nvPr/>
        </p:nvPicPr>
        <p:blipFill>
          <a:blip r:embed="rId4" cstate="print"/>
          <a:srcRect/>
          <a:stretch>
            <a:fillRect/>
          </a:stretch>
        </p:blipFill>
        <p:spPr bwMode="auto">
          <a:xfrm>
            <a:off x="4932363" y="4914900"/>
            <a:ext cx="142875" cy="142875"/>
          </a:xfrm>
          <a:prstGeom prst="rect">
            <a:avLst/>
          </a:prstGeom>
          <a:noFill/>
        </p:spPr>
      </p:pic>
      <p:pic>
        <p:nvPicPr>
          <p:cNvPr id="29815" name="Picture 119" descr="BD14866_"/>
          <p:cNvPicPr>
            <a:picLocks noChangeAspect="1" noChangeArrowheads="1"/>
          </p:cNvPicPr>
          <p:nvPr/>
        </p:nvPicPr>
        <p:blipFill>
          <a:blip r:embed="rId4" cstate="print"/>
          <a:srcRect/>
          <a:stretch>
            <a:fillRect/>
          </a:stretch>
        </p:blipFill>
        <p:spPr bwMode="auto">
          <a:xfrm>
            <a:off x="7019925" y="4914900"/>
            <a:ext cx="142875" cy="142875"/>
          </a:xfrm>
          <a:prstGeom prst="rect">
            <a:avLst/>
          </a:prstGeom>
          <a:noFill/>
        </p:spPr>
      </p:pic>
      <p:sp>
        <p:nvSpPr>
          <p:cNvPr id="29816" name="Line 120"/>
          <p:cNvSpPr>
            <a:spLocks noChangeShapeType="1"/>
          </p:cNvSpPr>
          <p:nvPr/>
        </p:nvSpPr>
        <p:spPr bwMode="auto">
          <a:xfrm flipV="1">
            <a:off x="2700338" y="4256088"/>
            <a:ext cx="1587" cy="609600"/>
          </a:xfrm>
          <a:prstGeom prst="line">
            <a:avLst/>
          </a:prstGeom>
          <a:noFill/>
          <a:ln w="25400">
            <a:solidFill>
              <a:schemeClr val="tx1"/>
            </a:solidFill>
            <a:round/>
            <a:headEnd/>
            <a:tailEnd type="triangle" w="med" len="med"/>
          </a:ln>
          <a:effectLst/>
        </p:spPr>
        <p:txBody>
          <a:bodyPr/>
          <a:lstStyle/>
          <a:p>
            <a:endParaRPr lang="it-IT"/>
          </a:p>
        </p:txBody>
      </p:sp>
      <p:sp>
        <p:nvSpPr>
          <p:cNvPr id="29817" name="Line 121"/>
          <p:cNvSpPr>
            <a:spLocks noChangeShapeType="1"/>
          </p:cNvSpPr>
          <p:nvPr/>
        </p:nvSpPr>
        <p:spPr bwMode="auto">
          <a:xfrm flipV="1">
            <a:off x="2268538" y="4256088"/>
            <a:ext cx="1587" cy="609600"/>
          </a:xfrm>
          <a:prstGeom prst="line">
            <a:avLst/>
          </a:prstGeom>
          <a:noFill/>
          <a:ln w="25400">
            <a:solidFill>
              <a:schemeClr val="tx1"/>
            </a:solidFill>
            <a:round/>
            <a:headEnd/>
            <a:tailEnd type="triangle" w="med" len="med"/>
          </a:ln>
          <a:effectLst/>
        </p:spPr>
        <p:txBody>
          <a:bodyPr/>
          <a:lstStyle/>
          <a:p>
            <a:endParaRPr lang="it-IT"/>
          </a:p>
        </p:txBody>
      </p:sp>
      <p:sp>
        <p:nvSpPr>
          <p:cNvPr id="29818" name="Line 122"/>
          <p:cNvSpPr>
            <a:spLocks noChangeShapeType="1"/>
          </p:cNvSpPr>
          <p:nvPr/>
        </p:nvSpPr>
        <p:spPr bwMode="auto">
          <a:xfrm flipV="1">
            <a:off x="4572000" y="4256088"/>
            <a:ext cx="1588" cy="609600"/>
          </a:xfrm>
          <a:prstGeom prst="line">
            <a:avLst/>
          </a:prstGeom>
          <a:noFill/>
          <a:ln w="25400">
            <a:solidFill>
              <a:schemeClr val="tx1"/>
            </a:solidFill>
            <a:round/>
            <a:headEnd/>
            <a:tailEnd type="triangle" w="med" len="med"/>
          </a:ln>
          <a:effectLst/>
        </p:spPr>
        <p:txBody>
          <a:bodyPr/>
          <a:lstStyle/>
          <a:p>
            <a:endParaRPr lang="it-IT"/>
          </a:p>
        </p:txBody>
      </p:sp>
      <p:sp>
        <p:nvSpPr>
          <p:cNvPr id="29819" name="Line 123"/>
          <p:cNvSpPr>
            <a:spLocks noChangeShapeType="1"/>
          </p:cNvSpPr>
          <p:nvPr/>
        </p:nvSpPr>
        <p:spPr bwMode="auto">
          <a:xfrm flipV="1">
            <a:off x="4138613" y="4256088"/>
            <a:ext cx="1587" cy="609600"/>
          </a:xfrm>
          <a:prstGeom prst="line">
            <a:avLst/>
          </a:prstGeom>
          <a:noFill/>
          <a:ln w="25400">
            <a:solidFill>
              <a:schemeClr val="tx1"/>
            </a:solidFill>
            <a:round/>
            <a:headEnd/>
            <a:tailEnd type="triangle" w="med" len="med"/>
          </a:ln>
          <a:effectLst/>
        </p:spPr>
        <p:txBody>
          <a:bodyPr/>
          <a:lstStyle/>
          <a:p>
            <a:endParaRPr lang="it-IT"/>
          </a:p>
        </p:txBody>
      </p:sp>
      <p:sp>
        <p:nvSpPr>
          <p:cNvPr id="29820" name="Line 124"/>
          <p:cNvSpPr>
            <a:spLocks noChangeShapeType="1"/>
          </p:cNvSpPr>
          <p:nvPr/>
        </p:nvSpPr>
        <p:spPr bwMode="auto">
          <a:xfrm flipV="1">
            <a:off x="5003800" y="4256088"/>
            <a:ext cx="1588" cy="609600"/>
          </a:xfrm>
          <a:prstGeom prst="line">
            <a:avLst/>
          </a:prstGeom>
          <a:noFill/>
          <a:ln w="25400">
            <a:solidFill>
              <a:schemeClr val="tx1"/>
            </a:solidFill>
            <a:round/>
            <a:headEnd/>
            <a:tailEnd type="triangle" w="med" len="med"/>
          </a:ln>
          <a:effectLst/>
        </p:spPr>
        <p:txBody>
          <a:bodyPr/>
          <a:lstStyle/>
          <a:p>
            <a:endParaRPr lang="it-IT"/>
          </a:p>
        </p:txBody>
      </p:sp>
      <p:sp>
        <p:nvSpPr>
          <p:cNvPr id="29821" name="Line 125"/>
          <p:cNvSpPr>
            <a:spLocks noChangeShapeType="1"/>
          </p:cNvSpPr>
          <p:nvPr/>
        </p:nvSpPr>
        <p:spPr bwMode="auto">
          <a:xfrm flipV="1">
            <a:off x="7092950" y="4256088"/>
            <a:ext cx="1588" cy="609600"/>
          </a:xfrm>
          <a:prstGeom prst="line">
            <a:avLst/>
          </a:prstGeom>
          <a:noFill/>
          <a:ln w="25400">
            <a:solidFill>
              <a:schemeClr val="tx1"/>
            </a:solidFill>
            <a:round/>
            <a:headEnd/>
            <a:tailEnd type="triangle" w="med" len="med"/>
          </a:ln>
          <a:effectLst/>
        </p:spPr>
        <p:txBody>
          <a:bodyPr/>
          <a:lstStyle/>
          <a:p>
            <a:endParaRPr lang="it-IT"/>
          </a:p>
        </p:txBody>
      </p:sp>
      <p:pic>
        <p:nvPicPr>
          <p:cNvPr id="29822" name="Picture 126" descr="BD14866_"/>
          <p:cNvPicPr>
            <a:picLocks noChangeAspect="1" noChangeArrowheads="1"/>
          </p:cNvPicPr>
          <p:nvPr/>
        </p:nvPicPr>
        <p:blipFill>
          <a:blip r:embed="rId4" cstate="print"/>
          <a:srcRect/>
          <a:stretch>
            <a:fillRect/>
          </a:stretch>
        </p:blipFill>
        <p:spPr bwMode="auto">
          <a:xfrm>
            <a:off x="1331913" y="5961063"/>
            <a:ext cx="169862" cy="169862"/>
          </a:xfrm>
          <a:prstGeom prst="rect">
            <a:avLst/>
          </a:prstGeom>
          <a:noFill/>
          <a:ln w="9525">
            <a:noFill/>
            <a:miter lim="800000"/>
            <a:headEnd/>
            <a:tailEnd/>
          </a:ln>
        </p:spPr>
      </p:pic>
      <p:pic>
        <p:nvPicPr>
          <p:cNvPr id="29823" name="Picture 127" descr="BD14868_"/>
          <p:cNvPicPr>
            <a:picLocks noChangeAspect="1" noChangeArrowheads="1"/>
          </p:cNvPicPr>
          <p:nvPr/>
        </p:nvPicPr>
        <p:blipFill>
          <a:blip r:embed="rId5" cstate="print"/>
          <a:srcRect/>
          <a:stretch>
            <a:fillRect/>
          </a:stretch>
        </p:blipFill>
        <p:spPr bwMode="auto">
          <a:xfrm>
            <a:off x="4083050" y="3562350"/>
            <a:ext cx="114300" cy="114300"/>
          </a:xfrm>
          <a:prstGeom prst="rect">
            <a:avLst/>
          </a:prstGeom>
          <a:noFill/>
        </p:spPr>
      </p:pic>
      <p:pic>
        <p:nvPicPr>
          <p:cNvPr id="29824" name="Picture 128" descr="BD14868_"/>
          <p:cNvPicPr>
            <a:picLocks noChangeAspect="1" noChangeArrowheads="1"/>
          </p:cNvPicPr>
          <p:nvPr/>
        </p:nvPicPr>
        <p:blipFill>
          <a:blip r:embed="rId5" cstate="print"/>
          <a:srcRect/>
          <a:stretch>
            <a:fillRect/>
          </a:stretch>
        </p:blipFill>
        <p:spPr bwMode="auto">
          <a:xfrm>
            <a:off x="1087438" y="4008438"/>
            <a:ext cx="230187" cy="230187"/>
          </a:xfrm>
          <a:prstGeom prst="rect">
            <a:avLst/>
          </a:prstGeom>
          <a:noFill/>
        </p:spPr>
      </p:pic>
      <p:pic>
        <p:nvPicPr>
          <p:cNvPr id="29825" name="Picture 129" descr="BD14868_"/>
          <p:cNvPicPr>
            <a:picLocks noChangeAspect="1" noChangeArrowheads="1"/>
          </p:cNvPicPr>
          <p:nvPr/>
        </p:nvPicPr>
        <p:blipFill>
          <a:blip r:embed="rId5" cstate="print"/>
          <a:srcRect/>
          <a:stretch>
            <a:fillRect/>
          </a:stretch>
        </p:blipFill>
        <p:spPr bwMode="auto">
          <a:xfrm>
            <a:off x="1633538" y="4008438"/>
            <a:ext cx="230187" cy="230187"/>
          </a:xfrm>
          <a:prstGeom prst="rect">
            <a:avLst/>
          </a:prstGeom>
          <a:noFill/>
        </p:spPr>
      </p:pic>
      <p:pic>
        <p:nvPicPr>
          <p:cNvPr id="29826" name="Picture 130" descr="BD14868_"/>
          <p:cNvPicPr>
            <a:picLocks noChangeAspect="1" noChangeArrowheads="1"/>
          </p:cNvPicPr>
          <p:nvPr/>
        </p:nvPicPr>
        <p:blipFill>
          <a:blip r:embed="rId5" cstate="print"/>
          <a:srcRect/>
          <a:stretch>
            <a:fillRect/>
          </a:stretch>
        </p:blipFill>
        <p:spPr bwMode="auto">
          <a:xfrm>
            <a:off x="2166938" y="4010025"/>
            <a:ext cx="230187" cy="230188"/>
          </a:xfrm>
          <a:prstGeom prst="rect">
            <a:avLst/>
          </a:prstGeom>
          <a:noFill/>
        </p:spPr>
      </p:pic>
      <p:pic>
        <p:nvPicPr>
          <p:cNvPr id="29827" name="Picture 131" descr="BD14868_"/>
          <p:cNvPicPr>
            <a:picLocks noChangeAspect="1" noChangeArrowheads="1"/>
          </p:cNvPicPr>
          <p:nvPr/>
        </p:nvPicPr>
        <p:blipFill>
          <a:blip r:embed="rId5" cstate="print"/>
          <a:srcRect/>
          <a:stretch>
            <a:fillRect/>
          </a:stretch>
        </p:blipFill>
        <p:spPr bwMode="auto">
          <a:xfrm>
            <a:off x="2628900" y="4008438"/>
            <a:ext cx="230188" cy="230187"/>
          </a:xfrm>
          <a:prstGeom prst="rect">
            <a:avLst/>
          </a:prstGeom>
          <a:noFill/>
        </p:spPr>
      </p:pic>
      <p:pic>
        <p:nvPicPr>
          <p:cNvPr id="29828" name="Picture 132" descr="BD14868_"/>
          <p:cNvPicPr>
            <a:picLocks noChangeAspect="1" noChangeArrowheads="1"/>
          </p:cNvPicPr>
          <p:nvPr/>
        </p:nvPicPr>
        <p:blipFill>
          <a:blip r:embed="rId5" cstate="print"/>
          <a:srcRect/>
          <a:stretch>
            <a:fillRect/>
          </a:stretch>
        </p:blipFill>
        <p:spPr bwMode="auto">
          <a:xfrm>
            <a:off x="3060700" y="4008438"/>
            <a:ext cx="230188" cy="230187"/>
          </a:xfrm>
          <a:prstGeom prst="rect">
            <a:avLst/>
          </a:prstGeom>
          <a:noFill/>
        </p:spPr>
      </p:pic>
      <p:pic>
        <p:nvPicPr>
          <p:cNvPr id="29829" name="Picture 133" descr="BD14868_"/>
          <p:cNvPicPr>
            <a:picLocks noChangeAspect="1" noChangeArrowheads="1"/>
          </p:cNvPicPr>
          <p:nvPr/>
        </p:nvPicPr>
        <p:blipFill>
          <a:blip r:embed="rId5" cstate="print"/>
          <a:srcRect/>
          <a:stretch>
            <a:fillRect/>
          </a:stretch>
        </p:blipFill>
        <p:spPr bwMode="auto">
          <a:xfrm>
            <a:off x="3606800" y="4010025"/>
            <a:ext cx="230188" cy="230188"/>
          </a:xfrm>
          <a:prstGeom prst="rect">
            <a:avLst/>
          </a:prstGeom>
          <a:noFill/>
        </p:spPr>
      </p:pic>
      <p:pic>
        <p:nvPicPr>
          <p:cNvPr id="29830" name="Picture 134" descr="BD14868_"/>
          <p:cNvPicPr>
            <a:picLocks noChangeAspect="1" noChangeArrowheads="1"/>
          </p:cNvPicPr>
          <p:nvPr/>
        </p:nvPicPr>
        <p:blipFill>
          <a:blip r:embed="rId5" cstate="print"/>
          <a:srcRect/>
          <a:stretch>
            <a:fillRect/>
          </a:stretch>
        </p:blipFill>
        <p:spPr bwMode="auto">
          <a:xfrm>
            <a:off x="4125913" y="3994150"/>
            <a:ext cx="230187" cy="230188"/>
          </a:xfrm>
          <a:prstGeom prst="rect">
            <a:avLst/>
          </a:prstGeom>
          <a:noFill/>
        </p:spPr>
      </p:pic>
      <p:pic>
        <p:nvPicPr>
          <p:cNvPr id="29831" name="Picture 135" descr="BD14868_"/>
          <p:cNvPicPr>
            <a:picLocks noChangeAspect="1" noChangeArrowheads="1"/>
          </p:cNvPicPr>
          <p:nvPr/>
        </p:nvPicPr>
        <p:blipFill>
          <a:blip r:embed="rId5" cstate="print"/>
          <a:srcRect/>
          <a:stretch>
            <a:fillRect/>
          </a:stretch>
        </p:blipFill>
        <p:spPr bwMode="auto">
          <a:xfrm>
            <a:off x="4602163" y="3994150"/>
            <a:ext cx="230187" cy="230188"/>
          </a:xfrm>
          <a:prstGeom prst="rect">
            <a:avLst/>
          </a:prstGeom>
          <a:noFill/>
        </p:spPr>
      </p:pic>
      <p:pic>
        <p:nvPicPr>
          <p:cNvPr id="29832" name="Picture 136" descr="BD14868_"/>
          <p:cNvPicPr>
            <a:picLocks noChangeAspect="1" noChangeArrowheads="1"/>
          </p:cNvPicPr>
          <p:nvPr/>
        </p:nvPicPr>
        <p:blipFill>
          <a:blip r:embed="rId5" cstate="print"/>
          <a:srcRect/>
          <a:stretch>
            <a:fillRect/>
          </a:stretch>
        </p:blipFill>
        <p:spPr bwMode="auto">
          <a:xfrm>
            <a:off x="5133975" y="3994150"/>
            <a:ext cx="230188" cy="230188"/>
          </a:xfrm>
          <a:prstGeom prst="rect">
            <a:avLst/>
          </a:prstGeom>
          <a:noFill/>
        </p:spPr>
      </p:pic>
      <p:pic>
        <p:nvPicPr>
          <p:cNvPr id="29833" name="Picture 137" descr="BD14868_"/>
          <p:cNvPicPr>
            <a:picLocks noChangeAspect="1" noChangeArrowheads="1"/>
          </p:cNvPicPr>
          <p:nvPr/>
        </p:nvPicPr>
        <p:blipFill>
          <a:blip r:embed="rId5" cstate="print"/>
          <a:srcRect/>
          <a:stretch>
            <a:fillRect/>
          </a:stretch>
        </p:blipFill>
        <p:spPr bwMode="auto">
          <a:xfrm>
            <a:off x="5653088" y="3994150"/>
            <a:ext cx="230187" cy="230188"/>
          </a:xfrm>
          <a:prstGeom prst="rect">
            <a:avLst/>
          </a:prstGeom>
          <a:noFill/>
        </p:spPr>
      </p:pic>
      <p:pic>
        <p:nvPicPr>
          <p:cNvPr id="29834" name="Picture 138" descr="BD14868_"/>
          <p:cNvPicPr>
            <a:picLocks noChangeAspect="1" noChangeArrowheads="1"/>
          </p:cNvPicPr>
          <p:nvPr/>
        </p:nvPicPr>
        <p:blipFill>
          <a:blip r:embed="rId5" cstate="print"/>
          <a:srcRect/>
          <a:stretch>
            <a:fillRect/>
          </a:stretch>
        </p:blipFill>
        <p:spPr bwMode="auto">
          <a:xfrm>
            <a:off x="6215063" y="3994150"/>
            <a:ext cx="230187" cy="230188"/>
          </a:xfrm>
          <a:prstGeom prst="rect">
            <a:avLst/>
          </a:prstGeom>
          <a:noFill/>
        </p:spPr>
      </p:pic>
      <p:pic>
        <p:nvPicPr>
          <p:cNvPr id="29835" name="Picture 139" descr="BD14868_"/>
          <p:cNvPicPr>
            <a:picLocks noChangeAspect="1" noChangeArrowheads="1"/>
          </p:cNvPicPr>
          <p:nvPr/>
        </p:nvPicPr>
        <p:blipFill>
          <a:blip r:embed="rId5" cstate="print"/>
          <a:srcRect/>
          <a:stretch>
            <a:fillRect/>
          </a:stretch>
        </p:blipFill>
        <p:spPr bwMode="auto">
          <a:xfrm>
            <a:off x="6718300" y="3994150"/>
            <a:ext cx="230188" cy="230188"/>
          </a:xfrm>
          <a:prstGeom prst="rect">
            <a:avLst/>
          </a:prstGeom>
          <a:noFill/>
        </p:spPr>
      </p:pic>
      <p:pic>
        <p:nvPicPr>
          <p:cNvPr id="29836" name="Picture 140" descr="BD14868_"/>
          <p:cNvPicPr>
            <a:picLocks noChangeAspect="1" noChangeArrowheads="1"/>
          </p:cNvPicPr>
          <p:nvPr/>
        </p:nvPicPr>
        <p:blipFill>
          <a:blip r:embed="rId5" cstate="print"/>
          <a:srcRect/>
          <a:stretch>
            <a:fillRect/>
          </a:stretch>
        </p:blipFill>
        <p:spPr bwMode="auto">
          <a:xfrm>
            <a:off x="7265988" y="3994150"/>
            <a:ext cx="230187" cy="230188"/>
          </a:xfrm>
          <a:prstGeom prst="rect">
            <a:avLst/>
          </a:prstGeom>
          <a:noFill/>
        </p:spPr>
      </p:pic>
      <p:pic>
        <p:nvPicPr>
          <p:cNvPr id="29837" name="Picture 141" descr="BD14868_"/>
          <p:cNvPicPr>
            <a:picLocks noChangeAspect="1" noChangeArrowheads="1"/>
          </p:cNvPicPr>
          <p:nvPr/>
        </p:nvPicPr>
        <p:blipFill>
          <a:blip r:embed="rId5" cstate="print"/>
          <a:srcRect/>
          <a:stretch>
            <a:fillRect/>
          </a:stretch>
        </p:blipFill>
        <p:spPr bwMode="auto">
          <a:xfrm>
            <a:off x="7797800" y="3994150"/>
            <a:ext cx="230188" cy="230188"/>
          </a:xfrm>
          <a:prstGeom prst="rect">
            <a:avLst/>
          </a:prstGeom>
          <a:noFill/>
        </p:spPr>
      </p:pic>
      <p:pic>
        <p:nvPicPr>
          <p:cNvPr id="29838" name="Picture 142" descr="BD14868_"/>
          <p:cNvPicPr>
            <a:picLocks noChangeAspect="1" noChangeArrowheads="1"/>
          </p:cNvPicPr>
          <p:nvPr/>
        </p:nvPicPr>
        <p:blipFill>
          <a:blip r:embed="rId5" cstate="print"/>
          <a:srcRect/>
          <a:stretch>
            <a:fillRect/>
          </a:stretch>
        </p:blipFill>
        <p:spPr bwMode="auto">
          <a:xfrm>
            <a:off x="1295400" y="5549900"/>
            <a:ext cx="230188" cy="230188"/>
          </a:xfrm>
          <a:prstGeom prst="rect">
            <a:avLst/>
          </a:prstGeom>
          <a:noFill/>
        </p:spPr>
      </p:pic>
      <p:sp>
        <p:nvSpPr>
          <p:cNvPr id="29839" name="Line 143"/>
          <p:cNvSpPr>
            <a:spLocks noChangeShapeType="1"/>
          </p:cNvSpPr>
          <p:nvPr/>
        </p:nvSpPr>
        <p:spPr bwMode="auto">
          <a:xfrm>
            <a:off x="8243888" y="3979863"/>
            <a:ext cx="325437" cy="144462"/>
          </a:xfrm>
          <a:prstGeom prst="line">
            <a:avLst/>
          </a:prstGeom>
          <a:noFill/>
          <a:ln w="38100">
            <a:solidFill>
              <a:schemeClr val="tx1"/>
            </a:solidFill>
            <a:round/>
            <a:headEnd/>
            <a:tailEnd/>
          </a:ln>
          <a:effectLst/>
        </p:spPr>
        <p:txBody>
          <a:bodyPr/>
          <a:lstStyle/>
          <a:p>
            <a:endParaRPr lang="it-IT"/>
          </a:p>
        </p:txBody>
      </p:sp>
      <p:sp>
        <p:nvSpPr>
          <p:cNvPr id="29840" name="Line 144"/>
          <p:cNvSpPr>
            <a:spLocks noChangeShapeType="1"/>
          </p:cNvSpPr>
          <p:nvPr/>
        </p:nvSpPr>
        <p:spPr bwMode="auto">
          <a:xfrm flipV="1">
            <a:off x="8243888" y="4124325"/>
            <a:ext cx="325437" cy="215900"/>
          </a:xfrm>
          <a:prstGeom prst="line">
            <a:avLst/>
          </a:prstGeom>
          <a:noFill/>
          <a:ln w="38100">
            <a:solidFill>
              <a:schemeClr val="tx1"/>
            </a:solidFill>
            <a:round/>
            <a:headEnd/>
            <a:tailEnd/>
          </a:ln>
          <a:effectLst/>
        </p:spPr>
        <p:txBody>
          <a:bodyPr/>
          <a:lstStyle/>
          <a:p>
            <a:endParaRPr lang="it-IT"/>
          </a:p>
        </p:txBody>
      </p:sp>
      <p:sp>
        <p:nvSpPr>
          <p:cNvPr id="29841" name="Text Box 145"/>
          <p:cNvSpPr txBox="1">
            <a:spLocks noChangeArrowheads="1"/>
          </p:cNvSpPr>
          <p:nvPr/>
        </p:nvSpPr>
        <p:spPr bwMode="auto">
          <a:xfrm>
            <a:off x="1044575" y="2876550"/>
            <a:ext cx="620713" cy="396875"/>
          </a:xfrm>
          <a:prstGeom prst="rect">
            <a:avLst/>
          </a:prstGeom>
          <a:noFill/>
          <a:ln w="9525">
            <a:noFill/>
            <a:miter lim="800000"/>
            <a:headEnd/>
            <a:tailEnd/>
          </a:ln>
          <a:effectLst/>
        </p:spPr>
        <p:txBody>
          <a:bodyPr wrap="none">
            <a:spAutoFit/>
          </a:bodyPr>
          <a:lstStyle/>
          <a:p>
            <a:pPr algn="l"/>
            <a:r>
              <a:rPr lang="it-IT" sz="2000" i="1">
                <a:latin typeface="Times New Roman" pitchFamily="18" charset="0"/>
              </a:rPr>
              <a:t>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Text Box 10"/>
          <p:cNvSpPr txBox="1">
            <a:spLocks noChangeArrowheads="1"/>
          </p:cNvSpPr>
          <p:nvPr/>
        </p:nvSpPr>
        <p:spPr bwMode="auto">
          <a:xfrm>
            <a:off x="869950" y="1174452"/>
            <a:ext cx="6732588" cy="396875"/>
          </a:xfrm>
          <a:prstGeom prst="rect">
            <a:avLst/>
          </a:prstGeom>
          <a:solidFill>
            <a:schemeClr val="bg1"/>
          </a:solidFill>
          <a:ln w="9525">
            <a:noFill/>
            <a:miter lim="800000"/>
            <a:headEnd/>
            <a:tailEnd/>
          </a:ln>
          <a:effectLst/>
        </p:spPr>
        <p:txBody>
          <a:bodyPr>
            <a:spAutoFit/>
          </a:bodyPr>
          <a:lstStyle/>
          <a:p>
            <a:pPr algn="l"/>
            <a:r>
              <a:rPr lang="it-IT" sz="2000" b="1">
                <a:solidFill>
                  <a:srgbClr val="FF0000"/>
                </a:solidFill>
                <a:latin typeface="Times New Roman" pitchFamily="18" charset="0"/>
                <a:cs typeface="Arial" charset="0"/>
              </a:rPr>
              <a:t>First step:</a:t>
            </a:r>
            <a:r>
              <a:rPr lang="it-IT" sz="2000">
                <a:solidFill>
                  <a:srgbClr val="000099"/>
                </a:solidFill>
                <a:latin typeface="Times New Roman" pitchFamily="18" charset="0"/>
                <a:cs typeface="Arial" charset="0"/>
              </a:rPr>
              <a:t> </a:t>
            </a:r>
            <a:r>
              <a:rPr lang="en-US" sz="2000">
                <a:latin typeface="Times New Roman" pitchFamily="18" charset="0"/>
              </a:rPr>
              <a:t>Compute (or ingest) RR from PMW and BT from IR</a:t>
            </a:r>
            <a:endParaRPr lang="it-IT" sz="2000">
              <a:latin typeface="Times New Roman" pitchFamily="18" charset="0"/>
            </a:endParaRPr>
          </a:p>
        </p:txBody>
      </p:sp>
      <p:sp>
        <p:nvSpPr>
          <p:cNvPr id="33803" name="Text Box 11"/>
          <p:cNvSpPr txBox="1">
            <a:spLocks noChangeArrowheads="1"/>
          </p:cNvSpPr>
          <p:nvPr/>
        </p:nvSpPr>
        <p:spPr bwMode="auto">
          <a:xfrm>
            <a:off x="985838" y="5890915"/>
            <a:ext cx="3448050" cy="641350"/>
          </a:xfrm>
          <a:prstGeom prst="rect">
            <a:avLst/>
          </a:prstGeom>
          <a:noFill/>
          <a:ln w="9525">
            <a:noFill/>
            <a:miter lim="800000"/>
            <a:headEnd/>
            <a:tailEnd/>
          </a:ln>
          <a:effectLst/>
        </p:spPr>
        <p:txBody>
          <a:bodyPr>
            <a:spAutoFit/>
          </a:bodyPr>
          <a:lstStyle/>
          <a:p>
            <a:r>
              <a:rPr lang="it-IT">
                <a:latin typeface="Times New Roman" pitchFamily="18" charset="0"/>
                <a:cs typeface="Arial" charset="0"/>
              </a:rPr>
              <a:t>AMSU overpass (NOAA15)</a:t>
            </a:r>
          </a:p>
          <a:p>
            <a:r>
              <a:rPr lang="it-IT">
                <a:latin typeface="Times New Roman" pitchFamily="18" charset="0"/>
                <a:cs typeface="Arial" charset="0"/>
              </a:rPr>
              <a:t>19 October 2006  </a:t>
            </a:r>
            <a:r>
              <a:rPr lang="en-US">
                <a:latin typeface="Times New Roman" pitchFamily="18" charset="0"/>
                <a:cs typeface="Arial" charset="0"/>
              </a:rPr>
              <a:t>~</a:t>
            </a:r>
            <a:r>
              <a:rPr lang="it-IT">
                <a:latin typeface="Times New Roman" pitchFamily="18" charset="0"/>
                <a:cs typeface="Arial" charset="0"/>
              </a:rPr>
              <a:t> 0520 UTC</a:t>
            </a:r>
            <a:endParaRPr lang="it-IT">
              <a:latin typeface="Times New Roman" pitchFamily="18" charset="0"/>
            </a:endParaRPr>
          </a:p>
        </p:txBody>
      </p:sp>
      <p:sp>
        <p:nvSpPr>
          <p:cNvPr id="33804" name="Text Box 12"/>
          <p:cNvSpPr txBox="1">
            <a:spLocks noChangeArrowheads="1"/>
          </p:cNvSpPr>
          <p:nvPr/>
        </p:nvSpPr>
        <p:spPr bwMode="auto">
          <a:xfrm>
            <a:off x="5154613" y="5956002"/>
            <a:ext cx="2952750" cy="641350"/>
          </a:xfrm>
          <a:prstGeom prst="rect">
            <a:avLst/>
          </a:prstGeom>
          <a:noFill/>
          <a:ln w="9525">
            <a:noFill/>
            <a:miter lim="800000"/>
            <a:headEnd/>
            <a:tailEnd/>
          </a:ln>
          <a:effectLst/>
        </p:spPr>
        <p:txBody>
          <a:bodyPr>
            <a:spAutoFit/>
          </a:bodyPr>
          <a:lstStyle/>
          <a:p>
            <a:r>
              <a:rPr lang="it-IT">
                <a:latin typeface="Times New Roman" pitchFamily="18" charset="0"/>
                <a:cs typeface="Arial" charset="0"/>
              </a:rPr>
              <a:t>SEVIRI CHANNEL 9 10.8  0542 UTC </a:t>
            </a:r>
            <a:endParaRPr lang="it-IT">
              <a:latin typeface="Times New Roman" pitchFamily="18" charset="0"/>
            </a:endParaRPr>
          </a:p>
        </p:txBody>
      </p:sp>
      <p:pic>
        <p:nvPicPr>
          <p:cNvPr id="33805" name="Picture 13" descr="paletta"/>
          <p:cNvPicPr>
            <a:picLocks noChangeAspect="1" noChangeArrowheads="1"/>
          </p:cNvPicPr>
          <p:nvPr/>
        </p:nvPicPr>
        <p:blipFill>
          <a:blip r:embed="rId3" cstate="print"/>
          <a:srcRect l="69389" t="1772" r="19193" b="4724"/>
          <a:stretch>
            <a:fillRect/>
          </a:stretch>
        </p:blipFill>
        <p:spPr bwMode="auto">
          <a:xfrm>
            <a:off x="4362450" y="1714202"/>
            <a:ext cx="388938" cy="4103688"/>
          </a:xfrm>
          <a:prstGeom prst="rect">
            <a:avLst/>
          </a:prstGeom>
          <a:noFill/>
          <a:ln w="9525">
            <a:noFill/>
            <a:miter lim="800000"/>
            <a:headEnd/>
            <a:tailEnd/>
          </a:ln>
        </p:spPr>
      </p:pic>
      <p:pic>
        <p:nvPicPr>
          <p:cNvPr id="33806" name="Picture 14" descr="200610190519-n15"/>
          <p:cNvPicPr>
            <a:picLocks noChangeAspect="1" noChangeArrowheads="1"/>
          </p:cNvPicPr>
          <p:nvPr/>
        </p:nvPicPr>
        <p:blipFill>
          <a:blip r:embed="rId4" cstate="print"/>
          <a:srcRect l="24213" t="8566" r="30118" b="4031"/>
          <a:stretch>
            <a:fillRect/>
          </a:stretch>
        </p:blipFill>
        <p:spPr bwMode="auto">
          <a:xfrm>
            <a:off x="762000" y="1787227"/>
            <a:ext cx="3562350" cy="3992563"/>
          </a:xfrm>
          <a:prstGeom prst="rect">
            <a:avLst/>
          </a:prstGeom>
          <a:noFill/>
          <a:ln w="9525">
            <a:noFill/>
            <a:miter lim="800000"/>
            <a:headEnd/>
            <a:tailEnd/>
          </a:ln>
        </p:spPr>
      </p:pic>
      <p:pic>
        <p:nvPicPr>
          <p:cNvPr id="33807" name="Picture 15" descr="200610190542-tempWV"/>
          <p:cNvPicPr>
            <a:picLocks noChangeAspect="1" noChangeArrowheads="1"/>
          </p:cNvPicPr>
          <p:nvPr/>
        </p:nvPicPr>
        <p:blipFill>
          <a:blip r:embed="rId5" cstate="print"/>
          <a:srcRect l="23032" t="3780" r="27165" b="3780"/>
          <a:stretch>
            <a:fillRect/>
          </a:stretch>
        </p:blipFill>
        <p:spPr bwMode="auto">
          <a:xfrm>
            <a:off x="4902200" y="1714202"/>
            <a:ext cx="3568700"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54" name="Object 10"/>
          <p:cNvGraphicFramePr>
            <a:graphicFrameLocks noChangeAspect="1"/>
          </p:cNvGraphicFramePr>
          <p:nvPr/>
        </p:nvGraphicFramePr>
        <p:xfrm>
          <a:off x="1143000" y="1576536"/>
          <a:ext cx="7251700" cy="4876800"/>
        </p:xfrm>
        <a:graphic>
          <a:graphicData uri="http://schemas.openxmlformats.org/presentationml/2006/ole">
            <p:oleObj spid="_x0000_s5122" name="Diapositiva" r:id="rId4" imgW="4087532" imgH="3064612" progId="PowerPoint.Slide.8">
              <p:embed/>
            </p:oleObj>
          </a:graphicData>
        </a:graphic>
      </p:graphicFrame>
      <p:sp>
        <p:nvSpPr>
          <p:cNvPr id="108555" name="Text Box 11"/>
          <p:cNvSpPr txBox="1">
            <a:spLocks noChangeArrowheads="1"/>
          </p:cNvSpPr>
          <p:nvPr/>
        </p:nvSpPr>
        <p:spPr bwMode="auto">
          <a:xfrm>
            <a:off x="539552" y="1052736"/>
            <a:ext cx="8208963" cy="701675"/>
          </a:xfrm>
          <a:prstGeom prst="rect">
            <a:avLst/>
          </a:prstGeom>
          <a:noFill/>
          <a:ln w="9525">
            <a:noFill/>
            <a:miter lim="800000"/>
            <a:headEnd/>
            <a:tailEnd/>
          </a:ln>
          <a:effectLst/>
        </p:spPr>
        <p:txBody>
          <a:bodyPr>
            <a:spAutoFit/>
          </a:bodyPr>
          <a:lstStyle/>
          <a:p>
            <a:pPr algn="l">
              <a:spcBef>
                <a:spcPct val="50000"/>
              </a:spcBef>
            </a:pPr>
            <a:r>
              <a:rPr lang="en-GB" sz="2000" b="1" dirty="0">
                <a:solidFill>
                  <a:srgbClr val="FF0000"/>
                </a:solidFill>
                <a:latin typeface="Times New Roman" pitchFamily="18" charset="0"/>
              </a:rPr>
              <a:t>Second step:</a:t>
            </a:r>
            <a:r>
              <a:rPr lang="en-GB" sz="2000" dirty="0">
                <a:solidFill>
                  <a:srgbClr val="FF0000"/>
                </a:solidFill>
                <a:latin typeface="Times New Roman" pitchFamily="18" charset="0"/>
              </a:rPr>
              <a:t> </a:t>
            </a:r>
            <a:r>
              <a:rPr lang="en-GB" sz="2000" dirty="0">
                <a:latin typeface="Times New Roman" pitchFamily="18" charset="0"/>
              </a:rPr>
              <a:t>Extract space and time coincident locations from IR and MW data</a:t>
            </a:r>
            <a:endParaRPr lang="it-IT" sz="2000" dirty="0">
              <a:latin typeface="Times New Roman" pitchFamily="18" charset="0"/>
            </a:endParaRPr>
          </a:p>
        </p:txBody>
      </p:sp>
      <p:sp>
        <p:nvSpPr>
          <p:cNvPr id="108556" name="Text Box 12"/>
          <p:cNvSpPr txBox="1">
            <a:spLocks noChangeArrowheads="1"/>
          </p:cNvSpPr>
          <p:nvPr/>
        </p:nvSpPr>
        <p:spPr bwMode="auto">
          <a:xfrm>
            <a:off x="899592" y="1772816"/>
            <a:ext cx="1079500" cy="336550"/>
          </a:xfrm>
          <a:prstGeom prst="rect">
            <a:avLst/>
          </a:prstGeom>
          <a:noFill/>
          <a:ln w="9525">
            <a:noFill/>
            <a:miter lim="800000"/>
            <a:headEnd/>
            <a:tailEnd/>
          </a:ln>
          <a:effectLst/>
        </p:spPr>
        <p:txBody>
          <a:bodyPr>
            <a:spAutoFit/>
          </a:bodyPr>
          <a:lstStyle/>
          <a:p>
            <a:pPr algn="l">
              <a:spcBef>
                <a:spcPct val="50000"/>
              </a:spcBef>
            </a:pPr>
            <a:r>
              <a:rPr lang="en-GB" sz="1600" b="1" dirty="0">
                <a:solidFill>
                  <a:srgbClr val="808080"/>
                </a:solidFill>
                <a:effectLst>
                  <a:outerShdw blurRad="38100" dist="38100" dir="2700000" algn="tl">
                    <a:srgbClr val="C0C0C0"/>
                  </a:outerShdw>
                </a:effectLst>
                <a:latin typeface="Times New Roman" pitchFamily="18" charset="0"/>
              </a:rPr>
              <a:t>LEO MW</a:t>
            </a:r>
            <a:endParaRPr lang="it-IT" sz="2400" dirty="0">
              <a:solidFill>
                <a:srgbClr val="808080"/>
              </a:solidFill>
              <a:latin typeface="Times New Roman" pitchFamily="18" charset="0"/>
            </a:endParaRPr>
          </a:p>
        </p:txBody>
      </p:sp>
      <p:sp>
        <p:nvSpPr>
          <p:cNvPr id="108557" name="Text Box 13"/>
          <p:cNvSpPr txBox="1">
            <a:spLocks noChangeArrowheads="1"/>
          </p:cNvSpPr>
          <p:nvPr/>
        </p:nvSpPr>
        <p:spPr bwMode="auto">
          <a:xfrm>
            <a:off x="7668344" y="1556792"/>
            <a:ext cx="936625" cy="336550"/>
          </a:xfrm>
          <a:prstGeom prst="rect">
            <a:avLst/>
          </a:prstGeom>
          <a:noFill/>
          <a:ln w="9525">
            <a:noFill/>
            <a:miter lim="800000"/>
            <a:headEnd/>
            <a:tailEnd/>
          </a:ln>
          <a:effectLst/>
        </p:spPr>
        <p:txBody>
          <a:bodyPr>
            <a:spAutoFit/>
          </a:bodyPr>
          <a:lstStyle/>
          <a:p>
            <a:pPr algn="l">
              <a:spcBef>
                <a:spcPct val="50000"/>
              </a:spcBef>
            </a:pPr>
            <a:r>
              <a:rPr lang="en-GB" sz="1600" b="1" dirty="0">
                <a:solidFill>
                  <a:srgbClr val="808080"/>
                </a:solidFill>
                <a:effectLst>
                  <a:outerShdw blurRad="38100" dist="38100" dir="2700000" algn="tl">
                    <a:srgbClr val="C0C0C0"/>
                  </a:outerShdw>
                </a:effectLst>
                <a:latin typeface="Times New Roman" pitchFamily="18" charset="0"/>
              </a:rPr>
              <a:t>GEO IR</a:t>
            </a:r>
            <a:endParaRPr lang="it-IT" sz="2400" dirty="0">
              <a:solidFill>
                <a:srgbClr val="808080"/>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0" name="Picture 10" descr="mappa"/>
          <p:cNvPicPr>
            <a:picLocks noChangeAspect="1" noChangeArrowheads="1"/>
          </p:cNvPicPr>
          <p:nvPr/>
        </p:nvPicPr>
        <p:blipFill>
          <a:blip r:embed="rId3" cstate="print"/>
          <a:srcRect l="3543" t="3024" r="8858" b="3024"/>
          <a:stretch>
            <a:fillRect/>
          </a:stretch>
        </p:blipFill>
        <p:spPr bwMode="auto">
          <a:xfrm>
            <a:off x="1258888" y="2097088"/>
            <a:ext cx="6791325" cy="4265612"/>
          </a:xfrm>
          <a:prstGeom prst="rect">
            <a:avLst/>
          </a:prstGeom>
          <a:noFill/>
          <a:ln w="9525">
            <a:noFill/>
            <a:miter lim="800000"/>
            <a:headEnd/>
            <a:tailEnd/>
          </a:ln>
        </p:spPr>
      </p:pic>
      <p:sp>
        <p:nvSpPr>
          <p:cNvPr id="112651" name="Rectangle 11"/>
          <p:cNvSpPr>
            <a:spLocks noChangeArrowheads="1"/>
          </p:cNvSpPr>
          <p:nvPr/>
        </p:nvSpPr>
        <p:spPr bwMode="auto">
          <a:xfrm>
            <a:off x="467544" y="980728"/>
            <a:ext cx="8531994" cy="1323439"/>
          </a:xfrm>
          <a:prstGeom prst="rect">
            <a:avLst/>
          </a:prstGeom>
          <a:solidFill>
            <a:schemeClr val="bg1"/>
          </a:solidFill>
          <a:ln w="9525">
            <a:noFill/>
            <a:miter lim="800000"/>
            <a:headEnd/>
            <a:tailEnd/>
          </a:ln>
          <a:effectLst/>
        </p:spPr>
        <p:txBody>
          <a:bodyPr wrap="square">
            <a:spAutoFit/>
          </a:bodyPr>
          <a:lstStyle/>
          <a:p>
            <a:pPr marL="174625" algn="l"/>
            <a:r>
              <a:rPr lang="en-US" sz="2000" b="1" dirty="0">
                <a:solidFill>
                  <a:srgbClr val="FF0000"/>
                </a:solidFill>
                <a:latin typeface="Times New Roman" pitchFamily="18" charset="0"/>
              </a:rPr>
              <a:t>Third step:</a:t>
            </a:r>
            <a:r>
              <a:rPr lang="en-US" sz="2000" dirty="0">
                <a:latin typeface="Times New Roman" pitchFamily="18" charset="0"/>
              </a:rPr>
              <a:t> Accumulate coincident points are for NHOURS = 24 h in each grid point (</a:t>
            </a:r>
            <a:r>
              <a:rPr lang="en-US" sz="2000" dirty="0" err="1">
                <a:latin typeface="Times New Roman" pitchFamily="18" charset="0"/>
              </a:rPr>
              <a:t>i</a:t>
            </a:r>
            <a:r>
              <a:rPr lang="en-US" sz="2000" dirty="0">
                <a:latin typeface="Times New Roman" pitchFamily="18" charset="0"/>
              </a:rPr>
              <a:t>, j) of the mesh (2.5° x 2.5°) covering the area.  To reach a certain coverage (75%) or minimum number of points (400) to get geo-located BT </a:t>
            </a:r>
            <a:r>
              <a:rPr lang="en-US" sz="2000" dirty="0" err="1">
                <a:latin typeface="Times New Roman" pitchFamily="18" charset="0"/>
              </a:rPr>
              <a:t>vs</a:t>
            </a:r>
            <a:r>
              <a:rPr lang="en-US" sz="2000" dirty="0">
                <a:latin typeface="Times New Roman" pitchFamily="18" charset="0"/>
              </a:rPr>
              <a:t> rain rate relationships</a:t>
            </a:r>
            <a:endParaRPr lang="en-GB" sz="2000" dirty="0">
              <a:latin typeface="Times New Roman" pitchFamily="18" charset="0"/>
            </a:endParaRPr>
          </a:p>
        </p:txBody>
      </p:sp>
      <p:sp>
        <p:nvSpPr>
          <p:cNvPr id="112652" name="Line 12"/>
          <p:cNvSpPr>
            <a:spLocks noChangeShapeType="1"/>
          </p:cNvSpPr>
          <p:nvPr/>
        </p:nvSpPr>
        <p:spPr bwMode="auto">
          <a:xfrm>
            <a:off x="3433763" y="3038475"/>
            <a:ext cx="0" cy="2016125"/>
          </a:xfrm>
          <a:prstGeom prst="line">
            <a:avLst/>
          </a:prstGeom>
          <a:noFill/>
          <a:ln w="31750">
            <a:solidFill>
              <a:srgbClr val="FF0000"/>
            </a:solidFill>
            <a:round/>
            <a:headEnd/>
            <a:tailEnd/>
          </a:ln>
          <a:effectLst/>
        </p:spPr>
        <p:txBody>
          <a:bodyPr/>
          <a:lstStyle/>
          <a:p>
            <a:endParaRPr lang="it-IT"/>
          </a:p>
        </p:txBody>
      </p:sp>
      <p:sp>
        <p:nvSpPr>
          <p:cNvPr id="112653" name="Line 13"/>
          <p:cNvSpPr>
            <a:spLocks noChangeShapeType="1"/>
          </p:cNvSpPr>
          <p:nvPr/>
        </p:nvSpPr>
        <p:spPr bwMode="auto">
          <a:xfrm>
            <a:off x="5089525" y="2998788"/>
            <a:ext cx="0" cy="2016125"/>
          </a:xfrm>
          <a:prstGeom prst="line">
            <a:avLst/>
          </a:prstGeom>
          <a:noFill/>
          <a:ln w="31750">
            <a:solidFill>
              <a:srgbClr val="FF0000"/>
            </a:solidFill>
            <a:round/>
            <a:headEnd/>
            <a:tailEnd/>
          </a:ln>
          <a:effectLst/>
        </p:spPr>
        <p:txBody>
          <a:bodyPr/>
          <a:lstStyle/>
          <a:p>
            <a:endParaRPr lang="it-IT"/>
          </a:p>
        </p:txBody>
      </p:sp>
      <p:sp>
        <p:nvSpPr>
          <p:cNvPr id="112654" name="Line 14"/>
          <p:cNvSpPr>
            <a:spLocks noChangeShapeType="1"/>
          </p:cNvSpPr>
          <p:nvPr/>
        </p:nvSpPr>
        <p:spPr bwMode="auto">
          <a:xfrm>
            <a:off x="3846513" y="2998788"/>
            <a:ext cx="0" cy="2016125"/>
          </a:xfrm>
          <a:prstGeom prst="line">
            <a:avLst/>
          </a:prstGeom>
          <a:noFill/>
          <a:ln w="31750">
            <a:solidFill>
              <a:srgbClr val="FF0000"/>
            </a:solidFill>
            <a:round/>
            <a:headEnd/>
            <a:tailEnd/>
          </a:ln>
          <a:effectLst/>
        </p:spPr>
        <p:txBody>
          <a:bodyPr/>
          <a:lstStyle/>
          <a:p>
            <a:endParaRPr lang="it-IT"/>
          </a:p>
        </p:txBody>
      </p:sp>
      <p:sp>
        <p:nvSpPr>
          <p:cNvPr id="112655" name="Line 15"/>
          <p:cNvSpPr>
            <a:spLocks noChangeShapeType="1"/>
          </p:cNvSpPr>
          <p:nvPr/>
        </p:nvSpPr>
        <p:spPr bwMode="auto">
          <a:xfrm>
            <a:off x="4657725" y="3005138"/>
            <a:ext cx="0" cy="2016125"/>
          </a:xfrm>
          <a:prstGeom prst="line">
            <a:avLst/>
          </a:prstGeom>
          <a:noFill/>
          <a:ln w="31750">
            <a:solidFill>
              <a:srgbClr val="FF0000"/>
            </a:solidFill>
            <a:round/>
            <a:headEnd/>
            <a:tailEnd/>
          </a:ln>
          <a:effectLst/>
        </p:spPr>
        <p:txBody>
          <a:bodyPr/>
          <a:lstStyle/>
          <a:p>
            <a:endParaRPr lang="it-IT"/>
          </a:p>
        </p:txBody>
      </p:sp>
      <p:sp>
        <p:nvSpPr>
          <p:cNvPr id="112656" name="Line 16"/>
          <p:cNvSpPr>
            <a:spLocks noChangeShapeType="1"/>
          </p:cNvSpPr>
          <p:nvPr/>
        </p:nvSpPr>
        <p:spPr bwMode="auto">
          <a:xfrm>
            <a:off x="4265613" y="3013075"/>
            <a:ext cx="0" cy="2016125"/>
          </a:xfrm>
          <a:prstGeom prst="line">
            <a:avLst/>
          </a:prstGeom>
          <a:noFill/>
          <a:ln w="31750">
            <a:solidFill>
              <a:srgbClr val="FF0000"/>
            </a:solidFill>
            <a:round/>
            <a:headEnd/>
            <a:tailEnd/>
          </a:ln>
          <a:effectLst/>
        </p:spPr>
        <p:txBody>
          <a:bodyPr/>
          <a:lstStyle/>
          <a:p>
            <a:endParaRPr lang="it-IT"/>
          </a:p>
        </p:txBody>
      </p:sp>
      <p:sp>
        <p:nvSpPr>
          <p:cNvPr id="112657" name="Line 17"/>
          <p:cNvSpPr>
            <a:spLocks noChangeShapeType="1"/>
          </p:cNvSpPr>
          <p:nvPr/>
        </p:nvSpPr>
        <p:spPr bwMode="auto">
          <a:xfrm>
            <a:off x="5475288" y="3038475"/>
            <a:ext cx="0" cy="2016125"/>
          </a:xfrm>
          <a:prstGeom prst="line">
            <a:avLst/>
          </a:prstGeom>
          <a:noFill/>
          <a:ln w="31750">
            <a:solidFill>
              <a:srgbClr val="FF0000"/>
            </a:solidFill>
            <a:round/>
            <a:headEnd/>
            <a:tailEnd/>
          </a:ln>
          <a:effectLst/>
        </p:spPr>
        <p:txBody>
          <a:bodyPr/>
          <a:lstStyle/>
          <a:p>
            <a:endParaRPr lang="it-IT"/>
          </a:p>
        </p:txBody>
      </p:sp>
      <p:sp>
        <p:nvSpPr>
          <p:cNvPr id="112658" name="Line 18"/>
          <p:cNvSpPr>
            <a:spLocks noChangeShapeType="1"/>
          </p:cNvSpPr>
          <p:nvPr/>
        </p:nvSpPr>
        <p:spPr bwMode="auto">
          <a:xfrm>
            <a:off x="3408363" y="2998788"/>
            <a:ext cx="2087562" cy="0"/>
          </a:xfrm>
          <a:prstGeom prst="line">
            <a:avLst/>
          </a:prstGeom>
          <a:noFill/>
          <a:ln w="31750">
            <a:solidFill>
              <a:srgbClr val="FF0000"/>
            </a:solidFill>
            <a:round/>
            <a:headEnd/>
            <a:tailEnd/>
          </a:ln>
          <a:effectLst/>
        </p:spPr>
        <p:txBody>
          <a:bodyPr/>
          <a:lstStyle/>
          <a:p>
            <a:endParaRPr lang="it-IT"/>
          </a:p>
        </p:txBody>
      </p:sp>
      <p:sp>
        <p:nvSpPr>
          <p:cNvPr id="112659" name="Line 19"/>
          <p:cNvSpPr>
            <a:spLocks noChangeShapeType="1"/>
          </p:cNvSpPr>
          <p:nvPr/>
        </p:nvSpPr>
        <p:spPr bwMode="auto">
          <a:xfrm>
            <a:off x="3433763" y="3398838"/>
            <a:ext cx="2087562" cy="0"/>
          </a:xfrm>
          <a:prstGeom prst="line">
            <a:avLst/>
          </a:prstGeom>
          <a:noFill/>
          <a:ln w="31750">
            <a:solidFill>
              <a:srgbClr val="FF0000"/>
            </a:solidFill>
            <a:round/>
            <a:headEnd/>
            <a:tailEnd/>
          </a:ln>
          <a:effectLst/>
        </p:spPr>
        <p:txBody>
          <a:bodyPr/>
          <a:lstStyle/>
          <a:p>
            <a:endParaRPr lang="it-IT"/>
          </a:p>
        </p:txBody>
      </p:sp>
      <p:sp>
        <p:nvSpPr>
          <p:cNvPr id="112660" name="Line 20"/>
          <p:cNvSpPr>
            <a:spLocks noChangeShapeType="1"/>
          </p:cNvSpPr>
          <p:nvPr/>
        </p:nvSpPr>
        <p:spPr bwMode="auto">
          <a:xfrm>
            <a:off x="3421063" y="3817938"/>
            <a:ext cx="2087562" cy="0"/>
          </a:xfrm>
          <a:prstGeom prst="line">
            <a:avLst/>
          </a:prstGeom>
          <a:noFill/>
          <a:ln w="31750">
            <a:solidFill>
              <a:srgbClr val="FF0000"/>
            </a:solidFill>
            <a:round/>
            <a:headEnd/>
            <a:tailEnd/>
          </a:ln>
          <a:effectLst/>
        </p:spPr>
        <p:txBody>
          <a:bodyPr/>
          <a:lstStyle/>
          <a:p>
            <a:endParaRPr lang="it-IT"/>
          </a:p>
        </p:txBody>
      </p:sp>
      <p:sp>
        <p:nvSpPr>
          <p:cNvPr id="112661" name="Line 21"/>
          <p:cNvSpPr>
            <a:spLocks noChangeShapeType="1"/>
          </p:cNvSpPr>
          <p:nvPr/>
        </p:nvSpPr>
        <p:spPr bwMode="auto">
          <a:xfrm>
            <a:off x="3421063" y="4230688"/>
            <a:ext cx="2087562" cy="0"/>
          </a:xfrm>
          <a:prstGeom prst="line">
            <a:avLst/>
          </a:prstGeom>
          <a:noFill/>
          <a:ln w="31750">
            <a:solidFill>
              <a:srgbClr val="FF0000"/>
            </a:solidFill>
            <a:round/>
            <a:headEnd/>
            <a:tailEnd/>
          </a:ln>
          <a:effectLst/>
        </p:spPr>
        <p:txBody>
          <a:bodyPr/>
          <a:lstStyle/>
          <a:p>
            <a:endParaRPr lang="it-IT"/>
          </a:p>
        </p:txBody>
      </p:sp>
      <p:sp>
        <p:nvSpPr>
          <p:cNvPr id="112662" name="Line 22"/>
          <p:cNvSpPr>
            <a:spLocks noChangeShapeType="1"/>
          </p:cNvSpPr>
          <p:nvPr/>
        </p:nvSpPr>
        <p:spPr bwMode="auto">
          <a:xfrm>
            <a:off x="3379788" y="4622800"/>
            <a:ext cx="2087562" cy="0"/>
          </a:xfrm>
          <a:prstGeom prst="line">
            <a:avLst/>
          </a:prstGeom>
          <a:noFill/>
          <a:ln w="31750">
            <a:solidFill>
              <a:srgbClr val="FF0000"/>
            </a:solidFill>
            <a:round/>
            <a:headEnd/>
            <a:tailEnd/>
          </a:ln>
          <a:effectLst/>
        </p:spPr>
        <p:txBody>
          <a:bodyPr/>
          <a:lstStyle/>
          <a:p>
            <a:endParaRPr lang="it-IT"/>
          </a:p>
        </p:txBody>
      </p:sp>
      <p:sp>
        <p:nvSpPr>
          <p:cNvPr id="112663" name="Line 23"/>
          <p:cNvSpPr>
            <a:spLocks noChangeShapeType="1"/>
          </p:cNvSpPr>
          <p:nvPr/>
        </p:nvSpPr>
        <p:spPr bwMode="auto">
          <a:xfrm>
            <a:off x="3414713" y="5033963"/>
            <a:ext cx="2087562" cy="0"/>
          </a:xfrm>
          <a:prstGeom prst="line">
            <a:avLst/>
          </a:prstGeom>
          <a:noFill/>
          <a:ln w="31750">
            <a:solidFill>
              <a:srgbClr val="FF0000"/>
            </a:solidFill>
            <a:round/>
            <a:headEnd/>
            <a:tailEnd/>
          </a:ln>
          <a:effectLst/>
        </p:spPr>
        <p:txBody>
          <a:bodyPr/>
          <a:lstStyle/>
          <a:p>
            <a:endParaRPr lang="it-IT"/>
          </a:p>
        </p:txBody>
      </p:sp>
      <p:sp>
        <p:nvSpPr>
          <p:cNvPr id="112664" name="Rectangle 24"/>
          <p:cNvSpPr>
            <a:spLocks noChangeArrowheads="1"/>
          </p:cNvSpPr>
          <p:nvPr/>
        </p:nvSpPr>
        <p:spPr bwMode="auto">
          <a:xfrm>
            <a:off x="2755900" y="3771900"/>
            <a:ext cx="774700" cy="457200"/>
          </a:xfrm>
          <a:prstGeom prst="rect">
            <a:avLst/>
          </a:prstGeom>
          <a:noFill/>
          <a:ln w="9525">
            <a:noFill/>
            <a:miter lim="800000"/>
            <a:headEnd/>
            <a:tailEnd/>
          </a:ln>
          <a:effectLst/>
        </p:spPr>
        <p:txBody>
          <a:bodyPr>
            <a:spAutoFit/>
          </a:bodyPr>
          <a:lstStyle/>
          <a:p>
            <a:pPr algn="l"/>
            <a:r>
              <a:rPr lang="en-US" sz="2400" b="1">
                <a:solidFill>
                  <a:srgbClr val="FF0000"/>
                </a:solidFill>
                <a:latin typeface="Times New Roman" pitchFamily="18" charset="0"/>
              </a:rPr>
              <a:t>2.5°</a:t>
            </a:r>
          </a:p>
        </p:txBody>
      </p:sp>
      <p:sp>
        <p:nvSpPr>
          <p:cNvPr id="112665" name="Rectangle 25"/>
          <p:cNvSpPr>
            <a:spLocks noChangeArrowheads="1"/>
          </p:cNvSpPr>
          <p:nvPr/>
        </p:nvSpPr>
        <p:spPr bwMode="auto">
          <a:xfrm>
            <a:off x="3810000" y="4970463"/>
            <a:ext cx="774700" cy="457200"/>
          </a:xfrm>
          <a:prstGeom prst="rect">
            <a:avLst/>
          </a:prstGeom>
          <a:noFill/>
          <a:ln w="9525">
            <a:noFill/>
            <a:miter lim="800000"/>
            <a:headEnd/>
            <a:tailEnd/>
          </a:ln>
          <a:effectLst/>
        </p:spPr>
        <p:txBody>
          <a:bodyPr>
            <a:spAutoFit/>
          </a:bodyPr>
          <a:lstStyle/>
          <a:p>
            <a:pPr algn="l"/>
            <a:r>
              <a:rPr lang="en-US" sz="2400" b="1">
                <a:solidFill>
                  <a:srgbClr val="FF0000"/>
                </a:solidFill>
                <a:latin typeface="Times New Roman" pitchFamily="18" charset="0"/>
              </a:rPr>
              <a:t>2.5°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 name="Text Box 102"/>
          <p:cNvSpPr txBox="1">
            <a:spLocks noChangeArrowheads="1"/>
          </p:cNvSpPr>
          <p:nvPr/>
        </p:nvSpPr>
        <p:spPr bwMode="auto">
          <a:xfrm>
            <a:off x="1691680" y="764704"/>
            <a:ext cx="7056438" cy="396875"/>
          </a:xfrm>
          <a:prstGeom prst="rect">
            <a:avLst/>
          </a:prstGeom>
          <a:noFill/>
          <a:ln w="9525">
            <a:noFill/>
            <a:miter lim="800000"/>
            <a:headEnd/>
            <a:tailEnd/>
          </a:ln>
          <a:effectLst/>
        </p:spPr>
        <p:txBody>
          <a:bodyPr>
            <a:spAutoFit/>
          </a:bodyPr>
          <a:lstStyle/>
          <a:p>
            <a:pPr algn="l">
              <a:spcBef>
                <a:spcPct val="50000"/>
              </a:spcBef>
            </a:pPr>
            <a:r>
              <a:rPr lang="it-IT" sz="2000" b="1" dirty="0" err="1">
                <a:solidFill>
                  <a:srgbClr val="FF0000"/>
                </a:solidFill>
                <a:latin typeface="Times New Roman" pitchFamily="18" charset="0"/>
              </a:rPr>
              <a:t>Fourth</a:t>
            </a:r>
            <a:r>
              <a:rPr lang="it-IT" sz="2000" b="1" dirty="0">
                <a:solidFill>
                  <a:srgbClr val="FF0000"/>
                </a:solidFill>
                <a:latin typeface="Times New Roman" pitchFamily="18" charset="0"/>
              </a:rPr>
              <a:t> </a:t>
            </a:r>
            <a:r>
              <a:rPr lang="it-IT" sz="2000" b="1" dirty="0" err="1">
                <a:solidFill>
                  <a:srgbClr val="FF0000"/>
                </a:solidFill>
                <a:latin typeface="Times New Roman" pitchFamily="18" charset="0"/>
              </a:rPr>
              <a:t>step</a:t>
            </a:r>
            <a:r>
              <a:rPr lang="it-IT" sz="2000" b="1" dirty="0">
                <a:solidFill>
                  <a:srgbClr val="FF0000"/>
                </a:solidFill>
                <a:latin typeface="Times New Roman" pitchFamily="18" charset="0"/>
              </a:rPr>
              <a:t>:</a:t>
            </a:r>
            <a:r>
              <a:rPr lang="it-IT" sz="2000" dirty="0">
                <a:latin typeface="Times New Roman" pitchFamily="18" charset="0"/>
              </a:rPr>
              <a:t> </a:t>
            </a:r>
            <a:r>
              <a:rPr lang="it-IT" sz="2000" dirty="0" err="1">
                <a:latin typeface="Times New Roman" pitchFamily="18" charset="0"/>
              </a:rPr>
              <a:t>Apply</a:t>
            </a:r>
            <a:r>
              <a:rPr lang="it-IT" sz="2000" dirty="0">
                <a:latin typeface="Times New Roman" pitchFamily="18" charset="0"/>
              </a:rPr>
              <a:t> the </a:t>
            </a:r>
            <a:r>
              <a:rPr lang="it-IT" sz="2000" dirty="0" err="1">
                <a:latin typeface="Times New Roman" pitchFamily="18" charset="0"/>
              </a:rPr>
              <a:t>Probability</a:t>
            </a:r>
            <a:r>
              <a:rPr lang="it-IT" sz="2000" dirty="0">
                <a:latin typeface="Times New Roman" pitchFamily="18" charset="0"/>
              </a:rPr>
              <a:t> </a:t>
            </a:r>
            <a:r>
              <a:rPr lang="it-IT" sz="2000" dirty="0" err="1">
                <a:latin typeface="Times New Roman" pitchFamily="18" charset="0"/>
              </a:rPr>
              <a:t>Matching</a:t>
            </a:r>
            <a:r>
              <a:rPr lang="it-IT" sz="2000" dirty="0">
                <a:latin typeface="Times New Roman" pitchFamily="18" charset="0"/>
              </a:rPr>
              <a:t> </a:t>
            </a:r>
            <a:r>
              <a:rPr lang="it-IT" sz="2000" dirty="0" err="1">
                <a:latin typeface="Times New Roman" pitchFamily="18" charset="0"/>
              </a:rPr>
              <a:t>Method</a:t>
            </a:r>
            <a:r>
              <a:rPr lang="it-IT" sz="2000" dirty="0">
                <a:latin typeface="Times New Roman" pitchFamily="18" charset="0"/>
              </a:rPr>
              <a:t> (PMM)</a:t>
            </a:r>
          </a:p>
        </p:txBody>
      </p:sp>
      <p:grpSp>
        <p:nvGrpSpPr>
          <p:cNvPr id="3" name="Group 177"/>
          <p:cNvGrpSpPr>
            <a:grpSpLocks/>
          </p:cNvGrpSpPr>
          <p:nvPr/>
        </p:nvGrpSpPr>
        <p:grpSpPr bwMode="auto">
          <a:xfrm>
            <a:off x="1079500" y="1517650"/>
            <a:ext cx="3057525" cy="2257425"/>
            <a:chOff x="570" y="436"/>
            <a:chExt cx="1926" cy="1422"/>
          </a:xfrm>
        </p:grpSpPr>
        <p:grpSp>
          <p:nvGrpSpPr>
            <p:cNvPr id="4" name="Group 170"/>
            <p:cNvGrpSpPr>
              <a:grpSpLocks/>
            </p:cNvGrpSpPr>
            <p:nvPr/>
          </p:nvGrpSpPr>
          <p:grpSpPr bwMode="auto">
            <a:xfrm>
              <a:off x="570" y="436"/>
              <a:ext cx="1614" cy="1422"/>
              <a:chOff x="547" y="436"/>
              <a:chExt cx="2305" cy="2032"/>
            </a:xfrm>
          </p:grpSpPr>
          <p:pic>
            <p:nvPicPr>
              <p:cNvPr id="114792" name="Picture 104"/>
              <p:cNvPicPr>
                <a:picLocks noChangeArrowheads="1"/>
              </p:cNvPicPr>
              <p:nvPr/>
            </p:nvPicPr>
            <p:blipFill>
              <a:blip r:embed="rId3" cstate="print"/>
              <a:srcRect l="10690" t="3027" r="2068" b="7457"/>
              <a:stretch>
                <a:fillRect/>
              </a:stretch>
            </p:blipFill>
            <p:spPr bwMode="auto">
              <a:xfrm>
                <a:off x="774" y="532"/>
                <a:ext cx="2009" cy="1650"/>
              </a:xfrm>
              <a:prstGeom prst="rect">
                <a:avLst/>
              </a:prstGeom>
              <a:noFill/>
              <a:ln w="9525">
                <a:noFill/>
                <a:miter lim="800000"/>
                <a:headEnd/>
                <a:tailEnd/>
              </a:ln>
            </p:spPr>
          </p:pic>
          <p:grpSp>
            <p:nvGrpSpPr>
              <p:cNvPr id="5" name="Group 106"/>
              <p:cNvGrpSpPr>
                <a:grpSpLocks/>
              </p:cNvGrpSpPr>
              <p:nvPr/>
            </p:nvGrpSpPr>
            <p:grpSpPr bwMode="auto">
              <a:xfrm>
                <a:off x="781" y="2164"/>
                <a:ext cx="2071" cy="304"/>
                <a:chOff x="781" y="2208"/>
                <a:chExt cx="2071" cy="304"/>
              </a:xfrm>
            </p:grpSpPr>
            <p:sp>
              <p:nvSpPr>
                <p:cNvPr id="114795" name="Text Box 107"/>
                <p:cNvSpPr txBox="1">
                  <a:spLocks noChangeArrowheads="1"/>
                </p:cNvSpPr>
                <p:nvPr/>
              </p:nvSpPr>
              <p:spPr bwMode="auto">
                <a:xfrm>
                  <a:off x="1068" y="2208"/>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220</a:t>
                  </a:r>
                </a:p>
              </p:txBody>
            </p:sp>
            <p:sp>
              <p:nvSpPr>
                <p:cNvPr id="114796" name="Text Box 108"/>
                <p:cNvSpPr txBox="1">
                  <a:spLocks noChangeArrowheads="1"/>
                </p:cNvSpPr>
                <p:nvPr/>
              </p:nvSpPr>
              <p:spPr bwMode="auto">
                <a:xfrm>
                  <a:off x="1404" y="2208"/>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240</a:t>
                  </a:r>
                </a:p>
              </p:txBody>
            </p:sp>
            <p:sp>
              <p:nvSpPr>
                <p:cNvPr id="114797" name="Text Box 109"/>
                <p:cNvSpPr txBox="1">
                  <a:spLocks noChangeArrowheads="1"/>
                </p:cNvSpPr>
                <p:nvPr/>
              </p:nvSpPr>
              <p:spPr bwMode="auto">
                <a:xfrm>
                  <a:off x="2076" y="2208"/>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280</a:t>
                  </a:r>
                </a:p>
              </p:txBody>
            </p:sp>
            <p:sp>
              <p:nvSpPr>
                <p:cNvPr id="114798" name="Text Box 110"/>
                <p:cNvSpPr txBox="1">
                  <a:spLocks noChangeArrowheads="1"/>
                </p:cNvSpPr>
                <p:nvPr/>
              </p:nvSpPr>
              <p:spPr bwMode="auto">
                <a:xfrm>
                  <a:off x="781" y="2208"/>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200</a:t>
                  </a:r>
                </a:p>
              </p:txBody>
            </p:sp>
            <p:sp>
              <p:nvSpPr>
                <p:cNvPr id="114799" name="Text Box 111"/>
                <p:cNvSpPr txBox="1">
                  <a:spLocks noChangeArrowheads="1"/>
                </p:cNvSpPr>
                <p:nvPr/>
              </p:nvSpPr>
              <p:spPr bwMode="auto">
                <a:xfrm>
                  <a:off x="2412" y="2208"/>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300</a:t>
                  </a:r>
                </a:p>
              </p:txBody>
            </p:sp>
            <p:sp>
              <p:nvSpPr>
                <p:cNvPr id="114800" name="Text Box 112"/>
                <p:cNvSpPr txBox="1">
                  <a:spLocks noChangeArrowheads="1"/>
                </p:cNvSpPr>
                <p:nvPr/>
              </p:nvSpPr>
              <p:spPr bwMode="auto">
                <a:xfrm>
                  <a:off x="1741" y="2208"/>
                  <a:ext cx="440" cy="304"/>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260</a:t>
                  </a:r>
                </a:p>
              </p:txBody>
            </p:sp>
          </p:grpSp>
          <p:grpSp>
            <p:nvGrpSpPr>
              <p:cNvPr id="6" name="Group 113"/>
              <p:cNvGrpSpPr>
                <a:grpSpLocks/>
              </p:cNvGrpSpPr>
              <p:nvPr/>
            </p:nvGrpSpPr>
            <p:grpSpPr bwMode="auto">
              <a:xfrm>
                <a:off x="547" y="436"/>
                <a:ext cx="257" cy="1887"/>
                <a:chOff x="547" y="436"/>
                <a:chExt cx="257" cy="1887"/>
              </a:xfrm>
            </p:grpSpPr>
            <p:sp>
              <p:nvSpPr>
                <p:cNvPr id="114802" name="Text Box 114"/>
                <p:cNvSpPr txBox="1">
                  <a:spLocks noChangeArrowheads="1"/>
                </p:cNvSpPr>
                <p:nvPr/>
              </p:nvSpPr>
              <p:spPr bwMode="auto">
                <a:xfrm>
                  <a:off x="547" y="2021"/>
                  <a:ext cx="257" cy="302"/>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0</a:t>
                  </a:r>
                </a:p>
              </p:txBody>
            </p:sp>
            <p:sp>
              <p:nvSpPr>
                <p:cNvPr id="114803" name="Text Box 115"/>
                <p:cNvSpPr txBox="1">
                  <a:spLocks noChangeArrowheads="1"/>
                </p:cNvSpPr>
                <p:nvPr/>
              </p:nvSpPr>
              <p:spPr bwMode="auto">
                <a:xfrm>
                  <a:off x="547" y="1732"/>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1</a:t>
                  </a:r>
                </a:p>
              </p:txBody>
            </p:sp>
            <p:sp>
              <p:nvSpPr>
                <p:cNvPr id="114804" name="Text Box 116"/>
                <p:cNvSpPr txBox="1">
                  <a:spLocks noChangeArrowheads="1"/>
                </p:cNvSpPr>
                <p:nvPr/>
              </p:nvSpPr>
              <p:spPr bwMode="auto">
                <a:xfrm>
                  <a:off x="547" y="1396"/>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a:t>
                  </a:r>
                </a:p>
              </p:txBody>
            </p:sp>
            <p:sp>
              <p:nvSpPr>
                <p:cNvPr id="114805" name="Text Box 117"/>
                <p:cNvSpPr txBox="1">
                  <a:spLocks noChangeArrowheads="1"/>
                </p:cNvSpPr>
                <p:nvPr/>
              </p:nvSpPr>
              <p:spPr bwMode="auto">
                <a:xfrm>
                  <a:off x="547" y="1060"/>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3</a:t>
                  </a:r>
                </a:p>
              </p:txBody>
            </p:sp>
            <p:sp>
              <p:nvSpPr>
                <p:cNvPr id="114806" name="Text Box 118"/>
                <p:cNvSpPr txBox="1">
                  <a:spLocks noChangeArrowheads="1"/>
                </p:cNvSpPr>
                <p:nvPr/>
              </p:nvSpPr>
              <p:spPr bwMode="auto">
                <a:xfrm>
                  <a:off x="547" y="772"/>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4</a:t>
                  </a:r>
                </a:p>
              </p:txBody>
            </p:sp>
            <p:sp>
              <p:nvSpPr>
                <p:cNvPr id="114807" name="Text Box 119"/>
                <p:cNvSpPr txBox="1">
                  <a:spLocks noChangeArrowheads="1"/>
                </p:cNvSpPr>
                <p:nvPr/>
              </p:nvSpPr>
              <p:spPr bwMode="auto">
                <a:xfrm>
                  <a:off x="547" y="436"/>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5</a:t>
                  </a:r>
                </a:p>
              </p:txBody>
            </p:sp>
          </p:grpSp>
        </p:grpSp>
        <p:sp>
          <p:nvSpPr>
            <p:cNvPr id="114793" name="Text Box 105"/>
            <p:cNvSpPr txBox="1">
              <a:spLocks noChangeArrowheads="1"/>
            </p:cNvSpPr>
            <p:nvPr/>
          </p:nvSpPr>
          <p:spPr bwMode="auto">
            <a:xfrm>
              <a:off x="1610" y="480"/>
              <a:ext cx="886" cy="228"/>
            </a:xfrm>
            <a:prstGeom prst="rect">
              <a:avLst/>
            </a:prstGeom>
            <a:solidFill>
              <a:schemeClr val="bg1"/>
            </a:solidFill>
            <a:ln w="25400">
              <a:solidFill>
                <a:schemeClr val="tx1"/>
              </a:solidFill>
              <a:miter lim="800000"/>
              <a:headEnd/>
              <a:tailEnd/>
            </a:ln>
            <a:effectLst/>
          </p:spPr>
          <p:txBody>
            <a:bodyPr>
              <a:spAutoFit/>
            </a:bodyPr>
            <a:lstStyle/>
            <a:p>
              <a:pPr algn="l">
                <a:spcBef>
                  <a:spcPct val="50000"/>
                </a:spcBef>
              </a:pPr>
              <a:r>
                <a:rPr lang="it-IT" sz="1600">
                  <a:latin typeface="Times New Roman" pitchFamily="18" charset="0"/>
                </a:rPr>
                <a:t>TB histogram</a:t>
              </a:r>
            </a:p>
          </p:txBody>
        </p:sp>
      </p:grpSp>
      <p:grpSp>
        <p:nvGrpSpPr>
          <p:cNvPr id="7" name="Group 174"/>
          <p:cNvGrpSpPr>
            <a:grpSpLocks/>
          </p:cNvGrpSpPr>
          <p:nvPr/>
        </p:nvGrpSpPr>
        <p:grpSpPr bwMode="auto">
          <a:xfrm>
            <a:off x="857250" y="4032250"/>
            <a:ext cx="2978150" cy="2235200"/>
            <a:chOff x="388" y="2308"/>
            <a:chExt cx="1876" cy="1408"/>
          </a:xfrm>
        </p:grpSpPr>
        <p:grpSp>
          <p:nvGrpSpPr>
            <p:cNvPr id="8" name="Group 173"/>
            <p:cNvGrpSpPr>
              <a:grpSpLocks/>
            </p:cNvGrpSpPr>
            <p:nvPr/>
          </p:nvGrpSpPr>
          <p:grpSpPr bwMode="auto">
            <a:xfrm>
              <a:off x="388" y="2308"/>
              <a:ext cx="1738" cy="1408"/>
              <a:chOff x="349" y="2308"/>
              <a:chExt cx="2482" cy="2012"/>
            </a:xfrm>
          </p:grpSpPr>
          <p:pic>
            <p:nvPicPr>
              <p:cNvPr id="114809" name="Picture 121"/>
              <p:cNvPicPr>
                <a:picLocks noChangeAspect="1" noChangeArrowheads="1"/>
              </p:cNvPicPr>
              <p:nvPr/>
            </p:nvPicPr>
            <p:blipFill>
              <a:blip r:embed="rId4" cstate="print"/>
              <a:srcRect l="10631" t="2583" b="7678"/>
              <a:stretch>
                <a:fillRect/>
              </a:stretch>
            </p:blipFill>
            <p:spPr bwMode="auto">
              <a:xfrm>
                <a:off x="773" y="2356"/>
                <a:ext cx="2058" cy="1653"/>
              </a:xfrm>
              <a:prstGeom prst="rect">
                <a:avLst/>
              </a:prstGeom>
              <a:noFill/>
              <a:ln w="9525">
                <a:noFill/>
                <a:miter lim="800000"/>
                <a:headEnd/>
                <a:tailEnd/>
              </a:ln>
            </p:spPr>
          </p:pic>
          <p:grpSp>
            <p:nvGrpSpPr>
              <p:cNvPr id="9" name="Group 123"/>
              <p:cNvGrpSpPr>
                <a:grpSpLocks/>
              </p:cNvGrpSpPr>
              <p:nvPr/>
            </p:nvGrpSpPr>
            <p:grpSpPr bwMode="auto">
              <a:xfrm>
                <a:off x="541" y="4016"/>
                <a:ext cx="2119" cy="304"/>
                <a:chOff x="541" y="4032"/>
                <a:chExt cx="2119" cy="304"/>
              </a:xfrm>
            </p:grpSpPr>
            <p:sp>
              <p:nvSpPr>
                <p:cNvPr id="114812" name="Text Box 124"/>
                <p:cNvSpPr txBox="1">
                  <a:spLocks noChangeArrowheads="1"/>
                </p:cNvSpPr>
                <p:nvPr/>
              </p:nvSpPr>
              <p:spPr bwMode="auto">
                <a:xfrm>
                  <a:off x="541" y="4032"/>
                  <a:ext cx="43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300</a:t>
                  </a:r>
                </a:p>
              </p:txBody>
            </p:sp>
            <p:sp>
              <p:nvSpPr>
                <p:cNvPr id="114813" name="Text Box 125"/>
                <p:cNvSpPr txBox="1">
                  <a:spLocks noChangeArrowheads="1"/>
                </p:cNvSpPr>
                <p:nvPr/>
              </p:nvSpPr>
              <p:spPr bwMode="auto">
                <a:xfrm>
                  <a:off x="1212" y="4032"/>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260</a:t>
                  </a:r>
                </a:p>
              </p:txBody>
            </p:sp>
            <p:sp>
              <p:nvSpPr>
                <p:cNvPr id="114814" name="Text Box 126"/>
                <p:cNvSpPr txBox="1">
                  <a:spLocks noChangeArrowheads="1"/>
                </p:cNvSpPr>
                <p:nvPr/>
              </p:nvSpPr>
              <p:spPr bwMode="auto">
                <a:xfrm>
                  <a:off x="1547" y="4032"/>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240</a:t>
                  </a:r>
                </a:p>
              </p:txBody>
            </p:sp>
            <p:sp>
              <p:nvSpPr>
                <p:cNvPr id="114815" name="Text Box 127"/>
                <p:cNvSpPr txBox="1">
                  <a:spLocks noChangeArrowheads="1"/>
                </p:cNvSpPr>
                <p:nvPr/>
              </p:nvSpPr>
              <p:spPr bwMode="auto">
                <a:xfrm>
                  <a:off x="2220" y="4032"/>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200</a:t>
                  </a:r>
                </a:p>
              </p:txBody>
            </p:sp>
            <p:sp>
              <p:nvSpPr>
                <p:cNvPr id="114816" name="Text Box 128"/>
                <p:cNvSpPr txBox="1">
                  <a:spLocks noChangeArrowheads="1"/>
                </p:cNvSpPr>
                <p:nvPr/>
              </p:nvSpPr>
              <p:spPr bwMode="auto">
                <a:xfrm>
                  <a:off x="876" y="4032"/>
                  <a:ext cx="440"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280</a:t>
                  </a:r>
                </a:p>
              </p:txBody>
            </p:sp>
            <p:sp>
              <p:nvSpPr>
                <p:cNvPr id="114817" name="Text Box 129"/>
                <p:cNvSpPr txBox="1">
                  <a:spLocks noChangeArrowheads="1"/>
                </p:cNvSpPr>
                <p:nvPr/>
              </p:nvSpPr>
              <p:spPr bwMode="auto">
                <a:xfrm>
                  <a:off x="1836" y="4032"/>
                  <a:ext cx="440" cy="304"/>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220</a:t>
                  </a:r>
                </a:p>
              </p:txBody>
            </p:sp>
          </p:grpSp>
          <p:grpSp>
            <p:nvGrpSpPr>
              <p:cNvPr id="10" name="Group 130"/>
              <p:cNvGrpSpPr>
                <a:grpSpLocks/>
              </p:cNvGrpSpPr>
              <p:nvPr/>
            </p:nvGrpSpPr>
            <p:grpSpPr bwMode="auto">
              <a:xfrm>
                <a:off x="349" y="2308"/>
                <a:ext cx="439" cy="1839"/>
                <a:chOff x="349" y="2352"/>
                <a:chExt cx="439" cy="1839"/>
              </a:xfrm>
            </p:grpSpPr>
            <p:sp>
              <p:nvSpPr>
                <p:cNvPr id="114819" name="Text Box 131"/>
                <p:cNvSpPr txBox="1">
                  <a:spLocks noChangeArrowheads="1"/>
                </p:cNvSpPr>
                <p:nvPr/>
              </p:nvSpPr>
              <p:spPr bwMode="auto">
                <a:xfrm>
                  <a:off x="528" y="3889"/>
                  <a:ext cx="240" cy="302"/>
                </a:xfrm>
                <a:prstGeom prst="rect">
                  <a:avLst/>
                </a:prstGeom>
                <a:noFill/>
                <a:ln w="9525">
                  <a:noFill/>
                  <a:miter lim="800000"/>
                  <a:headEnd/>
                  <a:tailEnd/>
                </a:ln>
                <a:effectLst/>
              </p:spPr>
              <p:txBody>
                <a:bodyPr>
                  <a:spAutoFit/>
                </a:bodyPr>
                <a:lstStyle/>
                <a:p>
                  <a:pPr algn="r">
                    <a:spcBef>
                      <a:spcPct val="50000"/>
                    </a:spcBef>
                  </a:pPr>
                  <a:r>
                    <a:rPr lang="it-IT" sz="1600">
                      <a:latin typeface="Times New Roman" pitchFamily="18" charset="0"/>
                    </a:rPr>
                    <a:t>0</a:t>
                  </a:r>
                </a:p>
              </p:txBody>
            </p:sp>
            <p:sp>
              <p:nvSpPr>
                <p:cNvPr id="114820" name="Text Box 132"/>
                <p:cNvSpPr txBox="1">
                  <a:spLocks noChangeArrowheads="1"/>
                </p:cNvSpPr>
                <p:nvPr/>
              </p:nvSpPr>
              <p:spPr bwMode="auto">
                <a:xfrm>
                  <a:off x="423" y="3647"/>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20</a:t>
                  </a:r>
                </a:p>
              </p:txBody>
            </p:sp>
            <p:sp>
              <p:nvSpPr>
                <p:cNvPr id="114821" name="Text Box 133"/>
                <p:cNvSpPr txBox="1">
                  <a:spLocks noChangeArrowheads="1"/>
                </p:cNvSpPr>
                <p:nvPr/>
              </p:nvSpPr>
              <p:spPr bwMode="auto">
                <a:xfrm>
                  <a:off x="423" y="3312"/>
                  <a:ext cx="349" cy="302"/>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40</a:t>
                  </a:r>
                </a:p>
              </p:txBody>
            </p:sp>
            <p:sp>
              <p:nvSpPr>
                <p:cNvPr id="114822" name="Text Box 134"/>
                <p:cNvSpPr txBox="1">
                  <a:spLocks noChangeArrowheads="1"/>
                </p:cNvSpPr>
                <p:nvPr/>
              </p:nvSpPr>
              <p:spPr bwMode="auto">
                <a:xfrm>
                  <a:off x="423" y="2976"/>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60</a:t>
                  </a:r>
                </a:p>
              </p:txBody>
            </p:sp>
            <p:sp>
              <p:nvSpPr>
                <p:cNvPr id="114823" name="Text Box 135"/>
                <p:cNvSpPr txBox="1">
                  <a:spLocks noChangeArrowheads="1"/>
                </p:cNvSpPr>
                <p:nvPr/>
              </p:nvSpPr>
              <p:spPr bwMode="auto">
                <a:xfrm>
                  <a:off x="423" y="2688"/>
                  <a:ext cx="349" cy="302"/>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80</a:t>
                  </a:r>
                </a:p>
              </p:txBody>
            </p:sp>
            <p:sp>
              <p:nvSpPr>
                <p:cNvPr id="114824" name="Text Box 136"/>
                <p:cNvSpPr txBox="1">
                  <a:spLocks noChangeArrowheads="1"/>
                </p:cNvSpPr>
                <p:nvPr/>
              </p:nvSpPr>
              <p:spPr bwMode="auto">
                <a:xfrm>
                  <a:off x="349" y="2352"/>
                  <a:ext cx="43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100</a:t>
                  </a:r>
                </a:p>
              </p:txBody>
            </p:sp>
          </p:grpSp>
        </p:grpSp>
        <p:sp>
          <p:nvSpPr>
            <p:cNvPr id="114810" name="Text Box 122"/>
            <p:cNvSpPr txBox="1">
              <a:spLocks noChangeArrowheads="1"/>
            </p:cNvSpPr>
            <p:nvPr/>
          </p:nvSpPr>
          <p:spPr bwMode="auto">
            <a:xfrm>
              <a:off x="1968" y="2386"/>
              <a:ext cx="296" cy="228"/>
            </a:xfrm>
            <a:prstGeom prst="rect">
              <a:avLst/>
            </a:prstGeom>
            <a:solidFill>
              <a:schemeClr val="bg1"/>
            </a:solidFill>
            <a:ln w="25400">
              <a:solidFill>
                <a:schemeClr val="tx1"/>
              </a:solidFill>
              <a:miter lim="800000"/>
              <a:headEnd/>
              <a:tailEnd/>
            </a:ln>
            <a:effectLst/>
          </p:spPr>
          <p:txBody>
            <a:bodyPr wrap="none">
              <a:spAutoFit/>
            </a:bodyPr>
            <a:lstStyle/>
            <a:p>
              <a:pPr>
                <a:spcBef>
                  <a:spcPct val="50000"/>
                </a:spcBef>
              </a:pPr>
              <a:r>
                <a:rPr lang="it-IT" sz="1600">
                  <a:latin typeface="Times New Roman" pitchFamily="18" charset="0"/>
                </a:rPr>
                <a:t>cdf</a:t>
              </a:r>
            </a:p>
          </p:txBody>
        </p:sp>
      </p:grpSp>
      <p:grpSp>
        <p:nvGrpSpPr>
          <p:cNvPr id="11" name="Group 176"/>
          <p:cNvGrpSpPr>
            <a:grpSpLocks/>
          </p:cNvGrpSpPr>
          <p:nvPr/>
        </p:nvGrpSpPr>
        <p:grpSpPr bwMode="auto">
          <a:xfrm>
            <a:off x="5041900" y="1517650"/>
            <a:ext cx="3057525" cy="2257425"/>
            <a:chOff x="3066" y="436"/>
            <a:chExt cx="1926" cy="1422"/>
          </a:xfrm>
        </p:grpSpPr>
        <p:grpSp>
          <p:nvGrpSpPr>
            <p:cNvPr id="12" name="Group 171"/>
            <p:cNvGrpSpPr>
              <a:grpSpLocks/>
            </p:cNvGrpSpPr>
            <p:nvPr/>
          </p:nvGrpSpPr>
          <p:grpSpPr bwMode="auto">
            <a:xfrm>
              <a:off x="3066" y="436"/>
              <a:ext cx="1670" cy="1422"/>
              <a:chOff x="3043" y="436"/>
              <a:chExt cx="2385" cy="2032"/>
            </a:xfrm>
          </p:grpSpPr>
          <p:pic>
            <p:nvPicPr>
              <p:cNvPr id="114826" name="Picture 138"/>
              <p:cNvPicPr>
                <a:picLocks noChangeAspect="1" noChangeArrowheads="1"/>
              </p:cNvPicPr>
              <p:nvPr/>
            </p:nvPicPr>
            <p:blipFill>
              <a:blip r:embed="rId5" cstate="print"/>
              <a:srcRect l="10690" t="3101" b="7382"/>
              <a:stretch>
                <a:fillRect/>
              </a:stretch>
            </p:blipFill>
            <p:spPr bwMode="auto">
              <a:xfrm>
                <a:off x="3312" y="532"/>
                <a:ext cx="2056" cy="1649"/>
              </a:xfrm>
              <a:prstGeom prst="rect">
                <a:avLst/>
              </a:prstGeom>
              <a:noFill/>
              <a:ln w="9525">
                <a:noFill/>
                <a:miter lim="800000"/>
                <a:headEnd/>
                <a:tailEnd/>
              </a:ln>
            </p:spPr>
          </p:pic>
          <p:grpSp>
            <p:nvGrpSpPr>
              <p:cNvPr id="13" name="Group 142"/>
              <p:cNvGrpSpPr>
                <a:grpSpLocks/>
              </p:cNvGrpSpPr>
              <p:nvPr/>
            </p:nvGrpSpPr>
            <p:grpSpPr bwMode="auto">
              <a:xfrm>
                <a:off x="3043" y="436"/>
                <a:ext cx="257" cy="1887"/>
                <a:chOff x="2851" y="528"/>
                <a:chExt cx="257" cy="1887"/>
              </a:xfrm>
            </p:grpSpPr>
            <p:sp>
              <p:nvSpPr>
                <p:cNvPr id="114831" name="Text Box 143"/>
                <p:cNvSpPr txBox="1">
                  <a:spLocks noChangeArrowheads="1"/>
                </p:cNvSpPr>
                <p:nvPr/>
              </p:nvSpPr>
              <p:spPr bwMode="auto">
                <a:xfrm>
                  <a:off x="2851" y="2113"/>
                  <a:ext cx="257" cy="302"/>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0</a:t>
                  </a:r>
                </a:p>
              </p:txBody>
            </p:sp>
            <p:sp>
              <p:nvSpPr>
                <p:cNvPr id="114832" name="Text Box 144"/>
                <p:cNvSpPr txBox="1">
                  <a:spLocks noChangeArrowheads="1"/>
                </p:cNvSpPr>
                <p:nvPr/>
              </p:nvSpPr>
              <p:spPr bwMode="auto">
                <a:xfrm>
                  <a:off x="2851" y="1728"/>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a:t>
                  </a:r>
                </a:p>
              </p:txBody>
            </p:sp>
            <p:sp>
              <p:nvSpPr>
                <p:cNvPr id="114833" name="Text Box 145"/>
                <p:cNvSpPr txBox="1">
                  <a:spLocks noChangeArrowheads="1"/>
                </p:cNvSpPr>
                <p:nvPr/>
              </p:nvSpPr>
              <p:spPr bwMode="auto">
                <a:xfrm>
                  <a:off x="2851" y="1344"/>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4</a:t>
                  </a:r>
                </a:p>
              </p:txBody>
            </p:sp>
            <p:sp>
              <p:nvSpPr>
                <p:cNvPr id="114834" name="Text Box 146"/>
                <p:cNvSpPr txBox="1">
                  <a:spLocks noChangeArrowheads="1"/>
                </p:cNvSpPr>
                <p:nvPr/>
              </p:nvSpPr>
              <p:spPr bwMode="auto">
                <a:xfrm>
                  <a:off x="2851" y="912"/>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6</a:t>
                  </a:r>
                </a:p>
              </p:txBody>
            </p:sp>
            <p:sp>
              <p:nvSpPr>
                <p:cNvPr id="114835" name="Text Box 147"/>
                <p:cNvSpPr txBox="1">
                  <a:spLocks noChangeArrowheads="1"/>
                </p:cNvSpPr>
                <p:nvPr/>
              </p:nvSpPr>
              <p:spPr bwMode="auto">
                <a:xfrm>
                  <a:off x="2851" y="528"/>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8</a:t>
                  </a:r>
                </a:p>
              </p:txBody>
            </p:sp>
          </p:grpSp>
          <p:grpSp>
            <p:nvGrpSpPr>
              <p:cNvPr id="14" name="Group 148"/>
              <p:cNvGrpSpPr>
                <a:grpSpLocks/>
              </p:cNvGrpSpPr>
              <p:nvPr/>
            </p:nvGrpSpPr>
            <p:grpSpPr bwMode="auto">
              <a:xfrm>
                <a:off x="3070" y="2164"/>
                <a:ext cx="2358" cy="304"/>
                <a:chOff x="2830" y="2208"/>
                <a:chExt cx="2358" cy="304"/>
              </a:xfrm>
            </p:grpSpPr>
            <p:sp>
              <p:nvSpPr>
                <p:cNvPr id="114837" name="Text Box 149"/>
                <p:cNvSpPr txBox="1">
                  <a:spLocks noChangeArrowheads="1"/>
                </p:cNvSpPr>
                <p:nvPr/>
              </p:nvSpPr>
              <p:spPr bwMode="auto">
                <a:xfrm>
                  <a:off x="2830" y="2208"/>
                  <a:ext cx="486"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0.01</a:t>
                  </a:r>
                </a:p>
              </p:txBody>
            </p:sp>
            <p:sp>
              <p:nvSpPr>
                <p:cNvPr id="114838" name="Text Box 150"/>
                <p:cNvSpPr txBox="1">
                  <a:spLocks noChangeArrowheads="1"/>
                </p:cNvSpPr>
                <p:nvPr/>
              </p:nvSpPr>
              <p:spPr bwMode="auto">
                <a:xfrm>
                  <a:off x="3400" y="2208"/>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10</a:t>
                  </a:r>
                </a:p>
              </p:txBody>
            </p:sp>
            <p:sp>
              <p:nvSpPr>
                <p:cNvPr id="114839" name="Text Box 151"/>
                <p:cNvSpPr txBox="1">
                  <a:spLocks noChangeArrowheads="1"/>
                </p:cNvSpPr>
                <p:nvPr/>
              </p:nvSpPr>
              <p:spPr bwMode="auto">
                <a:xfrm>
                  <a:off x="3927" y="2208"/>
                  <a:ext cx="348"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20</a:t>
                  </a:r>
                </a:p>
              </p:txBody>
            </p:sp>
            <p:sp>
              <p:nvSpPr>
                <p:cNvPr id="114840" name="Text Box 152"/>
                <p:cNvSpPr txBox="1">
                  <a:spLocks noChangeArrowheads="1"/>
                </p:cNvSpPr>
                <p:nvPr/>
              </p:nvSpPr>
              <p:spPr bwMode="auto">
                <a:xfrm>
                  <a:off x="4407" y="2208"/>
                  <a:ext cx="348"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30</a:t>
                  </a:r>
                </a:p>
              </p:txBody>
            </p:sp>
            <p:sp>
              <p:nvSpPr>
                <p:cNvPr id="114841" name="Text Box 153"/>
                <p:cNvSpPr txBox="1">
                  <a:spLocks noChangeArrowheads="1"/>
                </p:cNvSpPr>
                <p:nvPr/>
              </p:nvSpPr>
              <p:spPr bwMode="auto">
                <a:xfrm>
                  <a:off x="4840" y="2208"/>
                  <a:ext cx="348" cy="304"/>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40</a:t>
                  </a:r>
                </a:p>
              </p:txBody>
            </p:sp>
          </p:grpSp>
        </p:grpSp>
        <p:sp>
          <p:nvSpPr>
            <p:cNvPr id="114827" name="Text Box 139"/>
            <p:cNvSpPr txBox="1">
              <a:spLocks noChangeArrowheads="1"/>
            </p:cNvSpPr>
            <p:nvPr/>
          </p:nvSpPr>
          <p:spPr bwMode="auto">
            <a:xfrm>
              <a:off x="3977" y="1012"/>
              <a:ext cx="765" cy="212"/>
            </a:xfrm>
            <a:prstGeom prst="rect">
              <a:avLst/>
            </a:prstGeom>
            <a:noFill/>
            <a:ln w="9525">
              <a:noFill/>
              <a:miter lim="800000"/>
              <a:headEnd/>
              <a:tailEnd/>
            </a:ln>
            <a:effectLst/>
          </p:spPr>
          <p:txBody>
            <a:bodyPr wrap="none">
              <a:spAutoFit/>
            </a:bodyPr>
            <a:lstStyle/>
            <a:p>
              <a:pPr>
                <a:spcBef>
                  <a:spcPct val="50000"/>
                </a:spcBef>
              </a:pPr>
              <a:r>
                <a:rPr lang="it-IT" sz="1600">
                  <a:solidFill>
                    <a:srgbClr val="333399"/>
                  </a:solidFill>
                  <a:latin typeface="Times New Roman" pitchFamily="18" charset="0"/>
                </a:rPr>
                <a:t>zero rain bin</a:t>
              </a:r>
            </a:p>
          </p:txBody>
        </p:sp>
        <p:sp>
          <p:nvSpPr>
            <p:cNvPr id="114828" name="Text Box 140"/>
            <p:cNvSpPr txBox="1">
              <a:spLocks noChangeArrowheads="1"/>
            </p:cNvSpPr>
            <p:nvPr/>
          </p:nvSpPr>
          <p:spPr bwMode="auto">
            <a:xfrm>
              <a:off x="4105" y="480"/>
              <a:ext cx="887" cy="228"/>
            </a:xfrm>
            <a:prstGeom prst="rect">
              <a:avLst/>
            </a:prstGeom>
            <a:solidFill>
              <a:schemeClr val="bg1"/>
            </a:solidFill>
            <a:ln w="25400">
              <a:solidFill>
                <a:schemeClr val="tx1"/>
              </a:solidFill>
              <a:miter lim="800000"/>
              <a:headEnd/>
              <a:tailEnd/>
            </a:ln>
            <a:effectLst/>
          </p:spPr>
          <p:txBody>
            <a:bodyPr>
              <a:spAutoFit/>
            </a:bodyPr>
            <a:lstStyle/>
            <a:p>
              <a:pPr algn="l">
                <a:spcBef>
                  <a:spcPct val="50000"/>
                </a:spcBef>
              </a:pPr>
              <a:r>
                <a:rPr lang="it-IT" sz="1600">
                  <a:latin typeface="Times New Roman" pitchFamily="18" charset="0"/>
                </a:rPr>
                <a:t>RR histogram</a:t>
              </a:r>
            </a:p>
          </p:txBody>
        </p:sp>
        <p:sp>
          <p:nvSpPr>
            <p:cNvPr id="114829" name="Line 141"/>
            <p:cNvSpPr>
              <a:spLocks noChangeShapeType="1"/>
            </p:cNvSpPr>
            <p:nvPr/>
          </p:nvSpPr>
          <p:spPr bwMode="auto">
            <a:xfrm flipH="1" flipV="1">
              <a:off x="3379" y="1141"/>
              <a:ext cx="544" cy="0"/>
            </a:xfrm>
            <a:prstGeom prst="line">
              <a:avLst/>
            </a:prstGeom>
            <a:noFill/>
            <a:ln w="22225">
              <a:solidFill>
                <a:srgbClr val="000099"/>
              </a:solidFill>
              <a:round/>
              <a:headEnd/>
              <a:tailEnd type="triangle" w="med" len="med"/>
            </a:ln>
            <a:effectLst/>
          </p:spPr>
          <p:txBody>
            <a:bodyPr>
              <a:spAutoFit/>
            </a:bodyPr>
            <a:lstStyle/>
            <a:p>
              <a:endParaRPr lang="it-IT"/>
            </a:p>
          </p:txBody>
        </p:sp>
      </p:grpSp>
      <p:grpSp>
        <p:nvGrpSpPr>
          <p:cNvPr id="15" name="Group 175"/>
          <p:cNvGrpSpPr>
            <a:grpSpLocks/>
          </p:cNvGrpSpPr>
          <p:nvPr/>
        </p:nvGrpSpPr>
        <p:grpSpPr bwMode="auto">
          <a:xfrm>
            <a:off x="4895850" y="4032250"/>
            <a:ext cx="2978150" cy="2235200"/>
            <a:chOff x="2932" y="2308"/>
            <a:chExt cx="1876" cy="1408"/>
          </a:xfrm>
        </p:grpSpPr>
        <p:grpSp>
          <p:nvGrpSpPr>
            <p:cNvPr id="16" name="Group 172"/>
            <p:cNvGrpSpPr>
              <a:grpSpLocks/>
            </p:cNvGrpSpPr>
            <p:nvPr/>
          </p:nvGrpSpPr>
          <p:grpSpPr bwMode="auto">
            <a:xfrm>
              <a:off x="2932" y="2308"/>
              <a:ext cx="1741" cy="1408"/>
              <a:chOff x="2893" y="2308"/>
              <a:chExt cx="2487" cy="2012"/>
            </a:xfrm>
          </p:grpSpPr>
          <p:pic>
            <p:nvPicPr>
              <p:cNvPr id="114843" name="Picture 155"/>
              <p:cNvPicPr>
                <a:picLocks noChangeAspect="1" noChangeArrowheads="1"/>
              </p:cNvPicPr>
              <p:nvPr/>
            </p:nvPicPr>
            <p:blipFill>
              <a:blip r:embed="rId6" cstate="print"/>
              <a:srcRect l="10394" t="2879" b="7678"/>
              <a:stretch>
                <a:fillRect/>
              </a:stretch>
            </p:blipFill>
            <p:spPr bwMode="auto">
              <a:xfrm>
                <a:off x="3312" y="2356"/>
                <a:ext cx="2064" cy="1647"/>
              </a:xfrm>
              <a:prstGeom prst="rect">
                <a:avLst/>
              </a:prstGeom>
              <a:noFill/>
              <a:ln w="9525">
                <a:noFill/>
                <a:miter lim="800000"/>
                <a:headEnd/>
                <a:tailEnd/>
              </a:ln>
            </p:spPr>
          </p:pic>
          <p:grpSp>
            <p:nvGrpSpPr>
              <p:cNvPr id="17" name="Group 156"/>
              <p:cNvGrpSpPr>
                <a:grpSpLocks/>
              </p:cNvGrpSpPr>
              <p:nvPr/>
            </p:nvGrpSpPr>
            <p:grpSpPr bwMode="auto">
              <a:xfrm>
                <a:off x="2893" y="2308"/>
                <a:ext cx="439" cy="1839"/>
                <a:chOff x="349" y="2352"/>
                <a:chExt cx="439" cy="1839"/>
              </a:xfrm>
            </p:grpSpPr>
            <p:sp>
              <p:nvSpPr>
                <p:cNvPr id="114845" name="Text Box 157"/>
                <p:cNvSpPr txBox="1">
                  <a:spLocks noChangeArrowheads="1"/>
                </p:cNvSpPr>
                <p:nvPr/>
              </p:nvSpPr>
              <p:spPr bwMode="auto">
                <a:xfrm>
                  <a:off x="528" y="3888"/>
                  <a:ext cx="240" cy="303"/>
                </a:xfrm>
                <a:prstGeom prst="rect">
                  <a:avLst/>
                </a:prstGeom>
                <a:noFill/>
                <a:ln w="9525">
                  <a:noFill/>
                  <a:miter lim="800000"/>
                  <a:headEnd/>
                  <a:tailEnd/>
                </a:ln>
                <a:effectLst/>
              </p:spPr>
              <p:txBody>
                <a:bodyPr>
                  <a:spAutoFit/>
                </a:bodyPr>
                <a:lstStyle/>
                <a:p>
                  <a:pPr algn="r">
                    <a:spcBef>
                      <a:spcPct val="50000"/>
                    </a:spcBef>
                  </a:pPr>
                  <a:r>
                    <a:rPr lang="it-IT" sz="1600">
                      <a:latin typeface="Times New Roman" pitchFamily="18" charset="0"/>
                    </a:rPr>
                    <a:t>0</a:t>
                  </a:r>
                </a:p>
              </p:txBody>
            </p:sp>
            <p:sp>
              <p:nvSpPr>
                <p:cNvPr id="114846" name="Text Box 158"/>
                <p:cNvSpPr txBox="1">
                  <a:spLocks noChangeArrowheads="1"/>
                </p:cNvSpPr>
                <p:nvPr/>
              </p:nvSpPr>
              <p:spPr bwMode="auto">
                <a:xfrm>
                  <a:off x="423" y="3648"/>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20</a:t>
                  </a:r>
                </a:p>
              </p:txBody>
            </p:sp>
            <p:sp>
              <p:nvSpPr>
                <p:cNvPr id="114847" name="Text Box 159"/>
                <p:cNvSpPr txBox="1">
                  <a:spLocks noChangeArrowheads="1"/>
                </p:cNvSpPr>
                <p:nvPr/>
              </p:nvSpPr>
              <p:spPr bwMode="auto">
                <a:xfrm>
                  <a:off x="423" y="3312"/>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40</a:t>
                  </a:r>
                </a:p>
              </p:txBody>
            </p:sp>
            <p:sp>
              <p:nvSpPr>
                <p:cNvPr id="114848" name="Text Box 160"/>
                <p:cNvSpPr txBox="1">
                  <a:spLocks noChangeArrowheads="1"/>
                </p:cNvSpPr>
                <p:nvPr/>
              </p:nvSpPr>
              <p:spPr bwMode="auto">
                <a:xfrm>
                  <a:off x="423" y="2977"/>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60</a:t>
                  </a:r>
                </a:p>
              </p:txBody>
            </p:sp>
            <p:sp>
              <p:nvSpPr>
                <p:cNvPr id="114849" name="Text Box 161"/>
                <p:cNvSpPr txBox="1">
                  <a:spLocks noChangeArrowheads="1"/>
                </p:cNvSpPr>
                <p:nvPr/>
              </p:nvSpPr>
              <p:spPr bwMode="auto">
                <a:xfrm>
                  <a:off x="423" y="2688"/>
                  <a:ext cx="34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80</a:t>
                  </a:r>
                </a:p>
              </p:txBody>
            </p:sp>
            <p:sp>
              <p:nvSpPr>
                <p:cNvPr id="114850" name="Text Box 162"/>
                <p:cNvSpPr txBox="1">
                  <a:spLocks noChangeArrowheads="1"/>
                </p:cNvSpPr>
                <p:nvPr/>
              </p:nvSpPr>
              <p:spPr bwMode="auto">
                <a:xfrm>
                  <a:off x="349" y="2352"/>
                  <a:ext cx="439"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100</a:t>
                  </a:r>
                </a:p>
              </p:txBody>
            </p:sp>
          </p:grpSp>
          <p:grpSp>
            <p:nvGrpSpPr>
              <p:cNvPr id="18" name="Group 163"/>
              <p:cNvGrpSpPr>
                <a:grpSpLocks/>
              </p:cNvGrpSpPr>
              <p:nvPr/>
            </p:nvGrpSpPr>
            <p:grpSpPr bwMode="auto">
              <a:xfrm>
                <a:off x="3187" y="4016"/>
                <a:ext cx="2193" cy="304"/>
                <a:chOff x="3139" y="4032"/>
                <a:chExt cx="2193" cy="304"/>
              </a:xfrm>
            </p:grpSpPr>
            <p:sp>
              <p:nvSpPr>
                <p:cNvPr id="114852" name="Text Box 164"/>
                <p:cNvSpPr txBox="1">
                  <a:spLocks noChangeArrowheads="1"/>
                </p:cNvSpPr>
                <p:nvPr/>
              </p:nvSpPr>
              <p:spPr bwMode="auto">
                <a:xfrm>
                  <a:off x="3139" y="4032"/>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0</a:t>
                  </a:r>
                </a:p>
              </p:txBody>
            </p:sp>
            <p:sp>
              <p:nvSpPr>
                <p:cNvPr id="114853" name="Text Box 165"/>
                <p:cNvSpPr txBox="1">
                  <a:spLocks noChangeArrowheads="1"/>
                </p:cNvSpPr>
                <p:nvPr/>
              </p:nvSpPr>
              <p:spPr bwMode="auto">
                <a:xfrm>
                  <a:off x="3619" y="4032"/>
                  <a:ext cx="257"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5</a:t>
                  </a:r>
                </a:p>
              </p:txBody>
            </p:sp>
            <p:sp>
              <p:nvSpPr>
                <p:cNvPr id="114854" name="Text Box 166"/>
                <p:cNvSpPr txBox="1">
                  <a:spLocks noChangeArrowheads="1"/>
                </p:cNvSpPr>
                <p:nvPr/>
              </p:nvSpPr>
              <p:spPr bwMode="auto">
                <a:xfrm>
                  <a:off x="4008" y="4032"/>
                  <a:ext cx="348"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10</a:t>
                  </a:r>
                </a:p>
              </p:txBody>
            </p:sp>
            <p:sp>
              <p:nvSpPr>
                <p:cNvPr id="114855" name="Text Box 167"/>
                <p:cNvSpPr txBox="1">
                  <a:spLocks noChangeArrowheads="1"/>
                </p:cNvSpPr>
                <p:nvPr/>
              </p:nvSpPr>
              <p:spPr bwMode="auto">
                <a:xfrm>
                  <a:off x="4488" y="4032"/>
                  <a:ext cx="348" cy="303"/>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15</a:t>
                  </a:r>
                </a:p>
              </p:txBody>
            </p:sp>
            <p:sp>
              <p:nvSpPr>
                <p:cNvPr id="114856" name="Text Box 168"/>
                <p:cNvSpPr txBox="1">
                  <a:spLocks noChangeArrowheads="1"/>
                </p:cNvSpPr>
                <p:nvPr/>
              </p:nvSpPr>
              <p:spPr bwMode="auto">
                <a:xfrm>
                  <a:off x="4983" y="4032"/>
                  <a:ext cx="349" cy="304"/>
                </a:xfrm>
                <a:prstGeom prst="rect">
                  <a:avLst/>
                </a:prstGeom>
                <a:noFill/>
                <a:ln w="9525">
                  <a:noFill/>
                  <a:miter lim="800000"/>
                  <a:headEnd/>
                  <a:tailEnd/>
                </a:ln>
                <a:effectLst/>
              </p:spPr>
              <p:txBody>
                <a:bodyPr wrap="none">
                  <a:spAutoFit/>
                </a:bodyPr>
                <a:lstStyle/>
                <a:p>
                  <a:pPr algn="r">
                    <a:spcBef>
                      <a:spcPct val="50000"/>
                    </a:spcBef>
                  </a:pPr>
                  <a:r>
                    <a:rPr lang="it-IT" sz="1600">
                      <a:latin typeface="Times New Roman" pitchFamily="18" charset="0"/>
                    </a:rPr>
                    <a:t>20</a:t>
                  </a:r>
                </a:p>
              </p:txBody>
            </p:sp>
          </p:grpSp>
        </p:grpSp>
        <p:sp>
          <p:nvSpPr>
            <p:cNvPr id="114857" name="Text Box 169"/>
            <p:cNvSpPr txBox="1">
              <a:spLocks noChangeArrowheads="1"/>
            </p:cNvSpPr>
            <p:nvPr/>
          </p:nvSpPr>
          <p:spPr bwMode="auto">
            <a:xfrm>
              <a:off x="4512" y="2386"/>
              <a:ext cx="296" cy="228"/>
            </a:xfrm>
            <a:prstGeom prst="rect">
              <a:avLst/>
            </a:prstGeom>
            <a:solidFill>
              <a:schemeClr val="bg1"/>
            </a:solidFill>
            <a:ln w="25400">
              <a:solidFill>
                <a:srgbClr val="003399"/>
              </a:solidFill>
              <a:miter lim="800000"/>
              <a:headEnd/>
              <a:tailEnd/>
            </a:ln>
            <a:effectLst/>
          </p:spPr>
          <p:txBody>
            <a:bodyPr wrap="none">
              <a:spAutoFit/>
            </a:bodyPr>
            <a:lstStyle/>
            <a:p>
              <a:pPr>
                <a:spcBef>
                  <a:spcPct val="50000"/>
                </a:spcBef>
              </a:pPr>
              <a:r>
                <a:rPr lang="it-IT" sz="1600">
                  <a:latin typeface="Times New Roman" pitchFamily="18" charset="0"/>
                </a:rPr>
                <a:t>cdf</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987824" y="188640"/>
            <a:ext cx="3024336" cy="1094276"/>
          </a:xfrm>
          <a:prstGeom prst="rect">
            <a:avLst/>
          </a:prstGeom>
          <a:noFill/>
          <a:ln w="9525">
            <a:noFill/>
            <a:miter lim="800000"/>
            <a:headEnd/>
            <a:tailEnd/>
          </a:ln>
        </p:spPr>
      </p:pic>
      <p:sp>
        <p:nvSpPr>
          <p:cNvPr id="3" name="Rettangolo 2"/>
          <p:cNvSpPr/>
          <p:nvPr/>
        </p:nvSpPr>
        <p:spPr>
          <a:xfrm>
            <a:off x="2771800" y="1700808"/>
            <a:ext cx="3361818" cy="400110"/>
          </a:xfrm>
          <a:prstGeom prst="rect">
            <a:avLst/>
          </a:prstGeom>
        </p:spPr>
        <p:txBody>
          <a:bodyPr wrap="none">
            <a:spAutoFit/>
          </a:bodyPr>
          <a:lstStyle/>
          <a:p>
            <a:r>
              <a:rPr lang="it-IT" sz="2000" b="1" dirty="0" smtClean="0">
                <a:solidFill>
                  <a:schemeClr val="accent1">
                    <a:lumMod val="50000"/>
                  </a:schemeClr>
                </a:solidFill>
              </a:rPr>
              <a:t>The H-SAF </a:t>
            </a:r>
            <a:r>
              <a:rPr lang="it-IT" sz="2000" b="1" dirty="0" err="1" smtClean="0">
                <a:solidFill>
                  <a:schemeClr val="accent1">
                    <a:lumMod val="50000"/>
                  </a:schemeClr>
                </a:solidFill>
              </a:rPr>
              <a:t>objectives</a:t>
            </a:r>
            <a:r>
              <a:rPr lang="it-IT" sz="2000" b="1" dirty="0" smtClean="0">
                <a:solidFill>
                  <a:schemeClr val="accent1">
                    <a:lumMod val="50000"/>
                  </a:schemeClr>
                </a:solidFill>
              </a:rPr>
              <a:t> are:</a:t>
            </a:r>
            <a:endParaRPr lang="it-IT" sz="2000" b="1" dirty="0">
              <a:solidFill>
                <a:schemeClr val="accent1">
                  <a:lumMod val="50000"/>
                </a:schemeClr>
              </a:solidFill>
            </a:endParaRPr>
          </a:p>
        </p:txBody>
      </p:sp>
      <p:sp>
        <p:nvSpPr>
          <p:cNvPr id="5" name="Rettangolo 4"/>
          <p:cNvSpPr/>
          <p:nvPr/>
        </p:nvSpPr>
        <p:spPr>
          <a:xfrm>
            <a:off x="0" y="2924944"/>
            <a:ext cx="9144000" cy="2308324"/>
          </a:xfrm>
          <a:prstGeom prst="rect">
            <a:avLst/>
          </a:prstGeom>
        </p:spPr>
        <p:txBody>
          <a:bodyPr wrap="square">
            <a:spAutoFit/>
          </a:bodyPr>
          <a:lstStyle/>
          <a:p>
            <a:pPr>
              <a:buFont typeface="Wingdings" pitchFamily="2" charset="2"/>
              <a:buChar char="v"/>
            </a:pPr>
            <a:r>
              <a:rPr lang="en-US" dirty="0" smtClean="0">
                <a:solidFill>
                  <a:schemeClr val="accent6">
                    <a:lumMod val="50000"/>
                  </a:schemeClr>
                </a:solidFill>
              </a:rPr>
              <a:t>to provide new satellite-derived products, by mean of the following identified products:</a:t>
            </a:r>
          </a:p>
          <a:p>
            <a:endParaRPr lang="en-US" dirty="0" smtClean="0">
              <a:solidFill>
                <a:schemeClr val="accent6">
                  <a:lumMod val="50000"/>
                </a:schemeClr>
              </a:solidFill>
            </a:endParaRPr>
          </a:p>
          <a:p>
            <a:pPr marL="742950" lvl="1" indent="-285750">
              <a:buFont typeface="Arial"/>
              <a:buChar char="•"/>
            </a:pPr>
            <a:r>
              <a:rPr lang="en-US" dirty="0" smtClean="0">
                <a:solidFill>
                  <a:schemeClr val="accent6">
                    <a:lumMod val="50000"/>
                  </a:schemeClr>
                </a:solidFill>
              </a:rPr>
              <a:t>precipitation (liquid, solid, rate, accumulated);</a:t>
            </a:r>
          </a:p>
          <a:p>
            <a:pPr marL="742950" lvl="1" indent="-285750">
              <a:buFont typeface="Arial"/>
              <a:buChar char="•"/>
            </a:pPr>
            <a:r>
              <a:rPr lang="en-US" dirty="0" smtClean="0">
                <a:solidFill>
                  <a:schemeClr val="accent6">
                    <a:lumMod val="50000"/>
                  </a:schemeClr>
                </a:solidFill>
              </a:rPr>
              <a:t>soil moisture (at large-scale, at local-scale, at surface, in the roots region);</a:t>
            </a:r>
          </a:p>
          <a:p>
            <a:pPr marL="742950" lvl="1" indent="-285750">
              <a:buFont typeface="Arial"/>
              <a:buChar char="•"/>
            </a:pPr>
            <a:r>
              <a:rPr lang="en-US" dirty="0" smtClean="0">
                <a:solidFill>
                  <a:schemeClr val="accent6">
                    <a:lumMod val="50000"/>
                  </a:schemeClr>
                </a:solidFill>
              </a:rPr>
              <a:t>snow parameters (detection, cover, melting conditions, water equivalent);</a:t>
            </a:r>
          </a:p>
          <a:p>
            <a:pPr>
              <a:buFont typeface="Arial"/>
              <a:buChar char="•"/>
            </a:pPr>
            <a:endParaRPr lang="en-US" dirty="0" smtClean="0">
              <a:solidFill>
                <a:schemeClr val="accent6">
                  <a:lumMod val="50000"/>
                </a:schemeClr>
              </a:solidFill>
            </a:endParaRPr>
          </a:p>
          <a:p>
            <a:pPr>
              <a:buFont typeface="Arial"/>
              <a:buChar char="•"/>
            </a:pPr>
            <a:endParaRPr lang="en-US" dirty="0">
              <a:solidFill>
                <a:schemeClr val="accent6">
                  <a:lumMod val="50000"/>
                </a:schemeClr>
              </a:solidFill>
            </a:endParaRPr>
          </a:p>
          <a:p>
            <a:pPr>
              <a:buFont typeface="Wingdings" pitchFamily="2" charset="2"/>
              <a:buChar char="v"/>
            </a:pPr>
            <a:r>
              <a:rPr lang="en-US" dirty="0" smtClean="0">
                <a:solidFill>
                  <a:schemeClr val="accent6">
                    <a:lumMod val="50000"/>
                  </a:schemeClr>
                </a:solidFill>
              </a:rPr>
              <a:t>to perform independent validation of the usefulness of the new products.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6" name="Text Box 10"/>
          <p:cNvSpPr txBox="1">
            <a:spLocks noChangeArrowheads="1"/>
          </p:cNvSpPr>
          <p:nvPr/>
        </p:nvSpPr>
        <p:spPr bwMode="auto">
          <a:xfrm>
            <a:off x="1057275" y="906463"/>
            <a:ext cx="7596188" cy="396875"/>
          </a:xfrm>
          <a:prstGeom prst="rect">
            <a:avLst/>
          </a:prstGeom>
          <a:solidFill>
            <a:schemeClr val="bg1"/>
          </a:solidFill>
          <a:ln w="9525">
            <a:noFill/>
            <a:miter lim="800000"/>
            <a:headEnd/>
            <a:tailEnd/>
          </a:ln>
          <a:effectLst/>
        </p:spPr>
        <p:txBody>
          <a:bodyPr>
            <a:spAutoFit/>
          </a:bodyPr>
          <a:lstStyle/>
          <a:p>
            <a:pPr marL="900113" indent="-900113" algn="l">
              <a:spcBef>
                <a:spcPct val="50000"/>
              </a:spcBef>
            </a:pPr>
            <a:r>
              <a:rPr lang="en-GB" sz="2000" b="1">
                <a:solidFill>
                  <a:srgbClr val="FF0000"/>
                </a:solidFill>
                <a:latin typeface="Times New Roman" pitchFamily="18" charset="0"/>
              </a:rPr>
              <a:t>Fifth step: </a:t>
            </a:r>
            <a:r>
              <a:rPr lang="en-GB" sz="2000">
                <a:latin typeface="Times New Roman" pitchFamily="18" charset="0"/>
              </a:rPr>
              <a:t>Compute the statistical relationships for each grid box</a:t>
            </a:r>
            <a:endParaRPr lang="en-GB" sz="2000" b="1">
              <a:solidFill>
                <a:srgbClr val="FF0000"/>
              </a:solidFill>
              <a:latin typeface="Times New Roman" pitchFamily="18" charset="0"/>
            </a:endParaRPr>
          </a:p>
        </p:txBody>
      </p:sp>
      <p:pic>
        <p:nvPicPr>
          <p:cNvPr id="116747" name="Picture 11" descr="algeria"/>
          <p:cNvPicPr>
            <a:picLocks noChangeAspect="1" noChangeArrowheads="1"/>
          </p:cNvPicPr>
          <p:nvPr/>
        </p:nvPicPr>
        <p:blipFill>
          <a:blip r:embed="rId3" cstate="print"/>
          <a:srcRect/>
          <a:stretch>
            <a:fillRect/>
          </a:stretch>
        </p:blipFill>
        <p:spPr bwMode="auto">
          <a:xfrm>
            <a:off x="1208088" y="1609725"/>
            <a:ext cx="5848350" cy="46767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descr="algeria"/>
          <p:cNvPicPr>
            <a:picLocks noChangeAspect="1" noChangeArrowheads="1"/>
          </p:cNvPicPr>
          <p:nvPr/>
        </p:nvPicPr>
        <p:blipFill>
          <a:blip r:embed="rId3" cstate="print"/>
          <a:srcRect/>
          <a:stretch>
            <a:fillRect/>
          </a:stretch>
        </p:blipFill>
        <p:spPr bwMode="auto">
          <a:xfrm>
            <a:off x="6686550" y="581025"/>
            <a:ext cx="2447925" cy="1957388"/>
          </a:xfrm>
          <a:prstGeom prst="rect">
            <a:avLst/>
          </a:prstGeom>
          <a:noFill/>
        </p:spPr>
      </p:pic>
      <p:pic>
        <p:nvPicPr>
          <p:cNvPr id="27659" name="Picture 11" descr="f13_99310_19A_rain"/>
          <p:cNvPicPr>
            <a:picLocks noChangeAspect="1" noChangeArrowheads="1"/>
          </p:cNvPicPr>
          <p:nvPr/>
        </p:nvPicPr>
        <p:blipFill>
          <a:blip r:embed="rId4" cstate="print"/>
          <a:srcRect l="8858" t="3691" r="11810"/>
          <a:stretch>
            <a:fillRect/>
          </a:stretch>
        </p:blipFill>
        <p:spPr bwMode="auto">
          <a:xfrm>
            <a:off x="971550" y="692150"/>
            <a:ext cx="1484313" cy="1441450"/>
          </a:xfrm>
          <a:prstGeom prst="rect">
            <a:avLst/>
          </a:prstGeom>
          <a:noFill/>
        </p:spPr>
      </p:pic>
      <p:sp>
        <p:nvSpPr>
          <p:cNvPr id="27661" name="Text Box 13"/>
          <p:cNvSpPr txBox="1">
            <a:spLocks noChangeArrowheads="1"/>
          </p:cNvSpPr>
          <p:nvPr/>
        </p:nvSpPr>
        <p:spPr bwMode="auto">
          <a:xfrm>
            <a:off x="5435600" y="2551113"/>
            <a:ext cx="2794000" cy="600075"/>
          </a:xfrm>
          <a:prstGeom prst="rect">
            <a:avLst/>
          </a:prstGeom>
          <a:noFill/>
          <a:ln w="19050">
            <a:solidFill>
              <a:srgbClr val="003366"/>
            </a:solidFill>
            <a:miter lim="800000"/>
            <a:headEnd/>
            <a:tailEnd/>
          </a:ln>
          <a:effectLst/>
        </p:spPr>
        <p:txBody>
          <a:bodyPr>
            <a:spAutoFit/>
          </a:bodyPr>
          <a:lstStyle/>
          <a:p>
            <a:pPr algn="l">
              <a:spcBef>
                <a:spcPct val="50000"/>
              </a:spcBef>
            </a:pPr>
            <a:r>
              <a:rPr lang="en-GB" sz="1600" b="1">
                <a:solidFill>
                  <a:srgbClr val="000066"/>
                </a:solidFill>
                <a:latin typeface="Times New Roman" pitchFamily="18" charset="0"/>
              </a:rPr>
              <a:t>Create geolocated statistical relationships RR-T</a:t>
            </a:r>
            <a:r>
              <a:rPr lang="en-GB" sz="1600" b="1" baseline="-25000">
                <a:solidFill>
                  <a:srgbClr val="000066"/>
                </a:solidFill>
                <a:latin typeface="Times New Roman" pitchFamily="18" charset="0"/>
              </a:rPr>
              <a:t>b</a:t>
            </a:r>
            <a:r>
              <a:rPr lang="en-GB" sz="1600" b="1">
                <a:solidFill>
                  <a:srgbClr val="000066"/>
                </a:solidFill>
                <a:latin typeface="Times New Roman" pitchFamily="18" charset="0"/>
              </a:rPr>
              <a:t> </a:t>
            </a:r>
            <a:endParaRPr lang="it-IT" sz="2400">
              <a:solidFill>
                <a:srgbClr val="000066"/>
              </a:solidFill>
              <a:latin typeface="Times New Roman" pitchFamily="18" charset="0"/>
            </a:endParaRPr>
          </a:p>
        </p:txBody>
      </p:sp>
      <p:sp>
        <p:nvSpPr>
          <p:cNvPr id="27662" name="Rectangle 14"/>
          <p:cNvSpPr>
            <a:spLocks noChangeArrowheads="1"/>
          </p:cNvSpPr>
          <p:nvPr/>
        </p:nvSpPr>
        <p:spPr bwMode="auto">
          <a:xfrm>
            <a:off x="5891213" y="3584575"/>
            <a:ext cx="1524000" cy="600075"/>
          </a:xfrm>
          <a:prstGeom prst="rect">
            <a:avLst/>
          </a:prstGeom>
          <a:noFill/>
          <a:ln w="19050">
            <a:solidFill>
              <a:srgbClr val="003366"/>
            </a:solidFill>
            <a:miter lim="800000"/>
            <a:headEnd/>
            <a:tailEnd/>
          </a:ln>
          <a:effectLst/>
        </p:spPr>
        <p:txBody>
          <a:bodyPr>
            <a:spAutoFit/>
          </a:bodyPr>
          <a:lstStyle/>
          <a:p>
            <a:pPr algn="l"/>
            <a:r>
              <a:rPr lang="en-GB" sz="1600" b="1">
                <a:solidFill>
                  <a:srgbClr val="000066"/>
                </a:solidFill>
                <a:latin typeface="Times New Roman" pitchFamily="18" charset="0"/>
              </a:rPr>
              <a:t>Assign RR at </a:t>
            </a:r>
          </a:p>
          <a:p>
            <a:pPr algn="l"/>
            <a:r>
              <a:rPr lang="en-GB" sz="1600" b="1">
                <a:solidFill>
                  <a:srgbClr val="000066"/>
                </a:solidFill>
                <a:latin typeface="Times New Roman" pitchFamily="18" charset="0"/>
              </a:rPr>
              <a:t>every IR pixel</a:t>
            </a:r>
          </a:p>
        </p:txBody>
      </p:sp>
      <p:sp>
        <p:nvSpPr>
          <p:cNvPr id="27663" name="Line 15"/>
          <p:cNvSpPr>
            <a:spLocks noChangeShapeType="1"/>
          </p:cNvSpPr>
          <p:nvPr/>
        </p:nvSpPr>
        <p:spPr bwMode="auto">
          <a:xfrm flipV="1">
            <a:off x="1600200" y="2413000"/>
            <a:ext cx="2590800" cy="1089025"/>
          </a:xfrm>
          <a:prstGeom prst="line">
            <a:avLst/>
          </a:prstGeom>
          <a:noFill/>
          <a:ln w="31750">
            <a:solidFill>
              <a:srgbClr val="003366"/>
            </a:solidFill>
            <a:round/>
            <a:headEnd/>
            <a:tailEnd type="triangle" w="med" len="med"/>
          </a:ln>
          <a:effectLst/>
        </p:spPr>
        <p:txBody>
          <a:bodyPr/>
          <a:lstStyle/>
          <a:p>
            <a:endParaRPr lang="it-IT"/>
          </a:p>
        </p:txBody>
      </p:sp>
      <p:sp>
        <p:nvSpPr>
          <p:cNvPr id="27665" name="Line 17"/>
          <p:cNvSpPr>
            <a:spLocks noChangeShapeType="1"/>
          </p:cNvSpPr>
          <p:nvPr/>
        </p:nvSpPr>
        <p:spPr bwMode="auto">
          <a:xfrm flipV="1">
            <a:off x="2057400" y="4038600"/>
            <a:ext cx="0" cy="381000"/>
          </a:xfrm>
          <a:prstGeom prst="line">
            <a:avLst/>
          </a:prstGeom>
          <a:noFill/>
          <a:ln w="31750">
            <a:solidFill>
              <a:srgbClr val="003366"/>
            </a:solidFill>
            <a:round/>
            <a:headEnd/>
            <a:tailEnd type="triangle" w="med" len="med"/>
          </a:ln>
          <a:effectLst/>
        </p:spPr>
        <p:txBody>
          <a:bodyPr/>
          <a:lstStyle/>
          <a:p>
            <a:endParaRPr lang="it-IT"/>
          </a:p>
        </p:txBody>
      </p:sp>
      <p:sp>
        <p:nvSpPr>
          <p:cNvPr id="27666" name="Text Box 18"/>
          <p:cNvSpPr txBox="1">
            <a:spLocks noChangeArrowheads="1"/>
          </p:cNvSpPr>
          <p:nvPr/>
        </p:nvSpPr>
        <p:spPr bwMode="auto">
          <a:xfrm>
            <a:off x="3400425" y="5867400"/>
            <a:ext cx="5715000" cy="385763"/>
          </a:xfrm>
          <a:prstGeom prst="rect">
            <a:avLst/>
          </a:prstGeom>
          <a:noFill/>
          <a:ln w="19050">
            <a:solidFill>
              <a:srgbClr val="FF0000"/>
            </a:solidFill>
            <a:miter lim="800000"/>
            <a:headEnd/>
            <a:tailEnd/>
          </a:ln>
          <a:effectLst/>
        </p:spPr>
        <p:txBody>
          <a:bodyPr>
            <a:spAutoFit/>
          </a:bodyPr>
          <a:lstStyle/>
          <a:p>
            <a:pPr algn="l"/>
            <a:r>
              <a:rPr lang="en-GB" i="1">
                <a:solidFill>
                  <a:srgbClr val="003366"/>
                </a:solidFill>
                <a:latin typeface="Times New Roman" pitchFamily="18" charset="0"/>
              </a:rPr>
              <a:t>The process is restarted for each IR slot in the study period</a:t>
            </a:r>
          </a:p>
        </p:txBody>
      </p:sp>
      <p:pic>
        <p:nvPicPr>
          <p:cNvPr id="27667" name="Picture 19" descr="f13_99310_19A_rain"/>
          <p:cNvPicPr>
            <a:picLocks noChangeAspect="1" noChangeArrowheads="1"/>
          </p:cNvPicPr>
          <p:nvPr/>
        </p:nvPicPr>
        <p:blipFill>
          <a:blip r:embed="rId4" cstate="print"/>
          <a:srcRect l="8858" t="3691" r="17126"/>
          <a:stretch>
            <a:fillRect/>
          </a:stretch>
        </p:blipFill>
        <p:spPr bwMode="auto">
          <a:xfrm>
            <a:off x="539750" y="836613"/>
            <a:ext cx="1384300" cy="1441450"/>
          </a:xfrm>
          <a:prstGeom prst="rect">
            <a:avLst/>
          </a:prstGeom>
          <a:noFill/>
          <a:ln w="9525">
            <a:noFill/>
            <a:miter lim="800000"/>
            <a:headEnd/>
            <a:tailEnd/>
          </a:ln>
        </p:spPr>
      </p:pic>
      <p:pic>
        <p:nvPicPr>
          <p:cNvPr id="27668" name="Picture 20" descr="f13_99310_19A_rain"/>
          <p:cNvPicPr>
            <a:picLocks noChangeAspect="1" noChangeArrowheads="1"/>
          </p:cNvPicPr>
          <p:nvPr/>
        </p:nvPicPr>
        <p:blipFill>
          <a:blip r:embed="rId4" cstate="print"/>
          <a:srcRect l="8858" t="3691" r="17126"/>
          <a:stretch>
            <a:fillRect/>
          </a:stretch>
        </p:blipFill>
        <p:spPr bwMode="auto">
          <a:xfrm>
            <a:off x="250825" y="981075"/>
            <a:ext cx="1384300" cy="1441450"/>
          </a:xfrm>
          <a:prstGeom prst="rect">
            <a:avLst/>
          </a:prstGeom>
          <a:noFill/>
          <a:ln w="9525">
            <a:noFill/>
            <a:miter lim="800000"/>
            <a:headEnd/>
            <a:tailEnd/>
          </a:ln>
        </p:spPr>
      </p:pic>
      <p:pic>
        <p:nvPicPr>
          <p:cNvPr id="27669" name="Picture 21" descr="9931103"/>
          <p:cNvPicPr>
            <a:picLocks noChangeAspect="1" noChangeArrowheads="1"/>
          </p:cNvPicPr>
          <p:nvPr/>
        </p:nvPicPr>
        <p:blipFill>
          <a:blip r:embed="rId5" cstate="print"/>
          <a:srcRect l="11810" t="11073" r="9448" b="11073"/>
          <a:stretch>
            <a:fillRect/>
          </a:stretch>
        </p:blipFill>
        <p:spPr bwMode="auto">
          <a:xfrm>
            <a:off x="179388" y="4581525"/>
            <a:ext cx="1536700" cy="1214438"/>
          </a:xfrm>
          <a:prstGeom prst="rect">
            <a:avLst/>
          </a:prstGeom>
          <a:noFill/>
          <a:ln w="9525">
            <a:noFill/>
            <a:miter lim="800000"/>
            <a:headEnd/>
            <a:tailEnd/>
          </a:ln>
        </p:spPr>
      </p:pic>
      <p:pic>
        <p:nvPicPr>
          <p:cNvPr id="27670" name="Picture 22" descr="9931103"/>
          <p:cNvPicPr>
            <a:picLocks noChangeAspect="1" noChangeArrowheads="1"/>
          </p:cNvPicPr>
          <p:nvPr/>
        </p:nvPicPr>
        <p:blipFill>
          <a:blip r:embed="rId5" cstate="print"/>
          <a:srcRect l="11810" t="11073" r="9448" b="14764"/>
          <a:stretch>
            <a:fillRect/>
          </a:stretch>
        </p:blipFill>
        <p:spPr bwMode="auto">
          <a:xfrm>
            <a:off x="611188" y="4292600"/>
            <a:ext cx="1536700" cy="1157288"/>
          </a:xfrm>
          <a:prstGeom prst="rect">
            <a:avLst/>
          </a:prstGeom>
          <a:noFill/>
          <a:ln w="9525">
            <a:noFill/>
            <a:miter lim="800000"/>
            <a:headEnd/>
            <a:tailEnd/>
          </a:ln>
        </p:spPr>
      </p:pic>
      <p:pic>
        <p:nvPicPr>
          <p:cNvPr id="27671" name="Picture 23" descr="9931103"/>
          <p:cNvPicPr>
            <a:picLocks noChangeAspect="1" noChangeArrowheads="1"/>
          </p:cNvPicPr>
          <p:nvPr/>
        </p:nvPicPr>
        <p:blipFill>
          <a:blip r:embed="rId5" cstate="print"/>
          <a:srcRect l="11810" t="11073" r="9448" b="14764"/>
          <a:stretch>
            <a:fillRect/>
          </a:stretch>
        </p:blipFill>
        <p:spPr bwMode="auto">
          <a:xfrm>
            <a:off x="1042988" y="4005263"/>
            <a:ext cx="1536700" cy="1155700"/>
          </a:xfrm>
          <a:prstGeom prst="rect">
            <a:avLst/>
          </a:prstGeom>
          <a:noFill/>
          <a:ln w="9525">
            <a:noFill/>
            <a:miter lim="800000"/>
            <a:headEnd/>
            <a:tailEnd/>
          </a:ln>
        </p:spPr>
      </p:pic>
      <p:sp>
        <p:nvSpPr>
          <p:cNvPr id="27672" name="Line 24"/>
          <p:cNvSpPr>
            <a:spLocks noChangeShapeType="1"/>
          </p:cNvSpPr>
          <p:nvPr/>
        </p:nvSpPr>
        <p:spPr bwMode="auto">
          <a:xfrm>
            <a:off x="6934200" y="4171950"/>
            <a:ext cx="0" cy="417513"/>
          </a:xfrm>
          <a:prstGeom prst="line">
            <a:avLst/>
          </a:prstGeom>
          <a:noFill/>
          <a:ln w="31750">
            <a:solidFill>
              <a:srgbClr val="003366"/>
            </a:solidFill>
            <a:round/>
            <a:headEnd/>
            <a:tailEnd type="triangle" w="med" len="med"/>
          </a:ln>
          <a:effectLst/>
        </p:spPr>
        <p:txBody>
          <a:bodyPr/>
          <a:lstStyle/>
          <a:p>
            <a:endParaRPr lang="it-IT"/>
          </a:p>
        </p:txBody>
      </p:sp>
      <p:sp>
        <p:nvSpPr>
          <p:cNvPr id="27673" name="Text Box 25"/>
          <p:cNvSpPr txBox="1">
            <a:spLocks noChangeArrowheads="1"/>
          </p:cNvSpPr>
          <p:nvPr/>
        </p:nvSpPr>
        <p:spPr bwMode="auto">
          <a:xfrm>
            <a:off x="6553200" y="4578350"/>
            <a:ext cx="2514600" cy="1089025"/>
          </a:xfrm>
          <a:prstGeom prst="rect">
            <a:avLst/>
          </a:prstGeom>
          <a:noFill/>
          <a:ln w="19050">
            <a:solidFill>
              <a:srgbClr val="003366"/>
            </a:solidFill>
            <a:miter lim="800000"/>
            <a:headEnd/>
            <a:tailEnd/>
          </a:ln>
          <a:effectLst/>
        </p:spPr>
        <p:txBody>
          <a:bodyPr>
            <a:spAutoFit/>
          </a:bodyPr>
          <a:lstStyle/>
          <a:p>
            <a:pPr algn="l">
              <a:spcBef>
                <a:spcPct val="50000"/>
              </a:spcBef>
            </a:pPr>
            <a:r>
              <a:rPr lang="en-GB" sz="1600" b="1">
                <a:solidFill>
                  <a:srgbClr val="000066"/>
                </a:solidFill>
                <a:latin typeface="Times New Roman" pitchFamily="18" charset="0"/>
              </a:rPr>
              <a:t>Produce instantaneous rain intensity maps at the geostationary time/space resolution </a:t>
            </a:r>
            <a:endParaRPr lang="it-IT" sz="2400">
              <a:solidFill>
                <a:srgbClr val="000066"/>
              </a:solidFill>
              <a:latin typeface="Times New Roman" pitchFamily="18" charset="0"/>
            </a:endParaRPr>
          </a:p>
        </p:txBody>
      </p:sp>
      <p:sp>
        <p:nvSpPr>
          <p:cNvPr id="27674" name="Rectangle 26"/>
          <p:cNvSpPr>
            <a:spLocks noChangeArrowheads="1"/>
          </p:cNvSpPr>
          <p:nvPr/>
        </p:nvSpPr>
        <p:spPr bwMode="auto">
          <a:xfrm>
            <a:off x="179388" y="2781300"/>
            <a:ext cx="1584325" cy="366713"/>
          </a:xfrm>
          <a:prstGeom prst="rect">
            <a:avLst/>
          </a:prstGeom>
          <a:noFill/>
          <a:ln w="9525">
            <a:noFill/>
            <a:miter lim="800000"/>
            <a:headEnd/>
            <a:tailEnd/>
          </a:ln>
          <a:effectLst/>
        </p:spPr>
        <p:txBody>
          <a:bodyPr>
            <a:spAutoFit/>
          </a:bodyPr>
          <a:lstStyle/>
          <a:p>
            <a:pPr algn="l">
              <a:spcBef>
                <a:spcPct val="50000"/>
              </a:spcBef>
            </a:pPr>
            <a:r>
              <a:rPr lang="en-GB" b="1" i="1">
                <a:solidFill>
                  <a:srgbClr val="FF0000"/>
                </a:solidFill>
                <a:latin typeface="Times New Roman" pitchFamily="18" charset="0"/>
              </a:rPr>
              <a:t>AT TIME t…</a:t>
            </a:r>
            <a:r>
              <a:rPr lang="en-GB" b="1">
                <a:solidFill>
                  <a:srgbClr val="003366"/>
                </a:solidFill>
                <a:latin typeface="Times New Roman" pitchFamily="18" charset="0"/>
              </a:rPr>
              <a:t> </a:t>
            </a:r>
          </a:p>
        </p:txBody>
      </p:sp>
      <p:sp>
        <p:nvSpPr>
          <p:cNvPr id="27675" name="Oval 27"/>
          <p:cNvSpPr>
            <a:spLocks noChangeArrowheads="1"/>
          </p:cNvSpPr>
          <p:nvPr/>
        </p:nvSpPr>
        <p:spPr bwMode="auto">
          <a:xfrm rot="2639878">
            <a:off x="247650" y="3367088"/>
            <a:ext cx="2184400" cy="2982912"/>
          </a:xfrm>
          <a:prstGeom prst="ellipse">
            <a:avLst/>
          </a:prstGeom>
          <a:noFill/>
          <a:ln w="19050">
            <a:solidFill>
              <a:srgbClr val="FF0000"/>
            </a:solidFill>
            <a:round/>
            <a:headEnd/>
            <a:tailEnd/>
          </a:ln>
          <a:effectLst/>
        </p:spPr>
        <p:txBody>
          <a:bodyPr wrap="none" anchor="ctr"/>
          <a:lstStyle/>
          <a:p>
            <a:endParaRPr lang="it-IT"/>
          </a:p>
        </p:txBody>
      </p:sp>
      <p:sp>
        <p:nvSpPr>
          <p:cNvPr id="27676" name="Text Box 28"/>
          <p:cNvSpPr txBox="1">
            <a:spLocks noChangeArrowheads="1"/>
          </p:cNvSpPr>
          <p:nvPr/>
        </p:nvSpPr>
        <p:spPr bwMode="auto">
          <a:xfrm>
            <a:off x="314325" y="3505200"/>
            <a:ext cx="3051175" cy="501650"/>
          </a:xfrm>
          <a:prstGeom prst="rect">
            <a:avLst/>
          </a:prstGeom>
          <a:solidFill>
            <a:schemeClr val="bg1"/>
          </a:solidFill>
          <a:ln w="19050">
            <a:solidFill>
              <a:srgbClr val="003366"/>
            </a:solidFill>
            <a:miter lim="800000"/>
            <a:headEnd/>
            <a:tailEnd/>
          </a:ln>
          <a:effectLst/>
        </p:spPr>
        <p:txBody>
          <a:bodyPr>
            <a:spAutoFit/>
          </a:bodyPr>
          <a:lstStyle/>
          <a:p>
            <a:pPr algn="l">
              <a:lnSpc>
                <a:spcPct val="80000"/>
              </a:lnSpc>
              <a:spcBef>
                <a:spcPct val="50000"/>
              </a:spcBef>
            </a:pPr>
            <a:r>
              <a:rPr lang="en-GB" sz="1600" b="1">
                <a:solidFill>
                  <a:srgbClr val="000066"/>
                </a:solidFill>
                <a:latin typeface="Times New Roman" pitchFamily="18" charset="0"/>
              </a:rPr>
              <a:t>MSG- SEVIRI IR brightness temperatures at 10.8 </a:t>
            </a:r>
            <a:r>
              <a:rPr lang="el-GR" sz="1600" b="1">
                <a:solidFill>
                  <a:srgbClr val="000066"/>
                </a:solidFill>
                <a:latin typeface="Times New Roman" pitchFamily="18" charset="0"/>
                <a:cs typeface="Arial" charset="0"/>
              </a:rPr>
              <a:t>μ</a:t>
            </a:r>
            <a:r>
              <a:rPr lang="it-IT" sz="1600" b="1">
                <a:solidFill>
                  <a:srgbClr val="000066"/>
                </a:solidFill>
                <a:latin typeface="Times New Roman" pitchFamily="18" charset="0"/>
                <a:cs typeface="Arial" charset="0"/>
              </a:rPr>
              <a:t>m</a:t>
            </a:r>
            <a:endParaRPr lang="el-GR" sz="1600" b="1">
              <a:solidFill>
                <a:srgbClr val="000066"/>
              </a:solidFill>
              <a:latin typeface="Times New Roman" pitchFamily="18" charset="0"/>
              <a:cs typeface="Arial" charset="0"/>
            </a:endParaRPr>
          </a:p>
        </p:txBody>
      </p:sp>
      <p:sp>
        <p:nvSpPr>
          <p:cNvPr id="27677" name="Oval 29"/>
          <p:cNvSpPr>
            <a:spLocks noChangeArrowheads="1"/>
          </p:cNvSpPr>
          <p:nvPr/>
        </p:nvSpPr>
        <p:spPr bwMode="auto">
          <a:xfrm rot="2639878">
            <a:off x="250825" y="0"/>
            <a:ext cx="2217738" cy="2952750"/>
          </a:xfrm>
          <a:prstGeom prst="ellipse">
            <a:avLst/>
          </a:prstGeom>
          <a:noFill/>
          <a:ln w="19050">
            <a:solidFill>
              <a:srgbClr val="FF0000"/>
            </a:solidFill>
            <a:round/>
            <a:headEnd/>
            <a:tailEnd/>
          </a:ln>
          <a:effectLst/>
        </p:spPr>
        <p:txBody>
          <a:bodyPr wrap="none" anchor="ctr"/>
          <a:lstStyle/>
          <a:p>
            <a:endParaRPr lang="it-IT"/>
          </a:p>
        </p:txBody>
      </p:sp>
      <p:sp>
        <p:nvSpPr>
          <p:cNvPr id="27678" name="Text Box 30"/>
          <p:cNvSpPr txBox="1">
            <a:spLocks noChangeArrowheads="1"/>
          </p:cNvSpPr>
          <p:nvPr/>
        </p:nvSpPr>
        <p:spPr bwMode="auto">
          <a:xfrm>
            <a:off x="179388" y="260350"/>
            <a:ext cx="2192337" cy="501650"/>
          </a:xfrm>
          <a:prstGeom prst="rect">
            <a:avLst/>
          </a:prstGeom>
          <a:solidFill>
            <a:schemeClr val="bg1"/>
          </a:solidFill>
          <a:ln w="19050">
            <a:solidFill>
              <a:srgbClr val="003366"/>
            </a:solidFill>
            <a:miter lim="800000"/>
            <a:headEnd/>
            <a:tailEnd/>
          </a:ln>
          <a:effectLst/>
        </p:spPr>
        <p:txBody>
          <a:bodyPr>
            <a:spAutoFit/>
          </a:bodyPr>
          <a:lstStyle/>
          <a:p>
            <a:pPr algn="l">
              <a:lnSpc>
                <a:spcPct val="80000"/>
              </a:lnSpc>
              <a:spcBef>
                <a:spcPct val="50000"/>
              </a:spcBef>
            </a:pPr>
            <a:r>
              <a:rPr lang="en-GB" sz="1600" b="1">
                <a:solidFill>
                  <a:srgbClr val="000066"/>
                </a:solidFill>
                <a:latin typeface="Times New Roman" pitchFamily="18" charset="0"/>
              </a:rPr>
              <a:t>Rain intensity maps from PMW data </a:t>
            </a:r>
            <a:endParaRPr lang="it-IT">
              <a:solidFill>
                <a:srgbClr val="FF0000"/>
              </a:solidFill>
              <a:latin typeface="Times New Roman" pitchFamily="18" charset="0"/>
            </a:endParaRPr>
          </a:p>
        </p:txBody>
      </p:sp>
      <p:sp>
        <p:nvSpPr>
          <p:cNvPr id="27679" name="Text Box 31"/>
          <p:cNvSpPr txBox="1">
            <a:spLocks noChangeArrowheads="1"/>
          </p:cNvSpPr>
          <p:nvPr/>
        </p:nvSpPr>
        <p:spPr bwMode="auto">
          <a:xfrm>
            <a:off x="2838450" y="1219200"/>
            <a:ext cx="2209800" cy="1089025"/>
          </a:xfrm>
          <a:prstGeom prst="rect">
            <a:avLst/>
          </a:prstGeom>
          <a:solidFill>
            <a:schemeClr val="bg1"/>
          </a:solidFill>
          <a:ln w="19050">
            <a:solidFill>
              <a:srgbClr val="003366"/>
            </a:solidFill>
            <a:miter lim="800000"/>
            <a:headEnd/>
            <a:tailEnd/>
          </a:ln>
          <a:effectLst/>
        </p:spPr>
        <p:txBody>
          <a:bodyPr>
            <a:spAutoFit/>
          </a:bodyPr>
          <a:lstStyle/>
          <a:p>
            <a:pPr algn="l">
              <a:spcBef>
                <a:spcPct val="50000"/>
              </a:spcBef>
            </a:pPr>
            <a:r>
              <a:rPr lang="en-GB" sz="1600" b="1">
                <a:solidFill>
                  <a:srgbClr val="000066"/>
                </a:solidFill>
                <a:latin typeface="Times New Roman" pitchFamily="18" charset="0"/>
              </a:rPr>
              <a:t>Extract space and time coincident locations from IR and MW data for each grid box </a:t>
            </a:r>
            <a:endParaRPr lang="it-IT" sz="2400">
              <a:solidFill>
                <a:srgbClr val="000066"/>
              </a:solidFill>
              <a:latin typeface="Times New Roman" pitchFamily="18" charset="0"/>
            </a:endParaRPr>
          </a:p>
        </p:txBody>
      </p:sp>
      <p:sp>
        <p:nvSpPr>
          <p:cNvPr id="27681" name="Line 33"/>
          <p:cNvSpPr>
            <a:spLocks noChangeShapeType="1"/>
          </p:cNvSpPr>
          <p:nvPr/>
        </p:nvSpPr>
        <p:spPr bwMode="auto">
          <a:xfrm>
            <a:off x="6519863" y="3152775"/>
            <a:ext cx="0" cy="431800"/>
          </a:xfrm>
          <a:prstGeom prst="line">
            <a:avLst/>
          </a:prstGeom>
          <a:noFill/>
          <a:ln w="31750">
            <a:solidFill>
              <a:srgbClr val="003366"/>
            </a:solidFill>
            <a:round/>
            <a:headEnd/>
            <a:tailEnd type="triangle" w="med" len="med"/>
          </a:ln>
          <a:effectLst/>
        </p:spPr>
        <p:txBody>
          <a:bodyPr/>
          <a:lstStyle/>
          <a:p>
            <a:endParaRPr lang="it-IT"/>
          </a:p>
        </p:txBody>
      </p:sp>
      <p:sp>
        <p:nvSpPr>
          <p:cNvPr id="27684" name="Line 36"/>
          <p:cNvSpPr>
            <a:spLocks noChangeShapeType="1"/>
          </p:cNvSpPr>
          <p:nvPr/>
        </p:nvSpPr>
        <p:spPr bwMode="auto">
          <a:xfrm flipV="1">
            <a:off x="1771650" y="2152650"/>
            <a:ext cx="1009650" cy="406400"/>
          </a:xfrm>
          <a:prstGeom prst="line">
            <a:avLst/>
          </a:prstGeom>
          <a:noFill/>
          <a:ln w="31750">
            <a:solidFill>
              <a:srgbClr val="003366"/>
            </a:solidFill>
            <a:round/>
            <a:headEnd/>
            <a:tailEnd type="triangle" w="med" len="med"/>
          </a:ln>
          <a:effectLst/>
        </p:spPr>
        <p:txBody>
          <a:bodyPr/>
          <a:lstStyle/>
          <a:p>
            <a:endParaRPr lang="it-IT"/>
          </a:p>
        </p:txBody>
      </p:sp>
      <p:grpSp>
        <p:nvGrpSpPr>
          <p:cNvPr id="3" name="Group 39"/>
          <p:cNvGrpSpPr>
            <a:grpSpLocks/>
          </p:cNvGrpSpPr>
          <p:nvPr/>
        </p:nvGrpSpPr>
        <p:grpSpPr bwMode="auto">
          <a:xfrm>
            <a:off x="4724400" y="2305050"/>
            <a:ext cx="712788" cy="457200"/>
            <a:chOff x="2976" y="1452"/>
            <a:chExt cx="449" cy="288"/>
          </a:xfrm>
        </p:grpSpPr>
        <p:sp>
          <p:nvSpPr>
            <p:cNvPr id="27680" name="Line 32"/>
            <p:cNvSpPr>
              <a:spLocks noChangeShapeType="1"/>
            </p:cNvSpPr>
            <p:nvPr/>
          </p:nvSpPr>
          <p:spPr bwMode="auto">
            <a:xfrm>
              <a:off x="2976" y="1728"/>
              <a:ext cx="449" cy="0"/>
            </a:xfrm>
            <a:prstGeom prst="line">
              <a:avLst/>
            </a:prstGeom>
            <a:noFill/>
            <a:ln w="31750">
              <a:solidFill>
                <a:srgbClr val="003366"/>
              </a:solidFill>
              <a:round/>
              <a:headEnd/>
              <a:tailEnd type="triangle" w="med" len="med"/>
            </a:ln>
            <a:effectLst/>
          </p:spPr>
          <p:txBody>
            <a:bodyPr/>
            <a:lstStyle/>
            <a:p>
              <a:endParaRPr lang="it-IT"/>
            </a:p>
          </p:txBody>
        </p:sp>
        <p:sp>
          <p:nvSpPr>
            <p:cNvPr id="27686" name="Line 38"/>
            <p:cNvSpPr>
              <a:spLocks noChangeShapeType="1"/>
            </p:cNvSpPr>
            <p:nvPr/>
          </p:nvSpPr>
          <p:spPr bwMode="auto">
            <a:xfrm>
              <a:off x="2976" y="1452"/>
              <a:ext cx="0" cy="288"/>
            </a:xfrm>
            <a:prstGeom prst="line">
              <a:avLst/>
            </a:prstGeom>
            <a:noFill/>
            <a:ln w="31750">
              <a:solidFill>
                <a:schemeClr val="accent2"/>
              </a:solidFill>
              <a:round/>
              <a:headEnd/>
              <a:tailEnd/>
            </a:ln>
            <a:effectLst/>
          </p:spPr>
          <p:txBody>
            <a:bodyPr/>
            <a:lstStyle/>
            <a:p>
              <a:endParaRPr lang="it-IT"/>
            </a:p>
          </p:txBody>
        </p:sp>
      </p:grpSp>
      <p:grpSp>
        <p:nvGrpSpPr>
          <p:cNvPr id="4" name="Group 47"/>
          <p:cNvGrpSpPr>
            <a:grpSpLocks/>
          </p:cNvGrpSpPr>
          <p:nvPr/>
        </p:nvGrpSpPr>
        <p:grpSpPr bwMode="auto">
          <a:xfrm>
            <a:off x="6057900" y="5029200"/>
            <a:ext cx="495300" cy="838200"/>
            <a:chOff x="3816" y="3168"/>
            <a:chExt cx="312" cy="528"/>
          </a:xfrm>
        </p:grpSpPr>
        <p:sp>
          <p:nvSpPr>
            <p:cNvPr id="27689" name="Line 41"/>
            <p:cNvSpPr>
              <a:spLocks noChangeShapeType="1"/>
            </p:cNvSpPr>
            <p:nvPr/>
          </p:nvSpPr>
          <p:spPr bwMode="auto">
            <a:xfrm rot="5400000">
              <a:off x="3564" y="3432"/>
              <a:ext cx="528" cy="0"/>
            </a:xfrm>
            <a:prstGeom prst="line">
              <a:avLst/>
            </a:prstGeom>
            <a:noFill/>
            <a:ln w="31750">
              <a:solidFill>
                <a:srgbClr val="003366"/>
              </a:solidFill>
              <a:round/>
              <a:headEnd/>
              <a:tailEnd type="triangle" w="med" len="med"/>
            </a:ln>
            <a:effectLst/>
          </p:spPr>
          <p:txBody>
            <a:bodyPr/>
            <a:lstStyle/>
            <a:p>
              <a:endParaRPr lang="it-IT"/>
            </a:p>
          </p:txBody>
        </p:sp>
        <p:sp>
          <p:nvSpPr>
            <p:cNvPr id="27690" name="Line 42"/>
            <p:cNvSpPr>
              <a:spLocks noChangeShapeType="1"/>
            </p:cNvSpPr>
            <p:nvPr/>
          </p:nvSpPr>
          <p:spPr bwMode="auto">
            <a:xfrm rot="5400000">
              <a:off x="3972" y="3012"/>
              <a:ext cx="0" cy="312"/>
            </a:xfrm>
            <a:prstGeom prst="line">
              <a:avLst/>
            </a:prstGeom>
            <a:noFill/>
            <a:ln w="31750">
              <a:solidFill>
                <a:schemeClr val="accent2"/>
              </a:solidFill>
              <a:round/>
              <a:headEnd/>
              <a:tailEnd/>
            </a:ln>
            <a:effectLst/>
          </p:spPr>
          <p:txBody>
            <a:bodyPr/>
            <a:lstStyle/>
            <a:p>
              <a:endParaRPr lang="it-IT"/>
            </a:p>
          </p:txBody>
        </p:sp>
      </p:grpSp>
      <p:sp>
        <p:nvSpPr>
          <p:cNvPr id="27692" name="Line 44"/>
          <p:cNvSpPr>
            <a:spLocks noChangeShapeType="1"/>
          </p:cNvSpPr>
          <p:nvPr/>
        </p:nvSpPr>
        <p:spPr bwMode="auto">
          <a:xfrm flipV="1">
            <a:off x="5438775" y="838200"/>
            <a:ext cx="1647825" cy="1704975"/>
          </a:xfrm>
          <a:prstGeom prst="line">
            <a:avLst/>
          </a:prstGeom>
          <a:noFill/>
          <a:ln w="19050">
            <a:solidFill>
              <a:schemeClr val="accent2"/>
            </a:solidFill>
            <a:prstDash val="dash"/>
            <a:round/>
            <a:headEnd/>
            <a:tailEnd/>
          </a:ln>
          <a:effectLst/>
        </p:spPr>
        <p:txBody>
          <a:bodyPr/>
          <a:lstStyle/>
          <a:p>
            <a:endParaRPr lang="it-IT"/>
          </a:p>
        </p:txBody>
      </p:sp>
      <p:sp>
        <p:nvSpPr>
          <p:cNvPr id="27693" name="Line 45"/>
          <p:cNvSpPr>
            <a:spLocks noChangeShapeType="1"/>
          </p:cNvSpPr>
          <p:nvPr/>
        </p:nvSpPr>
        <p:spPr bwMode="auto">
          <a:xfrm flipV="1">
            <a:off x="8239125" y="2209800"/>
            <a:ext cx="752475" cy="914400"/>
          </a:xfrm>
          <a:prstGeom prst="line">
            <a:avLst/>
          </a:prstGeom>
          <a:noFill/>
          <a:ln w="19050">
            <a:solidFill>
              <a:schemeClr val="accent2"/>
            </a:solidFill>
            <a:prstDash val="dash"/>
            <a:round/>
            <a:headEnd/>
            <a:tailEnd/>
          </a:ln>
          <a:effectLst/>
        </p:spPr>
        <p:txBody>
          <a:bodyPr/>
          <a:lstStyle/>
          <a:p>
            <a:endParaRPr lang="it-IT"/>
          </a:p>
        </p:txBody>
      </p:sp>
      <p:sp>
        <p:nvSpPr>
          <p:cNvPr id="27697" name="Text Box 49"/>
          <p:cNvSpPr txBox="1">
            <a:spLocks noChangeArrowheads="1"/>
          </p:cNvSpPr>
          <p:nvPr/>
        </p:nvSpPr>
        <p:spPr bwMode="auto">
          <a:xfrm>
            <a:off x="2786063" y="633413"/>
            <a:ext cx="4005262" cy="466725"/>
          </a:xfrm>
          <a:prstGeom prst="rect">
            <a:avLst/>
          </a:prstGeom>
          <a:solidFill>
            <a:srgbClr val="3366FF"/>
          </a:solidFill>
          <a:ln w="9525">
            <a:solidFill>
              <a:srgbClr val="00FFFF"/>
            </a:solidFill>
            <a:miter lim="800000"/>
            <a:headEnd/>
            <a:tailEnd/>
          </a:ln>
          <a:effectLst/>
        </p:spPr>
        <p:txBody>
          <a:bodyPr wrap="none">
            <a:spAutoFit/>
          </a:bodyPr>
          <a:lstStyle/>
          <a:p>
            <a:pPr algn="l"/>
            <a:r>
              <a:rPr lang="en-US" sz="2400">
                <a:solidFill>
                  <a:schemeClr val="bg1"/>
                </a:solidFill>
                <a:latin typeface="Times New Roman" pitchFamily="18" charset="0"/>
              </a:rPr>
              <a:t>RU complete operative scheme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custDataLst>
              <p:tags r:id="rId2"/>
            </p:custDataLst>
          </p:nvPr>
        </p:nvSpPr>
        <p:spPr>
          <a:xfrm>
            <a:off x="285720" y="1214422"/>
            <a:ext cx="5286412" cy="461665"/>
          </a:xfrm>
          <a:prstGeom prst="rect">
            <a:avLst/>
          </a:prstGeom>
          <a:noFill/>
        </p:spPr>
        <p:txBody>
          <a:bodyPr wrap="square" rtlCol="0">
            <a:spAutoFit/>
          </a:bodyPr>
          <a:lstStyle/>
          <a:p>
            <a:r>
              <a:rPr lang="en-US" sz="2400" b="1" dirty="0" smtClean="0">
                <a:solidFill>
                  <a:srgbClr val="002060"/>
                </a:solidFill>
              </a:rPr>
              <a:t>HSAF PR-OBS3: </a:t>
            </a:r>
            <a:r>
              <a:rPr lang="en-US" sz="2400" b="1" dirty="0" smtClean="0">
                <a:solidFill>
                  <a:schemeClr val="accent2">
                    <a:lumMod val="75000"/>
                  </a:schemeClr>
                </a:solidFill>
              </a:rPr>
              <a:t>BLENDING</a:t>
            </a:r>
            <a:r>
              <a:rPr lang="en-US" sz="2400" b="1" dirty="0" smtClean="0">
                <a:solidFill>
                  <a:srgbClr val="002060"/>
                </a:solidFill>
              </a:rPr>
              <a:t> Technique</a:t>
            </a:r>
          </a:p>
        </p:txBody>
      </p:sp>
      <p:pic>
        <p:nvPicPr>
          <p:cNvPr id="29698" name="Picture 2"/>
          <p:cNvPicPr>
            <a:picLocks noChangeAspect="1" noChangeArrowheads="1"/>
          </p:cNvPicPr>
          <p:nvPr>
            <p:custDataLst>
              <p:tags r:id="rId3"/>
            </p:custDataLst>
          </p:nvPr>
        </p:nvPicPr>
        <p:blipFill>
          <a:blip r:embed="rId8" cstate="print"/>
          <a:srcRect/>
          <a:stretch>
            <a:fillRect/>
          </a:stretch>
        </p:blipFill>
        <p:spPr bwMode="auto">
          <a:xfrm>
            <a:off x="0" y="2276872"/>
            <a:ext cx="5546725" cy="4302125"/>
          </a:xfrm>
          <a:prstGeom prst="rect">
            <a:avLst/>
          </a:prstGeom>
          <a:noFill/>
          <a:ln w="9525">
            <a:noFill/>
            <a:miter lim="800000"/>
            <a:headEnd/>
            <a:tailEnd/>
          </a:ln>
        </p:spPr>
      </p:pic>
      <p:sp>
        <p:nvSpPr>
          <p:cNvPr id="5" name="Rettangolo 4"/>
          <p:cNvSpPr/>
          <p:nvPr>
            <p:custDataLst>
              <p:tags r:id="rId4"/>
            </p:custDataLst>
          </p:nvPr>
        </p:nvSpPr>
        <p:spPr>
          <a:xfrm>
            <a:off x="5472608" y="1773971"/>
            <a:ext cx="3491880" cy="4247317"/>
          </a:xfrm>
          <a:prstGeom prst="rect">
            <a:avLst/>
          </a:prstGeom>
        </p:spPr>
        <p:txBody>
          <a:bodyPr wrap="square">
            <a:spAutoFit/>
          </a:bodyPr>
          <a:lstStyle/>
          <a:p>
            <a:pPr algn="just"/>
            <a:r>
              <a:rPr lang="en-US" dirty="0" smtClean="0"/>
              <a:t>The PR-OBS3 algorithm is based on a collection of time and space overlapping SEVIRI IR images and Low Earth Orbit (LEO) MW radiometers. As a new MW swath is available, the MW-derived pixels are paired with the time and space coincident geostationary (GEO) TB at 10.8 mm. Coincident data are subsequently located in a geographical latitude-longitude grid (2.5° x 2.5°), and for each grid box the histogram of the IR TBs and that of the corresponding MW rain rates is built.</a:t>
            </a:r>
            <a:endParaRPr lang="it-IT" dirty="0"/>
          </a:p>
        </p:txBody>
      </p:sp>
      <p:sp>
        <p:nvSpPr>
          <p:cNvPr id="6" name="Titolo 1"/>
          <p:cNvSpPr txBox="1">
            <a:spLocks/>
          </p:cNvSpPr>
          <p:nvPr>
            <p:custDataLst>
              <p:tags r:id="rId5"/>
            </p:custDataLst>
          </p:nvPr>
        </p:nvSpPr>
        <p:spPr>
          <a:xfrm>
            <a:off x="1835696" y="44624"/>
            <a:ext cx="7156246" cy="6429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Satellite Rainfall Estimation multi-platform algorithm</a:t>
            </a:r>
            <a:endParaRPr kumimoji="0" lang="it-IT" sz="2800" b="0" i="0" u="none" strike="noStrike" kern="1200" cap="none" spc="0" normalizeH="0" baseline="0" noProof="0" dirty="0" smtClean="0">
              <a:ln>
                <a:noFill/>
              </a:ln>
              <a:solidFill>
                <a:schemeClr val="bg1"/>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custDataLst>
              <p:tags r:id="rId2"/>
            </p:custDataLst>
          </p:nvPr>
        </p:nvPicPr>
        <p:blipFill>
          <a:blip r:embed="rId8" cstate="print"/>
          <a:srcRect/>
          <a:stretch>
            <a:fillRect/>
          </a:stretch>
        </p:blipFill>
        <p:spPr bwMode="auto">
          <a:xfrm>
            <a:off x="0" y="2132856"/>
            <a:ext cx="5598537" cy="4325223"/>
          </a:xfrm>
          <a:prstGeom prst="rect">
            <a:avLst/>
          </a:prstGeom>
          <a:noFill/>
          <a:ln w="9525">
            <a:noFill/>
            <a:miter lim="800000"/>
            <a:headEnd/>
            <a:tailEnd/>
          </a:ln>
        </p:spPr>
      </p:pic>
      <p:sp>
        <p:nvSpPr>
          <p:cNvPr id="6" name="CasellaDiTesto 5"/>
          <p:cNvSpPr txBox="1"/>
          <p:nvPr>
            <p:custDataLst>
              <p:tags r:id="rId3"/>
            </p:custDataLst>
          </p:nvPr>
        </p:nvSpPr>
        <p:spPr>
          <a:xfrm>
            <a:off x="285720" y="1214422"/>
            <a:ext cx="5072098" cy="461665"/>
          </a:xfrm>
          <a:prstGeom prst="rect">
            <a:avLst/>
          </a:prstGeom>
          <a:noFill/>
        </p:spPr>
        <p:txBody>
          <a:bodyPr wrap="square" rtlCol="0">
            <a:spAutoFit/>
          </a:bodyPr>
          <a:lstStyle/>
          <a:p>
            <a:r>
              <a:rPr lang="en-US" sz="2400" b="1" dirty="0" smtClean="0">
                <a:solidFill>
                  <a:srgbClr val="002060"/>
                </a:solidFill>
              </a:rPr>
              <a:t>HSAF PR-OBS4: </a:t>
            </a:r>
            <a:r>
              <a:rPr lang="en-US" sz="2400" b="1" dirty="0" smtClean="0">
                <a:solidFill>
                  <a:schemeClr val="accent2">
                    <a:lumMod val="75000"/>
                  </a:schemeClr>
                </a:solidFill>
              </a:rPr>
              <a:t>MORPHING</a:t>
            </a:r>
            <a:r>
              <a:rPr lang="en-US" sz="2400" b="1" dirty="0" smtClean="0">
                <a:solidFill>
                  <a:srgbClr val="002060"/>
                </a:solidFill>
              </a:rPr>
              <a:t> Technique</a:t>
            </a:r>
          </a:p>
        </p:txBody>
      </p:sp>
      <p:sp>
        <p:nvSpPr>
          <p:cNvPr id="5" name="Rettangolo 4"/>
          <p:cNvSpPr/>
          <p:nvPr>
            <p:custDataLst>
              <p:tags r:id="rId4"/>
            </p:custDataLst>
          </p:nvPr>
        </p:nvSpPr>
        <p:spPr>
          <a:xfrm>
            <a:off x="5652120" y="2428868"/>
            <a:ext cx="3277566" cy="2308324"/>
          </a:xfrm>
          <a:prstGeom prst="rect">
            <a:avLst/>
          </a:prstGeom>
        </p:spPr>
        <p:txBody>
          <a:bodyPr wrap="square">
            <a:spAutoFit/>
          </a:bodyPr>
          <a:lstStyle/>
          <a:p>
            <a:pPr algn="just"/>
            <a:r>
              <a:rPr lang="en-US" dirty="0" smtClean="0"/>
              <a:t>Propagation vector matrices are produced by computing spatial lag correlations over successive images of GEO/IR and then used to propagate the MW-derived precipitation estimates in time and space when updated MW data are unavailable. </a:t>
            </a:r>
            <a:endParaRPr lang="it-IT" dirty="0"/>
          </a:p>
        </p:txBody>
      </p:sp>
      <p:sp>
        <p:nvSpPr>
          <p:cNvPr id="7" name="Titolo 1"/>
          <p:cNvSpPr txBox="1">
            <a:spLocks/>
          </p:cNvSpPr>
          <p:nvPr>
            <p:custDataLst>
              <p:tags r:id="rId5"/>
            </p:custDataLst>
          </p:nvPr>
        </p:nvSpPr>
        <p:spPr>
          <a:xfrm>
            <a:off x="2123728" y="44624"/>
            <a:ext cx="6887970" cy="6429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Satellite Rainfall Estimation multi-platform algorithm</a:t>
            </a:r>
            <a:endParaRPr kumimoji="0" lang="it-IT" sz="2800" b="0" i="0" u="none" strike="noStrike" kern="1200" cap="none" spc="0" normalizeH="0" baseline="0" noProof="0" dirty="0" smtClean="0">
              <a:ln>
                <a:noFill/>
              </a:ln>
              <a:solidFill>
                <a:schemeClr val="bg1"/>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3068960"/>
            <a:ext cx="8568952" cy="646331"/>
          </a:xfrm>
          <a:prstGeom prst="rect">
            <a:avLst/>
          </a:prstGeom>
        </p:spPr>
        <p:txBody>
          <a:bodyPr wrap="square">
            <a:spAutoFit/>
          </a:bodyPr>
          <a:lstStyle/>
          <a:p>
            <a:pPr algn="ctr"/>
            <a:r>
              <a:rPr lang="it-IT" b="1" dirty="0" smtClean="0">
                <a:solidFill>
                  <a:schemeClr val="accent6">
                    <a:lumMod val="75000"/>
                  </a:schemeClr>
                </a:solidFill>
              </a:rPr>
              <a:t>PR-OBS-5 </a:t>
            </a:r>
            <a:br>
              <a:rPr lang="it-IT" b="1" dirty="0" smtClean="0">
                <a:solidFill>
                  <a:schemeClr val="accent6">
                    <a:lumMod val="75000"/>
                  </a:schemeClr>
                </a:solidFill>
              </a:rPr>
            </a:br>
            <a:r>
              <a:rPr lang="en-US" b="1" dirty="0" smtClean="0">
                <a:solidFill>
                  <a:schemeClr val="accent6">
                    <a:lumMod val="75000"/>
                  </a:schemeClr>
                </a:solidFill>
              </a:rPr>
              <a:t>Accumulated precipitation at ground by blended MW and IR</a:t>
            </a:r>
            <a:endParaRPr lang="it-IT" dirty="0">
              <a:solidFill>
                <a:schemeClr val="accent6">
                  <a:lumMod val="75000"/>
                </a:schemeClr>
              </a:solidFill>
            </a:endParaRPr>
          </a:p>
        </p:txBody>
      </p:sp>
      <p:pic>
        <p:nvPicPr>
          <p:cNvPr id="5" name="Picture 3"/>
          <p:cNvPicPr>
            <a:picLocks noChangeAspect="1" noChangeArrowheads="1"/>
          </p:cNvPicPr>
          <p:nvPr/>
        </p:nvPicPr>
        <p:blipFill>
          <a:blip r:embed="rId2" cstate="print"/>
          <a:srcRect/>
          <a:stretch>
            <a:fillRect/>
          </a:stretch>
        </p:blipFill>
        <p:spPr bwMode="auto">
          <a:xfrm>
            <a:off x="2987824" y="188640"/>
            <a:ext cx="3024336" cy="1094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611188" y="1412875"/>
            <a:ext cx="7848600" cy="4537075"/>
          </a:xfrm>
        </p:spPr>
        <p:txBody>
          <a:bodyPr/>
          <a:lstStyle/>
          <a:p>
            <a:pPr algn="just" eaLnBrk="1" hangingPunct="1">
              <a:lnSpc>
                <a:spcPct val="80000"/>
              </a:lnSpc>
            </a:pPr>
            <a:r>
              <a:rPr lang="en-GB" altLang="ja-JP" sz="2400" smtClean="0">
                <a:ea typeface="ＭＳ Ｐゴシック" pitchFamily="34" charset="-128"/>
              </a:rPr>
              <a:t>Products are derived from precipitation maps generated by merging MW images from operational sun-synchronous satellites and IR images from geostationary satellites (at present time PR-OBS-3 products).</a:t>
            </a:r>
          </a:p>
          <a:p>
            <a:pPr algn="just" eaLnBrk="1" hangingPunct="1">
              <a:lnSpc>
                <a:spcPct val="80000"/>
              </a:lnSpc>
            </a:pPr>
            <a:endParaRPr lang="en-GB" altLang="ja-JP" sz="2400" smtClean="0">
              <a:ea typeface="ＭＳ Ｐゴシック" pitchFamily="34" charset="-128"/>
            </a:endParaRPr>
          </a:p>
          <a:p>
            <a:pPr algn="just" eaLnBrk="1" hangingPunct="1">
              <a:lnSpc>
                <a:spcPct val="80000"/>
              </a:lnSpc>
            </a:pPr>
            <a:r>
              <a:rPr lang="en-GB" altLang="ja-JP" sz="2400" smtClean="0">
                <a:ea typeface="ＭＳ Ｐゴシック" pitchFamily="34" charset="-128"/>
              </a:rPr>
              <a:t>Products are derived by time integration of product PR-OBS-3 (96 samples/day at 15-min intervals) over 3, 6, 12 and 24 hours. </a:t>
            </a:r>
          </a:p>
          <a:p>
            <a:pPr algn="just" eaLnBrk="1" hangingPunct="1">
              <a:lnSpc>
                <a:spcPct val="80000"/>
              </a:lnSpc>
            </a:pPr>
            <a:endParaRPr lang="en-GB" altLang="ja-JP" sz="2400" smtClean="0">
              <a:ea typeface="ＭＳ Ｐゴシック" pitchFamily="34" charset="-128"/>
            </a:endParaRPr>
          </a:p>
          <a:p>
            <a:pPr algn="just" eaLnBrk="1" hangingPunct="1">
              <a:lnSpc>
                <a:spcPct val="80000"/>
              </a:lnSpc>
            </a:pPr>
            <a:r>
              <a:rPr lang="en-GB" altLang="ja-JP" sz="2400" smtClean="0">
                <a:ea typeface="ＭＳ Ｐゴシック" pitchFamily="34" charset="-128"/>
              </a:rPr>
              <a:t>At each product is associated a Quality Index (QI).</a:t>
            </a:r>
          </a:p>
          <a:p>
            <a:pPr algn="just" eaLnBrk="1" hangingPunct="1">
              <a:lnSpc>
                <a:spcPct val="80000"/>
              </a:lnSpc>
            </a:pPr>
            <a:endParaRPr lang="en-GB" altLang="ja-JP" sz="2400" smtClean="0">
              <a:ea typeface="ＭＳ Ｐゴシック" pitchFamily="34" charset="-128"/>
            </a:endParaRPr>
          </a:p>
          <a:p>
            <a:pPr algn="just" eaLnBrk="1" hangingPunct="1">
              <a:lnSpc>
                <a:spcPct val="80000"/>
              </a:lnSpc>
            </a:pPr>
            <a:endParaRPr lang="en-GB" altLang="ja-JP" sz="2400" smtClean="0">
              <a:ea typeface="ＭＳ Ｐゴシック" pitchFamily="34" charset="-128"/>
            </a:endParaRPr>
          </a:p>
          <a:p>
            <a:pPr algn="just" eaLnBrk="1" hangingPunct="1">
              <a:lnSpc>
                <a:spcPct val="80000"/>
              </a:lnSpc>
              <a:buFontTx/>
              <a:buNone/>
            </a:pPr>
            <a:endParaRPr lang="en-GB" altLang="ja-JP" sz="2400" smtClean="0">
              <a:ea typeface="ＭＳ Ｐゴシック" pitchFamily="34" charset="-128"/>
            </a:endParaRPr>
          </a:p>
        </p:txBody>
      </p:sp>
      <p:sp>
        <p:nvSpPr>
          <p:cNvPr id="57347" name="Text Box 3"/>
          <p:cNvSpPr txBox="1">
            <a:spLocks noChangeArrowheads="1"/>
          </p:cNvSpPr>
          <p:nvPr/>
        </p:nvSpPr>
        <p:spPr bwMode="auto">
          <a:xfrm>
            <a:off x="0" y="9525"/>
            <a:ext cx="9144000" cy="568325"/>
          </a:xfrm>
          <a:prstGeom prst="rect">
            <a:avLst/>
          </a:prstGeom>
          <a:noFill/>
          <a:ln w="9525">
            <a:noFill/>
            <a:miter lim="800000"/>
            <a:headEnd/>
            <a:tailEnd/>
          </a:ln>
        </p:spPr>
        <p:txBody>
          <a:bodyPr/>
          <a:lstStyle/>
          <a:p>
            <a:pPr algn="ctr">
              <a:spcBef>
                <a:spcPct val="50000"/>
              </a:spcBef>
            </a:pPr>
            <a:r>
              <a:rPr lang="en-US" sz="2400" b="1" dirty="0">
                <a:solidFill>
                  <a:schemeClr val="bg1"/>
                </a:solidFill>
              </a:rPr>
              <a:t>(OBS-05)  - Products description </a:t>
            </a:r>
            <a:endParaRPr lang="it-IT" sz="24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magine1"/>
          <p:cNvPicPr>
            <a:picLocks noChangeAspect="1" noChangeArrowheads="1"/>
          </p:cNvPicPr>
          <p:nvPr>
            <p:ph idx="1"/>
          </p:nvPr>
        </p:nvPicPr>
        <p:blipFill>
          <a:blip r:embed="rId2" cstate="print"/>
          <a:srcRect/>
          <a:stretch>
            <a:fillRect/>
          </a:stretch>
        </p:blipFill>
        <p:spPr>
          <a:xfrm>
            <a:off x="2051050" y="1125538"/>
            <a:ext cx="5545138" cy="5027612"/>
          </a:xfrm>
          <a:noFill/>
        </p:spPr>
      </p:pic>
      <p:sp>
        <p:nvSpPr>
          <p:cNvPr id="61443" name="Text Box 4"/>
          <p:cNvSpPr txBox="1">
            <a:spLocks noChangeArrowheads="1"/>
          </p:cNvSpPr>
          <p:nvPr/>
        </p:nvSpPr>
        <p:spPr bwMode="auto">
          <a:xfrm>
            <a:off x="0" y="0"/>
            <a:ext cx="9144000" cy="568325"/>
          </a:xfrm>
          <a:prstGeom prst="rect">
            <a:avLst/>
          </a:prstGeom>
          <a:noFill/>
          <a:ln w="9525">
            <a:noFill/>
            <a:miter lim="800000"/>
            <a:headEnd/>
            <a:tailEnd/>
          </a:ln>
        </p:spPr>
        <p:txBody>
          <a:bodyPr/>
          <a:lstStyle/>
          <a:p>
            <a:pPr algn="ctr">
              <a:spcBef>
                <a:spcPct val="50000"/>
              </a:spcBef>
            </a:pPr>
            <a:r>
              <a:rPr lang="en-US" sz="2400" b="1" dirty="0">
                <a:solidFill>
                  <a:schemeClr val="bg1"/>
                </a:solidFill>
              </a:rPr>
              <a:t>(OBS-05)  - Products generation</a:t>
            </a:r>
            <a:endParaRPr lang="it-IT" sz="24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539750" y="1196975"/>
            <a:ext cx="8229600" cy="4525963"/>
          </a:xfrm>
        </p:spPr>
        <p:txBody>
          <a:bodyPr/>
          <a:lstStyle/>
          <a:p>
            <a:pPr algn="just" eaLnBrk="1" hangingPunct="1">
              <a:lnSpc>
                <a:spcPct val="80000"/>
              </a:lnSpc>
            </a:pPr>
            <a:r>
              <a:rPr lang="en-GB" sz="2400" smtClean="0"/>
              <a:t>The aim is to obtain a value of accumulated precipitation  starting from satellite estimation of instantaneous precipitation.</a:t>
            </a:r>
          </a:p>
          <a:p>
            <a:pPr eaLnBrk="1" hangingPunct="1">
              <a:lnSpc>
                <a:spcPct val="80000"/>
              </a:lnSpc>
              <a:buFontTx/>
              <a:buNone/>
            </a:pPr>
            <a:endParaRPr lang="en-GB" sz="2400" smtClean="0"/>
          </a:p>
          <a:p>
            <a:pPr eaLnBrk="1" hangingPunct="1">
              <a:lnSpc>
                <a:spcPct val="80000"/>
              </a:lnSpc>
              <a:buFontTx/>
              <a:buNone/>
            </a:pPr>
            <a:r>
              <a:rPr lang="en-GB" sz="2400" smtClean="0"/>
              <a:t>                                  </a:t>
            </a:r>
            <a:r>
              <a:rPr lang="en-GB" sz="2800" smtClean="0"/>
              <a:t>R</a:t>
            </a:r>
            <a:r>
              <a:rPr lang="en-GB" sz="2000" baseline="-25000" smtClean="0"/>
              <a:t>S_acc</a:t>
            </a:r>
            <a:r>
              <a:rPr lang="en-GB" sz="2800" smtClean="0"/>
              <a:t>=</a:t>
            </a:r>
            <a:r>
              <a:rPr lang="en-GB" sz="4000" smtClean="0"/>
              <a:t>∫</a:t>
            </a:r>
            <a:r>
              <a:rPr lang="en-GB" sz="2800" baseline="-25000" smtClean="0"/>
              <a:t>T</a:t>
            </a:r>
            <a:r>
              <a:rPr lang="en-GB" sz="2800" smtClean="0"/>
              <a:t> R</a:t>
            </a:r>
            <a:r>
              <a:rPr lang="en-GB" sz="2000" baseline="-25000" smtClean="0"/>
              <a:t>S </a:t>
            </a:r>
            <a:r>
              <a:rPr lang="en-GB" sz="2800" smtClean="0"/>
              <a:t>(t) dt</a:t>
            </a:r>
          </a:p>
          <a:p>
            <a:pPr eaLnBrk="1" hangingPunct="1">
              <a:lnSpc>
                <a:spcPct val="80000"/>
              </a:lnSpc>
              <a:buFontTx/>
              <a:buNone/>
            </a:pPr>
            <a:endParaRPr lang="en-GB" sz="2800" smtClean="0"/>
          </a:p>
          <a:p>
            <a:pPr algn="just" eaLnBrk="1" hangingPunct="1">
              <a:lnSpc>
                <a:spcPct val="80000"/>
              </a:lnSpc>
            </a:pPr>
            <a:r>
              <a:rPr lang="en-GB" sz="2400" smtClean="0"/>
              <a:t>The evaluation of the accumulated precipitation achieved by the integration of any interpolation function (linear, cubic, spline, etc..) is very similar.</a:t>
            </a:r>
          </a:p>
          <a:p>
            <a:pPr eaLnBrk="1" hangingPunct="1">
              <a:lnSpc>
                <a:spcPct val="80000"/>
              </a:lnSpc>
              <a:buFontTx/>
              <a:buNone/>
            </a:pPr>
            <a:endParaRPr lang="en-GB" sz="2400" smtClean="0"/>
          </a:p>
          <a:p>
            <a:pPr eaLnBrk="1" hangingPunct="1">
              <a:lnSpc>
                <a:spcPct val="80000"/>
              </a:lnSpc>
            </a:pPr>
            <a:endParaRPr lang="it-IT" sz="2400" smtClean="0"/>
          </a:p>
        </p:txBody>
      </p:sp>
      <p:sp>
        <p:nvSpPr>
          <p:cNvPr id="63491" name="Text Box 3"/>
          <p:cNvSpPr txBox="1">
            <a:spLocks noChangeArrowheads="1"/>
          </p:cNvSpPr>
          <p:nvPr/>
        </p:nvSpPr>
        <p:spPr bwMode="auto">
          <a:xfrm>
            <a:off x="1763688" y="0"/>
            <a:ext cx="7380312" cy="568325"/>
          </a:xfrm>
          <a:prstGeom prst="rect">
            <a:avLst/>
          </a:prstGeom>
          <a:noFill/>
          <a:ln w="9525">
            <a:noFill/>
            <a:miter lim="800000"/>
            <a:headEnd/>
            <a:tailEnd/>
          </a:ln>
        </p:spPr>
        <p:txBody>
          <a:bodyPr/>
          <a:lstStyle/>
          <a:p>
            <a:pPr algn="ctr">
              <a:spcBef>
                <a:spcPct val="50000"/>
              </a:spcBef>
            </a:pPr>
            <a:r>
              <a:rPr lang="en-US" sz="2200" b="1" dirty="0">
                <a:solidFill>
                  <a:srgbClr val="FF0000"/>
                </a:solidFill>
              </a:rPr>
              <a:t>(</a:t>
            </a:r>
            <a:r>
              <a:rPr lang="en-US" sz="2200" b="1" dirty="0">
                <a:solidFill>
                  <a:schemeClr val="bg1"/>
                </a:solidFill>
              </a:rPr>
              <a:t>OBS-05)  - Time  integration of instantaneous precipitation </a:t>
            </a:r>
            <a:endParaRPr lang="it-IT" sz="22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611188" y="1484313"/>
            <a:ext cx="8237537" cy="366712"/>
          </a:xfrm>
          <a:prstGeom prst="rect">
            <a:avLst/>
          </a:prstGeom>
          <a:noFill/>
          <a:ln w="9525">
            <a:noFill/>
            <a:miter lim="800000"/>
            <a:headEnd/>
            <a:tailEnd/>
          </a:ln>
        </p:spPr>
        <p:txBody>
          <a:bodyPr>
            <a:spAutoFit/>
          </a:bodyPr>
          <a:lstStyle/>
          <a:p>
            <a:pPr>
              <a:lnSpc>
                <a:spcPct val="90000"/>
              </a:lnSpc>
              <a:spcBef>
                <a:spcPct val="20000"/>
              </a:spcBef>
              <a:buClr>
                <a:schemeClr val="hlink"/>
              </a:buClr>
              <a:buSzPct val="120000"/>
            </a:pPr>
            <a:r>
              <a:rPr lang="en-GB" sz="2000">
                <a:solidFill>
                  <a:srgbClr val="FF0000"/>
                </a:solidFill>
              </a:rPr>
              <a:t>Assumption: rain rate does not change during the 15 minutes intervals.</a:t>
            </a:r>
          </a:p>
        </p:txBody>
      </p:sp>
      <p:pic>
        <p:nvPicPr>
          <p:cNvPr id="64515" name="Picture 5" descr="interpolazione"/>
          <p:cNvPicPr>
            <a:picLocks noChangeAspect="1" noChangeArrowheads="1"/>
          </p:cNvPicPr>
          <p:nvPr>
            <p:ph sz="half" idx="2"/>
          </p:nvPr>
        </p:nvPicPr>
        <p:blipFill>
          <a:blip r:embed="rId3" cstate="print"/>
          <a:srcRect/>
          <a:stretch>
            <a:fillRect/>
          </a:stretch>
        </p:blipFill>
        <p:spPr>
          <a:xfrm>
            <a:off x="4500563" y="2565400"/>
            <a:ext cx="4495800" cy="3371850"/>
          </a:xfrm>
        </p:spPr>
      </p:pic>
      <p:sp>
        <p:nvSpPr>
          <p:cNvPr id="206857" name="Rectangle 9"/>
          <p:cNvSpPr>
            <a:spLocks noChangeArrowheads="1"/>
          </p:cNvSpPr>
          <p:nvPr/>
        </p:nvSpPr>
        <p:spPr bwMode="auto">
          <a:xfrm>
            <a:off x="468313" y="3025775"/>
            <a:ext cx="4105275" cy="2563813"/>
          </a:xfrm>
          <a:prstGeom prst="rect">
            <a:avLst/>
          </a:prstGeom>
          <a:noFill/>
          <a:ln w="9525">
            <a:noFill/>
            <a:miter lim="800000"/>
            <a:headEnd/>
            <a:tailEnd/>
          </a:ln>
          <a:effectLst/>
        </p:spPr>
        <p:txBody>
          <a:bodyPr>
            <a:spAutoFit/>
          </a:bodyPr>
          <a:lstStyle/>
          <a:p>
            <a:pPr algn="just">
              <a:buSzPct val="120000"/>
              <a:buFontTx/>
              <a:buChar char="•"/>
              <a:defRPr/>
            </a:pPr>
            <a:r>
              <a:rPr lang="en-GB">
                <a:effectLst>
                  <a:outerShdw blurRad="38100" dist="38100" dir="2700000" algn="tl">
                    <a:srgbClr val="C0C0C0"/>
                  </a:outerShdw>
                </a:effectLst>
                <a:latin typeface="Arial" charset="0"/>
              </a:rPr>
              <a:t> </a:t>
            </a:r>
            <a:r>
              <a:rPr lang="en-GB">
                <a:latin typeface="Arial" charset="0"/>
              </a:rPr>
              <a:t>The accumulated precipitation for each time step is obtained with the rain rate value multiplied by the same time step.</a:t>
            </a:r>
          </a:p>
          <a:p>
            <a:pPr algn="just">
              <a:buSzPct val="120000"/>
              <a:buFontTx/>
              <a:buChar char="•"/>
              <a:defRPr/>
            </a:pPr>
            <a:endParaRPr lang="en-GB">
              <a:latin typeface="Arial" charset="0"/>
            </a:endParaRPr>
          </a:p>
          <a:p>
            <a:pPr algn="just">
              <a:buSzPct val="120000"/>
              <a:buFontTx/>
              <a:buChar char="•"/>
              <a:defRPr/>
            </a:pPr>
            <a:r>
              <a:rPr lang="en-GB">
                <a:latin typeface="Arial" charset="0"/>
              </a:rPr>
              <a:t> Total accumulated precipitation in 3, 6, 12 and 24 hours is a sum up of each contribution.</a:t>
            </a:r>
          </a:p>
          <a:p>
            <a:pPr algn="just">
              <a:defRPr/>
            </a:pPr>
            <a:endParaRPr lang="en-GB">
              <a:latin typeface="Arial" charset="0"/>
            </a:endParaRPr>
          </a:p>
        </p:txBody>
      </p:sp>
      <p:sp>
        <p:nvSpPr>
          <p:cNvPr id="64517" name="Text Box 10"/>
          <p:cNvSpPr txBox="1">
            <a:spLocks noChangeArrowheads="1"/>
          </p:cNvSpPr>
          <p:nvPr/>
        </p:nvSpPr>
        <p:spPr bwMode="auto">
          <a:xfrm>
            <a:off x="0" y="0"/>
            <a:ext cx="9144000" cy="568325"/>
          </a:xfrm>
          <a:prstGeom prst="rect">
            <a:avLst/>
          </a:prstGeom>
          <a:noFill/>
          <a:ln w="9525">
            <a:noFill/>
            <a:miter lim="800000"/>
            <a:headEnd/>
            <a:tailEnd/>
          </a:ln>
        </p:spPr>
        <p:txBody>
          <a:bodyPr/>
          <a:lstStyle/>
          <a:p>
            <a:pPr algn="ctr">
              <a:spcBef>
                <a:spcPct val="50000"/>
              </a:spcBef>
            </a:pPr>
            <a:r>
              <a:rPr lang="en-US" sz="2400" b="1" dirty="0">
                <a:solidFill>
                  <a:schemeClr val="bg1"/>
                </a:solidFill>
              </a:rPr>
              <a:t>(OBS-05)  - Integration of H03 products </a:t>
            </a:r>
            <a:endParaRPr lang="it-IT" sz="24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it-IT" smtClean="0"/>
          </a:p>
        </p:txBody>
      </p:sp>
      <p:pic>
        <p:nvPicPr>
          <p:cNvPr id="65539" name="Picture 3" descr="h05_bis"/>
          <p:cNvPicPr>
            <a:picLocks noChangeAspect="1" noChangeArrowheads="1"/>
          </p:cNvPicPr>
          <p:nvPr>
            <p:ph idx="1"/>
          </p:nvPr>
        </p:nvPicPr>
        <p:blipFill>
          <a:blip r:embed="rId2" cstate="print"/>
          <a:srcRect/>
          <a:stretch>
            <a:fillRect/>
          </a:stretch>
        </p:blipFill>
        <p:spPr>
          <a:xfrm>
            <a:off x="611188" y="0"/>
            <a:ext cx="7956550" cy="688498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2987824" y="-27384"/>
            <a:ext cx="3024336" cy="109427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2008" y="997192"/>
            <a:ext cx="8676456" cy="1983814"/>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59024" y="2924944"/>
            <a:ext cx="8389440" cy="1971013"/>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23528" y="4814226"/>
            <a:ext cx="8424936" cy="1997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468313" y="1412875"/>
            <a:ext cx="8229600" cy="3989388"/>
          </a:xfrm>
        </p:spPr>
        <p:txBody>
          <a:bodyPr/>
          <a:lstStyle/>
          <a:p>
            <a:pPr algn="just" eaLnBrk="1" hangingPunct="1"/>
            <a:r>
              <a:rPr lang="en-GB" sz="2400" smtClean="0"/>
              <a:t>Search of outliers every 15 minutes and on the different accumulation periods, using climatological data (different thresholds by season and geographic position) got basically from “Climate Atlas of Europe” led by Meteo France inside the project ECSN (European Climate Support Network) of EUMETNET</a:t>
            </a:r>
          </a:p>
          <a:p>
            <a:pPr algn="just" eaLnBrk="1" hangingPunct="1">
              <a:buFontTx/>
              <a:buNone/>
            </a:pPr>
            <a:endParaRPr lang="en-GB" sz="2400" smtClean="0"/>
          </a:p>
          <a:p>
            <a:pPr algn="ctr" eaLnBrk="1" hangingPunct="1">
              <a:buFontTx/>
              <a:buNone/>
            </a:pPr>
            <a:r>
              <a:rPr lang="en-GB" sz="2400" smtClean="0"/>
              <a:t>A superior limit is established </a:t>
            </a:r>
          </a:p>
          <a:p>
            <a:pPr algn="ctr" eaLnBrk="1" hangingPunct="1">
              <a:buFontTx/>
              <a:buNone/>
            </a:pPr>
            <a:r>
              <a:rPr lang="en-GB" sz="2400" smtClean="0"/>
              <a:t>If Obs-05_value is &gt; Outlier_value  the last is used </a:t>
            </a:r>
          </a:p>
          <a:p>
            <a:pPr eaLnBrk="1" hangingPunct="1">
              <a:lnSpc>
                <a:spcPct val="80000"/>
              </a:lnSpc>
              <a:buFontTx/>
              <a:buNone/>
            </a:pPr>
            <a:r>
              <a:rPr lang="en-GB" sz="1000" smtClean="0">
                <a:solidFill>
                  <a:srgbClr val="FFFF00"/>
                </a:solidFill>
              </a:rPr>
              <a:t>  </a:t>
            </a:r>
          </a:p>
        </p:txBody>
      </p:sp>
      <p:sp>
        <p:nvSpPr>
          <p:cNvPr id="66563" name="Text Box 3"/>
          <p:cNvSpPr txBox="1">
            <a:spLocks noChangeArrowheads="1"/>
          </p:cNvSpPr>
          <p:nvPr/>
        </p:nvSpPr>
        <p:spPr bwMode="auto">
          <a:xfrm>
            <a:off x="0" y="0"/>
            <a:ext cx="9144000" cy="568325"/>
          </a:xfrm>
          <a:prstGeom prst="rect">
            <a:avLst/>
          </a:prstGeom>
          <a:noFill/>
          <a:ln w="9525">
            <a:noFill/>
            <a:miter lim="800000"/>
            <a:headEnd/>
            <a:tailEnd/>
          </a:ln>
        </p:spPr>
        <p:txBody>
          <a:bodyPr/>
          <a:lstStyle/>
          <a:p>
            <a:pPr algn="ctr">
              <a:spcBef>
                <a:spcPct val="50000"/>
              </a:spcBef>
            </a:pPr>
            <a:r>
              <a:rPr lang="en-US" sz="2800" b="1" dirty="0">
                <a:solidFill>
                  <a:schemeClr val="bg1"/>
                </a:solidFill>
              </a:rPr>
              <a:t>(OBS-05)  - Products outliers control</a:t>
            </a:r>
            <a:endParaRPr lang="it-IT" sz="28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0"/>
            <a:ext cx="9144000" cy="568325"/>
          </a:xfrm>
          <a:prstGeom prst="rect">
            <a:avLst/>
          </a:prstGeom>
          <a:noFill/>
          <a:ln w="9525">
            <a:noFill/>
            <a:miter lim="800000"/>
            <a:headEnd/>
            <a:tailEnd/>
          </a:ln>
        </p:spPr>
        <p:txBody>
          <a:bodyPr/>
          <a:lstStyle/>
          <a:p>
            <a:pPr algn="ctr">
              <a:spcBef>
                <a:spcPct val="50000"/>
              </a:spcBef>
            </a:pPr>
            <a:r>
              <a:rPr lang="en-US" sz="2800" b="1" dirty="0">
                <a:solidFill>
                  <a:schemeClr val="bg1"/>
                </a:solidFill>
              </a:rPr>
              <a:t>(OBS-05)  - Quality index </a:t>
            </a:r>
            <a:endParaRPr lang="it-IT" sz="2800" b="1" dirty="0">
              <a:solidFill>
                <a:schemeClr val="bg1"/>
              </a:solidFill>
            </a:endParaRPr>
          </a:p>
        </p:txBody>
      </p:sp>
      <p:sp>
        <p:nvSpPr>
          <p:cNvPr id="67587" name="Rectangle 3"/>
          <p:cNvSpPr>
            <a:spLocks noChangeArrowheads="1"/>
          </p:cNvSpPr>
          <p:nvPr/>
        </p:nvSpPr>
        <p:spPr bwMode="auto">
          <a:xfrm>
            <a:off x="971550" y="1484313"/>
            <a:ext cx="7200900" cy="968375"/>
          </a:xfrm>
          <a:prstGeom prst="rect">
            <a:avLst/>
          </a:prstGeom>
          <a:noFill/>
          <a:ln w="9525">
            <a:noFill/>
            <a:miter lim="800000"/>
            <a:headEnd/>
            <a:tailEnd/>
          </a:ln>
        </p:spPr>
        <p:txBody>
          <a:bodyPr>
            <a:spAutoFit/>
          </a:bodyPr>
          <a:lstStyle/>
          <a:p>
            <a:pPr algn="just">
              <a:lnSpc>
                <a:spcPct val="80000"/>
              </a:lnSpc>
              <a:spcBef>
                <a:spcPct val="20000"/>
              </a:spcBef>
            </a:pPr>
            <a:r>
              <a:rPr lang="en-GB" altLang="ja-JP" sz="2400">
                <a:solidFill>
                  <a:srgbClr val="0000FF"/>
                </a:solidFill>
                <a:ea typeface="ＭＳ Ｐゴシック" pitchFamily="34" charset="-128"/>
              </a:rPr>
              <a:t>QI index (from 0 to 100 %) is obtained evaluating  the number of  slots (15 minutes) available at the different time steps.</a:t>
            </a:r>
            <a:endParaRPr lang="en-GB" altLang="ja-JP" sz="2800">
              <a:ea typeface="ＭＳ Ｐゴシック" pitchFamily="34" charset="-128"/>
            </a:endParaRPr>
          </a:p>
        </p:txBody>
      </p:sp>
      <p:sp>
        <p:nvSpPr>
          <p:cNvPr id="67588" name="Rectangle 4"/>
          <p:cNvSpPr>
            <a:spLocks noChangeArrowheads="1"/>
          </p:cNvSpPr>
          <p:nvPr/>
        </p:nvSpPr>
        <p:spPr bwMode="auto">
          <a:xfrm>
            <a:off x="2051050" y="2852738"/>
            <a:ext cx="4572000" cy="2647950"/>
          </a:xfrm>
          <a:prstGeom prst="rect">
            <a:avLst/>
          </a:prstGeom>
          <a:noFill/>
          <a:ln w="9525">
            <a:noFill/>
            <a:miter lim="800000"/>
            <a:headEnd/>
            <a:tailEnd/>
          </a:ln>
        </p:spPr>
        <p:txBody>
          <a:bodyPr>
            <a:spAutoFit/>
          </a:bodyPr>
          <a:lstStyle/>
          <a:p>
            <a:pPr>
              <a:buFontTx/>
              <a:buChar char="•"/>
            </a:pPr>
            <a:r>
              <a:rPr lang="en-GB" altLang="ja-JP" sz="2400">
                <a:ea typeface="ＭＳ Ｐゴシック" pitchFamily="34" charset="-128"/>
              </a:rPr>
              <a:t> 3 hours –  from 0 to12 slots</a:t>
            </a:r>
          </a:p>
          <a:p>
            <a:pPr>
              <a:buFontTx/>
              <a:buChar char="•"/>
            </a:pPr>
            <a:endParaRPr lang="en-GB" altLang="ja-JP" sz="2400">
              <a:ea typeface="ＭＳ Ｐゴシック" pitchFamily="34" charset="-128"/>
            </a:endParaRPr>
          </a:p>
          <a:p>
            <a:pPr>
              <a:buFontTx/>
              <a:buChar char="•"/>
            </a:pPr>
            <a:r>
              <a:rPr lang="en-GB" altLang="ja-JP" sz="2400">
                <a:ea typeface="ＭＳ Ｐゴシック" pitchFamily="34" charset="-128"/>
              </a:rPr>
              <a:t> 6 hours –  from 0 to 24 slots </a:t>
            </a:r>
          </a:p>
          <a:p>
            <a:pPr>
              <a:buFontTx/>
              <a:buChar char="•"/>
            </a:pPr>
            <a:endParaRPr lang="en-GB" altLang="ja-JP" sz="2400">
              <a:ea typeface="ＭＳ Ｐゴシック" pitchFamily="34" charset="-128"/>
            </a:endParaRPr>
          </a:p>
          <a:p>
            <a:pPr>
              <a:buFontTx/>
              <a:buChar char="•"/>
            </a:pPr>
            <a:r>
              <a:rPr lang="en-GB" altLang="ja-JP" sz="2400">
                <a:ea typeface="ＭＳ Ｐゴシック" pitchFamily="34" charset="-128"/>
              </a:rPr>
              <a:t> 12 hours –  from 0 to 48 slots </a:t>
            </a:r>
          </a:p>
          <a:p>
            <a:pPr>
              <a:buFontTx/>
              <a:buChar char="•"/>
            </a:pPr>
            <a:endParaRPr lang="en-GB" altLang="ja-JP" sz="2400">
              <a:ea typeface="ＭＳ Ｐゴシック" pitchFamily="34" charset="-128"/>
            </a:endParaRPr>
          </a:p>
          <a:p>
            <a:pPr>
              <a:buFontTx/>
              <a:buChar char="•"/>
            </a:pPr>
            <a:r>
              <a:rPr lang="en-GB" altLang="ja-JP" sz="2400">
                <a:ea typeface="ＭＳ Ｐゴシック" pitchFamily="34" charset="-128"/>
              </a:rPr>
              <a:t> 24 hours –  from 0 to 96 slots</a:t>
            </a:r>
            <a:endParaRPr lang="en-GB"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0" y="0"/>
            <a:ext cx="9144000" cy="568325"/>
          </a:xfrm>
          <a:prstGeom prst="rect">
            <a:avLst/>
          </a:prstGeom>
          <a:noFill/>
          <a:ln w="9525">
            <a:noFill/>
            <a:miter lim="800000"/>
            <a:headEnd/>
            <a:tailEnd/>
          </a:ln>
        </p:spPr>
        <p:txBody>
          <a:bodyPr/>
          <a:lstStyle/>
          <a:p>
            <a:pPr algn="ctr">
              <a:spcBef>
                <a:spcPct val="50000"/>
              </a:spcBef>
            </a:pPr>
            <a:r>
              <a:rPr lang="en-US" sz="2800" b="1" dirty="0">
                <a:solidFill>
                  <a:schemeClr val="bg1"/>
                </a:solidFill>
              </a:rPr>
              <a:t>OBS-05  - Products</a:t>
            </a:r>
            <a:endParaRPr lang="it-IT" sz="2800" b="1" dirty="0">
              <a:solidFill>
                <a:schemeClr val="bg1"/>
              </a:solidFill>
            </a:endParaRPr>
          </a:p>
        </p:txBody>
      </p:sp>
      <p:pic>
        <p:nvPicPr>
          <p:cNvPr id="68611" name="Picture 5" descr="h05_20111026_0900_03_rom_qlt"/>
          <p:cNvPicPr>
            <a:picLocks noChangeAspect="1" noChangeArrowheads="1"/>
          </p:cNvPicPr>
          <p:nvPr/>
        </p:nvPicPr>
        <p:blipFill>
          <a:blip r:embed="rId2" cstate="print"/>
          <a:srcRect/>
          <a:stretch>
            <a:fillRect/>
          </a:stretch>
        </p:blipFill>
        <p:spPr bwMode="auto">
          <a:xfrm>
            <a:off x="4500563" y="2443163"/>
            <a:ext cx="4537075" cy="3506787"/>
          </a:xfrm>
          <a:prstGeom prst="rect">
            <a:avLst/>
          </a:prstGeom>
          <a:noFill/>
          <a:ln w="9525">
            <a:noFill/>
            <a:miter lim="800000"/>
            <a:headEnd/>
            <a:tailEnd/>
          </a:ln>
        </p:spPr>
      </p:pic>
      <p:pic>
        <p:nvPicPr>
          <p:cNvPr id="68612" name="Picture 6" descr="h05_20111026_0900_03_rom"/>
          <p:cNvPicPr>
            <a:picLocks noChangeAspect="1" noChangeArrowheads="1"/>
          </p:cNvPicPr>
          <p:nvPr/>
        </p:nvPicPr>
        <p:blipFill>
          <a:blip r:embed="rId3" cstate="print"/>
          <a:srcRect/>
          <a:stretch>
            <a:fillRect/>
          </a:stretch>
        </p:blipFill>
        <p:spPr bwMode="auto">
          <a:xfrm>
            <a:off x="107950" y="2417763"/>
            <a:ext cx="4572000" cy="3532187"/>
          </a:xfrm>
          <a:prstGeom prst="rect">
            <a:avLst/>
          </a:prstGeom>
          <a:noFill/>
          <a:ln w="9525">
            <a:noFill/>
            <a:miter lim="800000"/>
            <a:headEnd/>
            <a:tailEnd/>
          </a:ln>
        </p:spPr>
      </p:pic>
      <p:sp>
        <p:nvSpPr>
          <p:cNvPr id="68613" name="Text Box 7"/>
          <p:cNvSpPr txBox="1">
            <a:spLocks noChangeArrowheads="1"/>
          </p:cNvSpPr>
          <p:nvPr/>
        </p:nvSpPr>
        <p:spPr bwMode="auto">
          <a:xfrm>
            <a:off x="0" y="1052513"/>
            <a:ext cx="9067800" cy="869950"/>
          </a:xfrm>
          <a:prstGeom prst="rect">
            <a:avLst/>
          </a:prstGeom>
          <a:noFill/>
          <a:ln w="9525">
            <a:noFill/>
            <a:miter lim="800000"/>
            <a:headEnd/>
            <a:tailEnd/>
          </a:ln>
        </p:spPr>
        <p:txBody>
          <a:bodyPr>
            <a:spAutoFit/>
          </a:bodyPr>
          <a:lstStyle/>
          <a:p>
            <a:pPr algn="ctr">
              <a:spcBef>
                <a:spcPct val="50000"/>
              </a:spcBef>
            </a:pPr>
            <a:r>
              <a:rPr lang="en-US" sz="2400">
                <a:solidFill>
                  <a:schemeClr val="hlink"/>
                </a:solidFill>
              </a:rPr>
              <a:t>26 October 2011</a:t>
            </a:r>
            <a:r>
              <a:rPr lang="en-US" sz="2400" i="1">
                <a:solidFill>
                  <a:schemeClr val="hlink"/>
                </a:solidFill>
              </a:rPr>
              <a:t> </a:t>
            </a:r>
          </a:p>
          <a:p>
            <a:pPr algn="ctr">
              <a:spcBef>
                <a:spcPct val="50000"/>
              </a:spcBef>
            </a:pPr>
            <a:r>
              <a:rPr lang="en-US">
                <a:solidFill>
                  <a:schemeClr val="hlink"/>
                </a:solidFill>
              </a:rPr>
              <a:t>3 hours accumulated precipitation at ground  - (starting time - 06 UTC)</a:t>
            </a:r>
            <a:endParaRPr lang="it-IT">
              <a:solidFill>
                <a:schemeClr val="hlin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1700808"/>
            <a:ext cx="2376488" cy="461963"/>
          </a:xfrm>
          <a:prstGeom prst="rect">
            <a:avLst/>
          </a:prstGeom>
          <a:noFill/>
          <a:ln w="9525">
            <a:noFill/>
            <a:miter lim="800000"/>
            <a:headEnd/>
            <a:tailEnd/>
          </a:ln>
        </p:spPr>
        <p:txBody>
          <a:bodyPr>
            <a:spAutoFit/>
          </a:bodyPr>
          <a:lstStyle/>
          <a:p>
            <a:pPr algn="just"/>
            <a:r>
              <a:rPr lang="en-US" sz="2400" dirty="0"/>
              <a:t>Coming soon</a:t>
            </a:r>
            <a:endParaRPr lang="en-GB" sz="2400" dirty="0"/>
          </a:p>
        </p:txBody>
      </p:sp>
      <p:sp>
        <p:nvSpPr>
          <p:cNvPr id="81923" name="Text Box 3"/>
          <p:cNvSpPr txBox="1">
            <a:spLocks noChangeArrowheads="1"/>
          </p:cNvSpPr>
          <p:nvPr/>
        </p:nvSpPr>
        <p:spPr bwMode="auto">
          <a:xfrm>
            <a:off x="0" y="9525"/>
            <a:ext cx="9144000" cy="568325"/>
          </a:xfrm>
          <a:prstGeom prst="rect">
            <a:avLst/>
          </a:prstGeom>
          <a:noFill/>
          <a:ln w="9525">
            <a:noFill/>
            <a:miter lim="800000"/>
            <a:headEnd/>
            <a:tailEnd/>
          </a:ln>
        </p:spPr>
        <p:txBody>
          <a:bodyPr/>
          <a:lstStyle/>
          <a:p>
            <a:pPr algn="ctr">
              <a:spcBef>
                <a:spcPct val="50000"/>
              </a:spcBef>
            </a:pPr>
            <a:r>
              <a:rPr lang="en-US" sz="2000" b="1" dirty="0">
                <a:solidFill>
                  <a:srgbClr val="FF0000"/>
                </a:solidFill>
              </a:rPr>
              <a:t> </a:t>
            </a:r>
            <a:r>
              <a:rPr lang="en-US" sz="2000" b="1" dirty="0">
                <a:solidFill>
                  <a:schemeClr val="bg1"/>
                </a:solidFill>
              </a:rPr>
              <a:t>FUTURE ASPECTS</a:t>
            </a:r>
            <a:endParaRPr lang="it-IT" sz="2000" b="1" dirty="0">
              <a:solidFill>
                <a:schemeClr val="bg1"/>
              </a:solidFill>
            </a:endParaRPr>
          </a:p>
        </p:txBody>
      </p:sp>
      <p:sp>
        <p:nvSpPr>
          <p:cNvPr id="81924" name="Rectangle 4"/>
          <p:cNvSpPr>
            <a:spLocks noChangeArrowheads="1"/>
          </p:cNvSpPr>
          <p:nvPr/>
        </p:nvSpPr>
        <p:spPr bwMode="auto">
          <a:xfrm>
            <a:off x="323850" y="5910263"/>
            <a:ext cx="8569325" cy="831850"/>
          </a:xfrm>
          <a:prstGeom prst="rect">
            <a:avLst/>
          </a:prstGeom>
          <a:noFill/>
          <a:ln w="9525">
            <a:noFill/>
            <a:miter lim="800000"/>
            <a:headEnd/>
            <a:tailEnd/>
          </a:ln>
        </p:spPr>
        <p:txBody>
          <a:bodyPr>
            <a:spAutoFit/>
          </a:bodyPr>
          <a:lstStyle/>
          <a:p>
            <a:pPr marL="1792288" indent="-1792288" algn="just"/>
            <a:r>
              <a:rPr lang="en-GB" sz="2400">
                <a:solidFill>
                  <a:srgbClr val="0000FF"/>
                </a:solidFill>
              </a:rPr>
              <a:t>PROBS04: </a:t>
            </a:r>
            <a:r>
              <a:rPr lang="en-US" sz="2400">
                <a:solidFill>
                  <a:srgbClr val="0000FF"/>
                </a:solidFill>
              </a:rPr>
              <a:t>Precipitation rate at ground by LEO/MW supported by GEO/IR</a:t>
            </a:r>
            <a:endParaRPr lang="en-GB" sz="2400">
              <a:solidFill>
                <a:srgbClr val="0000FF"/>
              </a:solidFill>
            </a:endParaRPr>
          </a:p>
        </p:txBody>
      </p:sp>
      <p:pic>
        <p:nvPicPr>
          <p:cNvPr id="81925" name="Immagine 4" descr="H04.gif"/>
          <p:cNvPicPr>
            <a:picLocks noChangeAspect="1"/>
          </p:cNvPicPr>
          <p:nvPr/>
        </p:nvPicPr>
        <p:blipFill>
          <a:blip r:embed="rId2" cstate="print"/>
          <a:srcRect/>
          <a:stretch>
            <a:fillRect/>
          </a:stretch>
        </p:blipFill>
        <p:spPr bwMode="auto">
          <a:xfrm>
            <a:off x="2051050" y="692150"/>
            <a:ext cx="6697663"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9" name="Picture 13"/>
          <p:cNvPicPr>
            <a:picLocks noChangeAspect="1" noChangeArrowheads="1"/>
          </p:cNvPicPr>
          <p:nvPr/>
        </p:nvPicPr>
        <p:blipFill>
          <a:blip r:embed="rId2" cstate="print"/>
          <a:srcRect t="23874" r="83121" b="41043"/>
          <a:stretch>
            <a:fillRect/>
          </a:stretch>
        </p:blipFill>
        <p:spPr bwMode="auto">
          <a:xfrm>
            <a:off x="0" y="2060848"/>
            <a:ext cx="2057400" cy="2451100"/>
          </a:xfrm>
          <a:prstGeom prst="rect">
            <a:avLst/>
          </a:prstGeom>
          <a:noFill/>
          <a:ln w="9525" algn="ctr">
            <a:noFill/>
            <a:miter lim="800000"/>
            <a:headEnd/>
            <a:tailEnd/>
          </a:ln>
          <a:effectLst/>
        </p:spPr>
      </p:pic>
      <p:sp>
        <p:nvSpPr>
          <p:cNvPr id="65542" name="Rectangle 6"/>
          <p:cNvSpPr>
            <a:spLocks noChangeArrowheads="1"/>
          </p:cNvSpPr>
          <p:nvPr/>
        </p:nvSpPr>
        <p:spPr bwMode="auto">
          <a:xfrm>
            <a:off x="2195736" y="764704"/>
            <a:ext cx="6553200" cy="2462213"/>
          </a:xfrm>
          <a:prstGeom prst="rect">
            <a:avLst/>
          </a:prstGeom>
          <a:noFill/>
          <a:ln w="9525">
            <a:noFill/>
            <a:miter lim="800000"/>
            <a:headEnd/>
            <a:tailEnd/>
          </a:ln>
          <a:effectLst/>
        </p:spPr>
        <p:txBody>
          <a:bodyPr>
            <a:spAutoFit/>
          </a:bodyPr>
          <a:lstStyle/>
          <a:p>
            <a:pPr algn="l"/>
            <a:r>
              <a:rPr lang="en-US" sz="1400" b="1" dirty="0"/>
              <a:t>Introduction to the H-SAF Products Validation</a:t>
            </a:r>
          </a:p>
          <a:p>
            <a:pPr algn="l"/>
            <a:endParaRPr lang="en-US" sz="1400" b="1" dirty="0"/>
          </a:p>
          <a:p>
            <a:pPr algn="just"/>
            <a:r>
              <a:rPr lang="en-GB" sz="1400" dirty="0"/>
              <a:t>Precipitation validation is a not a trivial task not only because the remote sensing from space is in general indirect, but also because of the natural space-time variability of the precipitation field (fractal or close-to-fractal), which represents severe sampling problems. In addition, because of ground system uncertainties (essentially rain gauges and radar), a reliable ground truth does not exist. The performance of the algorithm used for precipitation retrieval changes with the climatic situation and the type of precipitation. For these reasons a European Precipitation Products Validation (PPV) programme has been developed within the H-SAF project.</a:t>
            </a:r>
            <a:endParaRPr lang="it-IT" sz="1400" dirty="0"/>
          </a:p>
        </p:txBody>
      </p:sp>
      <p:pic>
        <p:nvPicPr>
          <p:cNvPr id="65543" name="Picture 7" descr="progetto"/>
          <p:cNvPicPr>
            <a:picLocks noChangeAspect="1" noChangeArrowheads="1"/>
          </p:cNvPicPr>
          <p:nvPr/>
        </p:nvPicPr>
        <p:blipFill>
          <a:blip r:embed="rId3" cstate="print"/>
          <a:srcRect/>
          <a:stretch>
            <a:fillRect/>
          </a:stretch>
        </p:blipFill>
        <p:spPr bwMode="auto">
          <a:xfrm>
            <a:off x="2339752" y="4365104"/>
            <a:ext cx="6477000" cy="2284413"/>
          </a:xfrm>
          <a:prstGeom prst="rect">
            <a:avLst/>
          </a:prstGeom>
          <a:noFill/>
        </p:spPr>
      </p:pic>
      <p:sp>
        <p:nvSpPr>
          <p:cNvPr id="65544" name="Rectangle 8"/>
          <p:cNvSpPr>
            <a:spLocks noChangeArrowheads="1"/>
          </p:cNvSpPr>
          <p:nvPr/>
        </p:nvSpPr>
        <p:spPr bwMode="auto">
          <a:xfrm>
            <a:off x="2411760" y="3284984"/>
            <a:ext cx="6477000" cy="1066800"/>
          </a:xfrm>
          <a:prstGeom prst="rect">
            <a:avLst/>
          </a:prstGeom>
          <a:noFill/>
          <a:ln w="9525">
            <a:noFill/>
            <a:miter lim="800000"/>
            <a:headEnd/>
            <a:tailEnd/>
          </a:ln>
          <a:effectLst/>
        </p:spPr>
        <p:txBody>
          <a:bodyPr anchor="ctr">
            <a:spAutoFit/>
          </a:bodyPr>
          <a:lstStyle/>
          <a:p>
            <a:pPr algn="l"/>
            <a:endParaRPr lang="en-GB" sz="1200" b="1" dirty="0"/>
          </a:p>
          <a:p>
            <a:pPr algn="l"/>
            <a:r>
              <a:rPr lang="en-GB" sz="1200" b="1" dirty="0"/>
              <a:t>The </a:t>
            </a:r>
            <a:r>
              <a:rPr lang="en-GB" sz="1200" b="1" dirty="0" err="1"/>
              <a:t>Partecipants</a:t>
            </a:r>
            <a:r>
              <a:rPr lang="en-GB" sz="1200" b="1" dirty="0"/>
              <a:t> to the H-SAF PPV Group</a:t>
            </a:r>
          </a:p>
          <a:p>
            <a:pPr algn="l"/>
            <a:endParaRPr lang="it-IT" sz="1000" dirty="0"/>
          </a:p>
          <a:p>
            <a:pPr algn="just"/>
            <a:r>
              <a:rPr lang="en-GB" sz="1000" dirty="0"/>
              <a:t>The H-SAF PPV group is composed of experts from the National Meteorological and Hydrological Institutes of Belgium, Germany, Hungary, Italy, Poland, Slovakia and Turkey . Hydrologists, meteorologists and radar and rain gauge experts are involved in this activity.</a:t>
            </a:r>
          </a:p>
        </p:txBody>
      </p:sp>
      <p:sp>
        <p:nvSpPr>
          <p:cNvPr id="65545" name="Text Box 9"/>
          <p:cNvSpPr txBox="1">
            <a:spLocks noChangeArrowheads="1"/>
          </p:cNvSpPr>
          <p:nvPr/>
        </p:nvSpPr>
        <p:spPr bwMode="auto">
          <a:xfrm>
            <a:off x="7239000" y="6384925"/>
            <a:ext cx="1752600" cy="244475"/>
          </a:xfrm>
          <a:prstGeom prst="rect">
            <a:avLst/>
          </a:prstGeom>
          <a:noFill/>
          <a:ln w="9525">
            <a:noFill/>
            <a:miter lim="800000"/>
            <a:headEnd/>
            <a:tailEnd/>
          </a:ln>
          <a:effectLst/>
        </p:spPr>
        <p:txBody>
          <a:bodyPr>
            <a:spAutoFit/>
          </a:bodyPr>
          <a:lstStyle/>
          <a:p>
            <a:pPr algn="l">
              <a:spcBef>
                <a:spcPct val="50000"/>
              </a:spcBef>
            </a:pPr>
            <a:r>
              <a:rPr lang="it-IT" sz="1000" b="1">
                <a:solidFill>
                  <a:srgbClr val="0000FF"/>
                </a:solidFill>
                <a:latin typeface="Times New Roman" pitchFamily="18" charset="0"/>
              </a:rPr>
              <a:t>HOMEPAGE 1/3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Stefania\Downloads\247639_519679404726959_1868328074_n.jpg"/>
          <p:cNvPicPr>
            <a:picLocks noChangeAspect="1" noChangeArrowheads="1"/>
          </p:cNvPicPr>
          <p:nvPr/>
        </p:nvPicPr>
        <p:blipFill>
          <a:blip r:embed="rId2" cstate="print"/>
          <a:srcRect/>
          <a:stretch>
            <a:fillRect/>
          </a:stretch>
        </p:blipFill>
        <p:spPr bwMode="auto">
          <a:xfrm>
            <a:off x="0" y="0"/>
            <a:ext cx="6409345" cy="6858000"/>
          </a:xfrm>
          <a:prstGeom prst="rect">
            <a:avLst/>
          </a:prstGeom>
          <a:noFill/>
        </p:spPr>
      </p:pic>
      <p:sp>
        <p:nvSpPr>
          <p:cNvPr id="3" name="Rettangolo 2"/>
          <p:cNvSpPr/>
          <p:nvPr/>
        </p:nvSpPr>
        <p:spPr>
          <a:xfrm>
            <a:off x="6228184" y="0"/>
            <a:ext cx="291581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descr="stemmaold"/>
          <p:cNvPicPr>
            <a:picLocks noChangeAspect="1" noChangeArrowheads="1"/>
          </p:cNvPicPr>
          <p:nvPr/>
        </p:nvPicPr>
        <p:blipFill>
          <a:blip r:embed="rId3" cstate="print"/>
          <a:srcRect/>
          <a:stretch>
            <a:fillRect/>
          </a:stretch>
        </p:blipFill>
        <p:spPr bwMode="auto">
          <a:xfrm>
            <a:off x="7236296" y="2564904"/>
            <a:ext cx="809625" cy="1052512"/>
          </a:xfrm>
          <a:prstGeom prst="rect">
            <a:avLst/>
          </a:prstGeom>
          <a:noFill/>
          <a:ln w="9525">
            <a:noFill/>
            <a:miter lim="800000"/>
            <a:headEnd/>
            <a:tailEnd/>
          </a:ln>
        </p:spPr>
      </p:pic>
      <p:sp>
        <p:nvSpPr>
          <p:cNvPr id="5" name="Text Box 4"/>
          <p:cNvSpPr txBox="1">
            <a:spLocks noChangeArrowheads="1"/>
          </p:cNvSpPr>
          <p:nvPr/>
        </p:nvSpPr>
        <p:spPr bwMode="auto">
          <a:xfrm>
            <a:off x="6156176" y="4149080"/>
            <a:ext cx="2987824" cy="1575816"/>
          </a:xfrm>
          <a:prstGeom prst="rect">
            <a:avLst/>
          </a:prstGeom>
          <a:noFill/>
          <a:ln w="9525">
            <a:noFill/>
            <a:miter lim="800000"/>
            <a:headEnd/>
            <a:tailEnd/>
          </a:ln>
          <a:effectLst/>
        </p:spPr>
        <p:txBody>
          <a:bodyPr wrap="square">
            <a:spAutoFit/>
          </a:bodyPr>
          <a:lstStyle/>
          <a:p>
            <a:pPr algn="ctr" eaLnBrk="0" hangingPunct="0">
              <a:spcBef>
                <a:spcPct val="50000"/>
              </a:spcBef>
              <a:defRPr/>
            </a:pPr>
            <a:r>
              <a:rPr lang="it-IT" sz="1400" b="1" dirty="0" smtClean="0">
                <a:solidFill>
                  <a:schemeClr val="accent6">
                    <a:lumMod val="75000"/>
                  </a:schemeClr>
                </a:solidFill>
                <a:effectLst>
                  <a:outerShdw blurRad="38100" dist="38100" dir="2700000" algn="tl">
                    <a:srgbClr val="000000">
                      <a:alpha val="43137"/>
                    </a:srgbClr>
                  </a:outerShdw>
                </a:effectLst>
                <a:latin typeface="Arial" charset="0"/>
              </a:rPr>
              <a:t>Ten Stefania De Angelis</a:t>
            </a:r>
            <a:endParaRPr lang="it-IT" sz="1400" b="1" dirty="0">
              <a:solidFill>
                <a:schemeClr val="accent6">
                  <a:lumMod val="75000"/>
                </a:schemeClr>
              </a:solidFill>
              <a:effectLst>
                <a:outerShdw blurRad="38100" dist="38100" dir="2700000" algn="tl">
                  <a:srgbClr val="000000">
                    <a:alpha val="43137"/>
                  </a:srgbClr>
                </a:outerShdw>
              </a:effectLst>
              <a:latin typeface="Arial" charset="0"/>
            </a:endParaRPr>
          </a:p>
          <a:p>
            <a:pPr algn="ctr" eaLnBrk="0" hangingPunct="0">
              <a:spcBef>
                <a:spcPct val="50000"/>
              </a:spcBef>
              <a:defRPr/>
            </a:pPr>
            <a:r>
              <a:rPr lang="it-IT" sz="1400" b="1" dirty="0" err="1">
                <a:solidFill>
                  <a:schemeClr val="accent6">
                    <a:lumMod val="75000"/>
                  </a:schemeClr>
                </a:solidFill>
                <a:effectLst>
                  <a:outerShdw blurRad="38100" dist="38100" dir="2700000" algn="tl">
                    <a:srgbClr val="000000">
                      <a:alpha val="43137"/>
                    </a:srgbClr>
                  </a:outerShdw>
                </a:effectLst>
                <a:latin typeface="Arial" charset="0"/>
              </a:rPr>
              <a:t>Italian</a:t>
            </a:r>
            <a:r>
              <a:rPr lang="it-IT" sz="1400" b="1" dirty="0">
                <a:solidFill>
                  <a:schemeClr val="accent6">
                    <a:lumMod val="75000"/>
                  </a:schemeClr>
                </a:solidFill>
                <a:effectLst>
                  <a:outerShdw blurRad="38100" dist="38100" dir="2700000" algn="tl">
                    <a:srgbClr val="000000">
                      <a:alpha val="43137"/>
                    </a:srgbClr>
                  </a:outerShdw>
                </a:effectLst>
                <a:latin typeface="Arial" charset="0"/>
              </a:rPr>
              <a:t> Air </a:t>
            </a:r>
            <a:r>
              <a:rPr lang="it-IT" sz="1400" b="1" dirty="0" err="1">
                <a:solidFill>
                  <a:schemeClr val="accent6">
                    <a:lumMod val="75000"/>
                  </a:schemeClr>
                </a:solidFill>
                <a:effectLst>
                  <a:outerShdw blurRad="38100" dist="38100" dir="2700000" algn="tl">
                    <a:srgbClr val="000000">
                      <a:alpha val="43137"/>
                    </a:srgbClr>
                  </a:outerShdw>
                </a:effectLst>
                <a:latin typeface="Arial" charset="0"/>
              </a:rPr>
              <a:t>Force</a:t>
            </a:r>
            <a:endParaRPr lang="it-IT" sz="1400" b="1" dirty="0">
              <a:solidFill>
                <a:schemeClr val="accent6">
                  <a:lumMod val="75000"/>
                </a:schemeClr>
              </a:solidFill>
              <a:effectLst>
                <a:outerShdw blurRad="38100" dist="38100" dir="2700000" algn="tl">
                  <a:srgbClr val="000000">
                    <a:alpha val="43137"/>
                  </a:srgbClr>
                </a:outerShdw>
              </a:effectLst>
              <a:latin typeface="Arial" charset="0"/>
            </a:endParaRPr>
          </a:p>
          <a:p>
            <a:pPr algn="ctr" eaLnBrk="0" hangingPunct="0">
              <a:lnSpc>
                <a:spcPct val="80000"/>
              </a:lnSpc>
              <a:spcBef>
                <a:spcPct val="50000"/>
              </a:spcBef>
              <a:defRPr/>
            </a:pPr>
            <a:r>
              <a:rPr lang="it-IT" sz="1400" b="1" dirty="0" smtClean="0">
                <a:solidFill>
                  <a:schemeClr val="accent6">
                    <a:lumMod val="75000"/>
                  </a:schemeClr>
                </a:solidFill>
                <a:effectLst>
                  <a:outerShdw blurRad="38100" dist="38100" dir="2700000" algn="tl">
                    <a:srgbClr val="000000">
                      <a:alpha val="43137"/>
                    </a:srgbClr>
                  </a:outerShdw>
                </a:effectLst>
                <a:latin typeface="Arial" charset="0"/>
              </a:rPr>
              <a:t>CNMCA</a:t>
            </a:r>
            <a:endParaRPr lang="it-IT" sz="1400" b="1" dirty="0">
              <a:solidFill>
                <a:schemeClr val="accent6">
                  <a:lumMod val="75000"/>
                </a:schemeClr>
              </a:solidFill>
              <a:effectLst>
                <a:outerShdw blurRad="38100" dist="38100" dir="2700000" algn="tl">
                  <a:srgbClr val="000000">
                    <a:alpha val="43137"/>
                  </a:srgbClr>
                </a:outerShdw>
              </a:effectLst>
              <a:latin typeface="Arial" charset="0"/>
            </a:endParaRPr>
          </a:p>
          <a:p>
            <a:pPr algn="ctr" eaLnBrk="0" hangingPunct="0">
              <a:lnSpc>
                <a:spcPct val="80000"/>
              </a:lnSpc>
              <a:spcBef>
                <a:spcPct val="100000"/>
              </a:spcBef>
              <a:defRPr/>
            </a:pPr>
            <a:r>
              <a:rPr lang="it-IT" sz="1400" b="1" dirty="0">
                <a:solidFill>
                  <a:schemeClr val="accent6">
                    <a:lumMod val="75000"/>
                  </a:schemeClr>
                </a:solidFill>
                <a:effectLst>
                  <a:outerShdw blurRad="38100" dist="38100" dir="2700000" algn="tl">
                    <a:srgbClr val="000000">
                      <a:alpha val="43137"/>
                    </a:srgbClr>
                  </a:outerShdw>
                </a:effectLst>
                <a:latin typeface="Arial" charset="0"/>
              </a:rPr>
              <a:t>TEL. +39 </a:t>
            </a:r>
            <a:r>
              <a:rPr lang="it-IT" sz="1400" b="1" dirty="0" smtClean="0">
                <a:solidFill>
                  <a:schemeClr val="accent6">
                    <a:lumMod val="75000"/>
                  </a:schemeClr>
                </a:solidFill>
                <a:effectLst>
                  <a:outerShdw blurRad="38100" dist="38100" dir="2700000" algn="tl">
                    <a:srgbClr val="000000">
                      <a:alpha val="43137"/>
                    </a:srgbClr>
                  </a:outerShdw>
                </a:effectLst>
                <a:latin typeface="Arial" charset="0"/>
              </a:rPr>
              <a:t>06 91292664</a:t>
            </a:r>
            <a:endParaRPr lang="en-GB" sz="1400" b="1" dirty="0">
              <a:solidFill>
                <a:schemeClr val="accent6">
                  <a:lumMod val="75000"/>
                </a:schemeClr>
              </a:solidFill>
              <a:effectLst>
                <a:outerShdw blurRad="38100" dist="38100" dir="2700000" algn="tl">
                  <a:srgbClr val="000000">
                    <a:alpha val="43137"/>
                  </a:srgbClr>
                </a:outerShdw>
              </a:effectLst>
              <a:latin typeface="Arial" charset="0"/>
            </a:endParaRPr>
          </a:p>
          <a:p>
            <a:pPr algn="ctr" eaLnBrk="0" hangingPunct="0">
              <a:spcBef>
                <a:spcPct val="50000"/>
              </a:spcBef>
              <a:defRPr/>
            </a:pPr>
            <a:r>
              <a:rPr lang="it-IT" sz="1200" b="1" dirty="0" err="1">
                <a:solidFill>
                  <a:schemeClr val="accent6">
                    <a:lumMod val="75000"/>
                  </a:schemeClr>
                </a:solidFill>
                <a:effectLst>
                  <a:outerShdw blurRad="38100" dist="38100" dir="2700000" algn="tl">
                    <a:srgbClr val="000000">
                      <a:alpha val="43137"/>
                    </a:srgbClr>
                  </a:outerShdw>
                </a:effectLst>
                <a:latin typeface="Arial" charset="0"/>
              </a:rPr>
              <a:t>Email</a:t>
            </a:r>
            <a:r>
              <a:rPr lang="it-IT" sz="1200" b="1" dirty="0">
                <a:solidFill>
                  <a:schemeClr val="accent6">
                    <a:lumMod val="75000"/>
                  </a:schemeClr>
                </a:solidFill>
                <a:effectLst>
                  <a:outerShdw blurRad="38100" dist="38100" dir="2700000" algn="tl">
                    <a:srgbClr val="000000">
                      <a:alpha val="43137"/>
                    </a:srgbClr>
                  </a:outerShdw>
                </a:effectLst>
                <a:latin typeface="Arial" charset="0"/>
              </a:rPr>
              <a:t>: </a:t>
            </a:r>
            <a:r>
              <a:rPr lang="it-IT" sz="1200" b="1" dirty="0" smtClean="0">
                <a:solidFill>
                  <a:schemeClr val="accent6">
                    <a:lumMod val="75000"/>
                  </a:schemeClr>
                </a:solidFill>
                <a:effectLst>
                  <a:outerShdw blurRad="38100" dist="38100" dir="2700000" algn="tl">
                    <a:srgbClr val="000000">
                      <a:alpha val="43137"/>
                    </a:srgbClr>
                  </a:outerShdw>
                </a:effectLst>
                <a:latin typeface="Arial" charset="0"/>
              </a:rPr>
              <a:t>deangelis@meteoam.it</a:t>
            </a:r>
            <a:r>
              <a:rPr lang="en-GB" sz="1200" b="1" dirty="0" smtClean="0">
                <a:solidFill>
                  <a:schemeClr val="accent6">
                    <a:lumMod val="75000"/>
                  </a:schemeClr>
                </a:solidFill>
                <a:effectLst>
                  <a:outerShdw blurRad="38100" dist="38100" dir="2700000" algn="tl">
                    <a:srgbClr val="000000">
                      <a:alpha val="43137"/>
                    </a:srgbClr>
                  </a:outerShdw>
                </a:effectLst>
                <a:latin typeface="Arial" charset="0"/>
              </a:rPr>
              <a:t> </a:t>
            </a:r>
            <a:endParaRPr lang="en-GB" sz="1200" b="1" dirty="0">
              <a:solidFill>
                <a:schemeClr val="accent6">
                  <a:lumMod val="75000"/>
                </a:schemeClr>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 xmlns:p14="http://schemas.microsoft.com/office/powerpoint/2010/main" val="2751977966"/>
              </p:ext>
            </p:extLst>
          </p:nvPr>
        </p:nvGraphicFramePr>
        <p:xfrm>
          <a:off x="251520" y="1140181"/>
          <a:ext cx="8532440" cy="5717819"/>
        </p:xfrm>
        <a:graphic>
          <a:graphicData uri="http://schemas.openxmlformats.org/presentationml/2006/ole">
            <p:oleObj spid="_x0000_s4098" name="Document" r:id="rId3" imgW="6534774" imgH="4373878" progId="Word.Document.8">
              <p:embed/>
            </p:oleObj>
          </a:graphicData>
        </a:graphic>
      </p:graphicFrame>
      <p:sp>
        <p:nvSpPr>
          <p:cNvPr id="7" name="Rectangle 3"/>
          <p:cNvSpPr>
            <a:spLocks noChangeArrowheads="1"/>
          </p:cNvSpPr>
          <p:nvPr/>
        </p:nvSpPr>
        <p:spPr bwMode="auto">
          <a:xfrm>
            <a:off x="2018885" y="124404"/>
            <a:ext cx="6952126"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nchor="ctr"/>
          <a:lstStyle/>
          <a:p>
            <a:pPr>
              <a:tabLst>
                <a:tab pos="627063" algn="l"/>
              </a:tabLst>
            </a:pPr>
            <a:r>
              <a:rPr lang="it-IT" sz="2800" b="1" dirty="0">
                <a:solidFill>
                  <a:srgbClr val="000000"/>
                </a:solidFill>
              </a:rPr>
              <a:t>H-SAF </a:t>
            </a:r>
            <a:r>
              <a:rPr lang="it-IT" sz="2800" b="1" dirty="0" err="1">
                <a:solidFill>
                  <a:srgbClr val="000000"/>
                </a:solidFill>
              </a:rPr>
              <a:t>Precipitation</a:t>
            </a:r>
            <a:r>
              <a:rPr lang="it-IT" sz="2800" b="1" dirty="0">
                <a:solidFill>
                  <a:srgbClr val="000000"/>
                </a:solidFill>
              </a:rPr>
              <a:t> </a:t>
            </a:r>
            <a:r>
              <a:rPr lang="it-IT" sz="2800" b="1" dirty="0" err="1" smtClean="0">
                <a:solidFill>
                  <a:srgbClr val="000000"/>
                </a:solidFill>
              </a:rPr>
              <a:t>Products</a:t>
            </a:r>
            <a:r>
              <a:rPr lang="it-IT" sz="2800" b="1" dirty="0">
                <a:solidFill>
                  <a:srgbClr val="000000"/>
                </a:solidFill>
              </a:rPr>
              <a:t> </a:t>
            </a:r>
            <a:r>
              <a:rPr lang="it-IT" sz="2800" b="1" dirty="0" smtClean="0">
                <a:solidFill>
                  <a:srgbClr val="000000"/>
                </a:solidFill>
              </a:rPr>
              <a:t>– </a:t>
            </a:r>
            <a:r>
              <a:rPr lang="it-IT" sz="2800" b="1" dirty="0" err="1" smtClean="0">
                <a:solidFill>
                  <a:srgbClr val="000000"/>
                </a:solidFill>
              </a:rPr>
              <a:t>current</a:t>
            </a:r>
            <a:r>
              <a:rPr lang="it-IT" sz="2800" b="1" dirty="0" smtClean="0">
                <a:solidFill>
                  <a:srgbClr val="000000"/>
                </a:solidFill>
              </a:rPr>
              <a:t> status</a:t>
            </a:r>
            <a:endParaRPr lang="en-US" sz="2800" b="1" dirty="0">
              <a:solidFill>
                <a:srgbClr val="000000"/>
              </a:solidFill>
            </a:endParaRPr>
          </a:p>
        </p:txBody>
      </p:sp>
      <p:sp>
        <p:nvSpPr>
          <p:cNvPr id="12" name="Text Box 4"/>
          <p:cNvSpPr txBox="1">
            <a:spLocks noChangeArrowheads="1"/>
          </p:cNvSpPr>
          <p:nvPr/>
        </p:nvSpPr>
        <p:spPr bwMode="auto">
          <a:xfrm>
            <a:off x="111125" y="6056803"/>
            <a:ext cx="8928100" cy="707886"/>
          </a:xfrm>
          <a:prstGeom prst="rect">
            <a:avLst/>
          </a:prstGeom>
          <a:solidFill>
            <a:schemeClr val="accent5">
              <a:lumMod val="20000"/>
              <a:lumOff val="80000"/>
            </a:schemeClr>
          </a:solidFill>
          <a:ln w="19050">
            <a:solidFill>
              <a:schemeClr val="tx1"/>
            </a:solidFill>
            <a:miter lim="800000"/>
            <a:headEnd/>
            <a:tailEnd/>
          </a:ln>
          <a:effectLst/>
        </p:spPr>
        <p:txBody>
          <a:bodyPr rIns="0">
            <a:spAutoFit/>
          </a:bodyPr>
          <a:lstStyle/>
          <a:p>
            <a:pPr marL="182563" indent="-182563">
              <a:defRPr/>
            </a:pPr>
            <a:r>
              <a:rPr lang="en-GB" sz="2000" b="1" dirty="0">
                <a:ea typeface="+mn-ea"/>
                <a:cs typeface="+mn-cs"/>
              </a:rPr>
              <a:t>All precipitation products are </a:t>
            </a:r>
            <a:r>
              <a:rPr lang="en-GB" sz="2000" b="1" dirty="0" smtClean="0">
                <a:ea typeface="+mn-ea"/>
                <a:cs typeface="+mn-cs"/>
              </a:rPr>
              <a:t>generated routinely at the </a:t>
            </a:r>
            <a:r>
              <a:rPr lang="it-IT" sz="2000" b="1" dirty="0" smtClean="0">
                <a:ea typeface="+mn-ea"/>
                <a:cs typeface="+mn-cs"/>
              </a:rPr>
              <a:t>CNMCA</a:t>
            </a:r>
            <a:r>
              <a:rPr lang="it-IT" sz="2000" b="1" dirty="0" smtClean="0"/>
              <a:t>, </a:t>
            </a:r>
            <a:r>
              <a:rPr lang="it-IT" sz="2000" b="1" dirty="0" err="1" smtClean="0"/>
              <a:t>Italy</a:t>
            </a:r>
            <a:endParaRPr lang="it-IT" sz="2000" b="1" dirty="0">
              <a:ea typeface="+mn-ea"/>
              <a:cs typeface="+mn-cs"/>
            </a:endParaRPr>
          </a:p>
          <a:p>
            <a:pPr marL="182563" indent="-182563">
              <a:defRPr/>
            </a:pPr>
            <a:r>
              <a:rPr lang="it-IT" sz="2000" b="1" noProof="1">
                <a:ea typeface="+mn-ea"/>
                <a:cs typeface="+mn-cs"/>
              </a:rPr>
              <a:t>[</a:t>
            </a:r>
            <a:r>
              <a:rPr lang="it-IT" sz="2000" b="1" noProof="1">
                <a:effectLst>
                  <a:outerShdw blurRad="38100" dist="38100" dir="2700000" algn="tl">
                    <a:srgbClr val="FFFFFF"/>
                  </a:outerShdw>
                </a:effectLst>
                <a:ea typeface="+mn-ea"/>
                <a:cs typeface="+mn-cs"/>
              </a:rPr>
              <a:t>Note</a:t>
            </a:r>
            <a:r>
              <a:rPr lang="it-IT" sz="2000" b="1" noProof="1">
                <a:ea typeface="+mn-ea"/>
                <a:cs typeface="+mn-cs"/>
              </a:rPr>
              <a:t>: CNMCA also manages the Data service for all H-SAF products].</a:t>
            </a:r>
          </a:p>
        </p:txBody>
      </p:sp>
      <p:sp>
        <p:nvSpPr>
          <p:cNvPr id="2" name="CasellaDiTesto 1"/>
          <p:cNvSpPr txBox="1"/>
          <p:nvPr/>
        </p:nvSpPr>
        <p:spPr>
          <a:xfrm>
            <a:off x="-497840" y="2936240"/>
            <a:ext cx="184666" cy="369332"/>
          </a:xfrm>
          <a:prstGeom prst="rect">
            <a:avLst/>
          </a:prstGeom>
          <a:noFill/>
        </p:spPr>
        <p:txBody>
          <a:bodyPr wrap="none" rtlCol="0">
            <a:spAutoFit/>
          </a:bodyPr>
          <a:lstStyle/>
          <a:p>
            <a:endParaRPr lang="it-IT" dirty="0"/>
          </a:p>
        </p:txBody>
      </p:sp>
    </p:spTree>
    <p:extLst>
      <p:ext uri="{BB962C8B-B14F-4D97-AF65-F5344CB8AC3E}">
        <p14:creationId xmlns="" xmlns:p14="http://schemas.microsoft.com/office/powerpoint/2010/main" val="35948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global rain map"/>
          <p:cNvPicPr>
            <a:picLocks noChangeAspect="1" noChangeArrowheads="1"/>
          </p:cNvPicPr>
          <p:nvPr>
            <p:custDataLst>
              <p:tags r:id="rId2"/>
            </p:custDataLst>
          </p:nvPr>
        </p:nvPicPr>
        <p:blipFill>
          <a:blip r:embed="rId6" cstate="print"/>
          <a:srcRect/>
          <a:stretch>
            <a:fillRect/>
          </a:stretch>
        </p:blipFill>
        <p:spPr bwMode="auto">
          <a:xfrm>
            <a:off x="1214414" y="2649437"/>
            <a:ext cx="7048500" cy="3371851"/>
          </a:xfrm>
          <a:prstGeom prst="rect">
            <a:avLst/>
          </a:prstGeom>
          <a:noFill/>
        </p:spPr>
      </p:pic>
      <p:sp>
        <p:nvSpPr>
          <p:cNvPr id="5" name="Rettangolo 4"/>
          <p:cNvSpPr/>
          <p:nvPr>
            <p:custDataLst>
              <p:tags r:id="rId3"/>
            </p:custDataLst>
          </p:nvPr>
        </p:nvSpPr>
        <p:spPr>
          <a:xfrm>
            <a:off x="928662" y="1353542"/>
            <a:ext cx="7500990" cy="923330"/>
          </a:xfrm>
          <a:prstGeom prst="rect">
            <a:avLst/>
          </a:prstGeom>
        </p:spPr>
        <p:txBody>
          <a:bodyPr wrap="square">
            <a:spAutoFit/>
          </a:bodyPr>
          <a:lstStyle/>
          <a:p>
            <a:pPr algn="just"/>
            <a:r>
              <a:rPr lang="en-US" dirty="0" smtClean="0"/>
              <a:t>Meteorological satellite provide a unique opportunity for monitoring the precipitation for regions where ground measurement is limited and consistent with the accuracy required by hydrologists.</a:t>
            </a:r>
            <a:endParaRPr lang="it-IT"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custDataLst>
              <p:tags r:id="rId2"/>
            </p:custDataLst>
          </p:nvPr>
        </p:nvSpPr>
        <p:spPr>
          <a:xfrm>
            <a:off x="1619672" y="49754"/>
            <a:ext cx="7309476" cy="642942"/>
          </a:xfrm>
        </p:spPr>
        <p:txBody>
          <a:bodyPr>
            <a:noAutofit/>
          </a:bodyPr>
          <a:lstStyle/>
          <a:p>
            <a:pPr algn="l"/>
            <a:r>
              <a:rPr lang="en-US" sz="2500" dirty="0" smtClean="0">
                <a:solidFill>
                  <a:schemeClr val="bg1"/>
                </a:solidFill>
              </a:rPr>
              <a:t>Satellite Rainfall Estimation from infrared and/or visible channels</a:t>
            </a:r>
            <a:endParaRPr lang="it-IT" sz="2500" dirty="0" smtClean="0">
              <a:solidFill>
                <a:schemeClr val="bg1"/>
              </a:solidFill>
            </a:endParaRPr>
          </a:p>
        </p:txBody>
      </p:sp>
      <p:pic>
        <p:nvPicPr>
          <p:cNvPr id="9219" name="Picture 3"/>
          <p:cNvPicPr>
            <a:picLocks noChangeAspect="1" noChangeArrowheads="1"/>
          </p:cNvPicPr>
          <p:nvPr>
            <p:custDataLst>
              <p:tags r:id="rId3"/>
            </p:custDataLst>
          </p:nvPr>
        </p:nvPicPr>
        <p:blipFill>
          <a:blip r:embed="rId9" cstate="print"/>
          <a:srcRect/>
          <a:stretch>
            <a:fillRect/>
          </a:stretch>
        </p:blipFill>
        <p:spPr bwMode="auto">
          <a:xfrm>
            <a:off x="207443" y="1428736"/>
            <a:ext cx="5007499" cy="3471866"/>
          </a:xfrm>
          <a:prstGeom prst="rect">
            <a:avLst/>
          </a:prstGeom>
          <a:noFill/>
          <a:ln w="9525">
            <a:noFill/>
            <a:miter lim="800000"/>
            <a:headEnd/>
            <a:tailEnd/>
          </a:ln>
          <a:effectLst/>
        </p:spPr>
      </p:pic>
      <p:sp>
        <p:nvSpPr>
          <p:cNvPr id="4" name="Rettangolo 3"/>
          <p:cNvSpPr/>
          <p:nvPr>
            <p:custDataLst>
              <p:tags r:id="rId4"/>
            </p:custDataLst>
          </p:nvPr>
        </p:nvSpPr>
        <p:spPr>
          <a:xfrm>
            <a:off x="5214942" y="1285860"/>
            <a:ext cx="3786214" cy="1477328"/>
          </a:xfrm>
          <a:prstGeom prst="rect">
            <a:avLst/>
          </a:prstGeom>
        </p:spPr>
        <p:txBody>
          <a:bodyPr wrap="square">
            <a:spAutoFit/>
          </a:bodyPr>
          <a:lstStyle/>
          <a:p>
            <a:pPr algn="just"/>
            <a:r>
              <a:rPr lang="en-US" dirty="0" smtClean="0"/>
              <a:t>Rainfall rates are generally derived from cloud-top infrared (IR) brightness temperature, which is related to cloud-top height for optically thick clouds below the tropopause.</a:t>
            </a:r>
            <a:endParaRPr lang="it-IT" dirty="0"/>
          </a:p>
        </p:txBody>
      </p:sp>
      <p:sp>
        <p:nvSpPr>
          <p:cNvPr id="5" name="Rettangolo 4"/>
          <p:cNvSpPr/>
          <p:nvPr>
            <p:custDataLst>
              <p:tags r:id="rId5"/>
            </p:custDataLst>
          </p:nvPr>
        </p:nvSpPr>
        <p:spPr>
          <a:xfrm>
            <a:off x="5214942" y="3357562"/>
            <a:ext cx="3786182" cy="2031325"/>
          </a:xfrm>
          <a:prstGeom prst="rect">
            <a:avLst/>
          </a:prstGeom>
        </p:spPr>
        <p:txBody>
          <a:bodyPr wrap="square">
            <a:spAutoFit/>
          </a:bodyPr>
          <a:lstStyle/>
          <a:p>
            <a:r>
              <a:rPr lang="en-US" dirty="0" smtClean="0"/>
              <a:t>Visible cloud </a:t>
            </a:r>
            <a:r>
              <a:rPr lang="en-US" dirty="0" err="1" smtClean="0"/>
              <a:t>albedos</a:t>
            </a:r>
            <a:r>
              <a:rPr lang="en-US" dirty="0" smtClean="0"/>
              <a:t> are generally used,  as supplemental information to discriminate cold clouds which are optically thin and presumably non-precipitating from those which are optically thick and therefore possibly precipitating</a:t>
            </a:r>
            <a:endParaRPr lang="it-IT" dirty="0"/>
          </a:p>
        </p:txBody>
      </p:sp>
      <p:sp>
        <p:nvSpPr>
          <p:cNvPr id="6" name="Rettangolo 5"/>
          <p:cNvSpPr/>
          <p:nvPr>
            <p:custDataLst>
              <p:tags r:id="rId6"/>
            </p:custDataLst>
          </p:nvPr>
        </p:nvSpPr>
        <p:spPr>
          <a:xfrm>
            <a:off x="899592" y="5013176"/>
            <a:ext cx="3370731" cy="369332"/>
          </a:xfrm>
          <a:prstGeom prst="rect">
            <a:avLst/>
          </a:prstGeom>
        </p:spPr>
        <p:txBody>
          <a:bodyPr wrap="none">
            <a:spAutoFit/>
          </a:bodyPr>
          <a:lstStyle/>
          <a:p>
            <a:r>
              <a:rPr lang="en-US" b="1" dirty="0" smtClean="0"/>
              <a:t>NWCSAF Convective Rainfall Rate</a:t>
            </a:r>
            <a:endParaRPr lang="it-IT"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custDataLst>
              <p:tags r:id="rId2"/>
            </p:custDataLst>
          </p:nvPr>
        </p:nvSpPr>
        <p:spPr>
          <a:xfrm>
            <a:off x="2194564" y="49754"/>
            <a:ext cx="6949436" cy="642942"/>
          </a:xfrm>
        </p:spPr>
        <p:txBody>
          <a:bodyPr>
            <a:noAutofit/>
          </a:bodyPr>
          <a:lstStyle/>
          <a:p>
            <a:pPr algn="l"/>
            <a:r>
              <a:rPr lang="en-US" sz="2400" dirty="0" smtClean="0">
                <a:solidFill>
                  <a:schemeClr val="bg1"/>
                </a:solidFill>
              </a:rPr>
              <a:t>Satellite Rainfall Estimation from </a:t>
            </a:r>
            <a:r>
              <a:rPr lang="en-US" sz="2400" dirty="0" err="1" smtClean="0">
                <a:solidFill>
                  <a:schemeClr val="bg1"/>
                </a:solidFill>
              </a:rPr>
              <a:t>MicroWave</a:t>
            </a:r>
            <a:r>
              <a:rPr lang="en-US" sz="2400" dirty="0" smtClean="0">
                <a:solidFill>
                  <a:schemeClr val="bg1"/>
                </a:solidFill>
              </a:rPr>
              <a:t> instruments</a:t>
            </a:r>
            <a:endParaRPr lang="it-IT" sz="2400" dirty="0" smtClean="0">
              <a:solidFill>
                <a:schemeClr val="bg1"/>
              </a:solidFill>
            </a:endParaRPr>
          </a:p>
        </p:txBody>
      </p:sp>
      <p:pic>
        <p:nvPicPr>
          <p:cNvPr id="5" name="Immagine 4" descr="h01_20111104_0830_DMSP18_00543_rom.png"/>
          <p:cNvPicPr>
            <a:picLocks noChangeAspect="1"/>
          </p:cNvPicPr>
          <p:nvPr>
            <p:custDataLst>
              <p:tags r:id="rId3"/>
            </p:custDataLst>
          </p:nvPr>
        </p:nvPicPr>
        <p:blipFill>
          <a:blip r:embed="rId9" cstate="print"/>
          <a:stretch>
            <a:fillRect/>
          </a:stretch>
        </p:blipFill>
        <p:spPr>
          <a:xfrm>
            <a:off x="461086" y="743852"/>
            <a:ext cx="3539410" cy="4580412"/>
          </a:xfrm>
          <a:prstGeom prst="rect">
            <a:avLst/>
          </a:prstGeom>
        </p:spPr>
      </p:pic>
      <p:pic>
        <p:nvPicPr>
          <p:cNvPr id="6" name="Immagine 5" descr="h02_20111105_0140_noaa19_14126_lan.png"/>
          <p:cNvPicPr>
            <a:picLocks noChangeAspect="1"/>
          </p:cNvPicPr>
          <p:nvPr>
            <p:custDataLst>
              <p:tags r:id="rId4"/>
            </p:custDataLst>
          </p:nvPr>
        </p:nvPicPr>
        <p:blipFill>
          <a:blip r:embed="rId10" cstate="print"/>
          <a:stretch>
            <a:fillRect/>
          </a:stretch>
        </p:blipFill>
        <p:spPr>
          <a:xfrm>
            <a:off x="4572000" y="714356"/>
            <a:ext cx="3571900" cy="4622458"/>
          </a:xfrm>
          <a:prstGeom prst="rect">
            <a:avLst/>
          </a:prstGeom>
        </p:spPr>
      </p:pic>
      <p:sp>
        <p:nvSpPr>
          <p:cNvPr id="7" name="CasellaDiTesto 6"/>
          <p:cNvSpPr txBox="1"/>
          <p:nvPr>
            <p:custDataLst>
              <p:tags r:id="rId5"/>
            </p:custDataLst>
          </p:nvPr>
        </p:nvSpPr>
        <p:spPr>
          <a:xfrm>
            <a:off x="142844" y="5429264"/>
            <a:ext cx="8786874" cy="1077218"/>
          </a:xfrm>
          <a:prstGeom prst="rect">
            <a:avLst/>
          </a:prstGeom>
          <a:noFill/>
        </p:spPr>
        <p:txBody>
          <a:bodyPr wrap="square" rtlCol="0">
            <a:spAutoFit/>
          </a:bodyPr>
          <a:lstStyle/>
          <a:p>
            <a:pPr marL="360363" indent="-360363" algn="just">
              <a:buFont typeface="Wingdings" pitchFamily="2" charset="2"/>
              <a:buChar char="ü"/>
              <a:tabLst>
                <a:tab pos="360363" algn="l"/>
              </a:tabLst>
            </a:pPr>
            <a:r>
              <a:rPr lang="en-US" sz="1600" dirty="0" smtClean="0"/>
              <a:t>CNR-ISAC Italy, 2010: Algorithm Theoretical Basic Document for “PR-OBS1 Precipitation rate at ground by MW conical scanners” . </a:t>
            </a:r>
            <a:endParaRPr lang="it-IT" sz="1600" dirty="0" smtClean="0"/>
          </a:p>
          <a:p>
            <a:pPr marL="360363" indent="-360363" algn="just">
              <a:buFont typeface="Wingdings" pitchFamily="2" charset="2"/>
              <a:buChar char="ü"/>
            </a:pPr>
            <a:r>
              <a:rPr lang="en-US" sz="1600" dirty="0" smtClean="0"/>
              <a:t>CNR-ISAC Italy, 2010: Algorithm Theoretical Basic Document for “PR-OBS2 Precipitation rate at ground by MW cross-track scanners</a:t>
            </a:r>
            <a:endParaRPr lang="it-IT" sz="1600" dirty="0"/>
          </a:p>
        </p:txBody>
      </p:sp>
      <p:sp>
        <p:nvSpPr>
          <p:cNvPr id="8" name="Rettangolo 7"/>
          <p:cNvSpPr/>
          <p:nvPr>
            <p:custDataLst>
              <p:tags r:id="rId6"/>
            </p:custDataLst>
          </p:nvPr>
        </p:nvSpPr>
        <p:spPr>
          <a:xfrm>
            <a:off x="2312456" y="1124744"/>
            <a:ext cx="6696744" cy="1200329"/>
          </a:xfrm>
          <a:prstGeom prst="rect">
            <a:avLst/>
          </a:prstGeom>
          <a:solidFill>
            <a:schemeClr val="accent2"/>
          </a:solidFill>
        </p:spPr>
        <p:txBody>
          <a:bodyPr wrap="square">
            <a:spAutoFit/>
          </a:bodyPr>
          <a:lstStyle/>
          <a:p>
            <a:pPr algn="just"/>
            <a:r>
              <a:rPr lang="en-US" dirty="0" smtClean="0"/>
              <a:t>Microwave instruments give more reliable information concerning instantaneous precipitation rates on account of their ability to "see" through cloud tops and detect directly the presence of actual precipitation particles within and below the clouds</a:t>
            </a:r>
            <a:endParaRPr lang="it-IT"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custDataLst>
              <p:tags r:id="rId2"/>
            </p:custDataLst>
          </p:nvPr>
        </p:nvSpPr>
        <p:spPr>
          <a:xfrm>
            <a:off x="773832" y="1314634"/>
            <a:ext cx="7614592" cy="1754326"/>
          </a:xfrm>
          <a:prstGeom prst="rect">
            <a:avLst/>
          </a:prstGeom>
        </p:spPr>
        <p:txBody>
          <a:bodyPr wrap="square">
            <a:spAutoFit/>
          </a:bodyPr>
          <a:lstStyle/>
          <a:p>
            <a:pPr algn="just"/>
            <a:r>
              <a:rPr lang="en-US" dirty="0" smtClean="0"/>
              <a:t>So the most common approach is to combine geostationary and low orbital satellite imagery and sounder. This kind of multi-platform algorithm provides global precipitation estimation merging high-quality, sparsely sampled data from METOP, NOAA and DMSP low altitude polar-orbital satellites with the more physically direct detection with continuously sampled data from geostationary satellites</a:t>
            </a:r>
            <a:endParaRPr lang="it-IT" dirty="0"/>
          </a:p>
        </p:txBody>
      </p:sp>
      <p:pic>
        <p:nvPicPr>
          <p:cNvPr id="6" name="Immagine 5" descr="201111290845_MSG2_MSG_IR108_hsaf_Andromeda.png"/>
          <p:cNvPicPr>
            <a:picLocks noChangeAspect="1"/>
          </p:cNvPicPr>
          <p:nvPr>
            <p:custDataLst>
              <p:tags r:id="rId3"/>
            </p:custDataLst>
          </p:nvPr>
        </p:nvPicPr>
        <p:blipFill>
          <a:blip r:embed="rId6" cstate="print"/>
          <a:stretch>
            <a:fillRect/>
          </a:stretch>
        </p:blipFill>
        <p:spPr>
          <a:xfrm>
            <a:off x="179512" y="3356992"/>
            <a:ext cx="6536727" cy="3096344"/>
          </a:xfrm>
          <a:prstGeom prst="rect">
            <a:avLst/>
          </a:prstGeom>
        </p:spPr>
      </p:pic>
      <p:sp>
        <p:nvSpPr>
          <p:cNvPr id="5" name="Titolo 1"/>
          <p:cNvSpPr>
            <a:spLocks noGrp="1"/>
          </p:cNvSpPr>
          <p:nvPr>
            <p:ph type="title"/>
            <p:custDataLst>
              <p:tags r:id="rId4"/>
            </p:custDataLst>
          </p:nvPr>
        </p:nvSpPr>
        <p:spPr>
          <a:xfrm>
            <a:off x="1979712" y="44624"/>
            <a:ext cx="7021444" cy="642942"/>
          </a:xfrm>
        </p:spPr>
        <p:txBody>
          <a:bodyPr>
            <a:noAutofit/>
          </a:bodyPr>
          <a:lstStyle/>
          <a:p>
            <a:pPr algn="l"/>
            <a:r>
              <a:rPr lang="en-US" sz="2800" dirty="0" smtClean="0">
                <a:solidFill>
                  <a:schemeClr val="bg1"/>
                </a:solidFill>
              </a:rPr>
              <a:t>Satellite Rainfall Estimation multi-platform algorithm</a:t>
            </a:r>
            <a:endParaRPr lang="it-IT" sz="2800"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DHCA8Eev0Y4H9OHCBL9lpY"/>
</p:tagLst>
</file>

<file path=ppt/tags/tag10.xml><?xml version="1.0" encoding="utf-8"?>
<p:tagLst xmlns:a="http://schemas.openxmlformats.org/drawingml/2006/main" xmlns:r="http://schemas.openxmlformats.org/officeDocument/2006/relationships" xmlns:p="http://schemas.openxmlformats.org/presentationml/2006/main">
  <p:tag name="DVSECTIONID" val="td5mUxwiSLjmj66318eoNi"/>
</p:tagLst>
</file>

<file path=ppt/tags/tag11.xml><?xml version="1.0" encoding="utf-8"?>
<p:tagLst xmlns:a="http://schemas.openxmlformats.org/drawingml/2006/main" xmlns:r="http://schemas.openxmlformats.org/officeDocument/2006/relationships" xmlns:p="http://schemas.openxmlformats.org/presentationml/2006/main">
  <p:tag name="DVSHAPEID" val="hnR4VWofafgqs3QaJ4sLTd"/>
</p:tagLst>
</file>

<file path=ppt/tags/tag12.xml><?xml version="1.0" encoding="utf-8"?>
<p:tagLst xmlns:a="http://schemas.openxmlformats.org/drawingml/2006/main" xmlns:r="http://schemas.openxmlformats.org/officeDocument/2006/relationships" xmlns:p="http://schemas.openxmlformats.org/presentationml/2006/main">
  <p:tag name="DVSHAPEID" val="GK4T7jRDMPXLUKV54dpYuT"/>
</p:tagLst>
</file>

<file path=ppt/tags/tag13.xml><?xml version="1.0" encoding="utf-8"?>
<p:tagLst xmlns:a="http://schemas.openxmlformats.org/drawingml/2006/main" xmlns:r="http://schemas.openxmlformats.org/officeDocument/2006/relationships" xmlns:p="http://schemas.openxmlformats.org/presentationml/2006/main">
  <p:tag name="DVSHAPEID" val="MoxZHNRVr9mnm8ZSIQTJkl"/>
</p:tagLst>
</file>

<file path=ppt/tags/tag14.xml><?xml version="1.0" encoding="utf-8"?>
<p:tagLst xmlns:a="http://schemas.openxmlformats.org/drawingml/2006/main" xmlns:r="http://schemas.openxmlformats.org/officeDocument/2006/relationships" xmlns:p="http://schemas.openxmlformats.org/presentationml/2006/main">
  <p:tag name="DVSHAPEID" val="sTC0OwQrrecKjDS2cH3tch"/>
</p:tagLst>
</file>

<file path=ppt/tags/tag15.xml><?xml version="1.0" encoding="utf-8"?>
<p:tagLst xmlns:a="http://schemas.openxmlformats.org/drawingml/2006/main" xmlns:r="http://schemas.openxmlformats.org/officeDocument/2006/relationships" xmlns:p="http://schemas.openxmlformats.org/presentationml/2006/main">
  <p:tag name="DVSHAPEID" val="rhYp1qMWvHhS5iGUmwfeb1"/>
</p:tagLst>
</file>

<file path=ppt/tags/tag16.xml><?xml version="1.0" encoding="utf-8"?>
<p:tagLst xmlns:a="http://schemas.openxmlformats.org/drawingml/2006/main" xmlns:r="http://schemas.openxmlformats.org/officeDocument/2006/relationships" xmlns:p="http://schemas.openxmlformats.org/presentationml/2006/main">
  <p:tag name="DVSECTIONID" val="BUPpKPdtEC8ATbJRP7lohy"/>
</p:tagLst>
</file>

<file path=ppt/tags/tag17.xml><?xml version="1.0" encoding="utf-8"?>
<p:tagLst xmlns:a="http://schemas.openxmlformats.org/drawingml/2006/main" xmlns:r="http://schemas.openxmlformats.org/officeDocument/2006/relationships" xmlns:p="http://schemas.openxmlformats.org/presentationml/2006/main">
  <p:tag name="DVSHAPEID" val="0Wtapo5x7oZE2yvk7VQEnP"/>
</p:tagLst>
</file>

<file path=ppt/tags/tag18.xml><?xml version="1.0" encoding="utf-8"?>
<p:tagLst xmlns:a="http://schemas.openxmlformats.org/drawingml/2006/main" xmlns:r="http://schemas.openxmlformats.org/officeDocument/2006/relationships" xmlns:p="http://schemas.openxmlformats.org/presentationml/2006/main">
  <p:tag name="DVSHAPEID" val="wOPZm5SeXQxbYcVoU0MREQ"/>
</p:tagLst>
</file>

<file path=ppt/tags/tag19.xml><?xml version="1.0" encoding="utf-8"?>
<p:tagLst xmlns:a="http://schemas.openxmlformats.org/drawingml/2006/main" xmlns:r="http://schemas.openxmlformats.org/officeDocument/2006/relationships" xmlns:p="http://schemas.openxmlformats.org/presentationml/2006/main">
  <p:tag name="DVSHAPEID" val="hnR4VWofafgqs3QaJ4sLTd"/>
</p:tagLst>
</file>

<file path=ppt/tags/tag2.xml><?xml version="1.0" encoding="utf-8"?>
<p:tagLst xmlns:a="http://schemas.openxmlformats.org/drawingml/2006/main" xmlns:r="http://schemas.openxmlformats.org/officeDocument/2006/relationships" xmlns:p="http://schemas.openxmlformats.org/presentationml/2006/main">
  <p:tag name="DVSHAPEID" val="dZMN9R2zIR0XvY95gvkpOs"/>
</p:tagLst>
</file>

<file path=ppt/tags/tag20.xml><?xml version="1.0" encoding="utf-8"?>
<p:tagLst xmlns:a="http://schemas.openxmlformats.org/drawingml/2006/main" xmlns:r="http://schemas.openxmlformats.org/officeDocument/2006/relationships" xmlns:p="http://schemas.openxmlformats.org/presentationml/2006/main">
  <p:tag name="DVSECTIONID" val="pwoN5cuz4LyqeSJ4gjAHUf"/>
</p:tagLst>
</file>

<file path=ppt/tags/tag21.xml><?xml version="1.0" encoding="utf-8"?>
<p:tagLst xmlns:a="http://schemas.openxmlformats.org/drawingml/2006/main" xmlns:r="http://schemas.openxmlformats.org/officeDocument/2006/relationships" xmlns:p="http://schemas.openxmlformats.org/presentationml/2006/main">
  <p:tag name="DVSHAPEID" val="r6nq7GsmlOC94xSmIgCPfF"/>
</p:tagLst>
</file>

<file path=ppt/tags/tag22.xml><?xml version="1.0" encoding="utf-8"?>
<p:tagLst xmlns:a="http://schemas.openxmlformats.org/drawingml/2006/main" xmlns:r="http://schemas.openxmlformats.org/officeDocument/2006/relationships" xmlns:p="http://schemas.openxmlformats.org/presentationml/2006/main">
  <p:tag name="DVSHAPEID" val="XBvZTDGCalTasvCooaY4So"/>
</p:tagLst>
</file>

<file path=ppt/tags/tag23.xml><?xml version="1.0" encoding="utf-8"?>
<p:tagLst xmlns:a="http://schemas.openxmlformats.org/drawingml/2006/main" xmlns:r="http://schemas.openxmlformats.org/officeDocument/2006/relationships" xmlns:p="http://schemas.openxmlformats.org/presentationml/2006/main">
  <p:tag name="DVSHAPEID" val="dNpwo80hPR0CI5hmKVPGnp"/>
</p:tagLst>
</file>

<file path=ppt/tags/tag24.xml><?xml version="1.0" encoding="utf-8"?>
<p:tagLst xmlns:a="http://schemas.openxmlformats.org/drawingml/2006/main" xmlns:r="http://schemas.openxmlformats.org/officeDocument/2006/relationships" xmlns:p="http://schemas.openxmlformats.org/presentationml/2006/main">
  <p:tag name="DVSHAPEID" val="hnR4VWofafgqs3QaJ4sLTd"/>
</p:tagLst>
</file>

<file path=ppt/tags/tag25.xml><?xml version="1.0" encoding="utf-8"?>
<p:tagLst xmlns:a="http://schemas.openxmlformats.org/drawingml/2006/main" xmlns:r="http://schemas.openxmlformats.org/officeDocument/2006/relationships" xmlns:p="http://schemas.openxmlformats.org/presentationml/2006/main">
  <p:tag name="DVSECTIONID" val="ewrunxMthGT9lPCMFTkeO5"/>
</p:tagLst>
</file>

<file path=ppt/tags/tag26.xml><?xml version="1.0" encoding="utf-8"?>
<p:tagLst xmlns:a="http://schemas.openxmlformats.org/drawingml/2006/main" xmlns:r="http://schemas.openxmlformats.org/officeDocument/2006/relationships" xmlns:p="http://schemas.openxmlformats.org/presentationml/2006/main">
  <p:tag name="DVSHAPEID" val="7ayl9QZMRm2M9MV8NPFJDg"/>
</p:tagLst>
</file>

<file path=ppt/tags/tag27.xml><?xml version="1.0" encoding="utf-8"?>
<p:tagLst xmlns:a="http://schemas.openxmlformats.org/drawingml/2006/main" xmlns:r="http://schemas.openxmlformats.org/officeDocument/2006/relationships" xmlns:p="http://schemas.openxmlformats.org/presentationml/2006/main">
  <p:tag name="DVSHAPEID" val="gU4mKjSrQaMytkqxtQDotw"/>
</p:tagLst>
</file>

<file path=ppt/tags/tag28.xml><?xml version="1.0" encoding="utf-8"?>
<p:tagLst xmlns:a="http://schemas.openxmlformats.org/drawingml/2006/main" xmlns:r="http://schemas.openxmlformats.org/officeDocument/2006/relationships" xmlns:p="http://schemas.openxmlformats.org/presentationml/2006/main">
  <p:tag name="DVSHAPEID" val="xrxEJFgfwMBLC6WlPizZpS"/>
</p:tagLst>
</file>

<file path=ppt/tags/tag29.xml><?xml version="1.0" encoding="utf-8"?>
<p:tagLst xmlns:a="http://schemas.openxmlformats.org/drawingml/2006/main" xmlns:r="http://schemas.openxmlformats.org/officeDocument/2006/relationships" xmlns:p="http://schemas.openxmlformats.org/presentationml/2006/main">
  <p:tag name="DVSHAPEID" val="hnR4VWofafgqs3QaJ4sLTd"/>
</p:tagLst>
</file>

<file path=ppt/tags/tag3.xml><?xml version="1.0" encoding="utf-8"?>
<p:tagLst xmlns:a="http://schemas.openxmlformats.org/drawingml/2006/main" xmlns:r="http://schemas.openxmlformats.org/officeDocument/2006/relationships" xmlns:p="http://schemas.openxmlformats.org/presentationml/2006/main">
  <p:tag name="DVSHAPEID" val="fXnvESRRtj2Cj9iGJbbw5O"/>
</p:tagLst>
</file>

<file path=ppt/tags/tag4.xml><?xml version="1.0" encoding="utf-8"?>
<p:tagLst xmlns:a="http://schemas.openxmlformats.org/drawingml/2006/main" xmlns:r="http://schemas.openxmlformats.org/officeDocument/2006/relationships" xmlns:p="http://schemas.openxmlformats.org/presentationml/2006/main">
  <p:tag name="DVSECTIONID" val="bllKLfpOHX4dGq2I2q6WUa"/>
</p:tagLst>
</file>

<file path=ppt/tags/tag5.xml><?xml version="1.0" encoding="utf-8"?>
<p:tagLst xmlns:a="http://schemas.openxmlformats.org/drawingml/2006/main" xmlns:r="http://schemas.openxmlformats.org/officeDocument/2006/relationships" xmlns:p="http://schemas.openxmlformats.org/presentationml/2006/main">
  <p:tag name="DVSHAPEID" val="hnR4VWofafgqs3QaJ4sLTd"/>
</p:tagLst>
</file>

<file path=ppt/tags/tag6.xml><?xml version="1.0" encoding="utf-8"?>
<p:tagLst xmlns:a="http://schemas.openxmlformats.org/drawingml/2006/main" xmlns:r="http://schemas.openxmlformats.org/officeDocument/2006/relationships" xmlns:p="http://schemas.openxmlformats.org/presentationml/2006/main">
  <p:tag name="DVSHAPEID" val="52S4MP9Kn7a7q9nsEpXE5H"/>
</p:tagLst>
</file>

<file path=ppt/tags/tag7.xml><?xml version="1.0" encoding="utf-8"?>
<p:tagLst xmlns:a="http://schemas.openxmlformats.org/drawingml/2006/main" xmlns:r="http://schemas.openxmlformats.org/officeDocument/2006/relationships" xmlns:p="http://schemas.openxmlformats.org/presentationml/2006/main">
  <p:tag name="DVSHAPEID" val="9JjgGyN88ToYIN3cOZfz3s"/>
</p:tagLst>
</file>

<file path=ppt/tags/tag8.xml><?xml version="1.0" encoding="utf-8"?>
<p:tagLst xmlns:a="http://schemas.openxmlformats.org/drawingml/2006/main" xmlns:r="http://schemas.openxmlformats.org/officeDocument/2006/relationships" xmlns:p="http://schemas.openxmlformats.org/presentationml/2006/main">
  <p:tag name="DVSHAPEID" val="1jC7pZ2CqswrOEbnci4la8"/>
</p:tagLst>
</file>

<file path=ppt/tags/tag9.xml><?xml version="1.0" encoding="utf-8"?>
<p:tagLst xmlns:a="http://schemas.openxmlformats.org/drawingml/2006/main" xmlns:r="http://schemas.openxmlformats.org/officeDocument/2006/relationships" xmlns:p="http://schemas.openxmlformats.org/presentationml/2006/main">
  <p:tag name="DVSHAPEID" val="dkquDwnbgvLGI0Ez9N5wtW"/>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3281</Words>
  <Application>Microsoft Office PowerPoint</Application>
  <PresentationFormat>Presentazione su schermo (4:3)</PresentationFormat>
  <Paragraphs>349</Paragraphs>
  <Slides>45</Slides>
  <Notes>24</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45</vt:i4>
      </vt:variant>
    </vt:vector>
  </HeadingPairs>
  <TitlesOfParts>
    <vt:vector size="49" baseType="lpstr">
      <vt:lpstr>Struttura predefinita</vt:lpstr>
      <vt:lpstr>Document</vt:lpstr>
      <vt:lpstr>Equation</vt:lpstr>
      <vt:lpstr>Diapositiva</vt:lpstr>
      <vt:lpstr>Diapositiva 1</vt:lpstr>
      <vt:lpstr>Diapositiva 2</vt:lpstr>
      <vt:lpstr>Diapositiva 3</vt:lpstr>
      <vt:lpstr>Diapositiva 4</vt:lpstr>
      <vt:lpstr>Diapositiva 5</vt:lpstr>
      <vt:lpstr>Diapositiva 6</vt:lpstr>
      <vt:lpstr>Satellite Rainfall Estimation from infrared and/or visible channels</vt:lpstr>
      <vt:lpstr>Satellite Rainfall Estimation from MicroWave instruments</vt:lpstr>
      <vt:lpstr>Satellite Rainfall Estimation multi-platform algorithm</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Stefania De Angelis</cp:lastModifiedBy>
  <cp:revision>101</cp:revision>
  <dcterms:created xsi:type="dcterms:W3CDTF">2012-10-08T07:15:14Z</dcterms:created>
  <dcterms:modified xsi:type="dcterms:W3CDTF">2012-10-19T16:23:50Z</dcterms:modified>
</cp:coreProperties>
</file>