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68" r:id="rId4"/>
    <p:sldId id="257" r:id="rId5"/>
    <p:sldId id="287" r:id="rId6"/>
    <p:sldId id="295" r:id="rId7"/>
    <p:sldId id="267" r:id="rId8"/>
    <p:sldId id="269" r:id="rId9"/>
    <p:sldId id="288" r:id="rId10"/>
    <p:sldId id="274" r:id="rId11"/>
    <p:sldId id="272" r:id="rId12"/>
    <p:sldId id="273" r:id="rId13"/>
    <p:sldId id="289" r:id="rId14"/>
    <p:sldId id="260" r:id="rId15"/>
    <p:sldId id="266" r:id="rId16"/>
    <p:sldId id="275" r:id="rId17"/>
    <p:sldId id="261" r:id="rId18"/>
    <p:sldId id="262" r:id="rId19"/>
    <p:sldId id="276" r:id="rId20"/>
    <p:sldId id="263" r:id="rId21"/>
    <p:sldId id="296" r:id="rId22"/>
    <p:sldId id="265" r:id="rId23"/>
    <p:sldId id="280" r:id="rId24"/>
    <p:sldId id="279" r:id="rId25"/>
    <p:sldId id="278" r:id="rId26"/>
    <p:sldId id="281" r:id="rId27"/>
    <p:sldId id="290" r:id="rId28"/>
    <p:sldId id="293" r:id="rId29"/>
    <p:sldId id="282" r:id="rId30"/>
    <p:sldId id="283" r:id="rId31"/>
    <p:sldId id="291" r:id="rId32"/>
    <p:sldId id="284" r:id="rId33"/>
    <p:sldId id="297" r:id="rId34"/>
    <p:sldId id="285" r:id="rId35"/>
    <p:sldId id="286" r:id="rId36"/>
    <p:sldId id="292" r:id="rId37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99"/>
    <a:srgbClr val="99FFCC"/>
    <a:srgbClr val="FFCC66"/>
    <a:srgbClr val="FF9966"/>
    <a:srgbClr val="FF7C80"/>
    <a:srgbClr val="0000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71214" autoAdjust="0"/>
  </p:normalViewPr>
  <p:slideViewPr>
    <p:cSldViewPr>
      <p:cViewPr varScale="1">
        <p:scale>
          <a:sx n="71" d="100"/>
          <a:sy n="71" d="100"/>
        </p:scale>
        <p:origin x="-20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28" y="-96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BF76ADC-5CA6-47D0-B378-2DE33FE4D6A3}" type="datetime1">
              <a:rPr lang="en-GB"/>
              <a:pPr>
                <a:defRPr/>
              </a:pPr>
              <a:t>18/06/2012</a:t>
            </a:fld>
            <a:endParaRPr lang="en-GB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44B9924-3B6F-4D12-A6DC-EAF03946C2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DEB226-29C1-410A-A541-E275C302B117}" type="datetime1">
              <a:rPr lang="en-GB"/>
              <a:pPr>
                <a:defRPr/>
              </a:pPr>
              <a:t>18/06/2012</a:t>
            </a:fld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7CC7764-7C24-4FCC-8B88-A6BAA6202F3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9219" name="Datumsplatzhalt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2218CF-65C0-4781-BDDD-B3E5173EF154}" type="datetime1">
              <a:rPr lang="en-GB" smtClean="0">
                <a:latin typeface="Arial" charset="0"/>
              </a:rPr>
              <a:pPr/>
              <a:t>18/06/2012</a:t>
            </a:fld>
            <a:endParaRPr lang="en-GB" smtClean="0">
              <a:latin typeface="Arial" charset="0"/>
            </a:endParaRPr>
          </a:p>
        </p:txBody>
      </p:sp>
      <p:sp>
        <p:nvSpPr>
          <p:cNvPr id="9220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ECB806-C282-4F1B-BD76-E30C27C014F5}" type="slidenum">
              <a:rPr lang="en-GB" smtClean="0">
                <a:latin typeface="Arial" charset="0"/>
              </a:rPr>
              <a:pPr/>
              <a:t>1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3E85C4-B501-4E24-B60C-A94C2FEFACAA}" type="slidenum">
              <a:rPr lang="en-GB" smtClean="0">
                <a:latin typeface="Arial" charset="0"/>
              </a:rPr>
              <a:pPr/>
              <a:t>17</a:t>
            </a:fld>
            <a:endParaRPr lang="en-GB" smtClean="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32AD5F-D6FD-48AA-B833-8436A4B15BB8}" type="slidenum">
              <a:rPr lang="en-GB" smtClean="0">
                <a:latin typeface="Arial" charset="0"/>
              </a:rPr>
              <a:pPr/>
              <a:t>18</a:t>
            </a:fld>
            <a:endParaRPr lang="en-GB" smtClean="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7D4FD7-B763-4E27-BCB9-0C93D86E82C5}" type="slidenum">
              <a:rPr lang="en-GB" smtClean="0">
                <a:latin typeface="Arial" charset="0"/>
              </a:rPr>
              <a:pPr/>
              <a:t>19</a:t>
            </a:fld>
            <a:endParaRPr lang="en-GB" smtClean="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0BB825-4EEB-44CD-93FB-0B0CD563A528}" type="slidenum">
              <a:rPr lang="en-GB" smtClean="0">
                <a:latin typeface="Arial" charset="0"/>
              </a:rPr>
              <a:pPr/>
              <a:t>20</a:t>
            </a:fld>
            <a:endParaRPr lang="en-GB" smtClean="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BF5365-93A2-4E68-A4D7-32D82B352732}" type="slidenum">
              <a:rPr lang="en-GB" smtClean="0">
                <a:latin typeface="Arial" charset="0"/>
              </a:rPr>
              <a:pPr/>
              <a:t>21</a:t>
            </a:fld>
            <a:endParaRPr lang="en-GB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2CD703-2C73-4418-AB26-C314BD8F9E5B}" type="slidenum">
              <a:rPr lang="en-GB" smtClean="0">
                <a:latin typeface="Arial" charset="0"/>
              </a:rPr>
              <a:pPr/>
              <a:t>22</a:t>
            </a:fld>
            <a:endParaRPr lang="en-GB" smtClean="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27CE09-A96C-4ECC-A16D-7081163C8FA9}" type="slidenum">
              <a:rPr lang="en-GB" smtClean="0">
                <a:latin typeface="Arial" charset="0"/>
              </a:rPr>
              <a:pPr/>
              <a:t>23</a:t>
            </a:fld>
            <a:endParaRPr lang="en-GB" smtClean="0">
              <a:latin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B595DB-C568-4D83-BC3D-F3FFBC582779}" type="slidenum">
              <a:rPr lang="en-GB" smtClean="0">
                <a:latin typeface="Arial" charset="0"/>
              </a:rPr>
              <a:pPr/>
              <a:t>24</a:t>
            </a:fld>
            <a:endParaRPr lang="en-GB" smtClean="0"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 smtClean="0">
                <a:latin typeface="Arial" charset="0"/>
              </a:rPr>
              <a:t> 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52A870-C54C-46EC-BBFA-F7ED68FEBFC7}" type="slidenum">
              <a:rPr lang="en-GB" smtClean="0">
                <a:latin typeface="Arial" charset="0"/>
              </a:rPr>
              <a:pPr/>
              <a:t>25</a:t>
            </a:fld>
            <a:endParaRPr lang="en-GB" smtClean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Whiteboard for Brainstorming!</a:t>
            </a:r>
          </a:p>
          <a:p>
            <a:r>
              <a:rPr lang="en-US" smtClean="0">
                <a:latin typeface="Arial" charset="0"/>
              </a:rPr>
              <a:t>(time permitting!)</a:t>
            </a:r>
          </a:p>
        </p:txBody>
      </p:sp>
      <p:sp>
        <p:nvSpPr>
          <p:cNvPr id="55299" name="Datumsplatzhalt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FB564F-D395-4A48-BA55-24C4035D15F9}" type="datetime1">
              <a:rPr lang="en-GB" smtClean="0">
                <a:latin typeface="Arial" charset="0"/>
              </a:rPr>
              <a:pPr/>
              <a:t>18/06/2012</a:t>
            </a:fld>
            <a:endParaRPr lang="en-GB" smtClean="0">
              <a:latin typeface="Arial" charset="0"/>
            </a:endParaRPr>
          </a:p>
        </p:txBody>
      </p:sp>
      <p:sp>
        <p:nvSpPr>
          <p:cNvPr id="55300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C06632-AACD-4B74-BA05-97B43E8774A5}" type="slidenum">
              <a:rPr lang="en-GB" smtClean="0">
                <a:latin typeface="Arial" charset="0"/>
              </a:rPr>
              <a:pPr/>
              <a:t>28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54F39B-B0C9-4125-B545-2353482B4D6A}" type="slidenum">
              <a:rPr lang="en-GB" smtClean="0">
                <a:latin typeface="Arial" charset="0"/>
              </a:rPr>
              <a:pPr/>
              <a:t>2</a:t>
            </a:fld>
            <a:endParaRPr lang="en-GB" smtClean="0">
              <a:latin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 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60419" name="Datumsplatzhalt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3CE111-EB6C-438D-A710-356FD3CA5627}" type="datetime1">
              <a:rPr lang="en-GB" smtClean="0">
                <a:latin typeface="Arial" charset="0"/>
              </a:rPr>
              <a:pPr/>
              <a:t>18/06/2012</a:t>
            </a:fld>
            <a:endParaRPr lang="en-GB" smtClean="0">
              <a:latin typeface="Arial" charset="0"/>
            </a:endParaRPr>
          </a:p>
        </p:txBody>
      </p:sp>
      <p:sp>
        <p:nvSpPr>
          <p:cNvPr id="60420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B258F5-97EB-494D-A22E-9DD9F7239270}" type="slidenum">
              <a:rPr lang="en-GB" smtClean="0">
                <a:latin typeface="Arial" charset="0"/>
              </a:rPr>
              <a:pPr/>
              <a:t>32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3491" name="Datumsplatzhalt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4F520A-93B7-42CD-84DB-828A12218A3C}" type="datetime1">
              <a:rPr lang="en-GB" smtClean="0">
                <a:latin typeface="Arial" charset="0"/>
              </a:rPr>
              <a:pPr/>
              <a:t>18/06/2012</a:t>
            </a:fld>
            <a:endParaRPr lang="en-GB" smtClean="0">
              <a:latin typeface="Arial" charset="0"/>
            </a:endParaRPr>
          </a:p>
        </p:txBody>
      </p:sp>
      <p:sp>
        <p:nvSpPr>
          <p:cNvPr id="63492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8C6F61-F5B3-455C-A0C2-B999EEAAC48F}" type="slidenum">
              <a:rPr lang="en-GB" smtClean="0">
                <a:latin typeface="Arial" charset="0"/>
              </a:rPr>
              <a:pPr/>
              <a:t>34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AA996F-404E-4F53-AEBE-EB8CAE738237}" type="slidenum">
              <a:rPr lang="en-GB" smtClean="0">
                <a:latin typeface="Arial" charset="0"/>
              </a:rPr>
              <a:pPr/>
              <a:t>3</a:t>
            </a:fld>
            <a:endParaRPr lang="en-GB" smtClean="0">
              <a:latin typeface="Arial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8435" name="Datumsplatzhalt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6773E5-F470-49F6-9EC4-AFBF50C8C7FC}" type="datetime1">
              <a:rPr lang="en-GB" smtClean="0">
                <a:latin typeface="Arial" charset="0"/>
              </a:rPr>
              <a:pPr/>
              <a:t>18/06/2012</a:t>
            </a:fld>
            <a:endParaRPr lang="en-GB" smtClean="0">
              <a:latin typeface="Arial" charset="0"/>
            </a:endParaRPr>
          </a:p>
        </p:txBody>
      </p:sp>
      <p:sp>
        <p:nvSpPr>
          <p:cNvPr id="18436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10DBE2-0BE9-489B-9792-875CAF1EBDA8}" type="slidenum">
              <a:rPr lang="en-GB" smtClean="0">
                <a:latin typeface="Arial" charset="0"/>
              </a:rPr>
              <a:pPr/>
              <a:t>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3555" name="Datumsplatzhalt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A2D4A1-A998-4B0A-A2F8-5BB1D5C59BDC}" type="datetime1">
              <a:rPr lang="en-GB" smtClean="0">
                <a:latin typeface="Arial" charset="0"/>
              </a:rPr>
              <a:pPr/>
              <a:t>18/06/2012</a:t>
            </a:fld>
            <a:endParaRPr lang="en-GB" smtClean="0">
              <a:latin typeface="Arial" charset="0"/>
            </a:endParaRPr>
          </a:p>
        </p:txBody>
      </p:sp>
      <p:sp>
        <p:nvSpPr>
          <p:cNvPr id="23556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D5B06E-DFC6-4648-B778-B75C94A7D3F1}" type="slidenum">
              <a:rPr lang="en-GB" smtClean="0">
                <a:latin typeface="Arial" charset="0"/>
              </a:rPr>
              <a:pPr/>
              <a:t>11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5603" name="Datumsplatzhalt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1B0447-F661-436F-BB14-9DAC7B9915B0}" type="datetime1">
              <a:rPr lang="en-GB" smtClean="0">
                <a:latin typeface="Arial" charset="0"/>
              </a:rPr>
              <a:pPr/>
              <a:t>18/06/2012</a:t>
            </a:fld>
            <a:endParaRPr lang="en-GB" smtClean="0">
              <a:latin typeface="Arial" charset="0"/>
            </a:endParaRPr>
          </a:p>
        </p:txBody>
      </p:sp>
      <p:sp>
        <p:nvSpPr>
          <p:cNvPr id="25604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56D937-874F-4120-BDCE-6A9A1B9A2AAA}" type="slidenum">
              <a:rPr lang="en-GB" smtClean="0">
                <a:latin typeface="Arial" charset="0"/>
              </a:rPr>
              <a:pPr/>
              <a:t>12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188816-CB67-4D48-BA4C-7305F3F58F56}" type="slidenum">
              <a:rPr lang="en-GB" smtClean="0">
                <a:latin typeface="Arial" charset="0"/>
              </a:rPr>
              <a:pPr/>
              <a:t>14</a:t>
            </a:fld>
            <a:endParaRPr lang="en-GB" smtClean="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745CBD-FCFE-47C9-B292-F5A9991985A4}" type="slidenum">
              <a:rPr lang="en-GB" smtClean="0">
                <a:latin typeface="Arial" charset="0"/>
              </a:rPr>
              <a:pPr/>
              <a:t>15</a:t>
            </a:fld>
            <a:endParaRPr lang="en-GB" smtClean="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92BABF-1721-4627-B5F8-EFEE09A147CF}" type="slidenum">
              <a:rPr lang="en-GB" smtClean="0">
                <a:latin typeface="Arial" charset="0"/>
              </a:rPr>
              <a:pPr/>
              <a:t>16</a:t>
            </a:fld>
            <a:endParaRPr lang="en-GB" smtClean="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alphaModFix amt="95000"/>
            <a:lum/>
          </a:blip>
          <a:srcRect/>
          <a:stretch>
            <a:fillRect l="20000" t="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GB" sz="800" smtClean="0"/>
              <a:t>Federal Department of Home Affairs FDHA</a:t>
            </a:r>
            <a:br>
              <a:rPr lang="en-GB" sz="800" smtClean="0"/>
            </a:br>
            <a:r>
              <a:rPr lang="en-GB" sz="800" b="1" smtClean="0"/>
              <a:t>Federal Office of Meteorology and Climatology  MeteoSwiss</a:t>
            </a:r>
            <a:endParaRPr lang="en-GB" sz="800" smtClean="0"/>
          </a:p>
        </p:txBody>
      </p:sp>
      <p:pic>
        <p:nvPicPr>
          <p:cNvPr id="5" name="Picture 6" descr="Bund_e_100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75" y="387350"/>
            <a:ext cx="199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__cmsaf__neu__de,property=defau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765175"/>
            <a:ext cx="2016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1296000" y="1412875"/>
            <a:ext cx="7417073" cy="4608513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 SAF Event Week, MVIRI Surface Radiation Dataset</a:t>
            </a:r>
            <a:endParaRPr lang="de-CH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F25A-E30C-4382-A41A-4E6401D7021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 SAF Event Week, MVIRI Surface Radiation Dataset</a:t>
            </a:r>
            <a:endParaRPr lang="de-CH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EB26-9E3A-4C1F-918B-9B538C186B4E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 SAF Event Week, MVIRI Surface Radiation Dataset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E6AA-ADDA-4CB4-846B-E7B4F9B4E83C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z="240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687546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Um den Fliesstext übersichtlich zu halten, sollten Abschnitte</a:t>
            </a:r>
          </a:p>
          <a:p>
            <a:pPr lvl="0"/>
            <a:r>
              <a:rPr lang="en-GB" smtClean="0"/>
              <a:t>gemacht werden. Diese werden zur besseren Lesbarkeit</a:t>
            </a:r>
          </a:p>
          <a:p>
            <a:pPr lvl="0"/>
            <a:r>
              <a:rPr lang="en-GB" smtClean="0"/>
              <a:t>jeweils mit eine Blindzeile getrennt.</a:t>
            </a:r>
            <a:br>
              <a:rPr lang="en-GB" smtClean="0"/>
            </a:br>
            <a:endParaRPr lang="en-GB" smtClean="0"/>
          </a:p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de-CH"/>
          </a:p>
        </p:txBody>
      </p:sp>
      <p:pic>
        <p:nvPicPr>
          <p:cNvPr id="1030" name="Picture 8" descr="Wapp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logo__cmsaf__neu__de,property=defaul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333375"/>
            <a:ext cx="12192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85875" y="6162675"/>
            <a:ext cx="4759325" cy="219075"/>
          </a:xfrm>
          <a:prstGeom prst="rect">
            <a:avLst/>
          </a:prstGeom>
        </p:spPr>
        <p:txBody>
          <a:bodyPr vert="horz" lIns="36000" tIns="18000" rIns="36000" bIns="18000" rtlCol="0" anchor="t" anchorCtr="0"/>
          <a:lstStyle>
            <a:lvl1pPr algn="l">
              <a:spcBef>
                <a:spcPct val="2000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CM SAF Event Week, MVIRI Surface Radiation Dataset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624638" y="6170613"/>
            <a:ext cx="2157412" cy="215900"/>
          </a:xfrm>
          <a:prstGeom prst="rect">
            <a:avLst/>
          </a:prstGeom>
        </p:spPr>
        <p:txBody>
          <a:bodyPr vert="horz" lIns="36000" tIns="18000" rIns="36000" bIns="18000" rtlCol="0" anchor="t" anchorCtr="0"/>
          <a:lstStyle>
            <a:lvl1pPr algn="r">
              <a:spcBef>
                <a:spcPct val="2000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00CD33-61B7-492E-A364-4F41E674D5D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gnu-magi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e.jrc.ec.europa.eu/pvgis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eumetsat.i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Geosynchrone_Umlaufbahn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Geosynchrone_Umlaufbah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smtClean="0"/>
              <a:t>Meteosat MVIRI </a:t>
            </a:r>
            <a:br>
              <a:rPr lang="en-US" sz="4800" smtClean="0"/>
            </a:br>
            <a:r>
              <a:rPr lang="en-US" sz="4800" smtClean="0"/>
              <a:t>surface radiation dataset</a:t>
            </a:r>
          </a:p>
        </p:txBody>
      </p:sp>
      <p:sp>
        <p:nvSpPr>
          <p:cNvPr id="8194" name="Untertitel 2"/>
          <p:cNvSpPr>
            <a:spLocks noGrp="1"/>
          </p:cNvSpPr>
          <p:nvPr>
            <p:ph type="subTitle" idx="1"/>
          </p:nvPr>
        </p:nvSpPr>
        <p:spPr>
          <a:xfrm>
            <a:off x="1258888" y="4221163"/>
            <a:ext cx="7429500" cy="2376487"/>
          </a:xfrm>
        </p:spPr>
        <p:txBody>
          <a:bodyPr/>
          <a:lstStyle/>
          <a:p>
            <a:r>
              <a:rPr lang="en-US" sz="2400" smtClean="0"/>
              <a:t>Rebekka Posselt (MeteoSwiss)</a:t>
            </a:r>
          </a:p>
          <a:p>
            <a:endParaRPr lang="en-US" sz="2000" smtClean="0"/>
          </a:p>
          <a:p>
            <a:r>
              <a:rPr lang="en-US" sz="2400" smtClean="0"/>
              <a:t>With support from</a:t>
            </a:r>
          </a:p>
          <a:p>
            <a:r>
              <a:rPr lang="en-US" sz="2400" smtClean="0"/>
              <a:t>J. Trentmann, R. Müller, R. Stöckli</a:t>
            </a:r>
          </a:p>
          <a:p>
            <a:endParaRPr lang="en-US" sz="2000" smtClean="0"/>
          </a:p>
          <a:p>
            <a:r>
              <a:rPr lang="en-US" sz="1800" smtClean="0"/>
              <a:t>Contact me at: rebekka.posselt@meteoswiss.ch</a:t>
            </a:r>
          </a:p>
          <a:p>
            <a:endParaRPr lang="en-US" sz="280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368174">
            <a:off x="6567710" y="4033699"/>
            <a:ext cx="2012724" cy="241865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bgerundetes Rechteck 6"/>
          <p:cNvSpPr>
            <a:spLocks noChangeArrowheads="1"/>
          </p:cNvSpPr>
          <p:nvPr/>
        </p:nvSpPr>
        <p:spPr bwMode="auto">
          <a:xfrm>
            <a:off x="2051050" y="4724400"/>
            <a:ext cx="5976938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 type="triangle" w="med" len="lg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MagicSol</a:t>
            </a:r>
            <a:br>
              <a:rPr lang="en-US" smtClean="0"/>
            </a:br>
            <a:r>
              <a:rPr lang="en-US" sz="2400" smtClean="0"/>
              <a:t>Retrieval for historical radiation datasets</a:t>
            </a:r>
          </a:p>
        </p:txBody>
      </p:sp>
      <p:sp>
        <p:nvSpPr>
          <p:cNvPr id="21507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2BCEFB09-A75D-4C2D-82C4-95E220F31C2E}" type="slidenum">
              <a:rPr lang="de-CH"/>
              <a:pPr/>
              <a:t>10</a:t>
            </a:fld>
            <a:endParaRPr lang="de-CH"/>
          </a:p>
        </p:txBody>
      </p:sp>
      <p:sp>
        <p:nvSpPr>
          <p:cNvPr id="5" name="Inhaltsplatzhalter 4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2"/>
          </p:nvPr>
        </p:nvSpPr>
        <p:spPr>
          <a:blipFill rotWithShape="1">
            <a:blip r:embed="rId2"/>
            <a:stretch>
              <a:fillRect l="-2056" t="-1852"/>
            </a:stretch>
          </a:blipFill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feld 5"/>
          <p:cNvSpPr txBox="1"/>
          <p:nvPr/>
        </p:nvSpPr>
        <p:spPr>
          <a:xfrm rot="264546">
            <a:off x="6650038" y="1401763"/>
            <a:ext cx="2236787" cy="16843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details refer to the previous “Surface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adiation Retrieval” session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rafik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0388" y="2695575"/>
            <a:ext cx="1895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\\zuenas200.meteoswiss.ch\proj\zue\cmsaf\por\MCH\Presentationen\CMSAF_EventWeek_Jun2012\RadiationRetrieval\plots\rhomax_mfg_pap201011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4013" y="4044950"/>
            <a:ext cx="3649662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bgerundetes Rechteck 11"/>
          <p:cNvSpPr>
            <a:spLocks noChangeArrowheads="1"/>
          </p:cNvSpPr>
          <p:nvPr/>
        </p:nvSpPr>
        <p:spPr bwMode="auto">
          <a:xfrm>
            <a:off x="1979613" y="2781300"/>
            <a:ext cx="2879725" cy="10080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 type="triangle" w="med" len="lg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2253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MagicSol</a:t>
            </a:r>
            <a:br>
              <a:rPr lang="en-US" smtClean="0"/>
            </a:br>
            <a:r>
              <a:rPr lang="en-US" sz="2400" smtClean="0"/>
              <a:t>Retrieval for historical radiation datasets</a:t>
            </a:r>
          </a:p>
        </p:txBody>
      </p:sp>
      <p:sp>
        <p:nvSpPr>
          <p:cNvPr id="22533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22534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039D2809-D9BB-4C0A-96CD-C446FE3080D0}" type="slidenum">
              <a:rPr lang="de-CH"/>
              <a:pPr/>
              <a:t>11</a:t>
            </a:fld>
            <a:endParaRPr lang="de-CH"/>
          </a:p>
        </p:txBody>
      </p:sp>
      <p:sp>
        <p:nvSpPr>
          <p:cNvPr id="5" name="Inhaltsplatzhalter 4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2"/>
          </p:nvPr>
        </p:nvSpPr>
        <p:spPr>
          <a:xfrm>
            <a:off x="1296000" y="1412875"/>
            <a:ext cx="7452464" cy="4608513"/>
          </a:xfrm>
          <a:blipFill rotWithShape="1">
            <a:blip r:embed="rId5"/>
            <a:stretch>
              <a:fillRect l="-1309" t="-1852" r="-1391"/>
            </a:stretch>
          </a:blipFill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536" name="Textfeld 5"/>
          <p:cNvSpPr txBox="1">
            <a:spLocks noChangeArrowheads="1"/>
          </p:cNvSpPr>
          <p:nvPr/>
        </p:nvSpPr>
        <p:spPr bwMode="auto">
          <a:xfrm>
            <a:off x="5273675" y="2781300"/>
            <a:ext cx="187166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Cloud image</a:t>
            </a:r>
          </a:p>
        </p:txBody>
      </p:sp>
      <p:cxnSp>
        <p:nvCxnSpPr>
          <p:cNvPr id="22537" name="Gerade Verbindung mit Pfeil 7"/>
          <p:cNvCxnSpPr>
            <a:cxnSpLocks noChangeShapeType="1"/>
            <a:endCxn id="22536" idx="1"/>
          </p:cNvCxnSpPr>
          <p:nvPr/>
        </p:nvCxnSpPr>
        <p:spPr bwMode="auto">
          <a:xfrm flipV="1">
            <a:off x="4572000" y="2989263"/>
            <a:ext cx="701675" cy="793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538" name="Textfeld 12"/>
          <p:cNvSpPr txBox="1">
            <a:spLocks noChangeArrowheads="1"/>
          </p:cNvSpPr>
          <p:nvPr/>
        </p:nvSpPr>
        <p:spPr bwMode="auto">
          <a:xfrm>
            <a:off x="5548313" y="4751388"/>
            <a:ext cx="27368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~ Maximum range of pixel brightnesses</a:t>
            </a:r>
          </a:p>
        </p:txBody>
      </p:sp>
      <p:cxnSp>
        <p:nvCxnSpPr>
          <p:cNvPr id="22539" name="Gerade Verbindung mit Pfeil 13"/>
          <p:cNvCxnSpPr>
            <a:cxnSpLocks noChangeShapeType="1"/>
            <a:endCxn id="22538" idx="1"/>
          </p:cNvCxnSpPr>
          <p:nvPr/>
        </p:nvCxnSpPr>
        <p:spPr bwMode="auto">
          <a:xfrm>
            <a:off x="4716463" y="3644900"/>
            <a:ext cx="831850" cy="14763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MagicSol</a:t>
            </a:r>
            <a:br>
              <a:rPr lang="en-US" smtClean="0"/>
            </a:br>
            <a:r>
              <a:rPr lang="en-US" sz="2400" smtClean="0"/>
              <a:t>Retrieval for historical radiation datasets</a:t>
            </a:r>
          </a:p>
        </p:txBody>
      </p:sp>
      <p:sp>
        <p:nvSpPr>
          <p:cNvPr id="24578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A0942031-13EC-4B9F-AE6E-FD2DDC7B2DA2}" type="slidenum">
              <a:rPr lang="de-CH"/>
              <a:pPr/>
              <a:t>12</a:t>
            </a:fld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1274763" y="1404938"/>
            <a:ext cx="4664075" cy="4608512"/>
          </a:xfrm>
        </p:spPr>
        <p:txBody>
          <a:bodyPr/>
          <a:lstStyle/>
          <a:p>
            <a:pPr marL="514350" indent="-457200">
              <a:buFontTx/>
              <a:buAutoNum type="arabicPeriod" startAt="2"/>
            </a:pPr>
            <a:r>
              <a:rPr lang="en-US" smtClean="0"/>
              <a:t>Get clear sky radiation (clear sky gnu-magic)</a:t>
            </a:r>
          </a:p>
          <a:p>
            <a:pPr marL="514350" indent="-457200">
              <a:buFontTx/>
              <a:buAutoNum type="arabicPeriod" startAt="2"/>
            </a:pPr>
            <a:endParaRPr lang="en-US" smtClean="0"/>
          </a:p>
          <a:p>
            <a:pPr marL="514350" indent="-457200">
              <a:buFontTx/>
              <a:buAutoNum type="arabicPeriod" startAt="2"/>
            </a:pPr>
            <a:endParaRPr lang="en-US" smtClean="0"/>
          </a:p>
          <a:p>
            <a:pPr marL="514350" indent="-457200">
              <a:buFontTx/>
              <a:buAutoNum type="arabicPeriod" startAt="2"/>
            </a:pPr>
            <a:endParaRPr lang="en-US" smtClean="0"/>
          </a:p>
          <a:p>
            <a:pPr marL="514350" indent="-457200">
              <a:buFontTx/>
              <a:buAutoNum type="arabicPeriod" startAt="2"/>
            </a:pPr>
            <a:endParaRPr lang="en-US" smtClean="0"/>
          </a:p>
          <a:p>
            <a:pPr marL="514350" indent="-457200">
              <a:buFontTx/>
              <a:buAutoNum type="arabicPeriod" startAt="2"/>
            </a:pPr>
            <a:endParaRPr lang="en-US" smtClean="0"/>
          </a:p>
          <a:p>
            <a:pPr marL="457200" lvl="1" indent="0">
              <a:buFontTx/>
              <a:buNone/>
            </a:pPr>
            <a:endParaRPr lang="en-US" smtClean="0"/>
          </a:p>
          <a:p>
            <a:pPr marL="457200" lvl="1" indent="0"/>
            <a:r>
              <a:rPr lang="en-US" smtClean="0"/>
              <a:t>LookUpTables </a:t>
            </a:r>
          </a:p>
          <a:p>
            <a:pPr lvl="2">
              <a:buFont typeface="Wingdings" pitchFamily="2" charset="2"/>
              <a:buChar char="à"/>
            </a:pPr>
            <a:r>
              <a:rPr lang="en-US" smtClean="0">
                <a:sym typeface="Wingdings" pitchFamily="2" charset="2"/>
              </a:rPr>
              <a:t> Fast</a:t>
            </a:r>
          </a:p>
          <a:p>
            <a:pPr lvl="2">
              <a:buFont typeface="Wingdings" pitchFamily="2" charset="2"/>
              <a:buChar char="à"/>
            </a:pPr>
            <a:r>
              <a:rPr lang="en-US" smtClean="0">
                <a:sym typeface="Wingdings" pitchFamily="2" charset="2"/>
              </a:rPr>
              <a:t> Obtained from a Radiative Transfer Model</a:t>
            </a:r>
          </a:p>
        </p:txBody>
      </p:sp>
      <p:cxnSp>
        <p:nvCxnSpPr>
          <p:cNvPr id="24581" name="AutoShape 46"/>
          <p:cNvCxnSpPr>
            <a:cxnSpLocks noChangeShapeType="1"/>
            <a:stCxn id="45" idx="3"/>
            <a:endCxn id="24626" idx="2"/>
          </p:cNvCxnSpPr>
          <p:nvPr/>
        </p:nvCxnSpPr>
        <p:spPr bwMode="auto">
          <a:xfrm>
            <a:off x="4697413" y="2811463"/>
            <a:ext cx="1460500" cy="382587"/>
          </a:xfrm>
          <a:prstGeom prst="bentConnector2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none" w="med" len="lg"/>
          </a:ln>
        </p:spPr>
      </p:cxnSp>
      <p:grpSp>
        <p:nvGrpSpPr>
          <p:cNvPr id="24582" name="Gruppieren 84"/>
          <p:cNvGrpSpPr>
            <a:grpSpLocks/>
          </p:cNvGrpSpPr>
          <p:nvPr/>
        </p:nvGrpSpPr>
        <p:grpSpPr bwMode="auto">
          <a:xfrm>
            <a:off x="5938838" y="2316163"/>
            <a:ext cx="2665412" cy="1944687"/>
            <a:chOff x="6034911" y="4194562"/>
            <a:chExt cx="2665413" cy="1944688"/>
          </a:xfrm>
        </p:grpSpPr>
        <p:sp>
          <p:nvSpPr>
            <p:cNvPr id="24589" name="Text Box 5"/>
            <p:cNvSpPr txBox="1">
              <a:spLocks noChangeArrowheads="1"/>
            </p:cNvSpPr>
            <p:nvPr/>
          </p:nvSpPr>
          <p:spPr bwMode="auto">
            <a:xfrm>
              <a:off x="6682611" y="5778887"/>
              <a:ext cx="1397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hangingPunct="0">
                <a:buClr>
                  <a:srgbClr val="000000"/>
                </a:buClr>
                <a:buSzPct val="45000"/>
                <a:buFont typeface="StarSymbol"/>
                <a:buNone/>
                <a:tabLst>
                  <a:tab pos="723900" algn="l"/>
                  <a:tab pos="14478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Interpolation</a:t>
              </a:r>
            </a:p>
          </p:txBody>
        </p:sp>
        <p:sp>
          <p:nvSpPr>
            <p:cNvPr id="24590" name="Line 6"/>
            <p:cNvSpPr>
              <a:spLocks noChangeShapeType="1"/>
            </p:cNvSpPr>
            <p:nvPr/>
          </p:nvSpPr>
          <p:spPr bwMode="auto">
            <a:xfrm>
              <a:off x="6465123" y="4667637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1" name="Line 7"/>
            <p:cNvSpPr>
              <a:spLocks noChangeShapeType="1"/>
            </p:cNvSpPr>
            <p:nvPr/>
          </p:nvSpPr>
          <p:spPr bwMode="auto">
            <a:xfrm>
              <a:off x="6465123" y="4775587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2" name="Line 8"/>
            <p:cNvSpPr>
              <a:spLocks noChangeShapeType="1"/>
            </p:cNvSpPr>
            <p:nvPr/>
          </p:nvSpPr>
          <p:spPr bwMode="auto">
            <a:xfrm>
              <a:off x="6465123" y="4883537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3" name="Line 9"/>
            <p:cNvSpPr>
              <a:spLocks noChangeShapeType="1"/>
            </p:cNvSpPr>
            <p:nvPr/>
          </p:nvSpPr>
          <p:spPr bwMode="auto">
            <a:xfrm>
              <a:off x="6465123" y="4991487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4" name="Line 10"/>
            <p:cNvSpPr>
              <a:spLocks noChangeShapeType="1"/>
            </p:cNvSpPr>
            <p:nvPr/>
          </p:nvSpPr>
          <p:spPr bwMode="auto">
            <a:xfrm>
              <a:off x="6465123" y="5099437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5" name="Line 11"/>
            <p:cNvSpPr>
              <a:spLocks noChangeShapeType="1"/>
            </p:cNvSpPr>
            <p:nvPr/>
          </p:nvSpPr>
          <p:spPr bwMode="auto">
            <a:xfrm>
              <a:off x="6465123" y="5207387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6" name="Line 12"/>
            <p:cNvSpPr>
              <a:spLocks noChangeShapeType="1"/>
            </p:cNvSpPr>
            <p:nvPr/>
          </p:nvSpPr>
          <p:spPr bwMode="auto">
            <a:xfrm>
              <a:off x="6465123" y="5315337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7" name="Line 13"/>
            <p:cNvSpPr>
              <a:spLocks noChangeShapeType="1"/>
            </p:cNvSpPr>
            <p:nvPr/>
          </p:nvSpPr>
          <p:spPr bwMode="auto">
            <a:xfrm>
              <a:off x="6465123" y="5423287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8" name="Line 14"/>
            <p:cNvSpPr>
              <a:spLocks noChangeShapeType="1"/>
            </p:cNvSpPr>
            <p:nvPr/>
          </p:nvSpPr>
          <p:spPr bwMode="auto">
            <a:xfrm>
              <a:off x="6465123" y="5531237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9" name="Line 15"/>
            <p:cNvSpPr>
              <a:spLocks noChangeShapeType="1"/>
            </p:cNvSpPr>
            <p:nvPr/>
          </p:nvSpPr>
          <p:spPr bwMode="auto">
            <a:xfrm>
              <a:off x="6465123" y="5639187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0" name="Line 16"/>
            <p:cNvSpPr>
              <a:spLocks noChangeShapeType="1"/>
            </p:cNvSpPr>
            <p:nvPr/>
          </p:nvSpPr>
          <p:spPr bwMode="auto">
            <a:xfrm>
              <a:off x="6465123" y="5747137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1" name="Line 17"/>
            <p:cNvSpPr>
              <a:spLocks noChangeShapeType="1"/>
            </p:cNvSpPr>
            <p:nvPr/>
          </p:nvSpPr>
          <p:spPr bwMode="auto">
            <a:xfrm>
              <a:off x="7076311" y="4631125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2" name="Line 18"/>
            <p:cNvSpPr>
              <a:spLocks noChangeShapeType="1"/>
            </p:cNvSpPr>
            <p:nvPr/>
          </p:nvSpPr>
          <p:spPr bwMode="auto">
            <a:xfrm>
              <a:off x="7076311" y="4739075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3" name="Line 19"/>
            <p:cNvSpPr>
              <a:spLocks noChangeShapeType="1"/>
            </p:cNvSpPr>
            <p:nvPr/>
          </p:nvSpPr>
          <p:spPr bwMode="auto">
            <a:xfrm>
              <a:off x="7076311" y="4847025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4" name="Line 20"/>
            <p:cNvSpPr>
              <a:spLocks noChangeShapeType="1"/>
            </p:cNvSpPr>
            <p:nvPr/>
          </p:nvSpPr>
          <p:spPr bwMode="auto">
            <a:xfrm>
              <a:off x="7076311" y="4954975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5" name="Line 21"/>
            <p:cNvSpPr>
              <a:spLocks noChangeShapeType="1"/>
            </p:cNvSpPr>
            <p:nvPr/>
          </p:nvSpPr>
          <p:spPr bwMode="auto">
            <a:xfrm>
              <a:off x="7076311" y="5064512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6" name="Line 22"/>
            <p:cNvSpPr>
              <a:spLocks noChangeShapeType="1"/>
            </p:cNvSpPr>
            <p:nvPr/>
          </p:nvSpPr>
          <p:spPr bwMode="auto">
            <a:xfrm>
              <a:off x="7076311" y="5172462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7" name="Line 23"/>
            <p:cNvSpPr>
              <a:spLocks noChangeShapeType="1"/>
            </p:cNvSpPr>
            <p:nvPr/>
          </p:nvSpPr>
          <p:spPr bwMode="auto">
            <a:xfrm>
              <a:off x="7076311" y="5280412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8" name="Line 24"/>
            <p:cNvSpPr>
              <a:spLocks noChangeShapeType="1"/>
            </p:cNvSpPr>
            <p:nvPr/>
          </p:nvSpPr>
          <p:spPr bwMode="auto">
            <a:xfrm>
              <a:off x="7076311" y="5388362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9" name="Line 25"/>
            <p:cNvSpPr>
              <a:spLocks noChangeShapeType="1"/>
            </p:cNvSpPr>
            <p:nvPr/>
          </p:nvSpPr>
          <p:spPr bwMode="auto">
            <a:xfrm>
              <a:off x="7076311" y="5496312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0" name="Line 26"/>
            <p:cNvSpPr>
              <a:spLocks noChangeShapeType="1"/>
            </p:cNvSpPr>
            <p:nvPr/>
          </p:nvSpPr>
          <p:spPr bwMode="auto">
            <a:xfrm>
              <a:off x="7076311" y="5604262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1" name="Line 27"/>
            <p:cNvSpPr>
              <a:spLocks noChangeShapeType="1"/>
            </p:cNvSpPr>
            <p:nvPr/>
          </p:nvSpPr>
          <p:spPr bwMode="auto">
            <a:xfrm>
              <a:off x="7076311" y="5712212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2" name="Line 28"/>
            <p:cNvSpPr>
              <a:spLocks noChangeShapeType="1"/>
            </p:cNvSpPr>
            <p:nvPr/>
          </p:nvSpPr>
          <p:spPr bwMode="auto">
            <a:xfrm>
              <a:off x="7652573" y="4704150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3" name="Line 29"/>
            <p:cNvSpPr>
              <a:spLocks noChangeShapeType="1"/>
            </p:cNvSpPr>
            <p:nvPr/>
          </p:nvSpPr>
          <p:spPr bwMode="auto">
            <a:xfrm>
              <a:off x="7652573" y="4812100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4" name="Line 30"/>
            <p:cNvSpPr>
              <a:spLocks noChangeShapeType="1"/>
            </p:cNvSpPr>
            <p:nvPr/>
          </p:nvSpPr>
          <p:spPr bwMode="auto">
            <a:xfrm>
              <a:off x="7652573" y="4920050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5" name="Line 31"/>
            <p:cNvSpPr>
              <a:spLocks noChangeShapeType="1"/>
            </p:cNvSpPr>
            <p:nvPr/>
          </p:nvSpPr>
          <p:spPr bwMode="auto">
            <a:xfrm>
              <a:off x="7652573" y="5028000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6" name="Line 32"/>
            <p:cNvSpPr>
              <a:spLocks noChangeShapeType="1"/>
            </p:cNvSpPr>
            <p:nvPr/>
          </p:nvSpPr>
          <p:spPr bwMode="auto">
            <a:xfrm>
              <a:off x="7652573" y="5135950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7" name="Line 33"/>
            <p:cNvSpPr>
              <a:spLocks noChangeShapeType="1"/>
            </p:cNvSpPr>
            <p:nvPr/>
          </p:nvSpPr>
          <p:spPr bwMode="auto">
            <a:xfrm>
              <a:off x="7652573" y="5243900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8" name="Line 34"/>
            <p:cNvSpPr>
              <a:spLocks noChangeShapeType="1"/>
            </p:cNvSpPr>
            <p:nvPr/>
          </p:nvSpPr>
          <p:spPr bwMode="auto">
            <a:xfrm>
              <a:off x="7652573" y="5351850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9" name="Line 35"/>
            <p:cNvSpPr>
              <a:spLocks noChangeShapeType="1"/>
            </p:cNvSpPr>
            <p:nvPr/>
          </p:nvSpPr>
          <p:spPr bwMode="auto">
            <a:xfrm>
              <a:off x="7652573" y="5459800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0" name="Line 36"/>
            <p:cNvSpPr>
              <a:spLocks noChangeShapeType="1"/>
            </p:cNvSpPr>
            <p:nvPr/>
          </p:nvSpPr>
          <p:spPr bwMode="auto">
            <a:xfrm>
              <a:off x="7652573" y="5567750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1" name="Line 37"/>
            <p:cNvSpPr>
              <a:spLocks noChangeShapeType="1"/>
            </p:cNvSpPr>
            <p:nvPr/>
          </p:nvSpPr>
          <p:spPr bwMode="auto">
            <a:xfrm>
              <a:off x="7652573" y="5675700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2" name="Line 38"/>
            <p:cNvSpPr>
              <a:spLocks noChangeShapeType="1"/>
            </p:cNvSpPr>
            <p:nvPr/>
          </p:nvSpPr>
          <p:spPr bwMode="auto">
            <a:xfrm>
              <a:off x="7652573" y="5783650"/>
              <a:ext cx="615950" cy="1588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24623" name="AutoShape 40"/>
            <p:cNvCxnSpPr>
              <a:cxnSpLocks noChangeShapeType="1"/>
              <a:stCxn id="24625" idx="2"/>
              <a:endCxn id="24626" idx="0"/>
            </p:cNvCxnSpPr>
            <p:nvPr/>
          </p:nvCxnSpPr>
          <p:spPr bwMode="auto">
            <a:xfrm rot="10800000">
              <a:off x="6465124" y="5252410"/>
              <a:ext cx="1803401" cy="124829"/>
            </a:xfrm>
            <a:prstGeom prst="bentConnector3">
              <a:avLst>
                <a:gd name="adj1" fmla="val 50000"/>
              </a:avLst>
            </a:prstGeom>
            <a:noFill/>
            <a:ln w="34925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24624" name="AutoShape 44"/>
            <p:cNvSpPr>
              <a:spLocks noChangeArrowheads="1"/>
            </p:cNvSpPr>
            <p:nvPr/>
          </p:nvSpPr>
          <p:spPr bwMode="auto">
            <a:xfrm>
              <a:off x="6034911" y="4194562"/>
              <a:ext cx="2665413" cy="19446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/>
            <a:lstStyle/>
            <a:p>
              <a:pPr algn="ctr">
                <a:spcBef>
                  <a:spcPct val="20000"/>
                </a:spcBef>
              </a:pPr>
              <a:r>
                <a:rPr lang="en-US" b="1"/>
                <a:t>L</a:t>
              </a:r>
              <a:r>
                <a:rPr lang="en-US" sz="1700"/>
                <a:t>ook</a:t>
              </a:r>
              <a:r>
                <a:rPr lang="en-US" b="1"/>
                <a:t>U</a:t>
              </a:r>
              <a:r>
                <a:rPr lang="en-US" sz="1700"/>
                <a:t>p</a:t>
              </a:r>
              <a:r>
                <a:rPr lang="en-US" b="1"/>
                <a:t>T</a:t>
              </a:r>
              <a:r>
                <a:rPr lang="en-US" sz="1700"/>
                <a:t>able</a:t>
              </a:r>
            </a:p>
          </p:txBody>
        </p:sp>
        <p:sp>
          <p:nvSpPr>
            <p:cNvPr id="24625" name="AutoShape 47"/>
            <p:cNvSpPr>
              <a:spLocks noChangeAspect="1" noChangeArrowheads="1"/>
            </p:cNvSpPr>
            <p:nvPr/>
          </p:nvSpPr>
          <p:spPr bwMode="auto">
            <a:xfrm rot="10800000" flipH="1">
              <a:off x="8268524" y="5335181"/>
              <a:ext cx="252413" cy="252413"/>
            </a:xfrm>
            <a:custGeom>
              <a:avLst/>
              <a:gdLst>
                <a:gd name="T0" fmla="*/ 180300 w 21600"/>
                <a:gd name="T1" fmla="*/ 0 h 21600"/>
                <a:gd name="T2" fmla="*/ 108175 w 21600"/>
                <a:gd name="T3" fmla="*/ 84138 h 21600"/>
                <a:gd name="T4" fmla="*/ 0 w 21600"/>
                <a:gd name="T5" fmla="*/ 210356 h 21600"/>
                <a:gd name="T6" fmla="*/ 108175 w 21600"/>
                <a:gd name="T7" fmla="*/ 252413 h 21600"/>
                <a:gd name="T8" fmla="*/ 216351 w 21600"/>
                <a:gd name="T9" fmla="*/ 175287 h 21600"/>
                <a:gd name="T10" fmla="*/ 252413 w 21600"/>
                <a:gd name="T11" fmla="*/ 84138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4626" name="AutoShape 48"/>
            <p:cNvSpPr>
              <a:spLocks noChangeAspect="1" noChangeArrowheads="1"/>
            </p:cNvSpPr>
            <p:nvPr/>
          </p:nvSpPr>
          <p:spPr bwMode="auto">
            <a:xfrm rot="5400000">
              <a:off x="6212710" y="5072109"/>
              <a:ext cx="252413" cy="252413"/>
            </a:xfrm>
            <a:custGeom>
              <a:avLst/>
              <a:gdLst>
                <a:gd name="T0" fmla="*/ 180300 w 21600"/>
                <a:gd name="T1" fmla="*/ 0 h 21600"/>
                <a:gd name="T2" fmla="*/ 108175 w 21600"/>
                <a:gd name="T3" fmla="*/ 84138 h 21600"/>
                <a:gd name="T4" fmla="*/ 0 w 21600"/>
                <a:gd name="T5" fmla="*/ 210356 h 21600"/>
                <a:gd name="T6" fmla="*/ 108175 w 21600"/>
                <a:gd name="T7" fmla="*/ 252413 h 21600"/>
                <a:gd name="T8" fmla="*/ 216351 w 21600"/>
                <a:gd name="T9" fmla="*/ 175287 h 21600"/>
                <a:gd name="T10" fmla="*/ 252413 w 21600"/>
                <a:gd name="T11" fmla="*/ 84138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</a:pPr>
              <a:endParaRPr lang="en-US"/>
            </a:p>
          </p:txBody>
        </p:sp>
      </p:grpSp>
      <p:cxnSp>
        <p:nvCxnSpPr>
          <p:cNvPr id="24583" name="AutoShape 49"/>
          <p:cNvCxnSpPr>
            <a:cxnSpLocks noChangeShapeType="1"/>
            <a:stCxn id="24625" idx="0"/>
            <a:endCxn id="24587" idx="3"/>
          </p:cNvCxnSpPr>
          <p:nvPr/>
        </p:nvCxnSpPr>
        <p:spPr bwMode="auto">
          <a:xfrm rot="5400000">
            <a:off x="6838950" y="4291013"/>
            <a:ext cx="2095500" cy="933450"/>
          </a:xfrm>
          <a:prstGeom prst="bentConnector2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lg"/>
          </a:ln>
        </p:spPr>
      </p:cxnSp>
      <p:cxnSp>
        <p:nvCxnSpPr>
          <p:cNvPr id="24584" name="AutoShape 46"/>
          <p:cNvCxnSpPr>
            <a:cxnSpLocks noChangeShapeType="1"/>
            <a:stCxn id="57" idx="3"/>
            <a:endCxn id="24626" idx="2"/>
          </p:cNvCxnSpPr>
          <p:nvPr/>
        </p:nvCxnSpPr>
        <p:spPr bwMode="auto">
          <a:xfrm flipV="1">
            <a:off x="4697413" y="3194050"/>
            <a:ext cx="1460500" cy="641350"/>
          </a:xfrm>
          <a:prstGeom prst="bentConnector4">
            <a:avLst>
              <a:gd name="adj1" fmla="val 48560"/>
              <a:gd name="adj2" fmla="val 158991"/>
            </a:avLst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none" w="med" len="lg"/>
          </a:ln>
        </p:spPr>
      </p:cxnSp>
      <p:sp>
        <p:nvSpPr>
          <p:cNvPr id="45" name="Abgerundetes Rechteck 44"/>
          <p:cNvSpPr/>
          <p:nvPr/>
        </p:nvSpPr>
        <p:spPr bwMode="auto">
          <a:xfrm>
            <a:off x="1268413" y="2154238"/>
            <a:ext cx="3429000" cy="1312862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/>
          </a:extLst>
        </p:spPr>
        <p:txBody>
          <a:bodyPr lIns="108000" tIns="0" rIns="108000" bIns="0" anchor="ctr"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Atmospheric State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Aerosols (climatology)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Water </a:t>
            </a:r>
            <a:r>
              <a:rPr lang="en-US" sz="1800" dirty="0" err="1"/>
              <a:t>vapour</a:t>
            </a:r>
            <a:r>
              <a:rPr lang="en-US" sz="1800" dirty="0"/>
              <a:t> </a:t>
            </a:r>
            <a:r>
              <a:rPr lang="en-US" sz="1800" dirty="0"/>
              <a:t>(reanalysis) 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Ozone</a:t>
            </a:r>
            <a:endParaRPr lang="en-US" sz="1800" dirty="0"/>
          </a:p>
        </p:txBody>
      </p:sp>
      <p:sp>
        <p:nvSpPr>
          <p:cNvPr id="57" name="Abgerundetes Rechteck 56"/>
          <p:cNvSpPr/>
          <p:nvPr/>
        </p:nvSpPr>
        <p:spPr bwMode="auto">
          <a:xfrm>
            <a:off x="1274763" y="3467100"/>
            <a:ext cx="3422650" cy="7350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/>
          </a:extLst>
        </p:spPr>
        <p:txBody>
          <a:bodyPr lIns="108000" tIns="0" rIns="108000" bIns="0" anchor="ctr"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Surface Albedo 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climatology</a:t>
            </a:r>
          </a:p>
        </p:txBody>
      </p:sp>
      <p:sp>
        <p:nvSpPr>
          <p:cNvPr id="24587" name="AutoShape 51"/>
          <p:cNvSpPr>
            <a:spLocks noChangeArrowheads="1"/>
          </p:cNvSpPr>
          <p:nvPr/>
        </p:nvSpPr>
        <p:spPr bwMode="auto">
          <a:xfrm>
            <a:off x="5938838" y="5516563"/>
            <a:ext cx="1481137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0099FF"/>
                </a:solidFill>
              </a:rPr>
              <a:t>Rad</a:t>
            </a:r>
            <a:r>
              <a:rPr lang="en-US" b="1" baseline="-25000">
                <a:solidFill>
                  <a:srgbClr val="0099FF"/>
                </a:solidFill>
              </a:rPr>
              <a:t>cs</a:t>
            </a:r>
          </a:p>
        </p:txBody>
      </p:sp>
      <p:sp>
        <p:nvSpPr>
          <p:cNvPr id="24588" name="Rectangle 2"/>
          <p:cNvSpPr>
            <a:spLocks noChangeArrowheads="1"/>
          </p:cNvSpPr>
          <p:nvPr/>
        </p:nvSpPr>
        <p:spPr bwMode="auto">
          <a:xfrm>
            <a:off x="4098925" y="6138863"/>
            <a:ext cx="497522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1800" i="1">
                <a:solidFill>
                  <a:srgbClr val="000000"/>
                </a:solidFill>
              </a:rPr>
              <a:t>Müller et al. (2009)</a:t>
            </a:r>
          </a:p>
          <a:p>
            <a:pPr algn="r">
              <a:spcBef>
                <a:spcPct val="20000"/>
              </a:spcBef>
            </a:pPr>
            <a:r>
              <a:rPr lang="en-US" sz="1800" i="1">
                <a:solidFill>
                  <a:srgbClr val="000000"/>
                </a:solidFill>
                <a:hlinkClick r:id="rId3"/>
              </a:rPr>
              <a:t>http://sourceforge.net/projects/gnu-magic</a:t>
            </a:r>
            <a:endParaRPr lang="en-US" sz="18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6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8AE8197-EB6D-489C-B5EE-51471A3480ED}" type="slidenum">
              <a:rPr lang="de-CH"/>
              <a:pPr/>
              <a:t>13</a:t>
            </a:fld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1295400" y="1412875"/>
            <a:ext cx="7418388" cy="46085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 and Introduction</a:t>
            </a: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Algorithm repetition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/>
              <a:t>Meteosat MVIRI </a:t>
            </a:r>
            <a:r>
              <a:rPr lang="en-US" b="1" dirty="0" smtClean="0"/>
              <a:t>surface </a:t>
            </a:r>
            <a:r>
              <a:rPr lang="en-US" b="1" dirty="0"/>
              <a:t>radiation </a:t>
            </a:r>
            <a:r>
              <a:rPr lang="en-US" b="1" dirty="0" smtClean="0"/>
              <a:t>dataset</a:t>
            </a:r>
          </a:p>
          <a:p>
            <a:pPr lvl="1">
              <a:defRPr/>
            </a:pPr>
            <a:r>
              <a:rPr lang="en-US" dirty="0" smtClean="0"/>
              <a:t>Validation</a:t>
            </a:r>
          </a:p>
          <a:p>
            <a:pPr lvl="1">
              <a:defRPr/>
            </a:pPr>
            <a:r>
              <a:rPr lang="en-US" dirty="0" smtClean="0"/>
              <a:t>Homogeneity</a:t>
            </a:r>
            <a:endParaRPr lang="en-US" dirty="0"/>
          </a:p>
          <a:p>
            <a:pPr lvl="1">
              <a:defRPr/>
            </a:pPr>
            <a:r>
              <a:rPr lang="en-US" dirty="0"/>
              <a:t>Known </a:t>
            </a:r>
            <a:r>
              <a:rPr lang="en-US" dirty="0" smtClean="0"/>
              <a:t>Issues</a:t>
            </a:r>
          </a:p>
          <a:p>
            <a:pPr lvl="1"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Applications</a:t>
            </a: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Extension with SEVIRI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MVIRI Surface </a:t>
            </a:r>
            <a:br>
              <a:rPr lang="en-US" smtClean="0"/>
            </a:br>
            <a:r>
              <a:rPr lang="en-US" smtClean="0"/>
              <a:t>Radiation CDR</a:t>
            </a:r>
          </a:p>
        </p:txBody>
      </p:sp>
      <p:grpSp>
        <p:nvGrpSpPr>
          <p:cNvPr id="27650" name="Group 9"/>
          <p:cNvGrpSpPr>
            <a:grpSpLocks noChangeAspect="1"/>
          </p:cNvGrpSpPr>
          <p:nvPr/>
        </p:nvGrpSpPr>
        <p:grpSpPr bwMode="auto">
          <a:xfrm>
            <a:off x="6030913" y="15875"/>
            <a:ext cx="3113087" cy="2692400"/>
            <a:chOff x="136" y="0"/>
            <a:chExt cx="4566" cy="3951"/>
          </a:xfrm>
        </p:grpSpPr>
        <p:pic>
          <p:nvPicPr>
            <p:cNvPr id="27654" name="Picture 8" descr="sat_ysm_sis_pres20101122"/>
            <p:cNvPicPr>
              <a:picLocks noChangeAspect="1" noChangeArrowheads="1"/>
            </p:cNvPicPr>
            <p:nvPr/>
          </p:nvPicPr>
          <p:blipFill>
            <a:blip r:embed="rId3"/>
            <a:srcRect l="2892" b="6378"/>
            <a:stretch>
              <a:fillRect/>
            </a:stretch>
          </p:blipFill>
          <p:spPr bwMode="auto">
            <a:xfrm>
              <a:off x="136" y="0"/>
              <a:ext cx="4566" cy="1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7" descr="sat_ysm_sid_pres20101122"/>
            <p:cNvPicPr>
              <a:picLocks noChangeAspect="1" noChangeArrowheads="1"/>
            </p:cNvPicPr>
            <p:nvPr/>
          </p:nvPicPr>
          <p:blipFill>
            <a:blip r:embed="rId4"/>
            <a:srcRect l="2893" b="6732"/>
            <a:stretch>
              <a:fillRect/>
            </a:stretch>
          </p:blipFill>
          <p:spPr bwMode="auto">
            <a:xfrm>
              <a:off x="136" y="1321"/>
              <a:ext cx="4566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6" descr="sat_ysm_ci_pres20101122"/>
            <p:cNvPicPr>
              <a:picLocks noChangeAspect="1" noChangeArrowheads="1"/>
            </p:cNvPicPr>
            <p:nvPr/>
          </p:nvPicPr>
          <p:blipFill>
            <a:blip r:embed="rId5"/>
            <a:srcRect l="2893" b="6804"/>
            <a:stretch>
              <a:fillRect/>
            </a:stretch>
          </p:blipFill>
          <p:spPr bwMode="auto">
            <a:xfrm>
              <a:off x="136" y="2636"/>
              <a:ext cx="4566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698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58888" y="1595438"/>
            <a:ext cx="6950075" cy="4500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Available </a:t>
            </a:r>
            <a:r>
              <a:rPr lang="en-US" dirty="0"/>
              <a:t>variables: </a:t>
            </a:r>
          </a:p>
          <a:p>
            <a:pPr lvl="1">
              <a:defRPr/>
            </a:pPr>
            <a:r>
              <a:rPr lang="en-US" dirty="0"/>
              <a:t>SIS – global radiation</a:t>
            </a:r>
          </a:p>
          <a:p>
            <a:pPr lvl="1">
              <a:defRPr/>
            </a:pPr>
            <a:r>
              <a:rPr lang="en-US" dirty="0"/>
              <a:t>SID – direct radiation</a:t>
            </a:r>
          </a:p>
          <a:p>
            <a:pPr lvl="1">
              <a:defRPr/>
            </a:pPr>
            <a:r>
              <a:rPr lang="en-US" dirty="0"/>
              <a:t>CAL – cloud </a:t>
            </a:r>
            <a:r>
              <a:rPr lang="en-US" dirty="0" smtClean="0"/>
              <a:t>albedo (also </a:t>
            </a:r>
            <a:r>
              <a:rPr lang="en-US" dirty="0" err="1" smtClean="0"/>
              <a:t>Cl</a:t>
            </a:r>
            <a:r>
              <a:rPr lang="en-US" dirty="0" smtClean="0"/>
              <a:t> – Cloud index)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Available coverage</a:t>
            </a:r>
          </a:p>
          <a:p>
            <a:pPr lvl="1">
              <a:defRPr/>
            </a:pPr>
            <a:r>
              <a:rPr lang="en-US" dirty="0" smtClean="0"/>
              <a:t>1982 – 2005 (= Meteosat 2 – 7)</a:t>
            </a:r>
          </a:p>
          <a:p>
            <a:pPr lvl="1">
              <a:defRPr/>
            </a:pPr>
            <a:r>
              <a:rPr lang="en-US" dirty="0" smtClean="0"/>
              <a:t>Meteosat Full Disc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Available resolutions: </a:t>
            </a:r>
          </a:p>
          <a:p>
            <a:pPr lvl="1">
              <a:defRPr/>
            </a:pPr>
            <a:r>
              <a:rPr lang="en-US" dirty="0"/>
              <a:t>hourly, daily and monthly means </a:t>
            </a:r>
          </a:p>
          <a:p>
            <a:pPr lvl="1">
              <a:defRPr/>
            </a:pPr>
            <a:r>
              <a:rPr lang="en-US" dirty="0"/>
              <a:t>0.03° regular </a:t>
            </a:r>
            <a:r>
              <a:rPr lang="en-US" dirty="0" err="1"/>
              <a:t>lon</a:t>
            </a:r>
            <a:r>
              <a:rPr lang="en-US" dirty="0"/>
              <a:t>-</a:t>
            </a:r>
            <a:r>
              <a:rPr lang="en-US" dirty="0" err="1"/>
              <a:t>lat</a:t>
            </a:r>
            <a:r>
              <a:rPr lang="en-US" dirty="0"/>
              <a:t>-grid</a:t>
            </a:r>
          </a:p>
        </p:txBody>
      </p:sp>
      <p:sp>
        <p:nvSpPr>
          <p:cNvPr id="27652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27653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92E134F1-2BBA-422C-BA73-834C5E492212}" type="slidenum">
              <a:rPr lang="de-CH"/>
              <a:pPr/>
              <a:t>14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105819" y="3285332"/>
            <a:ext cx="5795963" cy="647700"/>
          </a:xfrm>
        </p:spPr>
        <p:txBody>
          <a:bodyPr/>
          <a:lstStyle/>
          <a:p>
            <a:r>
              <a:rPr lang="en-US" smtClean="0"/>
              <a:t>MVIRI Surface Radiation CDR</a:t>
            </a:r>
          </a:p>
        </p:txBody>
      </p:sp>
      <p:sp>
        <p:nvSpPr>
          <p:cNvPr id="29698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29699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4099A16F-FA8C-4734-9E15-8FF951439BCA}" type="slidenum">
              <a:rPr lang="de-CH"/>
              <a:pPr/>
              <a:t>15</a:t>
            </a:fld>
            <a:endParaRPr lang="de-CH"/>
          </a:p>
        </p:txBody>
      </p:sp>
      <p:grpSp>
        <p:nvGrpSpPr>
          <p:cNvPr id="29700" name="Group 9"/>
          <p:cNvGrpSpPr>
            <a:grpSpLocks noChangeAspect="1"/>
          </p:cNvGrpSpPr>
          <p:nvPr/>
        </p:nvGrpSpPr>
        <p:grpSpPr bwMode="auto">
          <a:xfrm>
            <a:off x="1258888" y="214313"/>
            <a:ext cx="7273925" cy="6292850"/>
            <a:chOff x="136" y="0"/>
            <a:chExt cx="4566" cy="3951"/>
          </a:xfrm>
        </p:grpSpPr>
        <p:pic>
          <p:nvPicPr>
            <p:cNvPr id="29701" name="Picture 8" descr="sat_ysm_sis_pres20101122"/>
            <p:cNvPicPr>
              <a:picLocks noChangeAspect="1" noChangeArrowheads="1"/>
            </p:cNvPicPr>
            <p:nvPr/>
          </p:nvPicPr>
          <p:blipFill>
            <a:blip r:embed="rId3"/>
            <a:srcRect l="2892" b="6378"/>
            <a:stretch>
              <a:fillRect/>
            </a:stretch>
          </p:blipFill>
          <p:spPr bwMode="auto">
            <a:xfrm>
              <a:off x="136" y="0"/>
              <a:ext cx="4566" cy="1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7" descr="sat_ysm_sid_pres20101122"/>
            <p:cNvPicPr>
              <a:picLocks noChangeAspect="1" noChangeArrowheads="1"/>
            </p:cNvPicPr>
            <p:nvPr/>
          </p:nvPicPr>
          <p:blipFill>
            <a:blip r:embed="rId4"/>
            <a:srcRect l="2893" b="6732"/>
            <a:stretch>
              <a:fillRect/>
            </a:stretch>
          </p:blipFill>
          <p:spPr bwMode="auto">
            <a:xfrm>
              <a:off x="136" y="1321"/>
              <a:ext cx="4566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6" descr="sat_ysm_ci_pres20101122"/>
            <p:cNvPicPr>
              <a:picLocks noChangeAspect="1" noChangeArrowheads="1"/>
            </p:cNvPicPr>
            <p:nvPr/>
          </p:nvPicPr>
          <p:blipFill>
            <a:blip r:embed="rId5"/>
            <a:srcRect l="2893" b="6804"/>
            <a:stretch>
              <a:fillRect/>
            </a:stretch>
          </p:blipFill>
          <p:spPr bwMode="auto">
            <a:xfrm>
              <a:off x="136" y="2636"/>
              <a:ext cx="4566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291"/>
          <p:cNvGrpSpPr>
            <a:grpSpLocks/>
          </p:cNvGrpSpPr>
          <p:nvPr/>
        </p:nvGrpSpPr>
        <p:grpSpPr bwMode="auto">
          <a:xfrm>
            <a:off x="5219700" y="2600325"/>
            <a:ext cx="3708400" cy="3551238"/>
            <a:chOff x="3288" y="1638"/>
            <a:chExt cx="2336" cy="2237"/>
          </a:xfrm>
        </p:grpSpPr>
        <p:pic>
          <p:nvPicPr>
            <p:cNvPr id="31751" name="Picture 1154" descr="BSRN_statmap_pres20101122"/>
            <p:cNvPicPr>
              <a:picLocks noChangeAspect="1" noChangeArrowheads="1"/>
            </p:cNvPicPr>
            <p:nvPr/>
          </p:nvPicPr>
          <p:blipFill>
            <a:blip r:embed="rId3"/>
            <a:srcRect l="22971" t="19609" r="19608" b="25394"/>
            <a:stretch>
              <a:fillRect/>
            </a:stretch>
          </p:blipFill>
          <p:spPr bwMode="auto">
            <a:xfrm>
              <a:off x="3288" y="1638"/>
              <a:ext cx="2336" cy="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1284" descr="BSRN_statmap_pres20101122"/>
            <p:cNvPicPr>
              <a:picLocks noChangeAspect="1" noChangeArrowheads="1"/>
            </p:cNvPicPr>
            <p:nvPr/>
          </p:nvPicPr>
          <p:blipFill>
            <a:blip r:embed="rId4"/>
            <a:srcRect t="95058" r="89897"/>
            <a:stretch>
              <a:fillRect/>
            </a:stretch>
          </p:blipFill>
          <p:spPr bwMode="auto">
            <a:xfrm>
              <a:off x="5284" y="3702"/>
              <a:ext cx="33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Validation Dataset</a:t>
            </a:r>
            <a:br>
              <a:rPr lang="en-US" smtClean="0"/>
            </a:br>
            <a:endParaRPr lang="en-US" sz="2800" b="0" smtClean="0"/>
          </a:p>
        </p:txBody>
      </p:sp>
      <p:sp>
        <p:nvSpPr>
          <p:cNvPr id="31747" name="Rectangle 1150"/>
          <p:cNvSpPr>
            <a:spLocks noGrp="1" noChangeArrowheads="1"/>
          </p:cNvSpPr>
          <p:nvPr>
            <p:ph type="body" idx="1"/>
          </p:nvPr>
        </p:nvSpPr>
        <p:spPr>
          <a:xfrm>
            <a:off x="1295400" y="1330325"/>
            <a:ext cx="7472363" cy="127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Quality of dataset is validated using </a:t>
            </a:r>
            <a:r>
              <a:rPr lang="en-US" b="1" smtClean="0"/>
              <a:t>Baseline Surface Radiation Network (BSRN) </a:t>
            </a:r>
            <a:r>
              <a:rPr lang="en-US" smtClean="0"/>
              <a:t>data</a:t>
            </a:r>
          </a:p>
          <a:p>
            <a:pPr>
              <a:lnSpc>
                <a:spcPct val="90000"/>
              </a:lnSpc>
            </a:pPr>
            <a:r>
              <a:rPr lang="en-US" smtClean="0"/>
              <a:t>BSRN is a project of the GEWEX Radiation Panel under the World Climate Research Programme (WCRP).</a:t>
            </a:r>
          </a:p>
        </p:txBody>
      </p:sp>
      <p:sp>
        <p:nvSpPr>
          <p:cNvPr id="31748" name="Rectangle 1155"/>
          <p:cNvSpPr>
            <a:spLocks noChangeArrowheads="1"/>
          </p:cNvSpPr>
          <p:nvPr/>
        </p:nvSpPr>
        <p:spPr bwMode="auto">
          <a:xfrm>
            <a:off x="1295400" y="2636838"/>
            <a:ext cx="3924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r>
              <a:rPr lang="en-US"/>
              <a:t>Currently about 40 stations in contrasting climatic zones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r>
              <a:rPr lang="en-US"/>
              <a:t>Support of the validation and confirmation of satellite and computer model estimates</a:t>
            </a:r>
            <a:r>
              <a:rPr lang="en-US" sz="1700"/>
              <a:t> </a:t>
            </a:r>
            <a:endParaRPr lang="en-GB" sz="1700"/>
          </a:p>
        </p:txBody>
      </p:sp>
      <p:sp>
        <p:nvSpPr>
          <p:cNvPr id="31749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31750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AEA85C9A-CB92-466B-8092-1B3A8FDB137C}" type="slidenum">
              <a:rPr lang="de-CH"/>
              <a:pPr/>
              <a:t>16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291"/>
          <p:cNvGrpSpPr>
            <a:grpSpLocks/>
          </p:cNvGrpSpPr>
          <p:nvPr/>
        </p:nvGrpSpPr>
        <p:grpSpPr bwMode="auto">
          <a:xfrm>
            <a:off x="5219700" y="2600325"/>
            <a:ext cx="3708400" cy="3551238"/>
            <a:chOff x="3288" y="1638"/>
            <a:chExt cx="2336" cy="2237"/>
          </a:xfrm>
        </p:grpSpPr>
        <p:pic>
          <p:nvPicPr>
            <p:cNvPr id="33821" name="Picture 1154" descr="BSRN_statmap_pres20101122"/>
            <p:cNvPicPr>
              <a:picLocks noChangeAspect="1" noChangeArrowheads="1"/>
            </p:cNvPicPr>
            <p:nvPr/>
          </p:nvPicPr>
          <p:blipFill>
            <a:blip r:embed="rId3"/>
            <a:srcRect l="22971" t="19609" r="19608" b="25394"/>
            <a:stretch>
              <a:fillRect/>
            </a:stretch>
          </p:blipFill>
          <p:spPr bwMode="auto">
            <a:xfrm>
              <a:off x="3288" y="1638"/>
              <a:ext cx="2336" cy="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2" name="Picture 1284" descr="BSRN_statmap_pres20101122"/>
            <p:cNvPicPr>
              <a:picLocks noChangeAspect="1" noChangeArrowheads="1"/>
            </p:cNvPicPr>
            <p:nvPr/>
          </p:nvPicPr>
          <p:blipFill>
            <a:blip r:embed="rId4"/>
            <a:srcRect t="95058" r="89897"/>
            <a:stretch>
              <a:fillRect/>
            </a:stretch>
          </p:blipFill>
          <p:spPr bwMode="auto">
            <a:xfrm>
              <a:off x="5284" y="3702"/>
              <a:ext cx="33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Validation Dataset</a:t>
            </a:r>
            <a:br>
              <a:rPr lang="en-US" smtClean="0"/>
            </a:br>
            <a:endParaRPr lang="en-US" sz="2800" b="0" smtClean="0"/>
          </a:p>
        </p:txBody>
      </p:sp>
      <p:sp>
        <p:nvSpPr>
          <p:cNvPr id="33795" name="Rectangle 1150"/>
          <p:cNvSpPr>
            <a:spLocks noGrp="1" noChangeArrowheads="1"/>
          </p:cNvSpPr>
          <p:nvPr>
            <p:ph type="body" idx="1"/>
          </p:nvPr>
        </p:nvSpPr>
        <p:spPr>
          <a:xfrm>
            <a:off x="1295400" y="1330325"/>
            <a:ext cx="7472363" cy="127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Quality of dataset is validated using </a:t>
            </a:r>
            <a:r>
              <a:rPr lang="en-US" b="1" smtClean="0"/>
              <a:t>Baseline Surface Radiation Network (BSRN)</a:t>
            </a:r>
            <a:r>
              <a:rPr lang="en-US" smtClean="0"/>
              <a:t> data</a:t>
            </a:r>
          </a:p>
          <a:p>
            <a:pPr>
              <a:lnSpc>
                <a:spcPct val="90000"/>
              </a:lnSpc>
            </a:pPr>
            <a:r>
              <a:rPr lang="en-US" smtClean="0"/>
              <a:t>BSRN is a project of the GEWEX Radiation Panel under the World Climate Research Programme (WCRP).</a:t>
            </a:r>
          </a:p>
        </p:txBody>
      </p:sp>
      <p:sp>
        <p:nvSpPr>
          <p:cNvPr id="33796" name="Rectangle 1155"/>
          <p:cNvSpPr>
            <a:spLocks noChangeArrowheads="1"/>
          </p:cNvSpPr>
          <p:nvPr/>
        </p:nvSpPr>
        <p:spPr bwMode="auto">
          <a:xfrm>
            <a:off x="1295400" y="2636838"/>
            <a:ext cx="3924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r>
              <a:rPr lang="en-US"/>
              <a:t>Currently about 40 stations in contrasting climatic zones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r>
              <a:rPr lang="en-US"/>
              <a:t>Support of the validation and confirmation of satellite and computer model estimates</a:t>
            </a:r>
            <a:r>
              <a:rPr lang="en-US" sz="1700"/>
              <a:t> </a:t>
            </a:r>
            <a:endParaRPr lang="en-GB" sz="1700"/>
          </a:p>
        </p:txBody>
      </p:sp>
      <p:graphicFrame>
        <p:nvGraphicFramePr>
          <p:cNvPr id="107785" name="Group 1289"/>
          <p:cNvGraphicFramePr>
            <a:graphicFrameLocks noGrp="1"/>
          </p:cNvGraphicFramePr>
          <p:nvPr/>
        </p:nvGraphicFramePr>
        <p:xfrm>
          <a:off x="1263650" y="4538663"/>
          <a:ext cx="3852863" cy="1468437"/>
        </p:xfrm>
        <a:graphic>
          <a:graphicData uri="http://schemas.openxmlformats.org/drawingml/2006/table">
            <a:tbl>
              <a:tblPr/>
              <a:tblGrid>
                <a:gridCol w="1260376"/>
                <a:gridCol w="864096"/>
                <a:gridCol w="864096"/>
                <a:gridCol w="864096"/>
              </a:tblGrid>
              <a:tr h="591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Accuracy requirements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SIS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[W/m</a:t>
                      </a:r>
                      <a:r>
                        <a:rPr kumimoji="0" lang="de-CH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]</a:t>
                      </a:r>
                      <a:endParaRPr kumimoji="0" lang="en-GB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SID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[W/m</a:t>
                      </a:r>
                      <a:r>
                        <a:rPr kumimoji="0" lang="de-CH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]</a:t>
                      </a:r>
                      <a:endParaRPr kumimoji="0" lang="en-GB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CAL</a:t>
                      </a:r>
                      <a:endParaRPr kumimoji="0" lang="de-C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Monthly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15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20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0.15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Hourly/Daily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25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30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0.2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819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33820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E36F1A6C-0423-42FF-924C-55FC6EC72EFF}" type="slidenum">
              <a:rPr lang="de-CH"/>
              <a:pPr/>
              <a:t>17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Intercomparison datasets</a:t>
            </a:r>
            <a:br>
              <a:rPr lang="en-US" smtClean="0"/>
            </a:br>
            <a:endParaRPr lang="en-US" sz="2800" b="0" smtClean="0"/>
          </a:p>
        </p:txBody>
      </p:sp>
      <p:sp>
        <p:nvSpPr>
          <p:cNvPr id="35842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35843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AEDF09A-8C43-478F-A677-14731D468773}" type="slidenum">
              <a:rPr lang="de-CH"/>
              <a:pPr/>
              <a:t>18</a:t>
            </a:fld>
            <a:endParaRPr lang="de-CH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484313"/>
            <a:ext cx="7597775" cy="4897437"/>
          </a:xfrm>
          <a:solidFill>
            <a:schemeClr val="bg1"/>
          </a:solidFill>
        </p:spPr>
        <p:txBody>
          <a:bodyPr/>
          <a:lstStyle/>
          <a:p>
            <a:r>
              <a:rPr lang="en-US" b="1" smtClean="0"/>
              <a:t>ERAinterim</a:t>
            </a:r>
            <a:r>
              <a:rPr lang="en-US" smtClean="0"/>
              <a:t> (ECMWF Re-Analysis Project)</a:t>
            </a:r>
          </a:p>
          <a:p>
            <a:pPr lvl="1"/>
            <a:r>
              <a:rPr lang="en-US" smtClean="0"/>
              <a:t>6-hourly means, 1989 - present</a:t>
            </a:r>
          </a:p>
          <a:p>
            <a:pPr lvl="1"/>
            <a:r>
              <a:rPr lang="en-US" smtClean="0"/>
              <a:t>Global coverage on a 1° x 1° global grid </a:t>
            </a:r>
          </a:p>
          <a:p>
            <a:pPr lvl="1"/>
            <a:endParaRPr lang="en-US" smtClean="0"/>
          </a:p>
          <a:p>
            <a:r>
              <a:rPr lang="en-US" b="1" smtClean="0"/>
              <a:t>GEWEX</a:t>
            </a:r>
            <a:r>
              <a:rPr lang="en-US" smtClean="0"/>
              <a:t> (Global Energy and Water-cycle Experiment) Surface Radiation Budget dataset</a:t>
            </a:r>
          </a:p>
          <a:p>
            <a:pPr lvl="1"/>
            <a:r>
              <a:rPr lang="en-US" smtClean="0"/>
              <a:t>3-hourly/daily/monthly means, July 1983 - Dec. 2007 </a:t>
            </a:r>
          </a:p>
          <a:p>
            <a:pPr lvl="1"/>
            <a:r>
              <a:rPr lang="en-US" smtClean="0"/>
              <a:t>Global coverage on a 1° x 1° global grid</a:t>
            </a:r>
          </a:p>
          <a:p>
            <a:pPr lvl="1"/>
            <a:endParaRPr lang="en-US" smtClean="0"/>
          </a:p>
          <a:p>
            <a:r>
              <a:rPr lang="en-US" b="1" smtClean="0"/>
              <a:t>ISCCP</a:t>
            </a:r>
            <a:r>
              <a:rPr lang="en-US" smtClean="0"/>
              <a:t> (International Satellite Cloud Climatology Project) Flux dataset</a:t>
            </a:r>
          </a:p>
          <a:p>
            <a:pPr lvl="1"/>
            <a:r>
              <a:rPr lang="en-US" smtClean="0"/>
              <a:t> 3-hourly means, July 1983 - Dec 2007</a:t>
            </a:r>
          </a:p>
          <a:p>
            <a:pPr lvl="1"/>
            <a:r>
              <a:rPr lang="en-US" smtClean="0"/>
              <a:t> Global coverage on a 280 km equal-area global grid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Validation </a:t>
            </a:r>
            <a:br>
              <a:rPr lang="en-US" smtClean="0"/>
            </a:br>
            <a:r>
              <a:rPr lang="en-US" sz="2800" b="0" smtClean="0"/>
              <a:t>Monthly mean SIS</a:t>
            </a:r>
          </a:p>
        </p:txBody>
      </p:sp>
      <p:grpSp>
        <p:nvGrpSpPr>
          <p:cNvPr id="37890" name="Group 127"/>
          <p:cNvGrpSpPr>
            <a:grpSpLocks/>
          </p:cNvGrpSpPr>
          <p:nvPr/>
        </p:nvGrpSpPr>
        <p:grpSpPr bwMode="auto">
          <a:xfrm>
            <a:off x="107950" y="1233488"/>
            <a:ext cx="8858250" cy="3005137"/>
            <a:chOff x="68" y="777"/>
            <a:chExt cx="5580" cy="1893"/>
          </a:xfrm>
        </p:grpSpPr>
        <p:pic>
          <p:nvPicPr>
            <p:cNvPr id="37893" name="Picture 4" descr="bias_stat_sat_sis_mm_0x03_pap20101020"/>
            <p:cNvPicPr>
              <a:picLocks noChangeAspect="1" noChangeArrowheads="1"/>
            </p:cNvPicPr>
            <p:nvPr/>
          </p:nvPicPr>
          <p:blipFill>
            <a:blip r:embed="rId3"/>
            <a:srcRect l="1270" t="50868" r="2632" b="5719"/>
            <a:stretch>
              <a:fillRect/>
            </a:stretch>
          </p:blipFill>
          <p:spPr bwMode="auto">
            <a:xfrm>
              <a:off x="68" y="777"/>
              <a:ext cx="5580" cy="1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4" name="Picture 5" descr="bias_stat_sat_mon_0x03_post20100830"/>
            <p:cNvPicPr>
              <a:picLocks noChangeAspect="1" noChangeArrowheads="1"/>
            </p:cNvPicPr>
            <p:nvPr/>
          </p:nvPicPr>
          <p:blipFill>
            <a:blip r:embed="rId4"/>
            <a:srcRect l="78407" t="2682" r="5522" b="88924"/>
            <a:stretch>
              <a:fillRect/>
            </a:stretch>
          </p:blipFill>
          <p:spPr bwMode="auto">
            <a:xfrm>
              <a:off x="3357" y="890"/>
              <a:ext cx="93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1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37892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4E47C2E-4D63-4CEB-B771-F09BAF070630}" type="slidenum">
              <a:rPr lang="de-CH"/>
              <a:pPr/>
              <a:t>19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earth_radiation_budget_17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25425"/>
            <a:ext cx="64452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323850"/>
            <a:ext cx="6229350" cy="98901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4976813"/>
            <a:ext cx="7508875" cy="1189037"/>
          </a:xfrm>
        </p:spPr>
        <p:txBody>
          <a:bodyPr/>
          <a:lstStyle/>
          <a:p>
            <a:r>
              <a:rPr lang="en-US" smtClean="0"/>
              <a:t>Radiation is the driving force for all atmospheric processes.</a:t>
            </a:r>
          </a:p>
          <a:p>
            <a:pPr>
              <a:buFontTx/>
              <a:buNone/>
            </a:pP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Radiation budget is an essential climate variable (GCOS)</a:t>
            </a:r>
          </a:p>
          <a:p>
            <a:r>
              <a:rPr lang="en-US" smtClean="0"/>
              <a:t>Planning and monitoring of solar energy systems</a:t>
            </a:r>
          </a:p>
        </p:txBody>
      </p:sp>
      <p:sp>
        <p:nvSpPr>
          <p:cNvPr id="10244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1024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2476BD1-10B4-482D-9917-AC43BF4146D9}" type="slidenum">
              <a:rPr lang="de-CH"/>
              <a:pPr/>
              <a:t>2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Validation </a:t>
            </a:r>
            <a:br>
              <a:rPr lang="en-US" smtClean="0"/>
            </a:br>
            <a:r>
              <a:rPr lang="en-US" sz="2800" b="0" smtClean="0"/>
              <a:t>Monthly mean SIS</a:t>
            </a:r>
          </a:p>
        </p:txBody>
      </p:sp>
      <p:grpSp>
        <p:nvGrpSpPr>
          <p:cNvPr id="39938" name="Group 127"/>
          <p:cNvGrpSpPr>
            <a:grpSpLocks/>
          </p:cNvGrpSpPr>
          <p:nvPr/>
        </p:nvGrpSpPr>
        <p:grpSpPr bwMode="auto">
          <a:xfrm>
            <a:off x="107950" y="1233488"/>
            <a:ext cx="8858250" cy="3005137"/>
            <a:chOff x="68" y="777"/>
            <a:chExt cx="5580" cy="1893"/>
          </a:xfrm>
        </p:grpSpPr>
        <p:pic>
          <p:nvPicPr>
            <p:cNvPr id="39991" name="Picture 4" descr="bias_stat_sat_sis_mm_0x03_pap20101020"/>
            <p:cNvPicPr>
              <a:picLocks noChangeAspect="1" noChangeArrowheads="1"/>
            </p:cNvPicPr>
            <p:nvPr/>
          </p:nvPicPr>
          <p:blipFill>
            <a:blip r:embed="rId3"/>
            <a:srcRect l="1270" t="50868" r="2632" b="5719"/>
            <a:stretch>
              <a:fillRect/>
            </a:stretch>
          </p:blipFill>
          <p:spPr bwMode="auto">
            <a:xfrm>
              <a:off x="68" y="777"/>
              <a:ext cx="5580" cy="1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92" name="Picture 5" descr="bias_stat_sat_mon_0x03_post20100830"/>
            <p:cNvPicPr>
              <a:picLocks noChangeAspect="1" noChangeArrowheads="1"/>
            </p:cNvPicPr>
            <p:nvPr/>
          </p:nvPicPr>
          <p:blipFill>
            <a:blip r:embed="rId4"/>
            <a:srcRect l="78407" t="2682" r="5522" b="88924"/>
            <a:stretch>
              <a:fillRect/>
            </a:stretch>
          </p:blipFill>
          <p:spPr bwMode="auto">
            <a:xfrm>
              <a:off x="3357" y="890"/>
              <a:ext cx="93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3494" name="Group 70"/>
          <p:cNvGraphicFramePr>
            <a:graphicFrameLocks noGrp="1"/>
          </p:cNvGraphicFramePr>
          <p:nvPr/>
        </p:nvGraphicFramePr>
        <p:xfrm>
          <a:off x="971550" y="4365625"/>
          <a:ext cx="7885113" cy="1728788"/>
        </p:xfrm>
        <a:graphic>
          <a:graphicData uri="http://schemas.openxmlformats.org/drawingml/2006/table">
            <a:tbl>
              <a:tblPr/>
              <a:tblGrid>
                <a:gridCol w="1476375"/>
                <a:gridCol w="884238"/>
                <a:gridCol w="844550"/>
                <a:gridCol w="935037"/>
                <a:gridCol w="900113"/>
                <a:gridCol w="900112"/>
                <a:gridCol w="194468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SIS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</a:t>
                      </a:r>
                      <a:r>
                        <a:rPr kumimoji="0" lang="de-CH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mon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Bias</a:t>
                      </a: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[W/m</a:t>
                      </a:r>
                      <a:r>
                        <a:rPr kumimoji="0" lang="de-CH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]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MAB</a:t>
                      </a: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[W/m</a:t>
                      </a:r>
                      <a:r>
                        <a:rPr kumimoji="0" lang="de-CH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]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SD</a:t>
                      </a: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[W/m</a:t>
                      </a:r>
                      <a:r>
                        <a:rPr kumimoji="0" lang="de-CH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]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AC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Frac</a:t>
                      </a:r>
                      <a:r>
                        <a:rPr kumimoji="0" lang="de-CH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mon </a:t>
                      </a: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&gt; 15 W/m</a:t>
                      </a:r>
                      <a:r>
                        <a:rPr kumimoji="0" lang="de-CH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 [%]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CM SAF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878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4.24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7.76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8.23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0.89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10.71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ERAinterim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878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5.48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10.41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12.15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24.6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GEWEX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878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-2.42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12.03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11.03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0.82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31.89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ISCCP</a:t>
                      </a:r>
                      <a:endParaRPr kumimoji="0" lang="de-CH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878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-0.02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11.56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11.25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0.78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29.16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89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39990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9D9E8B5A-DDD0-43FC-A244-CAA025A9EC91}" type="slidenum">
              <a:rPr lang="de-CH"/>
              <a:pPr/>
              <a:t>20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Intercomparison</a:t>
            </a:r>
          </a:p>
        </p:txBody>
      </p:sp>
      <p:pic>
        <p:nvPicPr>
          <p:cNvPr id="41986" name="Picture 5" descr="sat_ysm_sis_comp_pres20101122"/>
          <p:cNvPicPr>
            <a:picLocks noChangeAspect="1" noChangeArrowheads="1"/>
          </p:cNvPicPr>
          <p:nvPr/>
        </p:nvPicPr>
        <p:blipFill>
          <a:blip r:embed="rId3"/>
          <a:srcRect l="3763" t="55724" r="52843" b="5318"/>
          <a:stretch>
            <a:fillRect/>
          </a:stretch>
        </p:blipFill>
        <p:spPr bwMode="auto">
          <a:xfrm>
            <a:off x="25400" y="1196975"/>
            <a:ext cx="92535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Inhaltsplatzhalter 1"/>
          <p:cNvSpPr>
            <a:spLocks noGrp="1"/>
          </p:cNvSpPr>
          <p:nvPr>
            <p:ph idx="1"/>
          </p:nvPr>
        </p:nvSpPr>
        <p:spPr>
          <a:xfrm>
            <a:off x="1331913" y="5688013"/>
            <a:ext cx="7472362" cy="576262"/>
          </a:xfrm>
        </p:spPr>
        <p:txBody>
          <a:bodyPr/>
          <a:lstStyle/>
          <a:p>
            <a:r>
              <a:rPr lang="en-US" smtClean="0"/>
              <a:t>Find the differences! (use the    )  </a:t>
            </a:r>
          </a:p>
        </p:txBody>
      </p:sp>
      <p:sp>
        <p:nvSpPr>
          <p:cNvPr id="6" name="Stern mit 5 Zacken 5"/>
          <p:cNvSpPr/>
          <p:nvPr/>
        </p:nvSpPr>
        <p:spPr bwMode="auto">
          <a:xfrm>
            <a:off x="5148263" y="5751513"/>
            <a:ext cx="212725" cy="21590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/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1989" name="Fußzeilenplatzhalt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41990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2540F20D-2608-4544-8554-7CA1113B8D24}" type="slidenum">
              <a:rPr lang="de-CH"/>
              <a:pPr/>
              <a:t>21</a:t>
            </a:fld>
            <a:endParaRPr lang="de-CH"/>
          </a:p>
        </p:txBody>
      </p:sp>
      <p:sp>
        <p:nvSpPr>
          <p:cNvPr id="41991" name="Textfeld 4"/>
          <p:cNvSpPr txBox="1">
            <a:spLocks noChangeArrowheads="1"/>
          </p:cNvSpPr>
          <p:nvPr/>
        </p:nvSpPr>
        <p:spPr bwMode="auto">
          <a:xfrm>
            <a:off x="1331913" y="981075"/>
            <a:ext cx="165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/>
              <a:t>CM SAF</a:t>
            </a:r>
          </a:p>
        </p:txBody>
      </p:sp>
      <p:sp>
        <p:nvSpPr>
          <p:cNvPr id="41992" name="Textfeld 8"/>
          <p:cNvSpPr txBox="1">
            <a:spLocks noChangeArrowheads="1"/>
          </p:cNvSpPr>
          <p:nvPr/>
        </p:nvSpPr>
        <p:spPr bwMode="auto">
          <a:xfrm>
            <a:off x="6227763" y="981075"/>
            <a:ext cx="1657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/>
              <a:t>ERA interim</a:t>
            </a:r>
          </a:p>
        </p:txBody>
      </p:sp>
      <p:sp>
        <p:nvSpPr>
          <p:cNvPr id="41993" name="Textfeld 9"/>
          <p:cNvSpPr txBox="1">
            <a:spLocks noChangeArrowheads="1"/>
          </p:cNvSpPr>
          <p:nvPr/>
        </p:nvSpPr>
        <p:spPr bwMode="auto">
          <a:xfrm>
            <a:off x="3773488" y="1557338"/>
            <a:ext cx="1757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Summer mean (1983-2005)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Intercomparison</a:t>
            </a:r>
          </a:p>
        </p:txBody>
      </p:sp>
      <p:pic>
        <p:nvPicPr>
          <p:cNvPr id="44034" name="Picture 5" descr="sat_ysm_sis_comp_pres20101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4563"/>
            <a:ext cx="91440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44036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279B20C3-805A-459E-997B-9FCEDB0FB025}" type="slidenum">
              <a:rPr lang="de-CH"/>
              <a:pPr/>
              <a:t>22</a:t>
            </a:fld>
            <a:endParaRPr lang="de-CH"/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088" y="5589588"/>
            <a:ext cx="7993062" cy="10080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Overall pattern are in good agreement, but significant regional differences are visible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especially Tropics and Southern and Northern Atlantic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Homogeneity</a:t>
            </a:r>
          </a:p>
        </p:txBody>
      </p:sp>
      <p:pic>
        <p:nvPicPr>
          <p:cNvPr id="46082" name="Picture 8" descr="sat_ma_sis_hovabs_pres20101122"/>
          <p:cNvPicPr>
            <a:picLocks noChangeAspect="1" noChangeArrowheads="1"/>
          </p:cNvPicPr>
          <p:nvPr/>
        </p:nvPicPr>
        <p:blipFill>
          <a:blip r:embed="rId3"/>
          <a:srcRect t="50000"/>
          <a:stretch>
            <a:fillRect/>
          </a:stretch>
        </p:blipFill>
        <p:spPr bwMode="auto">
          <a:xfrm>
            <a:off x="419100" y="836613"/>
            <a:ext cx="87249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46084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60FC7C8-BEAB-4350-B118-1DC4CF29A30E}" type="slidenum">
              <a:rPr lang="de-CH"/>
              <a:pPr/>
              <a:t>23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Homogeneity</a:t>
            </a:r>
          </a:p>
        </p:txBody>
      </p:sp>
      <p:pic>
        <p:nvPicPr>
          <p:cNvPr id="48130" name="Picture 8" descr="sat_ma_sis_hovabs_pres20101122"/>
          <p:cNvPicPr>
            <a:picLocks noChangeAspect="1" noChangeArrowheads="1"/>
          </p:cNvPicPr>
          <p:nvPr/>
        </p:nvPicPr>
        <p:blipFill>
          <a:blip r:embed="rId3"/>
          <a:srcRect t="50000"/>
          <a:stretch>
            <a:fillRect/>
          </a:stretch>
        </p:blipFill>
        <p:spPr bwMode="auto">
          <a:xfrm>
            <a:off x="419100" y="836613"/>
            <a:ext cx="87249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Oval 9"/>
          <p:cNvSpPr>
            <a:spLocks noChangeArrowheads="1"/>
          </p:cNvSpPr>
          <p:nvPr/>
        </p:nvSpPr>
        <p:spPr bwMode="auto">
          <a:xfrm>
            <a:off x="3225800" y="1446213"/>
            <a:ext cx="258763" cy="10652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48132" name="Oval 10"/>
          <p:cNvSpPr>
            <a:spLocks noChangeArrowheads="1"/>
          </p:cNvSpPr>
          <p:nvPr/>
        </p:nvSpPr>
        <p:spPr bwMode="auto">
          <a:xfrm>
            <a:off x="5181600" y="2284413"/>
            <a:ext cx="258763" cy="8366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48133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48134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FE63815-4591-43CC-A252-9CD010E9F72C}" type="slidenum">
              <a:rPr lang="de-CH"/>
              <a:pPr/>
              <a:t>24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Homogeneity</a:t>
            </a:r>
          </a:p>
        </p:txBody>
      </p:sp>
      <p:pic>
        <p:nvPicPr>
          <p:cNvPr id="50178" name="Picture 8" descr="sat_ma_sis_hovabs_pres20101122"/>
          <p:cNvPicPr>
            <a:picLocks noChangeAspect="1" noChangeArrowheads="1"/>
          </p:cNvPicPr>
          <p:nvPr/>
        </p:nvPicPr>
        <p:blipFill>
          <a:blip r:embed="rId3"/>
          <a:srcRect t="50000"/>
          <a:stretch>
            <a:fillRect/>
          </a:stretch>
        </p:blipFill>
        <p:spPr bwMode="auto">
          <a:xfrm>
            <a:off x="419100" y="836613"/>
            <a:ext cx="87249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Oval 9"/>
          <p:cNvSpPr>
            <a:spLocks noChangeArrowheads="1"/>
          </p:cNvSpPr>
          <p:nvPr/>
        </p:nvSpPr>
        <p:spPr bwMode="auto">
          <a:xfrm>
            <a:off x="3225800" y="1446213"/>
            <a:ext cx="258763" cy="10652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50180" name="Oval 10"/>
          <p:cNvSpPr>
            <a:spLocks noChangeArrowheads="1"/>
          </p:cNvSpPr>
          <p:nvPr/>
        </p:nvSpPr>
        <p:spPr bwMode="auto">
          <a:xfrm>
            <a:off x="5181600" y="2284413"/>
            <a:ext cx="258763" cy="8366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pic>
        <p:nvPicPr>
          <p:cNvPr id="50181" name="Picture 205" descr="CMSAF"/>
          <p:cNvPicPr>
            <a:picLocks noChangeAspect="1" noChangeArrowheads="1"/>
          </p:cNvPicPr>
          <p:nvPr/>
        </p:nvPicPr>
        <p:blipFill>
          <a:blip r:embed="rId4"/>
          <a:srcRect t="3372" r="5038" b="7558"/>
          <a:stretch>
            <a:fillRect/>
          </a:stretch>
        </p:blipFill>
        <p:spPr bwMode="auto">
          <a:xfrm>
            <a:off x="142875" y="2060575"/>
            <a:ext cx="4249738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50183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C99E987A-D2F0-458B-B68B-BBDA432502E5}" type="slidenum">
              <a:rPr lang="de-CH"/>
              <a:pPr/>
              <a:t>25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Known Issues</a:t>
            </a:r>
          </a:p>
        </p:txBody>
      </p:sp>
      <p:sp>
        <p:nvSpPr>
          <p:cNvPr id="52226" name="Inhaltsplatzhalter 2"/>
          <p:cNvSpPr>
            <a:spLocks noGrp="1"/>
          </p:cNvSpPr>
          <p:nvPr>
            <p:ph idx="1"/>
          </p:nvPr>
        </p:nvSpPr>
        <p:spPr>
          <a:xfrm>
            <a:off x="1274763" y="4724400"/>
            <a:ext cx="7400925" cy="1368425"/>
          </a:xfrm>
        </p:spPr>
        <p:txBody>
          <a:bodyPr/>
          <a:lstStyle/>
          <a:p>
            <a:r>
              <a:rPr lang="en-US" smtClean="0"/>
              <a:t>Radiation over bright surfaces (e.g., snow and deserts)</a:t>
            </a:r>
          </a:p>
          <a:p>
            <a:pPr lvl="1"/>
            <a:r>
              <a:rPr lang="el-GR" smtClean="0"/>
              <a:t>ρ</a:t>
            </a:r>
            <a:r>
              <a:rPr lang="en-US" baseline="-25000" smtClean="0"/>
              <a:t>min</a:t>
            </a:r>
            <a:r>
              <a:rPr lang="en-US" smtClean="0"/>
              <a:t> retrieval complicated and, thus, unreliable</a:t>
            </a:r>
          </a:p>
          <a:p>
            <a:pPr lvl="1"/>
            <a:r>
              <a:rPr lang="en-US" smtClean="0"/>
              <a:t>Consequence: Handle radiation fields in this areas with care!</a:t>
            </a:r>
          </a:p>
        </p:txBody>
      </p:sp>
      <p:sp>
        <p:nvSpPr>
          <p:cNvPr id="52227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52228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D938BA80-2DD6-4663-BE6C-772B94F775B6}" type="slidenum">
              <a:rPr lang="de-CH"/>
              <a:pPr/>
              <a:t>26</a:t>
            </a:fld>
            <a:endParaRPr lang="de-CH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8" y="1271588"/>
            <a:ext cx="2557462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feld 5"/>
          <p:cNvSpPr txBox="1">
            <a:spLocks noChangeArrowheads="1"/>
          </p:cNvSpPr>
          <p:nvPr/>
        </p:nvSpPr>
        <p:spPr bwMode="auto">
          <a:xfrm>
            <a:off x="6689725" y="4308475"/>
            <a:ext cx="231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/>
              <a:t>Courtesy of M. Journée (RMIB)</a:t>
            </a:r>
          </a:p>
        </p:txBody>
      </p:sp>
      <p:sp>
        <p:nvSpPr>
          <p:cNvPr id="52231" name="Inhaltsplatzhalter 2"/>
          <p:cNvSpPr txBox="1">
            <a:spLocks/>
          </p:cNvSpPr>
          <p:nvPr/>
        </p:nvSpPr>
        <p:spPr bwMode="auto">
          <a:xfrm>
            <a:off x="1258888" y="1268413"/>
            <a:ext cx="53086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Stripping pattern in Meteosat 2 and 3 data (1982 – 1989; partly up to 1994, if Meteosat 3 was used as backup)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/>
              <a:t>Due to uncorrected missing lines during night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/>
              <a:t>Consequence: means are too low (order of 5 Wm</a:t>
            </a:r>
            <a:r>
              <a:rPr lang="en-US" baseline="30000"/>
              <a:t>-2</a:t>
            </a:r>
            <a:r>
              <a:rPr lang="en-US"/>
              <a:t> for daily means)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/>
              <a:t>Cannot be corrected at the moment, wait for next dataset release (CDOP2)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53250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2E67601D-3B13-4482-B630-DD91CD7DCFEA}" type="slidenum">
              <a:rPr lang="de-CH"/>
              <a:pPr/>
              <a:t>27</a:t>
            </a:fld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1295400" y="1412875"/>
            <a:ext cx="7418388" cy="46085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 and Introduction</a:t>
            </a: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Algorithm repetition</a:t>
            </a:r>
          </a:p>
          <a:p>
            <a:pPr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Meteosat MVIRI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surface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radiation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dataset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Validation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Homogeneity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Known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Issues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Applications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Extension with SEVIRI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</a:t>
            </a:r>
          </a:p>
        </p:txBody>
      </p:sp>
      <p:sp>
        <p:nvSpPr>
          <p:cNvPr id="54274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54275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462C2C5F-E280-4868-A67C-87855FD8AB5E}" type="slidenum">
              <a:rPr lang="de-CH"/>
              <a:pPr/>
              <a:t>28</a:t>
            </a:fld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1295400" y="1412875"/>
            <a:ext cx="7418388" cy="10080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“Brainstorming” 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GB" dirty="0"/>
              <a:t>“What applications can you imagine for the MVIRI surface radiation Dataset?” 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23850" y="908050"/>
            <a:ext cx="2447925" cy="3960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0" tIns="0" rIns="0" bIns="0" anchor="b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800" dirty="0" smtClean="0"/>
              <a:t>Solar Energy potential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6322" name="Grafik 4"/>
          <p:cNvPicPr>
            <a:picLocks noChangeAspect="1"/>
          </p:cNvPicPr>
          <p:nvPr/>
        </p:nvPicPr>
        <p:blipFill>
          <a:blip r:embed="rId2"/>
          <a:srcRect l="595" r="45480" b="17883"/>
          <a:stretch>
            <a:fillRect/>
          </a:stretch>
        </p:blipFill>
        <p:spPr bwMode="auto">
          <a:xfrm>
            <a:off x="2874963" y="908050"/>
            <a:ext cx="6238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el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6875462" cy="1017588"/>
          </a:xfrm>
        </p:spPr>
        <p:txBody>
          <a:bodyPr/>
          <a:lstStyle/>
          <a:p>
            <a:r>
              <a:rPr lang="en-US" smtClean="0"/>
              <a:t>Applications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b="0" smtClean="0"/>
          </a:p>
        </p:txBody>
      </p:sp>
      <p:sp>
        <p:nvSpPr>
          <p:cNvPr id="5632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56325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521AE0AC-777D-479C-8368-5878097E1FD4}" type="slidenum">
              <a:rPr lang="de-CH"/>
              <a:pPr/>
              <a:t>29</a:t>
            </a:fld>
            <a:endParaRPr lang="de-CH"/>
          </a:p>
        </p:txBody>
      </p:sp>
      <p:sp>
        <p:nvSpPr>
          <p:cNvPr id="56326" name="Inhaltsplatzhalter 2"/>
          <p:cNvSpPr>
            <a:spLocks noGrp="1"/>
          </p:cNvSpPr>
          <p:nvPr>
            <p:ph idx="1"/>
          </p:nvPr>
        </p:nvSpPr>
        <p:spPr>
          <a:xfrm>
            <a:off x="323850" y="5013325"/>
            <a:ext cx="5976938" cy="1439863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PVGIS (</a:t>
            </a:r>
            <a:r>
              <a:rPr lang="en-US" smtClean="0">
                <a:hlinkClick r:id="rId3"/>
              </a:rPr>
              <a:t>http://re.jrc.ec.europa.eu/pvgis/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Geographical Assessment of Solar Resource and Performance of Photovoltaic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earth_radiation_budget_17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25425"/>
            <a:ext cx="64452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323850"/>
            <a:ext cx="6229350" cy="98901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4976813"/>
            <a:ext cx="7508875" cy="1189037"/>
          </a:xfrm>
        </p:spPr>
        <p:txBody>
          <a:bodyPr/>
          <a:lstStyle/>
          <a:p>
            <a:r>
              <a:rPr lang="en-US" smtClean="0"/>
              <a:t>Radiation is the driving force for all atmospheric processes.</a:t>
            </a:r>
          </a:p>
          <a:p>
            <a:pPr>
              <a:buFontTx/>
              <a:buNone/>
            </a:pP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Radiation budget is an essential climate variable (GCOS)</a:t>
            </a:r>
          </a:p>
          <a:p>
            <a:r>
              <a:rPr lang="en-US" smtClean="0"/>
              <a:t>Planning and monitoring of solar energy systems</a:t>
            </a:r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 rot="2301419">
            <a:off x="1800225" y="800100"/>
            <a:ext cx="2303463" cy="333375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12293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12294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343C3098-EE23-4EB5-86B6-27913C085003}" type="slidenum">
              <a:rPr lang="de-CH"/>
              <a:pPr/>
              <a:t>3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</a:t>
            </a:r>
            <a:r>
              <a:rPr lang="en-US" sz="2800" b="0" smtClean="0"/>
              <a:t/>
            </a:r>
            <a:br>
              <a:rPr lang="en-US" sz="2800" b="0" smtClean="0"/>
            </a:br>
            <a:r>
              <a:rPr lang="en-US" sz="2800" b="0" smtClean="0"/>
              <a:t>Trend Analysis</a:t>
            </a:r>
            <a:endParaRPr lang="en-US" b="0" smtClean="0"/>
          </a:p>
        </p:txBody>
      </p:sp>
      <p:sp>
        <p:nvSpPr>
          <p:cNvPr id="57346" name="Fußzeilenplatzhalt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57347" name="Foliennummernplatzhalt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59C86231-083D-43F7-BC78-178867522B49}" type="slidenum">
              <a:rPr lang="de-CH"/>
              <a:pPr/>
              <a:t>30</a:t>
            </a:fld>
            <a:endParaRPr lang="de-CH"/>
          </a:p>
        </p:txBody>
      </p:sp>
      <p:grpSp>
        <p:nvGrpSpPr>
          <p:cNvPr id="57348" name="Gruppieren 3"/>
          <p:cNvGrpSpPr>
            <a:grpSpLocks/>
          </p:cNvGrpSpPr>
          <p:nvPr/>
        </p:nvGrpSpPr>
        <p:grpSpPr bwMode="auto">
          <a:xfrm>
            <a:off x="107950" y="1341438"/>
            <a:ext cx="8958263" cy="5040312"/>
            <a:chOff x="185737" y="1195418"/>
            <a:chExt cx="8958263" cy="4360022"/>
          </a:xfrm>
        </p:grpSpPr>
        <p:pic>
          <p:nvPicPr>
            <p:cNvPr id="57349" name="Picture 2" descr="\\zuenas200.meteoswiss.ch\proj\zue\cmsaf\por\MCH\Presentationen\CMSAF_EventWeek_Jun2012\MVIRIDataset\plots\sat_ym_sis_trend_region_pres.png"/>
            <p:cNvPicPr>
              <a:picLocks noChangeAspect="1" noChangeArrowheads="1"/>
            </p:cNvPicPr>
            <p:nvPr/>
          </p:nvPicPr>
          <p:blipFill>
            <a:blip r:embed="rId2"/>
            <a:srcRect b="51331"/>
            <a:stretch>
              <a:fillRect/>
            </a:stretch>
          </p:blipFill>
          <p:spPr bwMode="auto">
            <a:xfrm>
              <a:off x="185737" y="1195418"/>
              <a:ext cx="8958263" cy="436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0" name="Picture 3" descr="\\zuenas200.meteoswiss.ch\proj\zue\cmsaf\por\MCH\Resultate\rigiplots\pres\20111209\sat_ym_sis_trend_region_pres.png"/>
            <p:cNvPicPr>
              <a:picLocks noChangeAspect="1" noChangeArrowheads="1"/>
            </p:cNvPicPr>
            <p:nvPr/>
          </p:nvPicPr>
          <p:blipFill>
            <a:blip r:embed="rId2"/>
            <a:srcRect l="66006" t="73727" b="2299"/>
            <a:stretch>
              <a:fillRect/>
            </a:stretch>
          </p:blipFill>
          <p:spPr bwMode="auto">
            <a:xfrm>
              <a:off x="6098808" y="3407873"/>
              <a:ext cx="3045192" cy="214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58370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58371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3EB0C3AA-BEBB-45D1-88F1-A05E340DF9E1}" type="slidenum">
              <a:rPr lang="de-CH"/>
              <a:pPr/>
              <a:t>31</a:t>
            </a:fld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1295400" y="1412875"/>
            <a:ext cx="7418388" cy="46085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 and Introduction</a:t>
            </a: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Algorithm repetition</a:t>
            </a:r>
          </a:p>
          <a:p>
            <a:pPr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Meteosat MVIRI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surface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radiation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dataset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Validation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Homogeneity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Known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Issues</a:t>
            </a:r>
          </a:p>
          <a:p>
            <a:pPr lvl="1"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Extension with SEVIRI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Extension with SEVIRI data?</a:t>
            </a:r>
          </a:p>
        </p:txBody>
      </p:sp>
      <p:sp>
        <p:nvSpPr>
          <p:cNvPr id="59394" name="Inhaltsplatzhalter 2"/>
          <p:cNvSpPr>
            <a:spLocks noGrp="1"/>
          </p:cNvSpPr>
          <p:nvPr>
            <p:ph idx="1"/>
          </p:nvPr>
        </p:nvSpPr>
        <p:spPr>
          <a:xfrm>
            <a:off x="1295400" y="1330325"/>
            <a:ext cx="7472363" cy="1112838"/>
          </a:xfrm>
        </p:spPr>
        <p:txBody>
          <a:bodyPr/>
          <a:lstStyle/>
          <a:p>
            <a:r>
              <a:rPr lang="en-US" smtClean="0"/>
              <a:t>SEVIRI = Spinning Enhanced Visible and InfraRed Imager</a:t>
            </a:r>
          </a:p>
          <a:p>
            <a:pPr lvl="1"/>
            <a:r>
              <a:rPr lang="en-US" smtClean="0"/>
              <a:t>Onboard Meteosat Second Generation satellites (Meteosat 8-10 </a:t>
            </a:r>
            <a:r>
              <a:rPr lang="en-US" smtClean="0">
                <a:sym typeface="Wingdings" pitchFamily="2" charset="2"/>
              </a:rPr>
              <a:t> 2004-now)</a:t>
            </a:r>
            <a:endParaRPr lang="en-US" smtClean="0"/>
          </a:p>
        </p:txBody>
      </p:sp>
      <p:sp>
        <p:nvSpPr>
          <p:cNvPr id="59395" name="Inhaltsplatzhalter 2"/>
          <p:cNvSpPr txBox="1">
            <a:spLocks/>
          </p:cNvSpPr>
          <p:nvPr/>
        </p:nvSpPr>
        <p:spPr bwMode="auto">
          <a:xfrm>
            <a:off x="1295400" y="2784475"/>
            <a:ext cx="3781425" cy="3322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High resolution visible (HRV) channel: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/>
              <a:t>Differences in spatial coverage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à"/>
            </a:pPr>
            <a:r>
              <a:rPr lang="en-US">
                <a:sym typeface="Wingdings" pitchFamily="2" charset="2"/>
              </a:rPr>
              <a:t>Only useful for subsets (e.g., Europe, Africa)</a:t>
            </a:r>
            <a:endParaRPr lang="en-US"/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/>
              <a:t>Similar spectral properties</a:t>
            </a:r>
          </a:p>
        </p:txBody>
      </p:sp>
      <p:sp>
        <p:nvSpPr>
          <p:cNvPr id="59396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5939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0018B843-D305-4491-82FD-EE0C66879281}" type="slidenum">
              <a:rPr lang="de-CH"/>
              <a:pPr/>
              <a:t>32</a:t>
            </a:fld>
            <a:endParaRPr lang="de-CH"/>
          </a:p>
        </p:txBody>
      </p:sp>
      <p:grpSp>
        <p:nvGrpSpPr>
          <p:cNvPr id="59398" name="Gruppieren 10"/>
          <p:cNvGrpSpPr>
            <a:grpSpLocks/>
          </p:cNvGrpSpPr>
          <p:nvPr/>
        </p:nvGrpSpPr>
        <p:grpSpPr bwMode="auto">
          <a:xfrm>
            <a:off x="4859338" y="2343150"/>
            <a:ext cx="3933825" cy="3694113"/>
            <a:chOff x="4716016" y="2418204"/>
            <a:chExt cx="3933424" cy="3694240"/>
          </a:xfrm>
        </p:grpSpPr>
        <p:pic>
          <p:nvPicPr>
            <p:cNvPr id="59399" name="Picture 2" descr="http://www.eumetsat.int/groups/ops/documents/image/jpg_msg_ch_12_hrv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95800" y="2418204"/>
              <a:ext cx="2453640" cy="245364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59400" name="Picture 4" descr="http://www.eumetsat.int/groups/ops/documents/image/jpg_msg_ch_01_vi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6016" y="3658804"/>
              <a:ext cx="2453640" cy="245364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59401" name="Textfeld 8"/>
            <p:cNvSpPr txBox="1">
              <a:spLocks noChangeArrowheads="1"/>
            </p:cNvSpPr>
            <p:nvPr/>
          </p:nvSpPr>
          <p:spPr bwMode="auto">
            <a:xfrm>
              <a:off x="6184340" y="2418204"/>
              <a:ext cx="795536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chemeClr val="bg1"/>
                  </a:solidFill>
                </a:rPr>
                <a:t>HRV</a:t>
              </a:r>
            </a:p>
          </p:txBody>
        </p:sp>
        <p:sp>
          <p:nvSpPr>
            <p:cNvPr id="59402" name="Textfeld 12"/>
            <p:cNvSpPr txBox="1">
              <a:spLocks noChangeArrowheads="1"/>
            </p:cNvSpPr>
            <p:nvPr/>
          </p:nvSpPr>
          <p:spPr bwMode="auto">
            <a:xfrm>
              <a:off x="4716016" y="5691743"/>
              <a:ext cx="795536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chemeClr val="bg1"/>
                  </a:solidFill>
                </a:rPr>
                <a:t>VIS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Extension with SEVIRI data?</a:t>
            </a:r>
          </a:p>
        </p:txBody>
      </p:sp>
      <p:sp>
        <p:nvSpPr>
          <p:cNvPr id="61442" name="Inhaltsplatzhalter 2"/>
          <p:cNvSpPr>
            <a:spLocks noGrp="1"/>
          </p:cNvSpPr>
          <p:nvPr>
            <p:ph idx="1"/>
          </p:nvPr>
        </p:nvSpPr>
        <p:spPr>
          <a:xfrm>
            <a:off x="1295400" y="1330325"/>
            <a:ext cx="7472363" cy="1112838"/>
          </a:xfrm>
        </p:spPr>
        <p:txBody>
          <a:bodyPr/>
          <a:lstStyle/>
          <a:p>
            <a:r>
              <a:rPr lang="en-US" smtClean="0"/>
              <a:t>SEVIRI = Spinning Enhanced Visible and InfraRed Imager</a:t>
            </a:r>
          </a:p>
          <a:p>
            <a:pPr lvl="1"/>
            <a:r>
              <a:rPr lang="en-US" smtClean="0"/>
              <a:t>Onboard Meteosat Second Generation satellites (Meteosat 8-10 </a:t>
            </a:r>
            <a:r>
              <a:rPr lang="en-US" smtClean="0">
                <a:sym typeface="Wingdings" pitchFamily="2" charset="2"/>
              </a:rPr>
              <a:t> 2004-now)</a:t>
            </a:r>
            <a:endParaRPr lang="en-US" smtClean="0"/>
          </a:p>
        </p:txBody>
      </p:sp>
      <p:sp>
        <p:nvSpPr>
          <p:cNvPr id="61443" name="Inhaltsplatzhalter 2"/>
          <p:cNvSpPr txBox="1">
            <a:spLocks/>
          </p:cNvSpPr>
          <p:nvPr/>
        </p:nvSpPr>
        <p:spPr bwMode="auto">
          <a:xfrm>
            <a:off x="4379913" y="2932113"/>
            <a:ext cx="4176712" cy="302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Narrowband VIS channels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/>
              <a:t>Differences in spectral characteristics (broadband vs. narrowband)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à"/>
            </a:pPr>
            <a:r>
              <a:rPr lang="en-US">
                <a:sym typeface="Wingdings" pitchFamily="2" charset="2"/>
              </a:rPr>
              <a:t>Large differences especially for vegetation</a:t>
            </a:r>
            <a:endParaRPr lang="en-US"/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/>
              <a:t>Similar spatial coverage</a:t>
            </a:r>
          </a:p>
        </p:txBody>
      </p:sp>
      <p:sp>
        <p:nvSpPr>
          <p:cNvPr id="6144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6144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AB9EC3F-9F21-4AE2-BBBE-5201F760997E}" type="slidenum">
              <a:rPr lang="de-CH"/>
              <a:pPr/>
              <a:t>33</a:t>
            </a:fld>
            <a:endParaRPr lang="de-CH"/>
          </a:p>
        </p:txBody>
      </p:sp>
      <p:grpSp>
        <p:nvGrpSpPr>
          <p:cNvPr id="61446" name="Gruppieren 7"/>
          <p:cNvGrpSpPr>
            <a:grpSpLocks/>
          </p:cNvGrpSpPr>
          <p:nvPr/>
        </p:nvGrpSpPr>
        <p:grpSpPr bwMode="auto">
          <a:xfrm>
            <a:off x="239713" y="2420938"/>
            <a:ext cx="4132262" cy="4191000"/>
            <a:chOff x="248073" y="2348880"/>
            <a:chExt cx="4132384" cy="4190591"/>
          </a:xfrm>
        </p:grpSpPr>
        <p:pic>
          <p:nvPicPr>
            <p:cNvPr id="61447" name="Picture 2"/>
            <p:cNvPicPr>
              <a:picLocks noChangeAspect="1" noChangeArrowheads="1"/>
            </p:cNvPicPr>
            <p:nvPr/>
          </p:nvPicPr>
          <p:blipFill>
            <a:blip r:embed="rId2"/>
            <a:srcRect l="1688" t="1868" r="2048"/>
            <a:stretch>
              <a:fillRect/>
            </a:stretch>
          </p:blipFill>
          <p:spPr bwMode="auto">
            <a:xfrm>
              <a:off x="248073" y="2348880"/>
              <a:ext cx="4132384" cy="4190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8" name="Textfeld 6"/>
            <p:cNvSpPr txBox="1">
              <a:spLocks noChangeArrowheads="1"/>
            </p:cNvSpPr>
            <p:nvPr/>
          </p:nvSpPr>
          <p:spPr bwMode="auto">
            <a:xfrm>
              <a:off x="1115616" y="3573015"/>
              <a:ext cx="7200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/>
                <a:t>MVIRI</a:t>
              </a:r>
            </a:p>
          </p:txBody>
        </p:sp>
        <p:sp>
          <p:nvSpPr>
            <p:cNvPr id="61449" name="Textfeld 10"/>
            <p:cNvSpPr txBox="1">
              <a:spLocks noChangeArrowheads="1"/>
            </p:cNvSpPr>
            <p:nvPr/>
          </p:nvSpPr>
          <p:spPr bwMode="auto">
            <a:xfrm>
              <a:off x="2267744" y="3587369"/>
              <a:ext cx="8141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/>
                <a:t>SEVIRI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Extension with SEVIRI data?</a:t>
            </a:r>
          </a:p>
        </p:txBody>
      </p:sp>
      <p:sp>
        <p:nvSpPr>
          <p:cNvPr id="62466" name="Inhaltsplatzhalter 2"/>
          <p:cNvSpPr>
            <a:spLocks noGrp="1"/>
          </p:cNvSpPr>
          <p:nvPr>
            <p:ph idx="1"/>
          </p:nvPr>
        </p:nvSpPr>
        <p:spPr>
          <a:xfrm>
            <a:off x="468313" y="1412875"/>
            <a:ext cx="3455987" cy="4824413"/>
          </a:xfrm>
        </p:spPr>
        <p:txBody>
          <a:bodyPr/>
          <a:lstStyle/>
          <a:p>
            <a:r>
              <a:rPr lang="en-US" smtClean="0"/>
              <a:t>How to solve? (use the    )</a:t>
            </a:r>
          </a:p>
          <a:p>
            <a:pPr lvl="1">
              <a:buFont typeface="Wingdings" pitchFamily="2" charset="2"/>
              <a:buChar char="à"/>
            </a:pPr>
            <a:r>
              <a:rPr lang="en-US" sz="2000" b="1" smtClean="0"/>
              <a:t>Combination of the SEVIRI VIS channels </a:t>
            </a:r>
            <a:r>
              <a:rPr lang="en-US" sz="2000" smtClean="0"/>
              <a:t>to generate a broadband channel similar to MVIRI</a:t>
            </a:r>
          </a:p>
          <a:p>
            <a:pPr lvl="1">
              <a:buFont typeface="Wingdings" pitchFamily="2" charset="2"/>
              <a:buChar char="à"/>
            </a:pPr>
            <a:endParaRPr lang="en-US" sz="2000" smtClean="0"/>
          </a:p>
          <a:p>
            <a:pPr lvl="1">
              <a:buFont typeface="Wingdings" pitchFamily="2" charset="2"/>
              <a:buChar char="à"/>
            </a:pPr>
            <a:r>
              <a:rPr lang="en-US" sz="2000" b="1" smtClean="0"/>
              <a:t>Average SIS of the SEVIRI VIS channels </a:t>
            </a:r>
            <a:r>
              <a:rPr lang="en-US" sz="2000" smtClean="0"/>
              <a:t>to even out the differences</a:t>
            </a:r>
          </a:p>
        </p:txBody>
      </p:sp>
      <p:sp>
        <p:nvSpPr>
          <p:cNvPr id="5" name="Stern mit 5 Zacken 4"/>
          <p:cNvSpPr/>
          <p:nvPr/>
        </p:nvSpPr>
        <p:spPr bwMode="auto">
          <a:xfrm>
            <a:off x="3563938" y="1473200"/>
            <a:ext cx="212725" cy="21590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/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62468" name="Gruppieren 7"/>
          <p:cNvGrpSpPr>
            <a:grpSpLocks/>
          </p:cNvGrpSpPr>
          <p:nvPr/>
        </p:nvGrpSpPr>
        <p:grpSpPr bwMode="auto">
          <a:xfrm>
            <a:off x="4019550" y="835025"/>
            <a:ext cx="4876800" cy="5041900"/>
            <a:chOff x="4484882" y="835347"/>
            <a:chExt cx="4008488" cy="3925692"/>
          </a:xfrm>
        </p:grpSpPr>
        <p:grpSp>
          <p:nvGrpSpPr>
            <p:cNvPr id="62471" name="Gruppieren 3"/>
            <p:cNvGrpSpPr>
              <a:grpSpLocks/>
            </p:cNvGrpSpPr>
            <p:nvPr/>
          </p:nvGrpSpPr>
          <p:grpSpPr bwMode="auto">
            <a:xfrm>
              <a:off x="4572000" y="835347"/>
              <a:ext cx="3921370" cy="3925692"/>
              <a:chOff x="4572000" y="835347"/>
              <a:chExt cx="3921370" cy="3925692"/>
            </a:xfrm>
          </p:grpSpPr>
          <p:pic>
            <p:nvPicPr>
              <p:cNvPr id="62474" name="Picture 2" descr="\\zuenas200.meteoswiss.ch\proj\zue\cmsaf\por\MCH\Presentationen\CMSAF_EventWeek_Jun2012\MVIRIDataset\plots\sat_ysm_sis_diff_trans_pres.png"/>
              <p:cNvPicPr>
                <a:picLocks noChangeAspect="1" noChangeArrowheads="1"/>
              </p:cNvPicPr>
              <p:nvPr/>
            </p:nvPicPr>
            <p:blipFill>
              <a:blip r:embed="rId3"/>
              <a:srcRect l="896" t="84790" r="6393" b="1949"/>
              <a:stretch>
                <a:fillRect/>
              </a:stretch>
            </p:blipFill>
            <p:spPr bwMode="auto">
              <a:xfrm>
                <a:off x="4572000" y="4361062"/>
                <a:ext cx="3921370" cy="399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475" name="Picture 2" descr="\\zuenas200.meteoswiss.ch\proj\zue\cmsaf\por\MCH\Presentationen\CMSAF_EventWeek_Jun2012\MVIRIDataset\plots\sat_ysm_sis_diff_trans_pres.png"/>
              <p:cNvPicPr>
                <a:picLocks noChangeAspect="1" noChangeArrowheads="1"/>
              </p:cNvPicPr>
              <p:nvPr/>
            </p:nvPicPr>
            <p:blipFill>
              <a:blip r:embed="rId4"/>
              <a:srcRect l="34290" t="2663" r="3996" b="18086"/>
              <a:stretch>
                <a:fillRect/>
              </a:stretch>
            </p:blipFill>
            <p:spPr bwMode="auto">
              <a:xfrm>
                <a:off x="4572000" y="835347"/>
                <a:ext cx="3921369" cy="3525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472" name="Textfeld 6"/>
            <p:cNvSpPr txBox="1">
              <a:spLocks noChangeArrowheads="1"/>
            </p:cNvSpPr>
            <p:nvPr/>
          </p:nvSpPr>
          <p:spPr bwMode="auto">
            <a:xfrm rot="-5400000">
              <a:off x="4241225" y="3384538"/>
              <a:ext cx="74892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 b="1"/>
                <a:t>Summer</a:t>
              </a:r>
              <a:endParaRPr lang="en-US" b="1"/>
            </a:p>
          </p:txBody>
        </p:sp>
        <p:sp>
          <p:nvSpPr>
            <p:cNvPr id="62473" name="Textfeld 8"/>
            <p:cNvSpPr txBox="1">
              <a:spLocks noChangeArrowheads="1"/>
            </p:cNvSpPr>
            <p:nvPr/>
          </p:nvSpPr>
          <p:spPr bwMode="auto">
            <a:xfrm rot="-5400000">
              <a:off x="4304544" y="1512416"/>
              <a:ext cx="62228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 b="1"/>
                <a:t>Winter</a:t>
              </a:r>
              <a:endParaRPr lang="en-US" b="1"/>
            </a:p>
          </p:txBody>
        </p:sp>
      </p:grpSp>
      <p:sp>
        <p:nvSpPr>
          <p:cNvPr id="62469" name="Fußzeilenplatzhalter 9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62470" name="Foliennummernplatzhalter 10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DED98BB8-76B3-47B9-B28E-67166F6F36AE}" type="slidenum">
              <a:rPr lang="de-CH"/>
              <a:pPr/>
              <a:t>34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Extension with SEVIRI data?</a:t>
            </a:r>
          </a:p>
        </p:txBody>
      </p:sp>
      <p:pic>
        <p:nvPicPr>
          <p:cNvPr id="64514" name="Picture 2" descr="\\zuenas200.meteoswiss.ch\proj\zue\cmsaf\por\MCH\Presentationen\CMSAF_EventWeek_Jun2012\MVIRIDataset\plots\sat_ysm_sis_diff_trans_pres.png"/>
          <p:cNvPicPr>
            <a:picLocks noChangeAspect="1" noChangeArrowheads="1"/>
          </p:cNvPicPr>
          <p:nvPr/>
        </p:nvPicPr>
        <p:blipFill>
          <a:blip r:embed="rId2"/>
          <a:srcRect l="133" t="2661" r="3995" b="1933"/>
          <a:stretch>
            <a:fillRect/>
          </a:stretch>
        </p:blipFill>
        <p:spPr bwMode="auto">
          <a:xfrm>
            <a:off x="957263" y="862013"/>
            <a:ext cx="741045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Fußzeilenplatzhalt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18C09FA9-C919-48A6-9CBA-47EA6737CDF8}" type="slidenum">
              <a:rPr lang="de-CH"/>
              <a:pPr/>
              <a:t>35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65538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65539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D0D54992-A62F-4E96-BF7A-E2031BA0034F}" type="slidenum">
              <a:rPr lang="de-CH"/>
              <a:pPr/>
              <a:t>36</a:t>
            </a:fld>
            <a:endParaRPr lang="de-CH"/>
          </a:p>
        </p:txBody>
      </p:sp>
      <p:sp>
        <p:nvSpPr>
          <p:cNvPr id="65540" name="Inhaltsplatzhalter 4"/>
          <p:cNvSpPr>
            <a:spLocks noGrp="1"/>
          </p:cNvSpPr>
          <p:nvPr>
            <p:ph sz="quarter" idx="12"/>
          </p:nvPr>
        </p:nvSpPr>
        <p:spPr>
          <a:xfrm>
            <a:off x="1295400" y="1412875"/>
            <a:ext cx="7418388" cy="4608513"/>
          </a:xfrm>
        </p:spPr>
        <p:txBody>
          <a:bodyPr/>
          <a:lstStyle/>
          <a:p>
            <a:r>
              <a:rPr lang="en-US" smtClean="0"/>
              <a:t>Motivation and Introduction</a:t>
            </a:r>
          </a:p>
          <a:p>
            <a:endParaRPr lang="en-US" smtClean="0"/>
          </a:p>
          <a:p>
            <a:r>
              <a:rPr lang="en-US" smtClean="0"/>
              <a:t>Algorithm repetition</a:t>
            </a:r>
          </a:p>
          <a:p>
            <a:endParaRPr lang="en-US" smtClean="0"/>
          </a:p>
          <a:p>
            <a:r>
              <a:rPr lang="en-US" b="1" smtClean="0"/>
              <a:t>Meteosat MVIRI surface radiation dataset</a:t>
            </a:r>
          </a:p>
          <a:p>
            <a:pPr lvl="1"/>
            <a:r>
              <a:rPr lang="en-US" smtClean="0"/>
              <a:t>Validation</a:t>
            </a:r>
          </a:p>
          <a:p>
            <a:pPr lvl="1"/>
            <a:r>
              <a:rPr lang="en-US" smtClean="0"/>
              <a:t>Homogeneity</a:t>
            </a:r>
          </a:p>
          <a:p>
            <a:pPr lvl="1"/>
            <a:r>
              <a:rPr lang="en-US" smtClean="0"/>
              <a:t>Known Issues</a:t>
            </a:r>
          </a:p>
          <a:p>
            <a:pPr lvl="1"/>
            <a:endParaRPr lang="en-US" smtClean="0"/>
          </a:p>
          <a:p>
            <a:r>
              <a:rPr lang="en-US" smtClean="0"/>
              <a:t>Applications</a:t>
            </a:r>
          </a:p>
          <a:p>
            <a:endParaRPr lang="en-US" smtClean="0"/>
          </a:p>
          <a:p>
            <a:r>
              <a:rPr lang="en-US" smtClean="0"/>
              <a:t>Extension with SEVIRI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4338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90BCDE9-CBBC-44BA-BFED-C91A19C35ABE}" type="slidenum">
              <a:rPr lang="de-CH"/>
              <a:pPr/>
              <a:t>4</a:t>
            </a:fld>
            <a:endParaRPr lang="de-CH"/>
          </a:p>
        </p:txBody>
      </p:sp>
      <p:sp>
        <p:nvSpPr>
          <p:cNvPr id="14340" name="Inhaltsplatzhalter 4"/>
          <p:cNvSpPr>
            <a:spLocks noGrp="1"/>
          </p:cNvSpPr>
          <p:nvPr>
            <p:ph sz="quarter" idx="12"/>
          </p:nvPr>
        </p:nvSpPr>
        <p:spPr>
          <a:xfrm>
            <a:off x="1295400" y="1412875"/>
            <a:ext cx="7418388" cy="4608513"/>
          </a:xfrm>
        </p:spPr>
        <p:txBody>
          <a:bodyPr/>
          <a:lstStyle/>
          <a:p>
            <a:r>
              <a:rPr lang="en-US" smtClean="0"/>
              <a:t>Motivation and Introduction</a:t>
            </a:r>
          </a:p>
          <a:p>
            <a:endParaRPr lang="en-US" smtClean="0"/>
          </a:p>
          <a:p>
            <a:r>
              <a:rPr lang="en-US" smtClean="0"/>
              <a:t>Algorithm repetition</a:t>
            </a:r>
          </a:p>
          <a:p>
            <a:endParaRPr lang="en-US" smtClean="0"/>
          </a:p>
          <a:p>
            <a:r>
              <a:rPr lang="en-US" b="1" smtClean="0"/>
              <a:t>Meteosat MVIRI surface radiation dataset</a:t>
            </a:r>
          </a:p>
          <a:p>
            <a:pPr lvl="1"/>
            <a:r>
              <a:rPr lang="en-US" smtClean="0"/>
              <a:t>Validation</a:t>
            </a:r>
          </a:p>
          <a:p>
            <a:pPr lvl="1"/>
            <a:r>
              <a:rPr lang="en-US" smtClean="0"/>
              <a:t>Homogeneity</a:t>
            </a:r>
          </a:p>
          <a:p>
            <a:pPr lvl="1"/>
            <a:r>
              <a:rPr lang="en-US" smtClean="0"/>
              <a:t>Known Issues</a:t>
            </a:r>
          </a:p>
          <a:p>
            <a:pPr lvl="1"/>
            <a:endParaRPr lang="en-US" smtClean="0"/>
          </a:p>
          <a:p>
            <a:r>
              <a:rPr lang="en-US" smtClean="0"/>
              <a:t>Applications</a:t>
            </a:r>
          </a:p>
          <a:p>
            <a:endParaRPr lang="en-US" smtClean="0"/>
          </a:p>
          <a:p>
            <a:r>
              <a:rPr lang="en-US" smtClean="0"/>
              <a:t>Extension with SEVIRI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5362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6FDD734D-00BB-42ED-BADA-7E3AB1DABB93}" type="slidenum">
              <a:rPr lang="de-CH"/>
              <a:pPr/>
              <a:t>5</a:t>
            </a:fld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1295400" y="1412875"/>
            <a:ext cx="7418388" cy="46085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Motivation and Introduction</a:t>
            </a: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Algorithm repetition</a:t>
            </a:r>
          </a:p>
          <a:p>
            <a:pPr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Meteosat MVIRI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surface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radiation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dataset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Validation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Homogeneity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Known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Issues</a:t>
            </a:r>
          </a:p>
          <a:p>
            <a:pPr lvl="1"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Applications</a:t>
            </a: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Extension with SEVIRI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261938" y="1009650"/>
            <a:ext cx="2193925" cy="12033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868363" eaLnBrk="0" hangingPunct="0"/>
            <a:r>
              <a:rPr lang="de-DE" sz="1400">
                <a:solidFill>
                  <a:srgbClr val="000000"/>
                </a:solidFill>
                <a:latin typeface="Verdana" pitchFamily="34" charset="0"/>
              </a:rPr>
              <a:t>Clouds</a:t>
            </a:r>
            <a:br>
              <a:rPr lang="de-DE" sz="1400">
                <a:solidFill>
                  <a:srgbClr val="000000"/>
                </a:solidFill>
                <a:latin typeface="Verdana" pitchFamily="34" charset="0"/>
              </a:rPr>
            </a:br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Macrophysics</a:t>
            </a:r>
            <a:br>
              <a:rPr lang="de-DE" sz="1000">
                <a:solidFill>
                  <a:srgbClr val="000000"/>
                </a:solidFill>
                <a:latin typeface="Verdana" pitchFamily="34" charset="0"/>
              </a:rPr>
            </a:br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Microphysics</a:t>
            </a:r>
            <a:br>
              <a:rPr lang="de-DE" sz="1000">
                <a:solidFill>
                  <a:srgbClr val="000000"/>
                </a:solidFill>
                <a:latin typeface="Verdana" pitchFamily="34" charset="0"/>
              </a:rPr>
            </a:br>
            <a:endParaRPr lang="de-DE" sz="900">
              <a:solidFill>
                <a:srgbClr val="000000"/>
              </a:solidFill>
              <a:latin typeface="Verdana" pitchFamily="34" charset="0"/>
            </a:endParaRP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Time range: 2005 – now Coverage: MSG full disk; Arctic &amp; Europe (from AVHRR)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58763" y="2332038"/>
            <a:ext cx="2214562" cy="12795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868363" eaLnBrk="0" hangingPunct="0"/>
            <a:r>
              <a:rPr lang="de-DE" sz="1400">
                <a:solidFill>
                  <a:srgbClr val="000000"/>
                </a:solidFill>
                <a:latin typeface="Verdana" pitchFamily="34" charset="0"/>
              </a:rPr>
              <a:t>Surface Radiation</a:t>
            </a:r>
            <a:br>
              <a:rPr lang="de-DE" sz="1400">
                <a:solidFill>
                  <a:srgbClr val="000000"/>
                </a:solidFill>
                <a:latin typeface="Verdana" pitchFamily="34" charset="0"/>
              </a:rPr>
            </a:br>
            <a:endParaRPr lang="de-DE" sz="1400">
              <a:solidFill>
                <a:srgbClr val="000000"/>
              </a:solidFill>
              <a:latin typeface="Verdana" pitchFamily="34" charset="0"/>
            </a:endParaRP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Solar incoming &amp; reflected</a:t>
            </a: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Thermal outgoing &amp; netto</a:t>
            </a: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Radiation Budget</a:t>
            </a: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Time range: 2005 - now</a:t>
            </a: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Coverage: MSG full disk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58763" y="3746500"/>
            <a:ext cx="2206625" cy="13398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868363" eaLnBrk="0" hangingPunct="0"/>
            <a:r>
              <a:rPr lang="de-DE" sz="1400">
                <a:solidFill>
                  <a:srgbClr val="000000"/>
                </a:solidFill>
                <a:latin typeface="Verdana" pitchFamily="34" charset="0"/>
              </a:rPr>
              <a:t>Top-of-Atmosphere Radiation</a:t>
            </a:r>
            <a:br>
              <a:rPr lang="de-DE" sz="1400">
                <a:solidFill>
                  <a:srgbClr val="000000"/>
                </a:solidFill>
                <a:latin typeface="Verdana" pitchFamily="34" charset="0"/>
              </a:rPr>
            </a:br>
            <a:endParaRPr lang="de-DE" sz="1400">
              <a:solidFill>
                <a:srgbClr val="000000"/>
              </a:solidFill>
              <a:latin typeface="Verdana" pitchFamily="34" charset="0"/>
            </a:endParaRP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Solar &amp; Thermal </a:t>
            </a:r>
            <a:br>
              <a:rPr lang="de-DE" sz="1000">
                <a:solidFill>
                  <a:srgbClr val="000000"/>
                </a:solidFill>
                <a:latin typeface="Verdana" pitchFamily="34" charset="0"/>
              </a:rPr>
            </a:br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Time range: 2004 – now </a:t>
            </a:r>
            <a:br>
              <a:rPr lang="de-DE" sz="1000">
                <a:solidFill>
                  <a:srgbClr val="000000"/>
                </a:solidFill>
                <a:latin typeface="Verdana" pitchFamily="34" charset="0"/>
              </a:rPr>
            </a:br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Coverage: MSG full disk &amp; Arctic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4000" y="5235575"/>
            <a:ext cx="2203450" cy="12477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868363" eaLnBrk="0" hangingPunct="0"/>
            <a:r>
              <a:rPr lang="de-DE" sz="1400">
                <a:solidFill>
                  <a:srgbClr val="000000"/>
                </a:solidFill>
                <a:latin typeface="Verdana" pitchFamily="34" charset="0"/>
              </a:rPr>
              <a:t>Watervapour</a:t>
            </a:r>
          </a:p>
          <a:p>
            <a:pPr algn="ctr" defTabSz="868363" eaLnBrk="0" hangingPunct="0"/>
            <a:r>
              <a:rPr lang="de-DE" sz="1400">
                <a:solidFill>
                  <a:srgbClr val="000000"/>
                </a:solidFill>
                <a:latin typeface="Verdana" pitchFamily="34" charset="0"/>
              </a:rPr>
              <a:t> and temperature</a:t>
            </a:r>
          </a:p>
          <a:p>
            <a:pPr algn="ctr" defTabSz="868363" eaLnBrk="0" hangingPunct="0"/>
            <a:r>
              <a:rPr lang="de-DE" sz="1400">
                <a:solidFill>
                  <a:srgbClr val="000000"/>
                </a:solidFill>
                <a:latin typeface="Verdana" pitchFamily="34" charset="0"/>
              </a:rPr>
              <a:t>Profiles</a:t>
            </a:r>
            <a:br>
              <a:rPr lang="de-DE" sz="1400">
                <a:solidFill>
                  <a:srgbClr val="000000"/>
                </a:solidFill>
                <a:latin typeface="Verdana" pitchFamily="34" charset="0"/>
              </a:rPr>
            </a:br>
            <a:r>
              <a:rPr lang="de-DE" sz="140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de-DE" sz="1400">
                <a:solidFill>
                  <a:srgbClr val="000000"/>
                </a:solidFill>
                <a:latin typeface="Verdana" pitchFamily="34" charset="0"/>
              </a:rPr>
            </a:br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 Time range: 2004 – now</a:t>
            </a: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Coverage: Global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787650" y="3416300"/>
            <a:ext cx="1217613" cy="5016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8000" rIns="18000" bIns="18000">
            <a:spAutoFit/>
          </a:bodyPr>
          <a:lstStyle/>
          <a:p>
            <a:pPr algn="ctr" defTabSz="868363" eaLnBrk="0" hangingPunct="0"/>
            <a:r>
              <a:rPr lang="de-DE" sz="1500">
                <a:solidFill>
                  <a:srgbClr val="000000"/>
                </a:solidFill>
                <a:latin typeface="Verdana" pitchFamily="34" charset="0"/>
              </a:rPr>
              <a:t>Operational </a:t>
            </a:r>
          </a:p>
          <a:p>
            <a:pPr algn="ctr" defTabSz="868363" eaLnBrk="0" hangingPunct="0"/>
            <a:r>
              <a:rPr lang="de-DE" sz="1500">
                <a:solidFill>
                  <a:srgbClr val="000000"/>
                </a:solidFill>
                <a:latin typeface="Verdana" pitchFamily="34" charset="0"/>
              </a:rPr>
              <a:t>Products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7054850" y="5089525"/>
            <a:ext cx="1727200" cy="5175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868363" eaLnBrk="0" hangingPunct="0"/>
            <a:r>
              <a:rPr lang="de-DE" sz="1400">
                <a:solidFill>
                  <a:srgbClr val="000000"/>
                </a:solidFill>
                <a:latin typeface="Verdana" pitchFamily="34" charset="0"/>
              </a:rPr>
              <a:t>Watervapour and</a:t>
            </a:r>
          </a:p>
          <a:p>
            <a:pPr algn="ctr" defTabSz="868363" eaLnBrk="0" hangingPunct="0"/>
            <a:r>
              <a:rPr lang="de-DE" sz="1400">
                <a:solidFill>
                  <a:srgbClr val="000000"/>
                </a:solidFill>
                <a:latin typeface="Verdana" pitchFamily="34" charset="0"/>
              </a:rPr>
              <a:t>Energyfluxes 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4383088" y="3257550"/>
            <a:ext cx="938212" cy="501650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868363" eaLnBrk="0" hangingPunct="0"/>
            <a:r>
              <a:rPr lang="de-DE" sz="1500">
                <a:solidFill>
                  <a:srgbClr val="000000"/>
                </a:solidFill>
                <a:latin typeface="Verdana" pitchFamily="34" charset="0"/>
              </a:rPr>
              <a:t>Climate</a:t>
            </a:r>
          </a:p>
          <a:p>
            <a:pPr algn="ctr" defTabSz="868363" eaLnBrk="0" hangingPunct="0"/>
            <a:r>
              <a:rPr lang="de-DE" sz="1500">
                <a:solidFill>
                  <a:srgbClr val="000000"/>
                </a:solidFill>
                <a:latin typeface="Verdana" pitchFamily="34" charset="0"/>
              </a:rPr>
              <a:t>Datasets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319463" y="1962150"/>
            <a:ext cx="1554162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868363" eaLnBrk="0" hangingPunct="0"/>
            <a:r>
              <a:rPr lang="de-DE" sz="1800" b="1">
                <a:solidFill>
                  <a:srgbClr val="000000"/>
                </a:solidFill>
                <a:latin typeface="Verdana" pitchFamily="34" charset="0"/>
              </a:rPr>
              <a:t>CM SAF</a:t>
            </a:r>
          </a:p>
          <a:p>
            <a:pPr algn="ctr" defTabSz="868363" eaLnBrk="0" hangingPunct="0"/>
            <a:r>
              <a:rPr lang="de-DE" sz="1800" b="1">
                <a:solidFill>
                  <a:srgbClr val="000000"/>
                </a:solidFill>
                <a:latin typeface="Verdana" pitchFamily="34" charset="0"/>
              </a:rPr>
              <a:t>Data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7529513" y="2806700"/>
            <a:ext cx="1031875" cy="609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868363" eaLnBrk="0" hangingPunct="0"/>
            <a:r>
              <a:rPr lang="de-DE" sz="1400">
                <a:solidFill>
                  <a:srgbClr val="000000"/>
                </a:solidFill>
                <a:latin typeface="Verdana" pitchFamily="34" charset="0"/>
              </a:rPr>
              <a:t>Clouds</a:t>
            </a: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Macrophysics</a:t>
            </a: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Microphysics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7105650" y="3490913"/>
            <a:ext cx="1890713" cy="771525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868363" eaLnBrk="0" hangingPunct="0"/>
            <a:r>
              <a:rPr lang="de-DE" sz="1400">
                <a:solidFill>
                  <a:srgbClr val="000000"/>
                </a:solidFill>
                <a:latin typeface="Verdana" pitchFamily="34" charset="0"/>
              </a:rPr>
              <a:t>Surface Radiation</a:t>
            </a: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Solar incoming &amp; reflected</a:t>
            </a: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Thermal outgoing &amp; netto</a:t>
            </a: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Radiation Budget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5556250" y="3117850"/>
            <a:ext cx="1417638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8000" rIns="18000" bIns="18000">
            <a:spAutoFit/>
          </a:bodyPr>
          <a:lstStyle/>
          <a:p>
            <a:pPr algn="ctr" defTabSz="868363" eaLnBrk="0" hangingPunct="0"/>
            <a:r>
              <a:rPr lang="de-DE" sz="1500">
                <a:solidFill>
                  <a:srgbClr val="000000"/>
                </a:solidFill>
                <a:latin typeface="Verdana" pitchFamily="34" charset="0"/>
              </a:rPr>
              <a:t>AVHRR-CLARA</a:t>
            </a:r>
          </a:p>
          <a:p>
            <a:pPr algn="ctr" defTabSz="868363" eaLnBrk="0" hangingPunct="0"/>
            <a:r>
              <a:rPr lang="de-DE" sz="1100">
                <a:solidFill>
                  <a:srgbClr val="000000"/>
                </a:solidFill>
                <a:latin typeface="Verdana" pitchFamily="34" charset="0"/>
              </a:rPr>
              <a:t>Global </a:t>
            </a:r>
          </a:p>
          <a:p>
            <a:pPr algn="ctr" defTabSz="868363" eaLnBrk="0" hangingPunct="0"/>
            <a:r>
              <a:rPr lang="de-DE" sz="1100">
                <a:solidFill>
                  <a:srgbClr val="000000"/>
                </a:solidFill>
                <a:latin typeface="Verdana" pitchFamily="34" charset="0"/>
              </a:rPr>
              <a:t>Coverage</a:t>
            </a:r>
          </a:p>
          <a:p>
            <a:pPr algn="ctr" defTabSz="868363" eaLnBrk="0" hangingPunct="0"/>
            <a:r>
              <a:rPr lang="de-DE" sz="1100">
                <a:solidFill>
                  <a:srgbClr val="000000"/>
                </a:solidFill>
                <a:latin typeface="Verdana" pitchFamily="34" charset="0"/>
              </a:rPr>
              <a:t>1982 - 2009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5627688" y="1222375"/>
            <a:ext cx="1327150" cy="10096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8000" tIns="18000" rIns="18000" bIns="18000">
            <a:spAutoFit/>
          </a:bodyPr>
          <a:lstStyle/>
          <a:p>
            <a:pPr algn="ctr" defTabSz="868363" eaLnBrk="0" hangingPunct="0"/>
            <a:r>
              <a:rPr lang="de-DE" sz="1500">
                <a:solidFill>
                  <a:srgbClr val="000000"/>
                </a:solidFill>
                <a:latin typeface="Verdana" pitchFamily="34" charset="0"/>
              </a:rPr>
              <a:t>MAGICSOL</a:t>
            </a:r>
            <a:endParaRPr lang="de-DE" sz="1000">
              <a:solidFill>
                <a:srgbClr val="000000"/>
              </a:solidFill>
              <a:latin typeface="Verdana" pitchFamily="34" charset="0"/>
            </a:endParaRPr>
          </a:p>
          <a:p>
            <a:pPr algn="ctr" defTabSz="868363" eaLnBrk="0" hangingPunct="0"/>
            <a:r>
              <a:rPr lang="de-DE" sz="1000">
                <a:solidFill>
                  <a:srgbClr val="000000"/>
                </a:solidFill>
                <a:latin typeface="Verdana" pitchFamily="34" charset="0"/>
              </a:rPr>
              <a:t>(Surf.Rad.Dataset)</a:t>
            </a:r>
            <a:r>
              <a:rPr lang="de-DE" sz="150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defTabSz="868363" eaLnBrk="0" hangingPunct="0"/>
            <a:r>
              <a:rPr lang="de-DE" sz="1100">
                <a:solidFill>
                  <a:srgbClr val="000000"/>
                </a:solidFill>
                <a:latin typeface="Verdana" pitchFamily="34" charset="0"/>
              </a:rPr>
              <a:t>Meteosat </a:t>
            </a:r>
          </a:p>
          <a:p>
            <a:pPr algn="ctr" defTabSz="868363" eaLnBrk="0" hangingPunct="0"/>
            <a:r>
              <a:rPr lang="de-DE" sz="1100">
                <a:solidFill>
                  <a:srgbClr val="000000"/>
                </a:solidFill>
                <a:latin typeface="Verdana" pitchFamily="34" charset="0"/>
              </a:rPr>
              <a:t>full disk</a:t>
            </a:r>
          </a:p>
          <a:p>
            <a:pPr algn="ctr" defTabSz="868363" eaLnBrk="0" hangingPunct="0"/>
            <a:r>
              <a:rPr lang="de-DE" sz="1100">
                <a:solidFill>
                  <a:srgbClr val="000000"/>
                </a:solidFill>
                <a:latin typeface="Verdana" pitchFamily="34" charset="0"/>
              </a:rPr>
              <a:t>1983 - 2005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5616575" y="4956175"/>
            <a:ext cx="1217613" cy="781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868363" eaLnBrk="0" hangingPunct="0"/>
            <a:r>
              <a:rPr lang="de-DE" sz="1500">
                <a:solidFill>
                  <a:srgbClr val="000000"/>
                </a:solidFill>
                <a:latin typeface="Verdana" pitchFamily="34" charset="0"/>
              </a:rPr>
              <a:t>HOAPS</a:t>
            </a:r>
          </a:p>
          <a:p>
            <a:pPr algn="ctr" defTabSz="868363" eaLnBrk="0" hangingPunct="0"/>
            <a:r>
              <a:rPr lang="de-DE" sz="1100">
                <a:solidFill>
                  <a:srgbClr val="000000"/>
                </a:solidFill>
                <a:latin typeface="Verdana" pitchFamily="34" charset="0"/>
              </a:rPr>
              <a:t>Globally over </a:t>
            </a:r>
          </a:p>
          <a:p>
            <a:pPr algn="ctr" defTabSz="868363" eaLnBrk="0" hangingPunct="0"/>
            <a:r>
              <a:rPr lang="de-DE" sz="1100">
                <a:solidFill>
                  <a:srgbClr val="000000"/>
                </a:solidFill>
                <a:latin typeface="Verdana" pitchFamily="34" charset="0"/>
              </a:rPr>
              <a:t>ice free ocean</a:t>
            </a:r>
          </a:p>
          <a:p>
            <a:pPr algn="ctr" defTabSz="868363" eaLnBrk="0" hangingPunct="0"/>
            <a:r>
              <a:rPr lang="de-DE" sz="1100">
                <a:solidFill>
                  <a:srgbClr val="000000"/>
                </a:solidFill>
                <a:latin typeface="Verdana" pitchFamily="34" charset="0"/>
              </a:rPr>
              <a:t>1987 - 2006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7080250" y="1662113"/>
            <a:ext cx="1885950" cy="463550"/>
          </a:xfrm>
          <a:prstGeom prst="rect">
            <a:avLst/>
          </a:prstGeom>
          <a:solidFill>
            <a:srgbClr val="FFCC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868363" eaLnBrk="0" hangingPunct="0"/>
            <a:r>
              <a:rPr lang="de-DE" sz="1400">
                <a:latin typeface="Verdana" pitchFamily="34" charset="0"/>
              </a:rPr>
              <a:t>Surface Radiation</a:t>
            </a:r>
          </a:p>
          <a:p>
            <a:pPr algn="ctr" defTabSz="868363" eaLnBrk="0" hangingPunct="0"/>
            <a:r>
              <a:rPr lang="de-DE" sz="1000">
                <a:latin typeface="Verdana" pitchFamily="34" charset="0"/>
              </a:rPr>
              <a:t>Solar incoming &amp; reflected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7612063" y="1133475"/>
            <a:ext cx="815975" cy="433388"/>
          </a:xfrm>
          <a:prstGeom prst="rect">
            <a:avLst/>
          </a:prstGeom>
          <a:solidFill>
            <a:srgbClr val="DDDDDD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868363" eaLnBrk="0" hangingPunct="0"/>
            <a:r>
              <a:rPr lang="de-DE" sz="1400">
                <a:latin typeface="Verdana" pitchFamily="34" charset="0"/>
              </a:rPr>
              <a:t>Clouds</a:t>
            </a:r>
          </a:p>
          <a:p>
            <a:pPr algn="ctr" defTabSz="868363" eaLnBrk="0" hangingPunct="0"/>
            <a:r>
              <a:rPr lang="de-DE" sz="800">
                <a:latin typeface="Verdana" pitchFamily="34" charset="0"/>
              </a:rPr>
              <a:t>Cloudalbedo</a:t>
            </a:r>
          </a:p>
        </p:txBody>
      </p:sp>
      <p:sp>
        <p:nvSpPr>
          <p:cNvPr id="1085457" name="AutoShape 17"/>
          <p:cNvSpPr>
            <a:spLocks/>
          </p:cNvSpPr>
          <p:nvPr/>
        </p:nvSpPr>
        <p:spPr bwMode="auto">
          <a:xfrm>
            <a:off x="5353050" y="1704975"/>
            <a:ext cx="238125" cy="3629025"/>
          </a:xfrm>
          <a:prstGeom prst="leftBrace">
            <a:avLst>
              <a:gd name="adj1" fmla="val 127000"/>
              <a:gd name="adj2" fmla="val 49736"/>
            </a:avLst>
          </a:prstGeom>
          <a:noFill/>
          <a:ln w="25400">
            <a:gradFill>
              <a:gsLst>
                <a:gs pos="0">
                  <a:srgbClr val="FF0000"/>
                </a:gs>
                <a:gs pos="82000">
                  <a:schemeClr val="tx1"/>
                </a:gs>
                <a:gs pos="100000">
                  <a:schemeClr val="tx1"/>
                </a:gs>
              </a:gsLst>
              <a:lin ang="5400000" scaled="0"/>
            </a:gra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en-US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403" name="Line 18"/>
          <p:cNvSpPr>
            <a:spLocks noChangeShapeType="1"/>
          </p:cNvSpPr>
          <p:nvPr/>
        </p:nvSpPr>
        <p:spPr bwMode="auto">
          <a:xfrm>
            <a:off x="5353050" y="3519488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16404" name="AutoShape 19"/>
          <p:cNvSpPr>
            <a:spLocks/>
          </p:cNvSpPr>
          <p:nvPr/>
        </p:nvSpPr>
        <p:spPr bwMode="auto">
          <a:xfrm>
            <a:off x="2463800" y="1600200"/>
            <a:ext cx="260350" cy="4260850"/>
          </a:xfrm>
          <a:prstGeom prst="rightBrace">
            <a:avLst>
              <a:gd name="adj1" fmla="val 136382"/>
              <a:gd name="adj2" fmla="val 4871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405" name="Line 20"/>
          <p:cNvSpPr>
            <a:spLocks noChangeShapeType="1"/>
          </p:cNvSpPr>
          <p:nvPr/>
        </p:nvSpPr>
        <p:spPr bwMode="auto">
          <a:xfrm flipH="1">
            <a:off x="3381375" y="2590800"/>
            <a:ext cx="695325" cy="781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16406" name="Line 21"/>
          <p:cNvSpPr>
            <a:spLocks noChangeShapeType="1"/>
          </p:cNvSpPr>
          <p:nvPr/>
        </p:nvSpPr>
        <p:spPr bwMode="auto">
          <a:xfrm>
            <a:off x="4095750" y="2581275"/>
            <a:ext cx="771525" cy="619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16407" name="Line 22"/>
          <p:cNvSpPr>
            <a:spLocks noChangeShapeType="1"/>
          </p:cNvSpPr>
          <p:nvPr/>
        </p:nvSpPr>
        <p:spPr bwMode="auto">
          <a:xfrm flipH="1" flipV="1">
            <a:off x="2441575" y="3575050"/>
            <a:ext cx="161925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16408" name="Line 23"/>
          <p:cNvSpPr>
            <a:spLocks noChangeShapeType="1"/>
          </p:cNvSpPr>
          <p:nvPr/>
        </p:nvSpPr>
        <p:spPr bwMode="auto">
          <a:xfrm flipH="1">
            <a:off x="2438400" y="3686175"/>
            <a:ext cx="168275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16409" name="Line 24"/>
          <p:cNvSpPr>
            <a:spLocks noChangeShapeType="1"/>
          </p:cNvSpPr>
          <p:nvPr/>
        </p:nvSpPr>
        <p:spPr bwMode="auto">
          <a:xfrm>
            <a:off x="6838950" y="5353050"/>
            <a:ext cx="209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16410" name="AutoShape 25"/>
          <p:cNvSpPr>
            <a:spLocks/>
          </p:cNvSpPr>
          <p:nvPr/>
        </p:nvSpPr>
        <p:spPr bwMode="auto">
          <a:xfrm>
            <a:off x="6964363" y="3133725"/>
            <a:ext cx="115887" cy="742950"/>
          </a:xfrm>
          <a:prstGeom prst="leftBrace">
            <a:avLst>
              <a:gd name="adj1" fmla="val 34222"/>
              <a:gd name="adj2" fmla="val 5769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411" name="AutoShape 27"/>
          <p:cNvSpPr>
            <a:spLocks/>
          </p:cNvSpPr>
          <p:nvPr/>
        </p:nvSpPr>
        <p:spPr bwMode="auto">
          <a:xfrm>
            <a:off x="6953250" y="1266825"/>
            <a:ext cx="123825" cy="742950"/>
          </a:xfrm>
          <a:prstGeom prst="leftBrace">
            <a:avLst>
              <a:gd name="adj1" fmla="val 50000"/>
              <a:gd name="adj2" fmla="val 57694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412" name="Titel 1"/>
          <p:cNvSpPr>
            <a:spLocks noGrp="1"/>
          </p:cNvSpPr>
          <p:nvPr>
            <p:ph type="title"/>
          </p:nvPr>
        </p:nvSpPr>
        <p:spPr>
          <a:xfrm>
            <a:off x="971550" y="323850"/>
            <a:ext cx="6643688" cy="989013"/>
          </a:xfrm>
        </p:spPr>
        <p:txBody>
          <a:bodyPr/>
          <a:lstStyle/>
          <a:p>
            <a:r>
              <a:rPr lang="de-DE" smtClean="0"/>
              <a:t>Available operational Products 			and Datasets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Meteosat MVIRI</a:t>
            </a:r>
          </a:p>
        </p:txBody>
      </p:sp>
      <p:sp>
        <p:nvSpPr>
          <p:cNvPr id="17410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51D86AA-43EA-4BE8-9760-99A36A6588A3}" type="slidenum">
              <a:rPr lang="de-CH"/>
              <a:pPr/>
              <a:t>7</a:t>
            </a:fld>
            <a:endParaRPr lang="de-CH"/>
          </a:p>
        </p:txBody>
      </p:sp>
      <p:pic>
        <p:nvPicPr>
          <p:cNvPr id="17412" name="Inhaltsplatzhalt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7089775" y="1223963"/>
            <a:ext cx="1712913" cy="1260475"/>
          </a:xfrm>
        </p:spPr>
      </p:pic>
      <p:pic>
        <p:nvPicPr>
          <p:cNvPr id="17413" name="Grafi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468688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Grafik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0913" y="3182938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hteck 10"/>
          <p:cNvSpPr>
            <a:spLocks noChangeArrowheads="1"/>
          </p:cNvSpPr>
          <p:nvPr/>
        </p:nvSpPr>
        <p:spPr bwMode="auto">
          <a:xfrm>
            <a:off x="3138488" y="5867400"/>
            <a:ext cx="575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1200"/>
              <a:t>Graphics from: </a:t>
            </a:r>
            <a:r>
              <a:rPr lang="en-US" sz="1200">
                <a:hlinkClick r:id="rId6"/>
              </a:rPr>
              <a:t>http://de.wikipedia.org/wiki/Geosynchrone_Umlaufbahn</a:t>
            </a:r>
            <a:endParaRPr lang="en-US" sz="1200"/>
          </a:p>
        </p:txBody>
      </p:sp>
      <p:sp>
        <p:nvSpPr>
          <p:cNvPr id="17416" name="Rechteck 12"/>
          <p:cNvSpPr>
            <a:spLocks noChangeArrowheads="1"/>
          </p:cNvSpPr>
          <p:nvPr/>
        </p:nvSpPr>
        <p:spPr bwMode="auto">
          <a:xfrm>
            <a:off x="6780213" y="2471738"/>
            <a:ext cx="203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1200"/>
              <a:t>© </a:t>
            </a:r>
            <a:r>
              <a:rPr lang="en-US" sz="1200">
                <a:hlinkClick r:id="rId7"/>
              </a:rPr>
              <a:t>http://www.eumetsat.int</a:t>
            </a:r>
            <a:endParaRPr lang="en-US" sz="1200"/>
          </a:p>
        </p:txBody>
      </p:sp>
      <p:sp>
        <p:nvSpPr>
          <p:cNvPr id="17417" name="Textfeld 13"/>
          <p:cNvSpPr txBox="1">
            <a:spLocks noChangeArrowheads="1"/>
          </p:cNvSpPr>
          <p:nvPr/>
        </p:nvSpPr>
        <p:spPr bwMode="auto">
          <a:xfrm>
            <a:off x="827088" y="1196975"/>
            <a:ext cx="608171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MVIRI = Meteosat Visible and Infrared Imager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Instrument on Meteosat First Generation (or Meteosat Transition Period) Satellites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1977-2005 = Meteosat 1-7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Covers Africa and Europe (positioned at 0°)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Meteosat MVIRI</a:t>
            </a:r>
          </a:p>
        </p:txBody>
      </p:sp>
      <p:sp>
        <p:nvSpPr>
          <p:cNvPr id="19458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A76EA32F-B118-4757-BD3D-9F3C1DFF4EFE}" type="slidenum">
              <a:rPr lang="de-CH"/>
              <a:pPr/>
              <a:t>8</a:t>
            </a:fld>
            <a:endParaRPr lang="de-CH"/>
          </a:p>
        </p:txBody>
      </p:sp>
      <p:pic>
        <p:nvPicPr>
          <p:cNvPr id="19460" name="Grafik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573213"/>
            <a:ext cx="8586787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hteck 10"/>
          <p:cNvSpPr>
            <a:spLocks noChangeArrowheads="1"/>
          </p:cNvSpPr>
          <p:nvPr/>
        </p:nvSpPr>
        <p:spPr bwMode="auto">
          <a:xfrm>
            <a:off x="3138488" y="5867400"/>
            <a:ext cx="575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1200"/>
              <a:t>Graphics from: </a:t>
            </a:r>
            <a:r>
              <a:rPr lang="en-US" sz="1200">
                <a:hlinkClick r:id="rId3"/>
              </a:rPr>
              <a:t>http://de.wikipedia.org/wiki/Geosynchrone_Umlaufbahn</a:t>
            </a:r>
            <a:endParaRPr lang="en-US" sz="1200"/>
          </a:p>
        </p:txBody>
      </p:sp>
      <p:sp>
        <p:nvSpPr>
          <p:cNvPr id="19462" name="Inhaltsplatzhalter 4"/>
          <p:cNvSpPr>
            <a:spLocks noGrp="1"/>
          </p:cNvSpPr>
          <p:nvPr>
            <p:ph sz="quarter" idx="12"/>
          </p:nvPr>
        </p:nvSpPr>
        <p:spPr>
          <a:xfrm>
            <a:off x="306388" y="1196975"/>
            <a:ext cx="8407400" cy="4824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Where are you on the Meteosat disc? (use the    )</a:t>
            </a:r>
          </a:p>
        </p:txBody>
      </p:sp>
      <p:sp>
        <p:nvSpPr>
          <p:cNvPr id="7" name="Stern mit 5 Zacken 6"/>
          <p:cNvSpPr/>
          <p:nvPr/>
        </p:nvSpPr>
        <p:spPr bwMode="auto">
          <a:xfrm>
            <a:off x="5816600" y="1236663"/>
            <a:ext cx="212725" cy="21590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/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Stern mit 5 Zacken 11"/>
          <p:cNvSpPr/>
          <p:nvPr/>
        </p:nvSpPr>
        <p:spPr bwMode="auto">
          <a:xfrm>
            <a:off x="4732338" y="2492375"/>
            <a:ext cx="179387" cy="180975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/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0482" name="Fußzeilenplatzhalter 2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CM SAF Event Week, MVIRI Surface Radiation Dataset</a:t>
            </a:r>
            <a:endParaRPr lang="de-CH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30C5A723-0550-4E96-B439-0D4245E4DDA8}" type="slidenum">
              <a:rPr lang="de-CH"/>
              <a:pPr/>
              <a:t>9</a:t>
            </a:fld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1295400" y="1412875"/>
            <a:ext cx="7418388" cy="46085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 and Introduction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Algorithm repetition</a:t>
            </a:r>
          </a:p>
          <a:p>
            <a:pPr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Meteosat MVIRI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surface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radiation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dataset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Validation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Homogeneity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Known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Issues</a:t>
            </a:r>
          </a:p>
          <a:p>
            <a:pPr lvl="1"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Applications</a:t>
            </a: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Extension with SEVIRI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_MeteoSwiss_Var1_en_CMSAF">
  <a:themeElements>
    <a:clrScheme name="1_template_mch_var1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_mch_var1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template_mch_var1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_mch_var1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_mch_var1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_mch_var1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_mch_var1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_mch_var1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_mch_var1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_mch_var1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_mch_var1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_mch_var1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_mch_var1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_mch_var1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CD_MeteoSwiss_Var1_en_CMSAF</Template>
  <TotalTime>0</TotalTime>
  <Words>1327</Words>
  <Application>Microsoft Office PowerPoint</Application>
  <PresentationFormat>Bildschirmpräsentation (4:3)</PresentationFormat>
  <Paragraphs>432</Paragraphs>
  <Slides>36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Entwurfsvorlage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4" baseType="lpstr">
      <vt:lpstr>Arial</vt:lpstr>
      <vt:lpstr>Wingdings</vt:lpstr>
      <vt:lpstr>Verdana</vt:lpstr>
      <vt:lpstr>StarSymbol</vt:lpstr>
      <vt:lpstr>Batang</vt:lpstr>
      <vt:lpstr>Times New Roman</vt:lpstr>
      <vt:lpstr>CD_MeteoSwiss_Var1_en_CMSAF</vt:lpstr>
      <vt:lpstr>CD_MeteoSwiss_Var1_en_CMSAF</vt:lpstr>
      <vt:lpstr>Meteosat MVIRI  surface radiation dataset</vt:lpstr>
      <vt:lpstr>Motivation</vt:lpstr>
      <vt:lpstr>Motivation</vt:lpstr>
      <vt:lpstr>Outline</vt:lpstr>
      <vt:lpstr>Outline</vt:lpstr>
      <vt:lpstr>Available operational Products    and Datasets</vt:lpstr>
      <vt:lpstr>Meteosat MVIRI</vt:lpstr>
      <vt:lpstr>Meteosat MVIRI</vt:lpstr>
      <vt:lpstr>Outline</vt:lpstr>
      <vt:lpstr>MagicSol Retrieval for historical radiation datasets</vt:lpstr>
      <vt:lpstr>MagicSol Retrieval for historical radiation datasets</vt:lpstr>
      <vt:lpstr>MagicSol Retrieval for historical radiation datasets</vt:lpstr>
      <vt:lpstr>Outline</vt:lpstr>
      <vt:lpstr>MVIRI Surface  Radiation CDR</vt:lpstr>
      <vt:lpstr>MVIRI Surface Radiation CDR</vt:lpstr>
      <vt:lpstr>Validation Dataset </vt:lpstr>
      <vt:lpstr>Validation Dataset </vt:lpstr>
      <vt:lpstr>Intercomparison datasets </vt:lpstr>
      <vt:lpstr>Validation  Monthly mean SIS</vt:lpstr>
      <vt:lpstr>Validation  Monthly mean SIS</vt:lpstr>
      <vt:lpstr>Intercomparison</vt:lpstr>
      <vt:lpstr>Intercomparison</vt:lpstr>
      <vt:lpstr>Homogeneity</vt:lpstr>
      <vt:lpstr>Homogeneity</vt:lpstr>
      <vt:lpstr>Homogeneity</vt:lpstr>
      <vt:lpstr>Known Issues</vt:lpstr>
      <vt:lpstr>Outline</vt:lpstr>
      <vt:lpstr>Applications</vt:lpstr>
      <vt:lpstr>Applications   </vt:lpstr>
      <vt:lpstr>Applications Trend Analysis</vt:lpstr>
      <vt:lpstr>Outline</vt:lpstr>
      <vt:lpstr>Extension with SEVIRI data?</vt:lpstr>
      <vt:lpstr>Extension with SEVIRI data?</vt:lpstr>
      <vt:lpstr>Extension with SEVIRI data?</vt:lpstr>
      <vt:lpstr>Extension with SEVIRI data?</vt:lpstr>
      <vt:lpstr>Outline</vt:lpstr>
    </vt:vector>
  </TitlesOfParts>
  <Company>MeteoSwiss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MVIRI surface radiation dataset</dc:title>
  <dc:creator>Posselt Rebekka</dc:creator>
  <cp:lastModifiedBy>Christine Träger-Chatterjee</cp:lastModifiedBy>
  <cp:revision>90</cp:revision>
  <cp:lastPrinted>2011-09-01T09:54:27Z</cp:lastPrinted>
  <dcterms:created xsi:type="dcterms:W3CDTF">2012-06-01T11:46:08Z</dcterms:created>
  <dcterms:modified xsi:type="dcterms:W3CDTF">2012-06-18T13:09:54Z</dcterms:modified>
</cp:coreProperties>
</file>