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97" r:id="rId2"/>
    <p:sldId id="494" r:id="rId3"/>
    <p:sldId id="401" r:id="rId4"/>
    <p:sldId id="403" r:id="rId5"/>
    <p:sldId id="404" r:id="rId6"/>
    <p:sldId id="501" r:id="rId7"/>
    <p:sldId id="461" r:id="rId8"/>
    <p:sldId id="407" r:id="rId9"/>
    <p:sldId id="406" r:id="rId10"/>
    <p:sldId id="462" r:id="rId11"/>
    <p:sldId id="410" r:id="rId12"/>
    <p:sldId id="411" r:id="rId13"/>
    <p:sldId id="463" r:id="rId14"/>
    <p:sldId id="414" r:id="rId15"/>
    <p:sldId id="415" r:id="rId16"/>
    <p:sldId id="464" r:id="rId17"/>
    <p:sldId id="418" r:id="rId18"/>
    <p:sldId id="419" r:id="rId19"/>
    <p:sldId id="465" r:id="rId20"/>
    <p:sldId id="422" r:id="rId21"/>
    <p:sldId id="423" r:id="rId22"/>
    <p:sldId id="466" r:id="rId23"/>
    <p:sldId id="426" r:id="rId24"/>
    <p:sldId id="427" r:id="rId25"/>
    <p:sldId id="467" r:id="rId26"/>
    <p:sldId id="430" r:id="rId27"/>
    <p:sldId id="431" r:id="rId28"/>
    <p:sldId id="468" r:id="rId29"/>
    <p:sldId id="434" r:id="rId30"/>
    <p:sldId id="435" r:id="rId31"/>
    <p:sldId id="446" r:id="rId32"/>
    <p:sldId id="447" r:id="rId33"/>
    <p:sldId id="448" r:id="rId34"/>
    <p:sldId id="449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57" r:id="rId43"/>
    <p:sldId id="470" r:id="rId44"/>
    <p:sldId id="471" r:id="rId45"/>
    <p:sldId id="474" r:id="rId46"/>
    <p:sldId id="481" r:id="rId47"/>
    <p:sldId id="487" r:id="rId48"/>
    <p:sldId id="488" r:id="rId49"/>
    <p:sldId id="489" r:id="rId50"/>
    <p:sldId id="485" r:id="rId51"/>
    <p:sldId id="486" r:id="rId52"/>
    <p:sldId id="490" r:id="rId53"/>
    <p:sldId id="476" r:id="rId54"/>
    <p:sldId id="475" r:id="rId55"/>
    <p:sldId id="477" r:id="rId56"/>
    <p:sldId id="478" r:id="rId57"/>
    <p:sldId id="479" r:id="rId58"/>
    <p:sldId id="480" r:id="rId59"/>
    <p:sldId id="491" r:id="rId60"/>
    <p:sldId id="493" r:id="rId61"/>
    <p:sldId id="498" r:id="rId62"/>
    <p:sldId id="496" r:id="rId63"/>
    <p:sldId id="499" r:id="rId64"/>
    <p:sldId id="500" r:id="rId65"/>
    <p:sldId id="497" r:id="rId66"/>
  </p:sldIdLst>
  <p:sldSz cx="10080625" cy="7559675"/>
  <p:notesSz cx="7772400" cy="10058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316" autoAdjust="0"/>
  </p:normalViewPr>
  <p:slideViewPr>
    <p:cSldViewPr>
      <p:cViewPr>
        <p:scale>
          <a:sx n="70" d="100"/>
          <a:sy n="70" d="100"/>
        </p:scale>
        <p:origin x="-1152" y="21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2998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rg\Documents\ecss%202009\cyclone%20week\eswd_200803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5"/>
          <c:order val="0"/>
          <c:tx>
            <c:v>severe weather reports</c:v>
          </c:tx>
          <c:marker>
            <c:symbol val="none"/>
          </c:marker>
          <c:cat>
            <c:numRef>
              <c:f>Tabelle1!$A$3:$A$21</c:f>
              <c:numCache>
                <c:formatCode>h:mm</c:formatCode>
                <c:ptCount val="19"/>
                <c:pt idx="0">
                  <c:v>0</c:v>
                </c:pt>
                <c:pt idx="1">
                  <c:v>4.1666666666666664E-2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0.20833333333333401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</c:numCache>
            </c:numRef>
          </c:cat>
          <c:val>
            <c:numRef>
              <c:f>Tabelle1!$M$3:$M$21</c:f>
              <c:numCache>
                <c:formatCode>General</c:formatCode>
                <c:ptCount val="19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7</c:v>
                </c:pt>
                <c:pt idx="4">
                  <c:v>5</c:v>
                </c:pt>
                <c:pt idx="5">
                  <c:v>12</c:v>
                </c:pt>
                <c:pt idx="6">
                  <c:v>16</c:v>
                </c:pt>
                <c:pt idx="7">
                  <c:v>16</c:v>
                </c:pt>
                <c:pt idx="8">
                  <c:v>11</c:v>
                </c:pt>
                <c:pt idx="9">
                  <c:v>21</c:v>
                </c:pt>
                <c:pt idx="10">
                  <c:v>23</c:v>
                </c:pt>
                <c:pt idx="11">
                  <c:v>30</c:v>
                </c:pt>
                <c:pt idx="12">
                  <c:v>20</c:v>
                </c:pt>
                <c:pt idx="13">
                  <c:v>10</c:v>
                </c:pt>
                <c:pt idx="14">
                  <c:v>6</c:v>
                </c:pt>
                <c:pt idx="15">
                  <c:v>6</c:v>
                </c:pt>
                <c:pt idx="16">
                  <c:v>3</c:v>
                </c:pt>
                <c:pt idx="17">
                  <c:v>4</c:v>
                </c:pt>
                <c:pt idx="18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83232"/>
        <c:axId val="65985152"/>
      </c:lineChart>
      <c:lineChart>
        <c:grouping val="standard"/>
        <c:varyColors val="0"/>
        <c:ser>
          <c:idx val="0"/>
          <c:order val="1"/>
          <c:tx>
            <c:v>lightning strokes</c:v>
          </c:tx>
          <c:marker>
            <c:symbol val="none"/>
          </c:marker>
          <c:cat>
            <c:numRef>
              <c:f>Tabelle1!$A$3:$A$21</c:f>
              <c:numCache>
                <c:formatCode>h:mm</c:formatCode>
                <c:ptCount val="19"/>
                <c:pt idx="0">
                  <c:v>0</c:v>
                </c:pt>
                <c:pt idx="1">
                  <c:v>4.1666666666666664E-2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0.20833333333333401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</c:numCache>
            </c:numRef>
          </c:cat>
          <c:val>
            <c:numRef>
              <c:f>Tabelle1!$F$3:$F$21</c:f>
              <c:numCache>
                <c:formatCode>General</c:formatCode>
                <c:ptCount val="19"/>
                <c:pt idx="0">
                  <c:v>0</c:v>
                </c:pt>
                <c:pt idx="1">
                  <c:v>20</c:v>
                </c:pt>
                <c:pt idx="2">
                  <c:v>373</c:v>
                </c:pt>
                <c:pt idx="3">
                  <c:v>1374</c:v>
                </c:pt>
                <c:pt idx="4">
                  <c:v>1602</c:v>
                </c:pt>
                <c:pt idx="5">
                  <c:v>2320</c:v>
                </c:pt>
                <c:pt idx="6">
                  <c:v>3370</c:v>
                </c:pt>
                <c:pt idx="7">
                  <c:v>6298</c:v>
                </c:pt>
                <c:pt idx="8">
                  <c:v>8469</c:v>
                </c:pt>
                <c:pt idx="9">
                  <c:v>12942</c:v>
                </c:pt>
                <c:pt idx="10">
                  <c:v>11887</c:v>
                </c:pt>
                <c:pt idx="11">
                  <c:v>3860</c:v>
                </c:pt>
                <c:pt idx="12">
                  <c:v>2596</c:v>
                </c:pt>
                <c:pt idx="13">
                  <c:v>2507</c:v>
                </c:pt>
                <c:pt idx="14">
                  <c:v>1405</c:v>
                </c:pt>
                <c:pt idx="15">
                  <c:v>1788</c:v>
                </c:pt>
                <c:pt idx="16">
                  <c:v>1604</c:v>
                </c:pt>
                <c:pt idx="17">
                  <c:v>574</c:v>
                </c:pt>
                <c:pt idx="18">
                  <c:v>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993344"/>
        <c:axId val="65991424"/>
      </c:lineChart>
      <c:catAx>
        <c:axId val="6598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time [UTC]</a:t>
                </a:r>
              </a:p>
            </c:rich>
          </c:tx>
          <c:layout/>
          <c:overlay val="0"/>
        </c:title>
        <c:numFmt formatCode="h:mm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de-DE"/>
          </a:p>
        </c:txPr>
        <c:crossAx val="65985152"/>
        <c:crosses val="autoZero"/>
        <c:auto val="1"/>
        <c:lblAlgn val="ctr"/>
        <c:lblOffset val="100"/>
        <c:noMultiLvlLbl val="0"/>
      </c:catAx>
      <c:valAx>
        <c:axId val="65985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severe weather reports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5983232"/>
        <c:crosses val="autoZero"/>
        <c:crossBetween val="midCat"/>
      </c:valAx>
      <c:valAx>
        <c:axId val="659914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lightning strokes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65993344"/>
        <c:crosses val="max"/>
        <c:crossBetween val="between"/>
      </c:valAx>
      <c:catAx>
        <c:axId val="65993344"/>
        <c:scaling>
          <c:orientation val="minMax"/>
        </c:scaling>
        <c:delete val="1"/>
        <c:axPos val="b"/>
        <c:numFmt formatCode="h:mm" sourceLinked="1"/>
        <c:majorTickMark val="out"/>
        <c:minorTickMark val="none"/>
        <c:tickLblPos val="nextTo"/>
        <c:crossAx val="65991424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3438" cy="50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de-DE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8963" y="0"/>
            <a:ext cx="3373437" cy="50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de-D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163"/>
            <a:ext cx="3373438" cy="503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de-DE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8963" y="9555163"/>
            <a:ext cx="3373437" cy="503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DejaVu Sans"/>
                <a:cs typeface="Lohit Hindi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2D2D98F7-B593-41C7-913A-79D2ED38FA6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11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Move="1" noResize="1"/>
          </p:cNvSpPr>
          <p:nvPr/>
        </p:nvSpPr>
        <p:spPr bwMode="auto"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 anchorCtr="1"/>
          <a:lstStyle/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de-DE">
              <a:solidFill>
                <a:srgbClr val="000000"/>
              </a:solidFill>
              <a:latin typeface="Arial" pitchFamily="34" charset="0"/>
              <a:ea typeface="DejaVu Sans"/>
              <a:cs typeface="Lohit Hindi"/>
            </a:endParaRPr>
          </a:p>
        </p:txBody>
      </p:sp>
      <p:sp>
        <p:nvSpPr>
          <p:cNvPr id="25603" name="AutoShape 1"/>
          <p:cNvSpPr>
            <a:spLocks/>
          </p:cNvSpPr>
          <p:nvPr/>
        </p:nvSpPr>
        <p:spPr bwMode="auto">
          <a:xfrm>
            <a:off x="0" y="0"/>
            <a:ext cx="7772400" cy="10058400"/>
          </a:xfrm>
          <a:custGeom>
            <a:avLst/>
            <a:gdLst>
              <a:gd name="T0" fmla="*/ 3886200 w 7772400"/>
              <a:gd name="T1" fmla="*/ 0 h 10058400"/>
              <a:gd name="T2" fmla="*/ 7772400 w 7772400"/>
              <a:gd name="T3" fmla="*/ 5029200 h 10058400"/>
              <a:gd name="T4" fmla="*/ 3886200 w 7772400"/>
              <a:gd name="T5" fmla="*/ 10058400 h 10058400"/>
              <a:gd name="T6" fmla="*/ 0 w 7772400"/>
              <a:gd name="T7" fmla="*/ 5029200 h 100584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422 w 7772400"/>
              <a:gd name="T13" fmla="*/ 422 h 10058400"/>
              <a:gd name="T14" fmla="*/ 7771978 w 7772400"/>
              <a:gd name="T15" fmla="*/ 10057978 h 10058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2400" h="10058400">
                <a:moveTo>
                  <a:pt x="1439" y="0"/>
                </a:moveTo>
                <a:lnTo>
                  <a:pt x="1438" y="0"/>
                </a:lnTo>
                <a:cubicBezTo>
                  <a:pt x="644" y="0"/>
                  <a:pt x="0" y="644"/>
                  <a:pt x="0" y="1438"/>
                </a:cubicBezTo>
                <a:lnTo>
                  <a:pt x="0" y="10056961"/>
                </a:lnTo>
                <a:cubicBezTo>
                  <a:pt x="0" y="10057755"/>
                  <a:pt x="644" y="10058399"/>
                  <a:pt x="1438" y="10058400"/>
                </a:cubicBezTo>
                <a:lnTo>
                  <a:pt x="7770961" y="10058400"/>
                </a:lnTo>
                <a:cubicBezTo>
                  <a:pt x="7771755" y="10058399"/>
                  <a:pt x="7772400" y="10057755"/>
                  <a:pt x="7772400" y="10056961"/>
                </a:cubicBezTo>
                <a:lnTo>
                  <a:pt x="7772400" y="1439"/>
                </a:lnTo>
                <a:cubicBezTo>
                  <a:pt x="7772400" y="644"/>
                  <a:pt x="7771755" y="0"/>
                  <a:pt x="7770961" y="0"/>
                </a:cubicBezTo>
                <a:lnTo>
                  <a:pt x="14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9525"/>
            <a:ext cx="3367088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19080" tIns="0" rIns="1908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de-DE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403725" y="9525"/>
            <a:ext cx="3367088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19080" tIns="0" rIns="1908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de-D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575800"/>
            <a:ext cx="3367088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19080" tIns="0" rIns="19080" bIns="0" numCol="1" anchor="b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de-D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403725" y="9575800"/>
            <a:ext cx="3367088" cy="46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19080" tIns="0" rIns="1908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 i="1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C79358B5-26FA-4326-911C-8E09298F71F9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25608" name="Slide Image Placeholder 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050925" y="871538"/>
            <a:ext cx="5684838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609" name="Notes Placeholder 8"/>
          <p:cNvSpPr txBox="1">
            <a:spLocks noGrp="1"/>
          </p:cNvSpPr>
          <p:nvPr>
            <p:ph type="body" sz="quarter" idx="3"/>
          </p:nvPr>
        </p:nvSpPr>
        <p:spPr bwMode="auto">
          <a:xfrm>
            <a:off x="1036638" y="4776788"/>
            <a:ext cx="569595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08684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50"/>
      </a:spcBef>
      <a:spcAft>
        <a:spcPct val="0"/>
      </a:spcAft>
      <a:tabLst>
        <a:tab pos="0" algn="l"/>
        <a:tab pos="457200" algn="l"/>
        <a:tab pos="914400" algn="l"/>
        <a:tab pos="1370013" algn="l"/>
        <a:tab pos="1828800" algn="l"/>
        <a:tab pos="2286000" algn="l"/>
        <a:tab pos="2741613" algn="l"/>
        <a:tab pos="3200400" algn="l"/>
        <a:tab pos="3657600" algn="l"/>
        <a:tab pos="4114800" algn="l"/>
        <a:tab pos="4572000" algn="l"/>
        <a:tab pos="5029200" algn="l"/>
        <a:tab pos="5484813" algn="l"/>
        <a:tab pos="5943600" algn="l"/>
        <a:tab pos="6399213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>
        <a:solidFill>
          <a:srgbClr val="000000"/>
        </a:solidFill>
        <a:latin typeface="Times New Roman" pitchFamily="1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8288" y="871538"/>
            <a:ext cx="4710112" cy="3532187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007E3-224D-4918-92BE-5550B5720E1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1710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9B804-B05D-4ABF-B52E-4A4EBA95EE8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6050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6325" y="1149350"/>
            <a:ext cx="2401888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1149350"/>
            <a:ext cx="7058025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C4119A-00CD-4193-85B0-94344451F5C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8935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45221-8BF3-4365-A944-3424783649D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9156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05921-9C08-47CD-A930-2277D4004D6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4190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057400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2057400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DD128-7AD8-4B36-95C6-049C9F7C4BD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8916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E7E1D-CFF5-4C92-BFF5-08D047AD835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3134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4E7E34-8EC6-4EEF-ADE8-8F05A35955E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7373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EUMETSAT </a:t>
            </a:r>
            <a:r>
              <a:rPr lang="de-DE" dirty="0" err="1" smtClean="0"/>
              <a:t>Cyclone</a:t>
            </a:r>
            <a:r>
              <a:rPr lang="de-DE" dirty="0" smtClean="0"/>
              <a:t> </a:t>
            </a:r>
            <a:r>
              <a:rPr lang="de-DE" dirty="0" err="1" smtClean="0"/>
              <a:t>Week</a:t>
            </a:r>
            <a:r>
              <a:rPr lang="de-DE" dirty="0" smtClean="0"/>
              <a:t> 2012</a:t>
            </a:r>
            <a:endParaRPr lang="de-DE" dirty="0"/>
          </a:p>
        </p:txBody>
      </p:sp>
      <p:sp>
        <p:nvSpPr>
          <p:cNvPr id="3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81FD4-C5A0-4685-99AD-24DDBA2BD90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259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EUMETSAT </a:t>
            </a:r>
            <a:r>
              <a:rPr lang="de-DE" dirty="0" err="1" smtClean="0"/>
              <a:t>Cyclone</a:t>
            </a:r>
            <a:r>
              <a:rPr lang="de-DE" dirty="0" smtClean="0"/>
              <a:t> </a:t>
            </a:r>
            <a:r>
              <a:rPr lang="de-DE" dirty="0" err="1" smtClean="0"/>
              <a:t>Week</a:t>
            </a:r>
            <a:r>
              <a:rPr lang="de-DE" dirty="0" smtClean="0"/>
              <a:t> 2012</a:t>
            </a:r>
            <a:endParaRPr lang="de-DE" dirty="0"/>
          </a:p>
        </p:txBody>
      </p:sp>
      <p:sp>
        <p:nvSpPr>
          <p:cNvPr id="6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7E1C7-0FEA-40E8-A41B-771F7417B7C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783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2"/>
          <p:cNvSpPr txBox="1"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E0262-57CD-499B-9BEE-74B450DC1DD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9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 txBox="1">
            <a:spLocks noGrp="1"/>
          </p:cNvSpPr>
          <p:nvPr>
            <p:ph type="ftr" sz="quarter" idx="3"/>
          </p:nvPr>
        </p:nvSpPr>
        <p:spPr>
          <a:xfrm>
            <a:off x="465138" y="6802438"/>
            <a:ext cx="4649787" cy="503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lang="de-DE"/>
          </a:p>
        </p:txBody>
      </p:sp>
      <p:sp>
        <p:nvSpPr>
          <p:cNvPr id="3" name="Slide Number Placeholder 2"/>
          <p:cNvSpPr txBox="1">
            <a:spLocks noGrp="1"/>
          </p:cNvSpPr>
          <p:nvPr>
            <p:ph type="sldNum" sz="quarter" idx="4"/>
          </p:nvPr>
        </p:nvSpPr>
        <p:spPr>
          <a:xfrm>
            <a:off x="8458200" y="6858000"/>
            <a:ext cx="1339850" cy="739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A299F160-C6C3-48D1-9172-999B370BD4C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1028" name="Title Placeholder 3"/>
          <p:cNvSpPr txBox="1">
            <a:spLocks noGrp="1"/>
          </p:cNvSpPr>
          <p:nvPr>
            <p:ph type="title"/>
          </p:nvPr>
        </p:nvSpPr>
        <p:spPr bwMode="auto">
          <a:xfrm>
            <a:off x="215900" y="1149350"/>
            <a:ext cx="96123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520" tIns="34920" rIns="74520" bIns="349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29" name="Text Box 4"/>
          <p:cNvSpPr>
            <a:spLocks/>
          </p:cNvSpPr>
          <p:nvPr/>
        </p:nvSpPr>
        <p:spPr bwMode="auto">
          <a:xfrm>
            <a:off x="309563" y="3360738"/>
            <a:ext cx="9536112" cy="403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030" name="Text Box 5"/>
          <p:cNvSpPr>
            <a:spLocks/>
          </p:cNvSpPr>
          <p:nvPr/>
        </p:nvSpPr>
        <p:spPr bwMode="auto">
          <a:xfrm>
            <a:off x="465138" y="4032250"/>
            <a:ext cx="9070975" cy="4048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031" name="Text Box 6"/>
          <p:cNvSpPr>
            <a:spLocks/>
          </p:cNvSpPr>
          <p:nvPr/>
        </p:nvSpPr>
        <p:spPr bwMode="auto">
          <a:xfrm>
            <a:off x="1239838" y="4200525"/>
            <a:ext cx="7519987" cy="4048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032" name="Text Box 7"/>
          <p:cNvSpPr>
            <a:spLocks/>
          </p:cNvSpPr>
          <p:nvPr/>
        </p:nvSpPr>
        <p:spPr bwMode="auto">
          <a:xfrm>
            <a:off x="1317625" y="3779838"/>
            <a:ext cx="6280150" cy="438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033" name="Text Box 8"/>
          <p:cNvSpPr>
            <a:spLocks/>
          </p:cNvSpPr>
          <p:nvPr/>
        </p:nvSpPr>
        <p:spPr bwMode="auto">
          <a:xfrm>
            <a:off x="1239838" y="6888163"/>
            <a:ext cx="2403475" cy="5032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034" name="Text Box 9"/>
          <p:cNvSpPr>
            <a:spLocks/>
          </p:cNvSpPr>
          <p:nvPr/>
        </p:nvSpPr>
        <p:spPr bwMode="auto">
          <a:xfrm>
            <a:off x="774700" y="3527425"/>
            <a:ext cx="6511925" cy="5032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035" name="Text Placeholder 10"/>
          <p:cNvSpPr txBox="1">
            <a:spLocks noGrp="1"/>
          </p:cNvSpPr>
          <p:nvPr>
            <p:ph type="body" idx="1"/>
          </p:nvPr>
        </p:nvSpPr>
        <p:spPr bwMode="auto">
          <a:xfrm>
            <a:off x="503238" y="2057400"/>
            <a:ext cx="9069387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6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3200" b="1">
          <a:solidFill>
            <a:srgbClr val="000099"/>
          </a:solidFill>
          <a:latin typeface="Arial" pitchFamily="18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tabLst>
          <a:tab pos="0" algn="l"/>
          <a:tab pos="457200" algn="l"/>
          <a:tab pos="914400" algn="l"/>
          <a:tab pos="1370013" algn="l"/>
          <a:tab pos="1828800" algn="l"/>
          <a:tab pos="2286000" algn="l"/>
          <a:tab pos="2741613" algn="l"/>
          <a:tab pos="3200400" algn="l"/>
          <a:tab pos="3657600" algn="l"/>
          <a:tab pos="4114800" algn="l"/>
          <a:tab pos="4572000" algn="l"/>
          <a:tab pos="5029200" algn="l"/>
          <a:tab pos="5484813" algn="l"/>
          <a:tab pos="5943600" algn="l"/>
          <a:tab pos="6399213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0"/>
        </a:spcBef>
        <a:spcAft>
          <a:spcPct val="0"/>
        </a:spcAft>
        <a:tabLst>
          <a:tab pos="341313" algn="l"/>
          <a:tab pos="455613" algn="l"/>
          <a:tab pos="912813" algn="l"/>
          <a:tab pos="1370013" algn="l"/>
          <a:tab pos="1827213" algn="l"/>
          <a:tab pos="2284413" algn="l"/>
          <a:tab pos="2741613" algn="l"/>
          <a:tab pos="3198813" algn="l"/>
          <a:tab pos="3656013" algn="l"/>
          <a:tab pos="4113213" algn="l"/>
          <a:tab pos="4570413" algn="l"/>
          <a:tab pos="5027613" algn="l"/>
          <a:tab pos="5484813" algn="l"/>
          <a:tab pos="5942013" algn="l"/>
          <a:tab pos="6399213" algn="l"/>
          <a:tab pos="6856413" algn="l"/>
          <a:tab pos="7313613" algn="l"/>
          <a:tab pos="7770813" algn="l"/>
          <a:tab pos="8228013" algn="l"/>
          <a:tab pos="8685213" algn="l"/>
          <a:tab pos="9142413" algn="l"/>
        </a:tabLst>
        <a:defRPr lang="en-US" sz="2800">
          <a:solidFill>
            <a:srgbClr val="000000"/>
          </a:solidFill>
          <a:latin typeface="Arial" pitchFamily="1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3"/>
          <p:cNvSpPr>
            <a:spLocks/>
          </p:cNvSpPr>
          <p:nvPr/>
        </p:nvSpPr>
        <p:spPr bwMode="auto">
          <a:xfrm>
            <a:off x="730250" y="1470025"/>
            <a:ext cx="3575050" cy="5476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99"/>
                </a:solidFill>
                <a:latin typeface="Arial" pitchFamily="34" charset="0"/>
                <a:ea typeface="DejaVu Sans"/>
                <a:cs typeface="Lohit Hindi"/>
              </a:rPr>
              <a:t>This presentation</a:t>
            </a:r>
          </a:p>
        </p:txBody>
      </p:sp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154113" y="2560638"/>
            <a:ext cx="81502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800"/>
              <a:t>is primarily about the ESSL Testbed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2800"/>
          </a:p>
          <a:p>
            <a:pPr eaLnBrk="1" hangingPunct="1">
              <a:buFont typeface="Arial" pitchFamily="34" charset="0"/>
              <a:buChar char="•"/>
            </a:pPr>
            <a:r>
              <a:rPr lang="en-US" sz="2800"/>
              <a:t>will start with some motivation for the Testbed 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2800"/>
          </a:p>
          <a:p>
            <a:pPr eaLnBrk="1" hangingPunct="1">
              <a:buFont typeface="Arial" pitchFamily="34" charset="0"/>
              <a:buChar char="•"/>
            </a:pPr>
            <a:r>
              <a:rPr lang="en-US" sz="2800"/>
              <a:t>will then explain the concept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2800"/>
          </a:p>
          <a:p>
            <a:pPr eaLnBrk="1" hangingPunct="1">
              <a:buFont typeface="Arial" pitchFamily="34" charset="0"/>
              <a:buChar char="•"/>
            </a:pPr>
            <a:r>
              <a:rPr lang="en-US" sz="2800"/>
              <a:t>and finally show the current state of implementation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2800"/>
          </a:p>
        </p:txBody>
      </p:sp>
      <p:sp>
        <p:nvSpPr>
          <p:cNvPr id="2052" name="Rectangle 1"/>
          <p:cNvSpPr>
            <a:spLocks/>
          </p:cNvSpPr>
          <p:nvPr/>
        </p:nvSpPr>
        <p:spPr bwMode="auto">
          <a:xfrm>
            <a:off x="0" y="-15875"/>
            <a:ext cx="10080625" cy="75755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616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313531" y="2021075"/>
            <a:ext cx="9453562" cy="13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520" tIns="34920" rIns="74520" bIns="3492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Descending into the maelstrom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 eaLnBrk="1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Cyclone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"Emma" on 1 March 2008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312738" y="6354763"/>
            <a:ext cx="9453562" cy="6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520" tIns="34920" rIns="74520" bIns="3492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/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EUMETSAT Cyclone Week</a:t>
            </a:r>
          </a:p>
          <a:p>
            <a:pPr algn="ctr" eaLnBrk="1"/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04 June 2012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312738" y="3932237"/>
            <a:ext cx="9453562" cy="191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520" tIns="34920" rIns="74520" bIns="3492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Georg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Pistotnik</a:t>
            </a:r>
            <a:endParaRPr lang="en-US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European Severe Storms Laboratory</a:t>
            </a:r>
          </a:p>
          <a:p>
            <a:pPr algn="ctr" eaLnBrk="1"/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georg.pistotnik@essl.org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12" y="4890827"/>
            <a:ext cx="1905000" cy="2540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34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06 UTC 29 Feb 2008</a:t>
            </a: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Rapid </a:t>
            </a:r>
            <a:r>
              <a:rPr lang="de-DE" sz="2400" dirty="0" err="1" smtClean="0"/>
              <a:t>cyclogenesis</a:t>
            </a:r>
            <a:r>
              <a:rPr lang="de-DE" sz="2400" dirty="0" smtClean="0"/>
              <a:t> in </a:t>
            </a:r>
            <a:r>
              <a:rPr lang="de-DE" sz="2400" dirty="0" err="1" smtClean="0"/>
              <a:t>full</a:t>
            </a:r>
            <a:r>
              <a:rPr lang="de-DE" sz="2400" dirty="0" smtClean="0"/>
              <a:t> </a:t>
            </a:r>
            <a:r>
              <a:rPr lang="de-DE" sz="2400" dirty="0" smtClean="0"/>
              <a:t>swing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AT" sz="2400" dirty="0"/>
              <a:t>Central </a:t>
            </a:r>
            <a:r>
              <a:rPr lang="de-AT" sz="2400" dirty="0" err="1"/>
              <a:t>pressure</a:t>
            </a:r>
            <a:r>
              <a:rPr lang="de-AT" sz="2400" dirty="0"/>
              <a:t> ~</a:t>
            </a:r>
            <a:r>
              <a:rPr lang="de-AT" sz="2400" dirty="0" smtClean="0"/>
              <a:t>965 </a:t>
            </a:r>
            <a:r>
              <a:rPr lang="de-AT" sz="2400" dirty="0" err="1"/>
              <a:t>hPa</a:t>
            </a:r>
            <a:r>
              <a:rPr lang="de-AT" sz="2400" dirty="0"/>
              <a:t>, </a:t>
            </a:r>
            <a:r>
              <a:rPr lang="de-AT" sz="2400" dirty="0" err="1"/>
              <a:t>pressure</a:t>
            </a:r>
            <a:r>
              <a:rPr lang="de-AT" sz="2400" dirty="0"/>
              <a:t> </a:t>
            </a:r>
            <a:r>
              <a:rPr lang="de-AT" sz="2400" dirty="0" err="1"/>
              <a:t>drop</a:t>
            </a:r>
            <a:r>
              <a:rPr lang="de-AT" sz="2400" dirty="0"/>
              <a:t> </a:t>
            </a:r>
            <a:r>
              <a:rPr lang="de-AT" sz="2400" dirty="0" err="1"/>
              <a:t>slowing</a:t>
            </a:r>
            <a:r>
              <a:rPr lang="de-AT" sz="2400" dirty="0"/>
              <a:t> </a:t>
            </a:r>
            <a:r>
              <a:rPr lang="de-AT" sz="2400" dirty="0" smtClean="0"/>
              <a:t>down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Main </a:t>
            </a:r>
            <a:r>
              <a:rPr lang="de-DE" sz="2400" dirty="0" err="1" smtClean="0"/>
              <a:t>dynamic</a:t>
            </a:r>
            <a:r>
              <a:rPr lang="de-DE" sz="2400" dirty="0" smtClean="0"/>
              <a:t> </a:t>
            </a:r>
            <a:r>
              <a:rPr lang="de-DE" sz="2400" dirty="0" err="1" smtClean="0"/>
              <a:t>support</a:t>
            </a:r>
            <a:r>
              <a:rPr lang="de-DE" sz="2400" dirty="0" smtClean="0"/>
              <a:t> </a:t>
            </a:r>
            <a:r>
              <a:rPr lang="de-DE" sz="2400" dirty="0" err="1" smtClean="0"/>
              <a:t>starts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shift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center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</a:t>
            </a: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" y="1804937"/>
            <a:ext cx="9361488" cy="5687993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06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707312" y="2103435"/>
            <a:ext cx="20193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First </a:t>
            </a:r>
            <a:r>
              <a:rPr lang="de-AT" sz="1800" dirty="0" err="1" smtClean="0"/>
              <a:t>hint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a </a:t>
            </a:r>
            <a:r>
              <a:rPr lang="de-AT" sz="1800" dirty="0" err="1" smtClean="0"/>
              <a:t>short</a:t>
            </a:r>
            <a:r>
              <a:rPr lang="de-AT" sz="1800" dirty="0" smtClean="0"/>
              <a:t> </a:t>
            </a:r>
            <a:r>
              <a:rPr lang="de-AT" sz="1800" dirty="0" err="1" smtClean="0"/>
              <a:t>wave</a:t>
            </a:r>
            <a:r>
              <a:rPr lang="de-AT" sz="1800" dirty="0" smtClean="0"/>
              <a:t> </a:t>
            </a:r>
            <a:r>
              <a:rPr lang="de-AT" sz="1800" dirty="0" err="1" smtClean="0"/>
              <a:t>trough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3821112" y="2431323"/>
            <a:ext cx="3886200" cy="891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06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</p:spTree>
    <p:extLst>
      <p:ext uri="{BB962C8B-B14F-4D97-AF65-F5344CB8AC3E}">
        <p14:creationId xmlns:p14="http://schemas.microsoft.com/office/powerpoint/2010/main" val="1312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34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12 UTC 29 Feb 2008</a:t>
            </a: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/>
              <a:t>R</a:t>
            </a:r>
            <a:r>
              <a:rPr lang="de-DE" sz="2400" dirty="0" smtClean="0"/>
              <a:t>apid </a:t>
            </a:r>
            <a:r>
              <a:rPr lang="de-DE" sz="2400" dirty="0" err="1" smtClean="0"/>
              <a:t>cyclogenesis</a:t>
            </a:r>
            <a:r>
              <a:rPr lang="de-DE" sz="2400" dirty="0" smtClean="0"/>
              <a:t> </a:t>
            </a:r>
            <a:r>
              <a:rPr lang="de-DE" sz="2400" dirty="0" err="1" smtClean="0"/>
              <a:t>almost</a:t>
            </a:r>
            <a:r>
              <a:rPr lang="de-DE" sz="2400" dirty="0" smtClean="0"/>
              <a:t> </a:t>
            </a:r>
            <a:r>
              <a:rPr lang="de-DE" sz="2400" dirty="0" err="1" smtClean="0"/>
              <a:t>completed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AT" sz="2400" dirty="0"/>
              <a:t>Central </a:t>
            </a:r>
            <a:r>
              <a:rPr lang="de-AT" sz="2400" err="1"/>
              <a:t>pressure</a:t>
            </a:r>
            <a:r>
              <a:rPr lang="de-AT" sz="2400"/>
              <a:t> </a:t>
            </a:r>
            <a:r>
              <a:rPr lang="de-AT" sz="2400" smtClean="0"/>
              <a:t>&lt; 965 </a:t>
            </a:r>
            <a:r>
              <a:rPr lang="de-AT" sz="2400" dirty="0" err="1" smtClean="0"/>
              <a:t>hPa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First </a:t>
            </a:r>
            <a:r>
              <a:rPr lang="de-DE" sz="2400" dirty="0" err="1" smtClean="0"/>
              <a:t>signs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favourable</a:t>
            </a:r>
            <a:r>
              <a:rPr lang="de-DE" sz="2400" dirty="0" smtClean="0"/>
              <a:t> </a:t>
            </a:r>
            <a:r>
              <a:rPr lang="de-DE" sz="2400" dirty="0" err="1" smtClean="0"/>
              <a:t>interaction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dry </a:t>
            </a:r>
            <a:r>
              <a:rPr lang="de-DE" sz="2400" dirty="0" err="1" smtClean="0"/>
              <a:t>intrusion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</a:t>
            </a: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12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173912" y="2103435"/>
            <a:ext cx="25527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Short </a:t>
            </a:r>
            <a:r>
              <a:rPr lang="de-AT" sz="1800" dirty="0" err="1" smtClean="0"/>
              <a:t>wave</a:t>
            </a:r>
            <a:r>
              <a:rPr lang="de-AT" sz="1800" dirty="0" smtClean="0"/>
              <a:t> </a:t>
            </a:r>
            <a:r>
              <a:rPr lang="de-AT" sz="1800" dirty="0" err="1" smtClean="0"/>
              <a:t>trough</a:t>
            </a:r>
            <a:r>
              <a:rPr lang="de-AT" sz="1800" dirty="0" smtClean="0"/>
              <a:t> </a:t>
            </a:r>
            <a:r>
              <a:rPr lang="de-AT" sz="1800" dirty="0" err="1" smtClean="0"/>
              <a:t>gets</a:t>
            </a:r>
            <a:r>
              <a:rPr lang="de-AT" sz="1800" dirty="0" smtClean="0"/>
              <a:t> </a:t>
            </a:r>
            <a:r>
              <a:rPr lang="de-AT" sz="1800" dirty="0" err="1" smtClean="0"/>
              <a:t>more</a:t>
            </a:r>
            <a:r>
              <a:rPr lang="de-AT" sz="1800" dirty="0" smtClean="0"/>
              <a:t> </a:t>
            </a:r>
            <a:r>
              <a:rPr lang="de-AT" sz="1800" dirty="0" err="1" smtClean="0"/>
              <a:t>pronounced</a:t>
            </a:r>
            <a:endParaRPr lang="de-AT" sz="1800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4278311" y="2428625"/>
            <a:ext cx="2895602" cy="11988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12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35712" y="2103435"/>
            <a:ext cx="33909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Low </a:t>
            </a:r>
            <a:r>
              <a:rPr lang="de-AT" sz="1800" dirty="0" err="1" smtClean="0"/>
              <a:t>pressure</a:t>
            </a:r>
            <a:r>
              <a:rPr lang="de-AT" sz="1800" dirty="0" smtClean="0"/>
              <a:t> </a:t>
            </a:r>
            <a:r>
              <a:rPr lang="de-AT" sz="1800" dirty="0" err="1" smtClean="0"/>
              <a:t>center</a:t>
            </a:r>
            <a:r>
              <a:rPr lang="de-AT" sz="1800" dirty="0" smtClean="0"/>
              <a:t> </a:t>
            </a:r>
            <a:r>
              <a:rPr lang="de-AT" sz="1800" dirty="0" err="1" smtClean="0"/>
              <a:t>slips</a:t>
            </a:r>
            <a:r>
              <a:rPr lang="de-AT" sz="1800" dirty="0" smtClean="0"/>
              <a:t> </a:t>
            </a:r>
            <a:r>
              <a:rPr lang="de-AT" sz="1800" dirty="0" err="1" smtClean="0"/>
              <a:t>away</a:t>
            </a:r>
            <a:r>
              <a:rPr lang="de-AT" sz="1800" dirty="0" smtClean="0"/>
              <a:t> </a:t>
            </a:r>
            <a:r>
              <a:rPr lang="de-AT" sz="1800" dirty="0" err="1" smtClean="0"/>
              <a:t>from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 </a:t>
            </a:r>
            <a:r>
              <a:rPr lang="de-AT" sz="1800" dirty="0" err="1" smtClean="0"/>
              <a:t>exit</a:t>
            </a:r>
            <a:r>
              <a:rPr lang="de-AT" sz="1800" dirty="0" smtClean="0"/>
              <a:t> </a:t>
            </a:r>
            <a:r>
              <a:rPr lang="de-AT" sz="1800" dirty="0" err="1" smtClean="0"/>
              <a:t>region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jet</a:t>
            </a:r>
            <a:r>
              <a:rPr lang="de-AT" sz="1800" dirty="0" smtClean="0"/>
              <a:t> </a:t>
            </a:r>
            <a:r>
              <a:rPr lang="de-AT" sz="1800" dirty="0" err="1" smtClean="0"/>
              <a:t>streak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4202112" y="2431323"/>
            <a:ext cx="2141300" cy="891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17" idx="1"/>
          </p:cNvCxnSpPr>
          <p:nvPr/>
        </p:nvCxnSpPr>
        <p:spPr>
          <a:xfrm flipH="1">
            <a:off x="4506912" y="3126028"/>
            <a:ext cx="2133601" cy="9559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640513" y="2798140"/>
            <a:ext cx="3086100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Cold</a:t>
            </a:r>
            <a:r>
              <a:rPr lang="de-AT" sz="1800" dirty="0" smtClean="0"/>
              <a:t> front </a:t>
            </a:r>
            <a:r>
              <a:rPr lang="de-AT" sz="1800" dirty="0" err="1" smtClean="0"/>
              <a:t>crosses</a:t>
            </a:r>
            <a:r>
              <a:rPr lang="de-AT" sz="1800" dirty="0" smtClean="0"/>
              <a:t> Scotland, </a:t>
            </a:r>
            <a:r>
              <a:rPr lang="de-AT" sz="1800" dirty="0" err="1" smtClean="0"/>
              <a:t>no</a:t>
            </a:r>
            <a:r>
              <a:rPr lang="de-AT" sz="1800" dirty="0" smtClean="0"/>
              <a:t>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</a:t>
            </a:r>
            <a:r>
              <a:rPr lang="de-AT" sz="1800" dirty="0" err="1" smtClean="0"/>
              <a:t>weather</a:t>
            </a:r>
            <a:r>
              <a:rPr lang="de-AT" sz="1800" dirty="0" smtClean="0"/>
              <a:t> </a:t>
            </a:r>
            <a:r>
              <a:rPr lang="de-AT" sz="1800" dirty="0" err="1" smtClean="0"/>
              <a:t>yet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1312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34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18 UTC 29 Feb 2008</a:t>
            </a: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„Emma“ </a:t>
            </a:r>
            <a:r>
              <a:rPr lang="de-DE" sz="2400" dirty="0" err="1" smtClean="0"/>
              <a:t>reaches</a:t>
            </a:r>
            <a:r>
              <a:rPr lang="de-DE" sz="2400" dirty="0" smtClean="0"/>
              <a:t> </a:t>
            </a:r>
            <a:r>
              <a:rPr lang="de-DE" sz="2400" dirty="0" err="1" smtClean="0"/>
              <a:t>mature</a:t>
            </a:r>
            <a:r>
              <a:rPr lang="de-DE" sz="2400" dirty="0" smtClean="0"/>
              <a:t> </a:t>
            </a:r>
            <a:r>
              <a:rPr lang="de-DE" sz="2400" dirty="0" err="1" smtClean="0"/>
              <a:t>stage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AT" sz="2400" dirty="0"/>
              <a:t>Minimum </a:t>
            </a:r>
            <a:r>
              <a:rPr lang="de-AT" sz="2400" dirty="0" err="1"/>
              <a:t>central</a:t>
            </a:r>
            <a:r>
              <a:rPr lang="de-AT" sz="2400" dirty="0"/>
              <a:t> </a:t>
            </a:r>
            <a:r>
              <a:rPr lang="de-AT" sz="2400" dirty="0" err="1"/>
              <a:t>pressure</a:t>
            </a:r>
            <a:r>
              <a:rPr lang="de-AT" sz="2400" dirty="0"/>
              <a:t> &lt; 960 </a:t>
            </a:r>
            <a:r>
              <a:rPr lang="de-AT" sz="2400" dirty="0" err="1" smtClean="0"/>
              <a:t>hPa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/>
              <a:t>F</a:t>
            </a:r>
            <a:r>
              <a:rPr lang="de-DE" sz="2400" dirty="0" err="1" smtClean="0"/>
              <a:t>avourable</a:t>
            </a:r>
            <a:r>
              <a:rPr lang="de-DE" sz="2400" dirty="0" smtClean="0"/>
              <a:t> </a:t>
            </a:r>
            <a:r>
              <a:rPr lang="de-DE" sz="2400" dirty="0" err="1" smtClean="0"/>
              <a:t>interaction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dry </a:t>
            </a:r>
            <a:r>
              <a:rPr lang="de-DE" sz="2400" dirty="0" err="1" smtClean="0"/>
              <a:t>intrusion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 </a:t>
            </a:r>
            <a:r>
              <a:rPr lang="de-DE" sz="2400" dirty="0" err="1" smtClean="0"/>
              <a:t>intensifies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18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31112" y="2103435"/>
            <a:ext cx="2095501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Short </a:t>
            </a:r>
            <a:r>
              <a:rPr lang="de-AT" sz="1800" dirty="0" err="1" smtClean="0"/>
              <a:t>wave</a:t>
            </a:r>
            <a:r>
              <a:rPr lang="de-AT" sz="1800" dirty="0" smtClean="0"/>
              <a:t> </a:t>
            </a:r>
            <a:r>
              <a:rPr lang="de-AT" sz="1800" dirty="0" err="1" smtClean="0"/>
              <a:t>trough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4659312" y="2300930"/>
            <a:ext cx="2971800" cy="16313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402511" y="2560637"/>
            <a:ext cx="2324099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First </a:t>
            </a:r>
            <a:r>
              <a:rPr lang="de-AT" sz="1800" dirty="0" err="1" smtClean="0"/>
              <a:t>signs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a </a:t>
            </a:r>
            <a:r>
              <a:rPr lang="de-AT" sz="1800" dirty="0" err="1" smtClean="0"/>
              <a:t>s</a:t>
            </a:r>
            <a:r>
              <a:rPr lang="de-AT" sz="1800" dirty="0" err="1" smtClean="0"/>
              <a:t>plit</a:t>
            </a:r>
            <a:r>
              <a:rPr lang="de-AT" sz="1800" dirty="0" smtClean="0"/>
              <a:t> </a:t>
            </a:r>
            <a:r>
              <a:rPr lang="de-AT" sz="1800" dirty="0" smtClean="0"/>
              <a:t>front </a:t>
            </a:r>
            <a:r>
              <a:rPr lang="de-AT" sz="1800" dirty="0" err="1" smtClean="0"/>
              <a:t>over</a:t>
            </a:r>
            <a:r>
              <a:rPr lang="de-AT" sz="1800" dirty="0" smtClean="0"/>
              <a:t> North </a:t>
            </a:r>
            <a:r>
              <a:rPr lang="de-AT" sz="1800" dirty="0" err="1" smtClean="0"/>
              <a:t>Sea</a:t>
            </a:r>
            <a:endParaRPr lang="de-AT" sz="1800" dirty="0"/>
          </a:p>
        </p:txBody>
      </p:sp>
      <p:cxnSp>
        <p:nvCxnSpPr>
          <p:cNvPr id="11" name="Gerade Verbindung mit Pfeil 10"/>
          <p:cNvCxnSpPr>
            <a:stCxn id="10" idx="1"/>
          </p:cNvCxnSpPr>
          <p:nvPr/>
        </p:nvCxnSpPr>
        <p:spPr>
          <a:xfrm flipH="1">
            <a:off x="4735513" y="2888525"/>
            <a:ext cx="2666998" cy="12563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18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707312" y="2103435"/>
            <a:ext cx="20193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Jet </a:t>
            </a:r>
            <a:r>
              <a:rPr lang="de-AT" sz="1800" dirty="0" err="1" smtClean="0"/>
              <a:t>streak</a:t>
            </a:r>
            <a:r>
              <a:rPr lang="de-AT" sz="1800" dirty="0" smtClean="0"/>
              <a:t> </a:t>
            </a:r>
            <a:r>
              <a:rPr lang="de-AT" sz="1800" dirty="0" err="1" smtClean="0"/>
              <a:t>starts</a:t>
            </a:r>
            <a:r>
              <a:rPr lang="de-AT" sz="1800" dirty="0" smtClean="0"/>
              <a:t> </a:t>
            </a:r>
            <a:r>
              <a:rPr lang="de-AT" sz="1800" dirty="0" err="1" smtClean="0"/>
              <a:t>to</a:t>
            </a:r>
            <a:r>
              <a:rPr lang="de-AT" sz="1800" dirty="0" smtClean="0"/>
              <a:t> </a:t>
            </a:r>
            <a:r>
              <a:rPr lang="de-AT" sz="1800" dirty="0" err="1" smtClean="0"/>
              <a:t>cross</a:t>
            </a:r>
            <a:r>
              <a:rPr lang="de-AT" sz="1800" dirty="0" smtClean="0"/>
              <a:t> </a:t>
            </a:r>
            <a:r>
              <a:rPr lang="de-AT" sz="1800" dirty="0" err="1" smtClean="0"/>
              <a:t>cold</a:t>
            </a:r>
            <a:r>
              <a:rPr lang="de-AT" sz="1800" dirty="0" smtClean="0"/>
              <a:t> front</a:t>
            </a:r>
            <a:endParaRPr lang="de-AT" sz="18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173912" y="2777497"/>
            <a:ext cx="25527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Left</a:t>
            </a:r>
            <a:r>
              <a:rPr lang="de-AT" sz="1800" dirty="0" smtClean="0"/>
              <a:t> </a:t>
            </a:r>
            <a:r>
              <a:rPr lang="de-AT" sz="1800" dirty="0" err="1" smtClean="0"/>
              <a:t>exit</a:t>
            </a:r>
            <a:r>
              <a:rPr lang="de-AT" sz="1800" dirty="0" smtClean="0"/>
              <a:t> </a:t>
            </a:r>
            <a:r>
              <a:rPr lang="de-AT" sz="1800" dirty="0" err="1" smtClean="0"/>
              <a:t>region</a:t>
            </a:r>
            <a:r>
              <a:rPr lang="de-AT" sz="1800" dirty="0" smtClean="0"/>
              <a:t> </a:t>
            </a:r>
            <a:r>
              <a:rPr lang="de-AT" sz="1800" dirty="0" err="1" smtClean="0"/>
              <a:t>spreads</a:t>
            </a:r>
            <a:r>
              <a:rPr lang="de-AT" sz="1800" dirty="0" smtClean="0"/>
              <a:t> </a:t>
            </a:r>
            <a:r>
              <a:rPr lang="de-AT" sz="1800" dirty="0" err="1" smtClean="0"/>
              <a:t>over</a:t>
            </a:r>
            <a:r>
              <a:rPr lang="de-AT" sz="1800" dirty="0" smtClean="0"/>
              <a:t> </a:t>
            </a:r>
            <a:r>
              <a:rPr lang="de-AT" sz="1800" dirty="0" err="1" smtClean="0"/>
              <a:t>cold</a:t>
            </a:r>
            <a:r>
              <a:rPr lang="de-AT" sz="1800" dirty="0" smtClean="0"/>
              <a:t> front</a:t>
            </a:r>
            <a:endParaRPr lang="de-AT" sz="1800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4278312" y="2431323"/>
            <a:ext cx="3429000" cy="18819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4735512" y="3116583"/>
            <a:ext cx="2438400" cy="11204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183887" y="3470858"/>
            <a:ext cx="2534241" cy="932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Trailing</a:t>
            </a:r>
            <a:r>
              <a:rPr lang="de-AT" sz="1800" dirty="0" smtClean="0"/>
              <a:t> </a:t>
            </a:r>
            <a:r>
              <a:rPr lang="de-AT" sz="1800" dirty="0" err="1" smtClean="0"/>
              <a:t>cold</a:t>
            </a:r>
            <a:r>
              <a:rPr lang="de-AT" sz="1800" dirty="0" smtClean="0"/>
              <a:t> front </a:t>
            </a:r>
            <a:r>
              <a:rPr lang="de-AT" sz="1800" dirty="0" err="1" smtClean="0"/>
              <a:t>crosses</a:t>
            </a:r>
            <a:r>
              <a:rPr lang="de-AT" sz="1800" dirty="0" smtClean="0"/>
              <a:t> British </a:t>
            </a:r>
            <a:r>
              <a:rPr lang="de-AT" sz="1800" dirty="0" err="1" smtClean="0"/>
              <a:t>Isles</a:t>
            </a:r>
            <a:r>
              <a:rPr lang="de-AT" sz="1800" dirty="0" smtClean="0"/>
              <a:t>, still </a:t>
            </a:r>
            <a:r>
              <a:rPr lang="de-AT" sz="1800" dirty="0" err="1" smtClean="0"/>
              <a:t>no</a:t>
            </a:r>
            <a:r>
              <a:rPr lang="de-AT" sz="1800" dirty="0" smtClean="0"/>
              <a:t>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</a:t>
            </a:r>
            <a:r>
              <a:rPr lang="de-AT" sz="1800" dirty="0" err="1" smtClean="0"/>
              <a:t>weather</a:t>
            </a:r>
            <a:endParaRPr lang="de-AT" sz="1800" dirty="0"/>
          </a:p>
        </p:txBody>
      </p:sp>
      <p:cxnSp>
        <p:nvCxnSpPr>
          <p:cNvPr id="13" name="Gerade Verbindung mit Pfeil 12"/>
          <p:cNvCxnSpPr>
            <a:stCxn id="12" idx="1"/>
          </p:cNvCxnSpPr>
          <p:nvPr/>
        </p:nvCxnSpPr>
        <p:spPr>
          <a:xfrm flipH="1">
            <a:off x="4506912" y="3937246"/>
            <a:ext cx="2676975" cy="452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34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00 UTC 01 March 2008</a:t>
            </a: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Well-</a:t>
            </a:r>
            <a:r>
              <a:rPr lang="de-DE" sz="2400" dirty="0" err="1"/>
              <a:t>a</a:t>
            </a:r>
            <a:r>
              <a:rPr lang="de-DE" sz="2400" dirty="0" err="1" smtClean="0"/>
              <a:t>dvanced</a:t>
            </a:r>
            <a:r>
              <a:rPr lang="de-DE" sz="2400" dirty="0" smtClean="0"/>
              <a:t> </a:t>
            </a:r>
            <a:r>
              <a:rPr lang="de-DE" sz="2400" dirty="0" err="1" smtClean="0"/>
              <a:t>stage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rapid </a:t>
            </a:r>
            <a:r>
              <a:rPr lang="de-DE" sz="2400" dirty="0" err="1" smtClean="0"/>
              <a:t>cyclogenesis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AT" sz="2400" dirty="0"/>
              <a:t>Central </a:t>
            </a:r>
            <a:r>
              <a:rPr lang="de-AT" sz="2400" dirty="0" err="1"/>
              <a:t>pressure</a:t>
            </a:r>
            <a:r>
              <a:rPr lang="de-AT" sz="2400" dirty="0"/>
              <a:t> </a:t>
            </a:r>
            <a:r>
              <a:rPr lang="de-AT" sz="2400" dirty="0" err="1"/>
              <a:t>constantly</a:t>
            </a:r>
            <a:r>
              <a:rPr lang="de-AT" sz="2400" dirty="0"/>
              <a:t> </a:t>
            </a:r>
            <a:r>
              <a:rPr lang="de-AT" sz="2400" dirty="0" err="1"/>
              <a:t>at</a:t>
            </a:r>
            <a:r>
              <a:rPr lang="de-AT" sz="2400" dirty="0"/>
              <a:t> ~960 </a:t>
            </a:r>
            <a:r>
              <a:rPr lang="de-AT" sz="2400" dirty="0" err="1" smtClean="0"/>
              <a:t>hPa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First </a:t>
            </a:r>
            <a:r>
              <a:rPr lang="de-DE" sz="2400" dirty="0" err="1" smtClean="0"/>
              <a:t>signs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favourable</a:t>
            </a:r>
            <a:r>
              <a:rPr lang="de-DE" sz="2400" dirty="0" smtClean="0"/>
              <a:t> </a:t>
            </a:r>
            <a:r>
              <a:rPr lang="de-DE" sz="2400" dirty="0" err="1" smtClean="0"/>
              <a:t>interaction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dry </a:t>
            </a:r>
            <a:r>
              <a:rPr lang="de-DE" sz="2400" dirty="0" err="1" smtClean="0"/>
              <a:t>intrusion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</a:t>
            </a: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53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Contents:</a:t>
            </a:r>
          </a:p>
          <a:p>
            <a:pPr eaLnBrk="1" hangingPunct="1"/>
            <a:endParaRPr lang="de-DE" sz="2400" dirty="0" smtClean="0"/>
          </a:p>
          <a:p>
            <a:pPr eaLnBrk="1" hangingPunct="1">
              <a:buFont typeface="+mj-lt"/>
              <a:buAutoNum type="arabicPeriod"/>
            </a:pPr>
            <a:r>
              <a:rPr lang="de-DE" sz="2400" dirty="0" err="1" smtClean="0"/>
              <a:t>Introduction</a:t>
            </a:r>
            <a:endParaRPr lang="de-DE" sz="2400" dirty="0" smtClean="0"/>
          </a:p>
          <a:p>
            <a:pPr eaLnBrk="1" hangingPunct="1">
              <a:buFont typeface="+mj-lt"/>
              <a:buAutoNum type="arabicPeriod"/>
            </a:pPr>
            <a:endParaRPr lang="de-DE" sz="2400" dirty="0"/>
          </a:p>
          <a:p>
            <a:pPr eaLnBrk="1" hangingPunct="1">
              <a:buFont typeface="+mj-lt"/>
              <a:buAutoNum type="arabicPeriod"/>
            </a:pPr>
            <a:r>
              <a:rPr lang="de-DE" sz="2400" dirty="0" err="1" smtClean="0"/>
              <a:t>Synoptic-scale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developments</a:t>
            </a:r>
            <a:endParaRPr lang="de-DE" sz="2400" dirty="0" smtClean="0"/>
          </a:p>
          <a:p>
            <a:pPr eaLnBrk="1" hangingPunct="1">
              <a:buFont typeface="+mj-lt"/>
              <a:buAutoNum type="arabicPeriod"/>
            </a:pPr>
            <a:endParaRPr lang="de-DE" sz="2400" dirty="0"/>
          </a:p>
          <a:p>
            <a:pPr eaLnBrk="1" hangingPunct="1">
              <a:buFont typeface="+mj-lt"/>
              <a:buAutoNum type="arabicPeriod"/>
            </a:pPr>
            <a:r>
              <a:rPr lang="de-DE" sz="2400" dirty="0" err="1" smtClean="0"/>
              <a:t>Mesoscale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developments</a:t>
            </a:r>
            <a:endParaRPr lang="de-DE" sz="2400" dirty="0" smtClean="0"/>
          </a:p>
          <a:p>
            <a:pPr eaLnBrk="1" hangingPunct="1">
              <a:buFont typeface="+mj-lt"/>
              <a:buAutoNum type="arabicPeriod"/>
            </a:pPr>
            <a:endParaRPr lang="de-DE" sz="2400" dirty="0"/>
          </a:p>
          <a:p>
            <a:pPr eaLnBrk="1" hangingPunct="1">
              <a:buFont typeface="+mj-lt"/>
              <a:buAutoNum type="arabicPeriod"/>
            </a:pPr>
            <a:r>
              <a:rPr lang="de-DE" sz="2400" dirty="0" smtClean="0"/>
              <a:t>Small-</a:t>
            </a:r>
            <a:r>
              <a:rPr lang="de-DE" sz="2400" dirty="0" err="1" smtClean="0"/>
              <a:t>scale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developments</a:t>
            </a:r>
            <a:endParaRPr lang="de-DE" sz="2400" dirty="0" smtClean="0"/>
          </a:p>
          <a:p>
            <a:pPr eaLnBrk="1" hangingPunct="1">
              <a:buFont typeface="+mj-lt"/>
              <a:buAutoNum type="arabicPeriod"/>
            </a:pPr>
            <a:endParaRPr lang="de-DE" sz="2400" dirty="0"/>
          </a:p>
          <a:p>
            <a:pPr eaLnBrk="1" hangingPunct="1">
              <a:buFont typeface="+mj-lt"/>
              <a:buAutoNum type="arabicPeriod"/>
            </a:pPr>
            <a:r>
              <a:rPr lang="de-DE" sz="2400" dirty="0" err="1" smtClean="0"/>
              <a:t>Conclusions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/>
              <a:t>||</a:t>
            </a:r>
            <a:r>
              <a:rPr lang="de-DE" sz="2000" dirty="0" smtClean="0"/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synoptic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00 UTC 01 March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31112" y="2103435"/>
            <a:ext cx="2095501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Short </a:t>
            </a:r>
            <a:r>
              <a:rPr lang="de-AT" sz="1800" dirty="0" err="1" smtClean="0"/>
              <a:t>wave</a:t>
            </a:r>
            <a:r>
              <a:rPr lang="de-AT" sz="1800" dirty="0" smtClean="0"/>
              <a:t> </a:t>
            </a:r>
            <a:r>
              <a:rPr lang="de-AT" sz="1800" dirty="0" err="1" smtClean="0"/>
              <a:t>trough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4354512" y="2300930"/>
            <a:ext cx="3276600" cy="17837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173912" y="2510102"/>
            <a:ext cx="2554715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Flow </a:t>
            </a:r>
            <a:r>
              <a:rPr lang="de-AT" sz="1800" dirty="0" err="1" smtClean="0"/>
              <a:t>turns</a:t>
            </a:r>
            <a:r>
              <a:rPr lang="de-AT" sz="1800" dirty="0" smtClean="0"/>
              <a:t> </a:t>
            </a:r>
            <a:r>
              <a:rPr lang="de-AT" sz="1800" dirty="0" err="1" smtClean="0"/>
              <a:t>increasingly</a:t>
            </a:r>
            <a:r>
              <a:rPr lang="de-AT" sz="1800" dirty="0" smtClean="0"/>
              <a:t> </a:t>
            </a:r>
            <a:r>
              <a:rPr lang="de-AT" sz="1800" dirty="0" err="1" smtClean="0"/>
              <a:t>to</a:t>
            </a:r>
            <a:r>
              <a:rPr lang="de-AT" sz="1800" dirty="0" smtClean="0"/>
              <a:t> </a:t>
            </a:r>
            <a:r>
              <a:rPr lang="de-AT" sz="1800" dirty="0" err="1" smtClean="0"/>
              <a:t>the</a:t>
            </a:r>
            <a:r>
              <a:rPr lang="de-AT" sz="1800" dirty="0" smtClean="0"/>
              <a:t> </a:t>
            </a:r>
            <a:r>
              <a:rPr lang="de-AT" sz="1800" dirty="0" err="1" smtClean="0"/>
              <a:t>Northwest</a:t>
            </a:r>
            <a:endParaRPr lang="de-AT" sz="1800" dirty="0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4278312" y="2837990"/>
            <a:ext cx="2895600" cy="13990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252126" y="3209625"/>
            <a:ext cx="24765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Split front </a:t>
            </a:r>
            <a:r>
              <a:rPr lang="de-AT" sz="1800" dirty="0" err="1" smtClean="0"/>
              <a:t>approaches</a:t>
            </a:r>
            <a:r>
              <a:rPr lang="de-AT" sz="1800" dirty="0" smtClean="0"/>
              <a:t> </a:t>
            </a:r>
            <a:r>
              <a:rPr lang="de-AT" sz="1800" dirty="0" err="1" smtClean="0"/>
              <a:t>shore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North </a:t>
            </a:r>
            <a:r>
              <a:rPr lang="de-AT" sz="1800" dirty="0" err="1" smtClean="0"/>
              <a:t>Sea</a:t>
            </a:r>
            <a:endParaRPr lang="de-AT" sz="1800" dirty="0"/>
          </a:p>
        </p:txBody>
      </p:sp>
      <p:cxnSp>
        <p:nvCxnSpPr>
          <p:cNvPr id="13" name="Gerade Verbindung mit Pfeil 12"/>
          <p:cNvCxnSpPr>
            <a:stCxn id="10" idx="1"/>
          </p:cNvCxnSpPr>
          <p:nvPr/>
        </p:nvCxnSpPr>
        <p:spPr>
          <a:xfrm flipH="1">
            <a:off x="4887912" y="3537513"/>
            <a:ext cx="2364214" cy="9281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00 UTC 01 March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8712" y="2103435"/>
            <a:ext cx="2247901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Left</a:t>
            </a:r>
            <a:r>
              <a:rPr lang="de-AT" sz="1800" dirty="0" smtClean="0"/>
              <a:t> </a:t>
            </a:r>
            <a:r>
              <a:rPr lang="de-AT" sz="1800" dirty="0" err="1" smtClean="0"/>
              <a:t>exit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jet</a:t>
            </a:r>
            <a:r>
              <a:rPr lang="de-AT" sz="1800" dirty="0" smtClean="0"/>
              <a:t> </a:t>
            </a:r>
            <a:r>
              <a:rPr lang="de-AT" sz="1800" dirty="0" err="1" smtClean="0"/>
              <a:t>streak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4659312" y="2292030"/>
            <a:ext cx="2819400" cy="20974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250112" y="2521236"/>
            <a:ext cx="2476501" cy="932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First </a:t>
            </a:r>
            <a:r>
              <a:rPr lang="de-AT" sz="1800" dirty="0" err="1" smtClean="0"/>
              <a:t>isolated</a:t>
            </a:r>
            <a:r>
              <a:rPr lang="de-AT" sz="1800" dirty="0" smtClean="0"/>
              <a:t>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along</a:t>
            </a:r>
            <a:r>
              <a:rPr lang="de-AT" sz="1800" dirty="0" smtClean="0"/>
              <a:t> </a:t>
            </a:r>
            <a:r>
              <a:rPr lang="de-AT" sz="1800" dirty="0" err="1" smtClean="0"/>
              <a:t>cold</a:t>
            </a:r>
            <a:r>
              <a:rPr lang="de-AT" sz="1800" dirty="0" smtClean="0"/>
              <a:t> front, </a:t>
            </a:r>
            <a:r>
              <a:rPr lang="de-AT" sz="1800" dirty="0" err="1" smtClean="0"/>
              <a:t>first</a:t>
            </a:r>
            <a:r>
              <a:rPr lang="de-AT" sz="1800" dirty="0" smtClean="0"/>
              <a:t>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wind </a:t>
            </a:r>
            <a:r>
              <a:rPr lang="de-AT" sz="1800" dirty="0" err="1" smtClean="0"/>
              <a:t>gusts</a:t>
            </a:r>
            <a:endParaRPr lang="de-AT" sz="1800" dirty="0"/>
          </a:p>
        </p:txBody>
      </p:sp>
      <p:cxnSp>
        <p:nvCxnSpPr>
          <p:cNvPr id="11" name="Gerade Verbindung mit Pfeil 10"/>
          <p:cNvCxnSpPr>
            <a:stCxn id="10" idx="1"/>
          </p:cNvCxnSpPr>
          <p:nvPr/>
        </p:nvCxnSpPr>
        <p:spPr>
          <a:xfrm flipH="1">
            <a:off x="4887912" y="2987624"/>
            <a:ext cx="2362200" cy="14780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9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06 UTC 01 March 2008</a:t>
            </a:r>
            <a:endParaRPr lang="de-DE" sz="2400" dirty="0">
              <a:solidFill>
                <a:schemeClr val="tx2"/>
              </a:solidFill>
            </a:endParaRP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Center </a:t>
            </a:r>
            <a:r>
              <a:rPr lang="de-DE" sz="2400" dirty="0" err="1" smtClean="0"/>
              <a:t>of</a:t>
            </a:r>
            <a:r>
              <a:rPr lang="de-DE" sz="2400" dirty="0" smtClean="0"/>
              <a:t> „Emma“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located</a:t>
            </a:r>
            <a:r>
              <a:rPr lang="de-DE" sz="2400" dirty="0" smtClean="0"/>
              <a:t> </a:t>
            </a:r>
            <a:r>
              <a:rPr lang="de-DE" sz="2400" dirty="0" err="1" smtClean="0"/>
              <a:t>over</a:t>
            </a:r>
            <a:r>
              <a:rPr lang="de-DE" sz="2400" dirty="0" smtClean="0"/>
              <a:t> </a:t>
            </a:r>
            <a:r>
              <a:rPr lang="de-DE" sz="2400" dirty="0" err="1" smtClean="0"/>
              <a:t>Norwegian</a:t>
            </a:r>
            <a:r>
              <a:rPr lang="de-DE" sz="2400" dirty="0" smtClean="0"/>
              <a:t> </a:t>
            </a:r>
            <a:r>
              <a:rPr lang="de-DE" sz="2400" dirty="0" err="1" smtClean="0"/>
              <a:t>Sea</a:t>
            </a:r>
            <a:r>
              <a:rPr lang="de-DE" sz="2400" dirty="0" smtClean="0"/>
              <a:t>, </a:t>
            </a:r>
            <a:r>
              <a:rPr lang="de-DE" sz="2400" dirty="0" err="1" smtClean="0"/>
              <a:t>central</a:t>
            </a:r>
            <a:r>
              <a:rPr lang="de-DE" sz="2400" dirty="0" smtClean="0"/>
              <a:t>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starts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rise</a:t>
            </a:r>
            <a:r>
              <a:rPr lang="de-DE" sz="2400" dirty="0" smtClean="0"/>
              <a:t> </a:t>
            </a:r>
            <a:r>
              <a:rPr lang="de-DE" sz="2400" dirty="0" err="1" smtClean="0"/>
              <a:t>again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Secondary</a:t>
            </a:r>
            <a:r>
              <a:rPr lang="de-DE" sz="2400" dirty="0" smtClean="0"/>
              <a:t> </a:t>
            </a:r>
            <a:r>
              <a:rPr lang="de-DE" sz="2400" dirty="0" err="1" smtClean="0"/>
              <a:t>center</a:t>
            </a:r>
            <a:r>
              <a:rPr lang="de-DE" sz="2400" dirty="0" smtClean="0"/>
              <a:t> </a:t>
            </a:r>
            <a:r>
              <a:rPr lang="de-DE" sz="2400" dirty="0" err="1" smtClean="0"/>
              <a:t>forms</a:t>
            </a:r>
            <a:r>
              <a:rPr lang="de-DE" sz="2400" dirty="0" smtClean="0"/>
              <a:t> </a:t>
            </a:r>
            <a:r>
              <a:rPr lang="de-DE" sz="2400" dirty="0" err="1" smtClean="0"/>
              <a:t>further</a:t>
            </a:r>
            <a:r>
              <a:rPr lang="de-DE" sz="2400" dirty="0" smtClean="0"/>
              <a:t> South (Skagerrak </a:t>
            </a:r>
            <a:r>
              <a:rPr lang="de-DE" sz="2400" dirty="0" err="1" smtClean="0"/>
              <a:t>cyclogenesis</a:t>
            </a:r>
            <a:r>
              <a:rPr lang="de-DE" sz="2400" dirty="0" smtClean="0"/>
              <a:t>)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Fully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developed</a:t>
            </a:r>
            <a:r>
              <a:rPr lang="de-DE" sz="2400" dirty="0" smtClean="0"/>
              <a:t> </a:t>
            </a:r>
            <a:r>
              <a:rPr lang="de-DE" sz="2400" dirty="0" err="1" smtClean="0"/>
              <a:t>split</a:t>
            </a:r>
            <a:r>
              <a:rPr lang="de-DE" sz="2400" dirty="0" smtClean="0"/>
              <a:t> front </a:t>
            </a:r>
            <a:r>
              <a:rPr lang="de-DE" sz="2400" dirty="0" err="1" smtClean="0"/>
              <a:t>invades</a:t>
            </a:r>
            <a:r>
              <a:rPr lang="de-DE" sz="2400" dirty="0" smtClean="0"/>
              <a:t> Central Europe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Episode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extremely</a:t>
            </a:r>
            <a:r>
              <a:rPr lang="de-DE" sz="2400" dirty="0" smtClean="0"/>
              <a:t> </a:t>
            </a:r>
            <a:r>
              <a:rPr lang="de-DE" sz="2400" dirty="0" err="1" smtClean="0"/>
              <a:t>severe</a:t>
            </a:r>
            <a:r>
              <a:rPr lang="de-DE" sz="2400" dirty="0" smtClean="0"/>
              <a:t> </a:t>
            </a:r>
            <a:r>
              <a:rPr lang="de-DE" sz="2400" dirty="0" err="1" smtClean="0"/>
              <a:t>weather</a:t>
            </a:r>
            <a:r>
              <a:rPr lang="de-DE" sz="2400" dirty="0"/>
              <a:t> </a:t>
            </a:r>
            <a:r>
              <a:rPr lang="de-DE" sz="2400" dirty="0" err="1" smtClean="0"/>
              <a:t>along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 </a:t>
            </a:r>
            <a:r>
              <a:rPr lang="de-DE" sz="2400" dirty="0" err="1" smtClean="0"/>
              <a:t>begins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Extraordinary</a:t>
            </a:r>
            <a:r>
              <a:rPr lang="de-DE" sz="2400" dirty="0" smtClean="0"/>
              <a:t> </a:t>
            </a:r>
            <a:r>
              <a:rPr lang="de-DE" sz="2400" dirty="0" err="1" smtClean="0"/>
              <a:t>lightning</a:t>
            </a:r>
            <a:r>
              <a:rPr lang="de-DE" sz="2400" dirty="0" smtClean="0"/>
              <a:t> </a:t>
            </a:r>
            <a:r>
              <a:rPr lang="de-DE" sz="2400" dirty="0" err="1" smtClean="0"/>
              <a:t>activity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a wintertime </a:t>
            </a:r>
            <a:r>
              <a:rPr lang="de-DE" sz="2400" dirty="0" err="1" smtClean="0"/>
              <a:t>storm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06 UTC 01 March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07312" y="2103435"/>
            <a:ext cx="20193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Highly</a:t>
            </a:r>
            <a:r>
              <a:rPr lang="de-AT" sz="1800" dirty="0" smtClean="0"/>
              <a:t> </a:t>
            </a:r>
            <a:r>
              <a:rPr lang="de-AT" sz="1800" dirty="0" err="1" smtClean="0"/>
              <a:t>amplified</a:t>
            </a:r>
            <a:r>
              <a:rPr lang="de-AT" sz="1800" dirty="0" smtClean="0"/>
              <a:t> </a:t>
            </a:r>
            <a:r>
              <a:rPr lang="de-AT" sz="1800" dirty="0" err="1" smtClean="0"/>
              <a:t>short</a:t>
            </a:r>
            <a:r>
              <a:rPr lang="de-AT" sz="1800" dirty="0" smtClean="0"/>
              <a:t> </a:t>
            </a:r>
            <a:r>
              <a:rPr lang="de-AT" sz="1800" dirty="0" err="1" smtClean="0"/>
              <a:t>wave</a:t>
            </a:r>
            <a:r>
              <a:rPr lang="de-AT" sz="1800" dirty="0" smtClean="0"/>
              <a:t> </a:t>
            </a:r>
            <a:r>
              <a:rPr lang="de-AT" sz="1800" dirty="0" err="1" smtClean="0"/>
              <a:t>trough</a:t>
            </a:r>
            <a:endParaRPr lang="de-AT" sz="1800" dirty="0"/>
          </a:p>
        </p:txBody>
      </p:sp>
      <p:cxnSp>
        <p:nvCxnSpPr>
          <p:cNvPr id="10" name="Gerade Verbindung mit Pfeil 9"/>
          <p:cNvCxnSpPr>
            <a:stCxn id="9" idx="1"/>
          </p:cNvCxnSpPr>
          <p:nvPr/>
        </p:nvCxnSpPr>
        <p:spPr>
          <a:xfrm flipH="1">
            <a:off x="5192712" y="2431323"/>
            <a:ext cx="2514600" cy="22209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859712" y="2815080"/>
            <a:ext cx="1862089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Fully</a:t>
            </a:r>
            <a:r>
              <a:rPr lang="de-AT" sz="1800" dirty="0" smtClean="0"/>
              <a:t> </a:t>
            </a:r>
            <a:r>
              <a:rPr lang="de-AT" sz="1800" dirty="0" err="1" smtClean="0"/>
              <a:t>developed</a:t>
            </a:r>
            <a:r>
              <a:rPr lang="de-AT" sz="1800" dirty="0" smtClean="0"/>
              <a:t> </a:t>
            </a:r>
            <a:r>
              <a:rPr lang="de-AT" sz="1800" dirty="0" err="1" smtClean="0"/>
              <a:t>split</a:t>
            </a:r>
            <a:r>
              <a:rPr lang="de-AT" sz="1800" dirty="0" smtClean="0"/>
              <a:t> front</a:t>
            </a:r>
            <a:endParaRPr lang="de-AT" sz="1800" dirty="0"/>
          </a:p>
        </p:txBody>
      </p:sp>
      <p:cxnSp>
        <p:nvCxnSpPr>
          <p:cNvPr id="12" name="Gerade Verbindung mit Pfeil 11"/>
          <p:cNvCxnSpPr>
            <a:stCxn id="11" idx="1"/>
          </p:cNvCxnSpPr>
          <p:nvPr/>
        </p:nvCxnSpPr>
        <p:spPr>
          <a:xfrm flipH="1">
            <a:off x="5387736" y="3142968"/>
            <a:ext cx="2471976" cy="16274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1" idx="1"/>
          </p:cNvCxnSpPr>
          <p:nvPr/>
        </p:nvCxnSpPr>
        <p:spPr>
          <a:xfrm flipH="1">
            <a:off x="5649912" y="3142968"/>
            <a:ext cx="2209800" cy="17798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0" y="1804938"/>
            <a:ext cx="9390591" cy="570567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06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8712" y="2103435"/>
            <a:ext cx="2247901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Left</a:t>
            </a:r>
            <a:r>
              <a:rPr lang="de-AT" sz="1800" dirty="0" smtClean="0"/>
              <a:t> </a:t>
            </a:r>
            <a:r>
              <a:rPr lang="de-AT" sz="1800" dirty="0" err="1" smtClean="0"/>
              <a:t>exit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jet</a:t>
            </a:r>
            <a:r>
              <a:rPr lang="de-AT" sz="1800" dirty="0" smtClean="0"/>
              <a:t> </a:t>
            </a:r>
            <a:r>
              <a:rPr lang="de-AT" sz="1800" dirty="0" err="1" smtClean="0"/>
              <a:t>streak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5040312" y="2292030"/>
            <a:ext cx="2438400" cy="24784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326310" y="2560637"/>
            <a:ext cx="2400301" cy="1209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Deep</a:t>
            </a:r>
            <a:r>
              <a:rPr lang="de-AT" sz="1800" dirty="0" smtClean="0"/>
              <a:t> </a:t>
            </a:r>
            <a:r>
              <a:rPr lang="de-AT" sz="1800" dirty="0" err="1" smtClean="0"/>
              <a:t>convective</a:t>
            </a:r>
            <a:r>
              <a:rPr lang="de-AT" sz="1800" dirty="0" smtClean="0"/>
              <a:t> </a:t>
            </a:r>
            <a:r>
              <a:rPr lang="de-AT" sz="1800" dirty="0" err="1" smtClean="0"/>
              <a:t>line</a:t>
            </a:r>
            <a:r>
              <a:rPr lang="de-AT" sz="1800" dirty="0" smtClean="0"/>
              <a:t> </a:t>
            </a:r>
            <a:r>
              <a:rPr lang="de-AT" sz="1800" dirty="0" err="1" smtClean="0"/>
              <a:t>with</a:t>
            </a:r>
            <a:r>
              <a:rPr lang="de-AT" sz="1800" dirty="0" smtClean="0"/>
              <a:t> lots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and</a:t>
            </a:r>
            <a:r>
              <a:rPr lang="de-AT" sz="1800" dirty="0" smtClean="0"/>
              <a:t> </a:t>
            </a:r>
            <a:r>
              <a:rPr lang="de-AT" sz="1800" dirty="0" err="1" smtClean="0"/>
              <a:t>widespread</a:t>
            </a:r>
            <a:r>
              <a:rPr lang="de-AT" sz="1800" dirty="0" smtClean="0"/>
              <a:t>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</a:t>
            </a:r>
            <a:r>
              <a:rPr lang="de-AT" sz="1800" dirty="0" err="1" smtClean="0"/>
              <a:t>gusts</a:t>
            </a:r>
            <a:r>
              <a:rPr lang="de-AT" sz="1800" dirty="0" smtClean="0"/>
              <a:t> </a:t>
            </a:r>
            <a:r>
              <a:rPr lang="de-AT" sz="1800" dirty="0" err="1" smtClean="0"/>
              <a:t>evolves</a:t>
            </a:r>
            <a:endParaRPr lang="de-AT" sz="1800" dirty="0"/>
          </a:p>
        </p:txBody>
      </p:sp>
      <p:cxnSp>
        <p:nvCxnSpPr>
          <p:cNvPr id="15" name="Gerade Verbindung mit Pfeil 14"/>
          <p:cNvCxnSpPr>
            <a:stCxn id="13" idx="1"/>
          </p:cNvCxnSpPr>
          <p:nvPr/>
        </p:nvCxnSpPr>
        <p:spPr>
          <a:xfrm flipH="1">
            <a:off x="5387735" y="3165524"/>
            <a:ext cx="1938575" cy="16049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1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12 UTC 01 March 2008</a:t>
            </a:r>
            <a:endParaRPr lang="de-DE" sz="2400" dirty="0">
              <a:solidFill>
                <a:schemeClr val="tx2"/>
              </a:solidFill>
            </a:endParaRP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Secondary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center</a:t>
            </a:r>
            <a:r>
              <a:rPr lang="de-DE" sz="2400" dirty="0" smtClean="0"/>
              <a:t> </a:t>
            </a:r>
            <a:r>
              <a:rPr lang="de-DE" sz="2400" dirty="0" err="1" smtClean="0"/>
              <a:t>over</a:t>
            </a:r>
            <a:r>
              <a:rPr lang="de-DE" sz="2400" dirty="0" smtClean="0"/>
              <a:t> Southern </a:t>
            </a:r>
            <a:r>
              <a:rPr lang="de-DE" sz="2400" dirty="0" err="1" smtClean="0"/>
              <a:t>Sweden</a:t>
            </a:r>
            <a:r>
              <a:rPr lang="de-DE" sz="2400" dirty="0" smtClean="0"/>
              <a:t> </a:t>
            </a:r>
            <a:r>
              <a:rPr lang="de-DE" sz="2400" dirty="0" err="1" smtClean="0"/>
              <a:t>outstrips</a:t>
            </a:r>
            <a:r>
              <a:rPr lang="de-DE" sz="2400" dirty="0" smtClean="0"/>
              <a:t> </a:t>
            </a:r>
            <a:r>
              <a:rPr lang="de-DE" sz="2400" dirty="0" err="1" smtClean="0"/>
              <a:t>primary</a:t>
            </a:r>
            <a:r>
              <a:rPr lang="de-DE" sz="2400" dirty="0" smtClean="0"/>
              <a:t> </a:t>
            </a:r>
            <a:r>
              <a:rPr lang="de-DE" sz="2400" dirty="0" err="1" smtClean="0"/>
              <a:t>center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/>
              <a:t>S</a:t>
            </a:r>
            <a:r>
              <a:rPr lang="de-DE" sz="2400" dirty="0" smtClean="0"/>
              <a:t>plit front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crossed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Central Europe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Convective</a:t>
            </a:r>
            <a:r>
              <a:rPr lang="de-DE" sz="2400" dirty="0" smtClean="0"/>
              <a:t> </a:t>
            </a:r>
            <a:r>
              <a:rPr lang="de-DE" sz="2400" dirty="0" err="1" smtClean="0"/>
              <a:t>line</a:t>
            </a:r>
            <a:r>
              <a:rPr lang="de-DE" sz="2400" dirty="0" smtClean="0"/>
              <a:t> </a:t>
            </a:r>
            <a:r>
              <a:rPr lang="de-DE" sz="2400" dirty="0" err="1" smtClean="0"/>
              <a:t>starts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weaken</a:t>
            </a:r>
            <a:r>
              <a:rPr lang="de-DE" sz="2400" dirty="0" smtClean="0"/>
              <a:t>, </a:t>
            </a:r>
            <a:r>
              <a:rPr lang="de-DE" sz="2400" dirty="0" err="1" smtClean="0"/>
              <a:t>lightning</a:t>
            </a:r>
            <a:r>
              <a:rPr lang="de-DE" sz="2400" dirty="0" smtClean="0"/>
              <a:t> </a:t>
            </a:r>
            <a:r>
              <a:rPr lang="de-DE" sz="2400" dirty="0" err="1" smtClean="0"/>
              <a:t>activity</a:t>
            </a:r>
            <a:r>
              <a:rPr lang="de-DE" sz="2400" dirty="0" smtClean="0"/>
              <a:t> </a:t>
            </a:r>
            <a:r>
              <a:rPr lang="de-DE" sz="2400" dirty="0" err="1" smtClean="0"/>
              <a:t>declines</a:t>
            </a:r>
            <a:endParaRPr lang="de-DE" sz="2400" dirty="0"/>
          </a:p>
          <a:p>
            <a:pPr marL="0" indent="0" eaLnBrk="1" hangingPunct="1"/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Still </a:t>
            </a:r>
            <a:r>
              <a:rPr lang="de-DE" sz="2400" dirty="0" err="1" smtClean="0"/>
              <a:t>widespread</a:t>
            </a:r>
            <a:r>
              <a:rPr lang="de-DE" sz="2400" dirty="0" smtClean="0"/>
              <a:t> </a:t>
            </a:r>
            <a:r>
              <a:rPr lang="de-DE" sz="2400" dirty="0" err="1" smtClean="0"/>
              <a:t>severe</a:t>
            </a:r>
            <a:r>
              <a:rPr lang="de-DE" sz="2400" dirty="0" smtClean="0"/>
              <a:t> </a:t>
            </a:r>
            <a:r>
              <a:rPr lang="de-DE" sz="2400" dirty="0" err="1" smtClean="0"/>
              <a:t>gusts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12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707312" y="2103435"/>
            <a:ext cx="20193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Highly</a:t>
            </a:r>
            <a:r>
              <a:rPr lang="de-AT" sz="1800" dirty="0" smtClean="0"/>
              <a:t> </a:t>
            </a:r>
            <a:r>
              <a:rPr lang="de-AT" sz="1800" dirty="0" err="1" smtClean="0"/>
              <a:t>amplified</a:t>
            </a:r>
            <a:r>
              <a:rPr lang="de-AT" sz="1800" dirty="0" smtClean="0"/>
              <a:t> </a:t>
            </a:r>
            <a:r>
              <a:rPr lang="de-AT" sz="1800" dirty="0" err="1" smtClean="0"/>
              <a:t>short</a:t>
            </a:r>
            <a:r>
              <a:rPr lang="de-AT" sz="1800" dirty="0" smtClean="0"/>
              <a:t> </a:t>
            </a:r>
            <a:r>
              <a:rPr lang="de-AT" sz="1800" dirty="0" err="1" smtClean="0"/>
              <a:t>wave</a:t>
            </a:r>
            <a:r>
              <a:rPr lang="de-AT" sz="1800" dirty="0" smtClean="0"/>
              <a:t> </a:t>
            </a:r>
            <a:r>
              <a:rPr lang="de-AT" sz="1800" dirty="0" err="1" smtClean="0"/>
              <a:t>trough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5649912" y="2431323"/>
            <a:ext cx="2057400" cy="2567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864524" y="2787784"/>
            <a:ext cx="1862089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Fully</a:t>
            </a:r>
            <a:r>
              <a:rPr lang="de-AT" sz="1800" dirty="0" smtClean="0"/>
              <a:t> </a:t>
            </a:r>
            <a:r>
              <a:rPr lang="de-AT" sz="1800" dirty="0" err="1" smtClean="0"/>
              <a:t>developed</a:t>
            </a:r>
            <a:r>
              <a:rPr lang="de-AT" sz="1800" dirty="0" smtClean="0"/>
              <a:t> </a:t>
            </a:r>
            <a:r>
              <a:rPr lang="de-AT" sz="1800" dirty="0" err="1" smtClean="0"/>
              <a:t>split</a:t>
            </a:r>
            <a:r>
              <a:rPr lang="de-AT" sz="1800" dirty="0" smtClean="0"/>
              <a:t> front</a:t>
            </a:r>
            <a:endParaRPr lang="de-AT" sz="1800" dirty="0"/>
          </a:p>
        </p:txBody>
      </p:sp>
      <p:cxnSp>
        <p:nvCxnSpPr>
          <p:cNvPr id="11" name="Gerade Verbindung mit Pfeil 10"/>
          <p:cNvCxnSpPr>
            <a:stCxn id="10" idx="1"/>
          </p:cNvCxnSpPr>
          <p:nvPr/>
        </p:nvCxnSpPr>
        <p:spPr>
          <a:xfrm flipH="1">
            <a:off x="5649912" y="3115672"/>
            <a:ext cx="2214612" cy="21881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10" idx="1"/>
          </p:cNvCxnSpPr>
          <p:nvPr/>
        </p:nvCxnSpPr>
        <p:spPr>
          <a:xfrm flipH="1">
            <a:off x="5954712" y="3115672"/>
            <a:ext cx="1909812" cy="24167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1" y="1804937"/>
            <a:ext cx="9390590" cy="5705675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12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8712" y="2103435"/>
            <a:ext cx="2247901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Left</a:t>
            </a:r>
            <a:r>
              <a:rPr lang="de-AT" sz="1800" dirty="0" smtClean="0"/>
              <a:t> </a:t>
            </a:r>
            <a:r>
              <a:rPr lang="de-AT" sz="1800" dirty="0" err="1" smtClean="0"/>
              <a:t>exit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jet</a:t>
            </a:r>
            <a:r>
              <a:rPr lang="de-AT" sz="1800" dirty="0" smtClean="0"/>
              <a:t> </a:t>
            </a:r>
            <a:r>
              <a:rPr lang="de-AT" sz="1800" dirty="0" err="1" smtClean="0"/>
              <a:t>streak</a:t>
            </a:r>
            <a:endParaRPr lang="de-AT" sz="1800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5497512" y="2292030"/>
            <a:ext cx="1981200" cy="28594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783512" y="2560637"/>
            <a:ext cx="1943099" cy="1209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Still </a:t>
            </a:r>
            <a:r>
              <a:rPr lang="de-AT" sz="1800" dirty="0" err="1" smtClean="0"/>
              <a:t>considerable</a:t>
            </a:r>
            <a:r>
              <a:rPr lang="de-AT" sz="1800" dirty="0" smtClean="0"/>
              <a:t>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activity</a:t>
            </a:r>
            <a:r>
              <a:rPr lang="de-AT" sz="1800" dirty="0" smtClean="0"/>
              <a:t> </a:t>
            </a:r>
            <a:r>
              <a:rPr lang="de-AT" sz="1800" dirty="0" err="1" smtClean="0"/>
              <a:t>and</a:t>
            </a:r>
            <a:r>
              <a:rPr lang="de-AT" sz="1800" dirty="0" smtClean="0"/>
              <a:t> </a:t>
            </a:r>
            <a:r>
              <a:rPr lang="de-AT" sz="1800" dirty="0" err="1" smtClean="0"/>
              <a:t>widespread</a:t>
            </a:r>
            <a:r>
              <a:rPr lang="de-AT" sz="1800" dirty="0" smtClean="0"/>
              <a:t>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</a:t>
            </a:r>
            <a:r>
              <a:rPr lang="de-AT" sz="1800" dirty="0" err="1" smtClean="0"/>
              <a:t>gusts</a:t>
            </a:r>
            <a:endParaRPr lang="de-AT" sz="1800" dirty="0"/>
          </a:p>
        </p:txBody>
      </p:sp>
      <p:cxnSp>
        <p:nvCxnSpPr>
          <p:cNvPr id="14" name="Gerade Verbindung mit Pfeil 13"/>
          <p:cNvCxnSpPr>
            <a:stCxn id="11" idx="1"/>
          </p:cNvCxnSpPr>
          <p:nvPr/>
        </p:nvCxnSpPr>
        <p:spPr>
          <a:xfrm flipH="1">
            <a:off x="5802312" y="3165524"/>
            <a:ext cx="1981200" cy="20621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1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18 UTC 01 March 2008</a:t>
            </a:r>
            <a:endParaRPr lang="de-DE" sz="2400" dirty="0">
              <a:solidFill>
                <a:schemeClr val="tx2"/>
              </a:solidFill>
            </a:endParaRP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Secondary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center</a:t>
            </a:r>
            <a:r>
              <a:rPr lang="de-DE" sz="2400" dirty="0" smtClean="0"/>
              <a:t> </a:t>
            </a:r>
            <a:r>
              <a:rPr lang="de-DE" sz="2400" dirty="0" err="1" smtClean="0"/>
              <a:t>over</a:t>
            </a:r>
            <a:r>
              <a:rPr lang="de-DE" sz="2400" dirty="0" smtClean="0"/>
              <a:t> Southern </a:t>
            </a:r>
            <a:r>
              <a:rPr lang="de-DE" sz="2400" dirty="0" err="1" smtClean="0"/>
              <a:t>Sweden</a:t>
            </a:r>
            <a:r>
              <a:rPr lang="de-DE" sz="2400" dirty="0" smtClean="0"/>
              <a:t> </a:t>
            </a:r>
            <a:r>
              <a:rPr lang="de-DE" sz="2400" dirty="0" err="1" smtClean="0"/>
              <a:t>outstrips</a:t>
            </a:r>
            <a:r>
              <a:rPr lang="de-DE" sz="2400" dirty="0" smtClean="0"/>
              <a:t> </a:t>
            </a:r>
            <a:r>
              <a:rPr lang="de-DE" sz="2400" dirty="0" err="1" smtClean="0"/>
              <a:t>primary</a:t>
            </a:r>
            <a:r>
              <a:rPr lang="de-DE" sz="2400" dirty="0" smtClean="0"/>
              <a:t> </a:t>
            </a:r>
            <a:r>
              <a:rPr lang="de-DE" sz="2400" dirty="0" err="1" smtClean="0"/>
              <a:t>center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/>
              <a:t>S</a:t>
            </a:r>
            <a:r>
              <a:rPr lang="de-DE" sz="2400" dirty="0" smtClean="0"/>
              <a:t>plit front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crossed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Central Europe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Convective</a:t>
            </a:r>
            <a:r>
              <a:rPr lang="de-DE" sz="2400" dirty="0" smtClean="0"/>
              <a:t> </a:t>
            </a:r>
            <a:r>
              <a:rPr lang="de-DE" sz="2400" dirty="0" err="1" smtClean="0"/>
              <a:t>line</a:t>
            </a:r>
            <a:r>
              <a:rPr lang="de-DE" sz="2400" dirty="0" smtClean="0"/>
              <a:t> </a:t>
            </a:r>
            <a:r>
              <a:rPr lang="de-DE" sz="2400" dirty="0" err="1" smtClean="0"/>
              <a:t>starts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weaken</a:t>
            </a:r>
            <a:r>
              <a:rPr lang="de-DE" sz="2400" dirty="0" smtClean="0"/>
              <a:t>, </a:t>
            </a:r>
            <a:r>
              <a:rPr lang="de-DE" sz="2400" dirty="0" err="1" smtClean="0"/>
              <a:t>lightning</a:t>
            </a:r>
            <a:r>
              <a:rPr lang="de-DE" sz="2400" dirty="0" smtClean="0"/>
              <a:t> </a:t>
            </a:r>
            <a:r>
              <a:rPr lang="de-DE" sz="2400" dirty="0" err="1" smtClean="0"/>
              <a:t>activity</a:t>
            </a:r>
            <a:r>
              <a:rPr lang="de-DE" sz="2400" dirty="0" smtClean="0"/>
              <a:t> </a:t>
            </a:r>
            <a:r>
              <a:rPr lang="de-DE" sz="2400" dirty="0" err="1" smtClean="0"/>
              <a:t>declines</a:t>
            </a:r>
            <a:endParaRPr lang="de-DE" sz="2400" dirty="0"/>
          </a:p>
          <a:p>
            <a:pPr marL="0" indent="0" eaLnBrk="1" hangingPunct="1"/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Still </a:t>
            </a:r>
            <a:r>
              <a:rPr lang="de-DE" sz="2400" dirty="0" err="1" smtClean="0"/>
              <a:t>widespread</a:t>
            </a:r>
            <a:r>
              <a:rPr lang="de-DE" sz="2400" dirty="0" smtClean="0"/>
              <a:t> </a:t>
            </a:r>
            <a:r>
              <a:rPr lang="de-DE" sz="2400" dirty="0" err="1" smtClean="0"/>
              <a:t>severe</a:t>
            </a:r>
            <a:r>
              <a:rPr lang="de-DE" sz="2400" dirty="0" smtClean="0"/>
              <a:t> </a:t>
            </a:r>
            <a:r>
              <a:rPr lang="de-DE" sz="2400" dirty="0" err="1" smtClean="0"/>
              <a:t>gusts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18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31112" y="2103435"/>
            <a:ext cx="20955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Short </a:t>
            </a:r>
            <a:r>
              <a:rPr lang="de-AT" sz="1800" dirty="0" err="1" smtClean="0"/>
              <a:t>wave</a:t>
            </a:r>
            <a:r>
              <a:rPr lang="de-AT" sz="1800" dirty="0" smtClean="0"/>
              <a:t> </a:t>
            </a:r>
            <a:r>
              <a:rPr lang="de-AT" sz="1800" dirty="0" err="1" smtClean="0"/>
              <a:t>trough</a:t>
            </a:r>
            <a:r>
              <a:rPr lang="de-AT" sz="1800" dirty="0" smtClean="0"/>
              <a:t> </a:t>
            </a:r>
            <a:r>
              <a:rPr lang="de-AT" sz="1800" dirty="0" err="1" smtClean="0"/>
              <a:t>decelerates</a:t>
            </a:r>
            <a:endParaRPr lang="de-AT" sz="18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6183312" y="2431323"/>
            <a:ext cx="1446970" cy="2796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554912" y="2815080"/>
            <a:ext cx="2171701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Decaying</a:t>
            </a:r>
            <a:r>
              <a:rPr lang="de-AT" sz="1800" dirty="0" smtClean="0"/>
              <a:t> </a:t>
            </a:r>
            <a:r>
              <a:rPr lang="de-AT" sz="1800" dirty="0" err="1" smtClean="0"/>
              <a:t>split</a:t>
            </a:r>
            <a:r>
              <a:rPr lang="de-AT" sz="1800" dirty="0" smtClean="0"/>
              <a:t> front</a:t>
            </a:r>
            <a:endParaRPr lang="de-AT" sz="1800" dirty="0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6183312" y="3004468"/>
            <a:ext cx="1371600" cy="24517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1" idx="1"/>
          </p:cNvCxnSpPr>
          <p:nvPr/>
        </p:nvCxnSpPr>
        <p:spPr>
          <a:xfrm flipH="1">
            <a:off x="6564312" y="3004469"/>
            <a:ext cx="990600" cy="24517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53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err="1" smtClean="0">
                <a:solidFill>
                  <a:schemeClr val="tx2"/>
                </a:solidFill>
              </a:rPr>
              <a:t>Cyclone</a:t>
            </a:r>
            <a:r>
              <a:rPr lang="de-DE" sz="2400" dirty="0" smtClean="0">
                <a:solidFill>
                  <a:schemeClr val="tx2"/>
                </a:solidFill>
              </a:rPr>
              <a:t> „Emma</a:t>
            </a:r>
            <a:r>
              <a:rPr lang="de-DE" sz="2400" dirty="0">
                <a:solidFill>
                  <a:schemeClr val="tx2"/>
                </a:solidFill>
              </a:rPr>
              <a:t>“ on </a:t>
            </a:r>
            <a:r>
              <a:rPr lang="de-DE" sz="2400" dirty="0" smtClean="0">
                <a:solidFill>
                  <a:schemeClr val="tx2"/>
                </a:solidFill>
              </a:rPr>
              <a:t>01 March 2008 in Europe:</a:t>
            </a:r>
          </a:p>
          <a:p>
            <a:pPr eaLnBrk="1" hangingPunct="1"/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Exceptionally</a:t>
            </a:r>
            <a:r>
              <a:rPr lang="de-DE" sz="2400" dirty="0" smtClean="0"/>
              <a:t> strong </a:t>
            </a:r>
            <a:r>
              <a:rPr lang="de-DE" sz="2400" dirty="0" err="1" smtClean="0"/>
              <a:t>winter</a:t>
            </a:r>
            <a:r>
              <a:rPr lang="de-DE" sz="2400" dirty="0" smtClean="0"/>
              <a:t> </a:t>
            </a:r>
            <a:r>
              <a:rPr lang="de-DE" sz="2400" dirty="0" err="1" smtClean="0"/>
              <a:t>storm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14 </a:t>
            </a:r>
            <a:r>
              <a:rPr lang="de-DE" sz="2400" dirty="0" err="1" smtClean="0"/>
              <a:t>people</a:t>
            </a:r>
            <a:r>
              <a:rPr lang="de-DE" sz="2400" dirty="0" smtClean="0"/>
              <a:t> </a:t>
            </a:r>
            <a:r>
              <a:rPr lang="de-DE" sz="2400" dirty="0" err="1" smtClean="0"/>
              <a:t>killed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Damage</a:t>
            </a:r>
            <a:r>
              <a:rPr lang="de-DE" sz="2400" dirty="0" smtClean="0"/>
              <a:t> </a:t>
            </a:r>
            <a:r>
              <a:rPr lang="de-DE" sz="2400" dirty="0" err="1" smtClean="0"/>
              <a:t>estimated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0.75 … 1.3 </a:t>
            </a:r>
            <a:r>
              <a:rPr lang="de-DE" sz="2400" dirty="0" err="1" smtClean="0"/>
              <a:t>billion</a:t>
            </a:r>
            <a:r>
              <a:rPr lang="de-DE" sz="2400" dirty="0" smtClean="0"/>
              <a:t> Euro</a:t>
            </a: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Countries </a:t>
            </a:r>
            <a:r>
              <a:rPr lang="de-DE" sz="2400" dirty="0" err="1" smtClean="0"/>
              <a:t>most</a:t>
            </a:r>
            <a:r>
              <a:rPr lang="de-DE" sz="2400" dirty="0" smtClean="0"/>
              <a:t> </a:t>
            </a:r>
            <a:r>
              <a:rPr lang="de-DE" sz="2400" dirty="0" err="1" smtClean="0"/>
              <a:t>affected</a:t>
            </a:r>
            <a:r>
              <a:rPr lang="de-DE" sz="2400" dirty="0" smtClean="0"/>
              <a:t>: </a:t>
            </a:r>
            <a:r>
              <a:rPr lang="de-DE" sz="2400" dirty="0" err="1" smtClean="0"/>
              <a:t>Netherlands</a:t>
            </a:r>
            <a:r>
              <a:rPr lang="de-DE" sz="2400" dirty="0" smtClean="0"/>
              <a:t>, Germany, Czech </a:t>
            </a:r>
            <a:r>
              <a:rPr lang="de-DE" sz="2400" dirty="0" err="1" smtClean="0"/>
              <a:t>Republic</a:t>
            </a:r>
            <a:r>
              <a:rPr lang="de-DE" sz="2400" dirty="0" smtClean="0"/>
              <a:t>, Austria, </a:t>
            </a:r>
            <a:r>
              <a:rPr lang="de-DE" sz="2400" dirty="0" err="1" smtClean="0"/>
              <a:t>Slovakia</a:t>
            </a:r>
            <a:r>
              <a:rPr lang="de-DE" sz="2400" dirty="0" smtClean="0"/>
              <a:t>, </a:t>
            </a:r>
            <a:r>
              <a:rPr lang="de-DE" sz="2400" dirty="0" err="1" smtClean="0"/>
              <a:t>Hungary</a:t>
            </a:r>
            <a:r>
              <a:rPr lang="de-DE" sz="2400" dirty="0" smtClean="0"/>
              <a:t>, </a:t>
            </a:r>
            <a:r>
              <a:rPr lang="de-DE" sz="2400" dirty="0" err="1" smtClean="0"/>
              <a:t>Serbia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/>
              <a:t>Convection</a:t>
            </a:r>
            <a:r>
              <a:rPr lang="de-DE" sz="2400" dirty="0"/>
              <a:t> </a:t>
            </a:r>
            <a:r>
              <a:rPr lang="de-DE" sz="2400" dirty="0" err="1"/>
              <a:t>along</a:t>
            </a:r>
            <a:r>
              <a:rPr lang="de-DE" sz="2400" dirty="0"/>
              <a:t> </a:t>
            </a:r>
            <a:r>
              <a:rPr lang="de-DE" sz="2400" dirty="0" err="1"/>
              <a:t>cold</a:t>
            </a:r>
            <a:r>
              <a:rPr lang="de-DE" sz="2400" dirty="0"/>
              <a:t> front </a:t>
            </a:r>
            <a:r>
              <a:rPr lang="de-DE" sz="2400" dirty="0" err="1"/>
              <a:t>played</a:t>
            </a:r>
            <a:r>
              <a:rPr lang="de-DE" sz="2400" dirty="0"/>
              <a:t> a </a:t>
            </a:r>
            <a:r>
              <a:rPr lang="de-DE" sz="2400" dirty="0" err="1"/>
              <a:t>significant</a:t>
            </a:r>
            <a:r>
              <a:rPr lang="de-DE" sz="2400" dirty="0"/>
              <a:t> </a:t>
            </a:r>
            <a:r>
              <a:rPr lang="de-DE" sz="2400" dirty="0" err="1"/>
              <a:t>role</a:t>
            </a:r>
            <a:r>
              <a:rPr lang="de-DE" sz="2400" dirty="0"/>
              <a:t> in </a:t>
            </a:r>
            <a:r>
              <a:rPr lang="de-DE" sz="2400" dirty="0" err="1"/>
              <a:t>gust</a:t>
            </a:r>
            <a:r>
              <a:rPr lang="de-DE" sz="2400" dirty="0"/>
              <a:t> </a:t>
            </a:r>
            <a:r>
              <a:rPr lang="de-DE" sz="2400" dirty="0" err="1" smtClean="0"/>
              <a:t>enhancement</a:t>
            </a: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Near</a:t>
            </a:r>
            <a:r>
              <a:rPr lang="de-DE" sz="2400" dirty="0" smtClean="0"/>
              <a:t> Braunau (AT): F3/T6 </a:t>
            </a:r>
            <a:r>
              <a:rPr lang="de-DE" sz="2400" dirty="0" err="1" smtClean="0"/>
              <a:t>downburst</a:t>
            </a:r>
            <a:r>
              <a:rPr lang="de-DE" sz="2400" dirty="0" smtClean="0"/>
              <a:t> =&gt; </a:t>
            </a:r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strongest</a:t>
            </a:r>
            <a:r>
              <a:rPr lang="de-DE" sz="2400" dirty="0" smtClean="0"/>
              <a:t> </a:t>
            </a:r>
            <a:r>
              <a:rPr lang="de-DE" sz="2400" dirty="0" err="1" smtClean="0"/>
              <a:t>recorded</a:t>
            </a:r>
            <a:r>
              <a:rPr lang="de-DE" sz="2400" dirty="0" smtClean="0"/>
              <a:t> </a:t>
            </a:r>
            <a:r>
              <a:rPr lang="de-DE" sz="2400" dirty="0" err="1" smtClean="0"/>
              <a:t>worldwide</a:t>
            </a:r>
            <a:r>
              <a:rPr lang="de-DE" sz="2400" dirty="0" smtClean="0"/>
              <a:t>!</a:t>
            </a: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introduction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synoptic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18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02512" y="2103435"/>
            <a:ext cx="232410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Jet </a:t>
            </a:r>
            <a:r>
              <a:rPr lang="de-AT" sz="1800" dirty="0" err="1" smtClean="0"/>
              <a:t>streak</a:t>
            </a:r>
            <a:r>
              <a:rPr lang="de-AT" sz="1800" dirty="0" smtClean="0"/>
              <a:t> </a:t>
            </a:r>
            <a:r>
              <a:rPr lang="de-AT" sz="1800" dirty="0" err="1" smtClean="0"/>
              <a:t>curving</a:t>
            </a:r>
            <a:r>
              <a:rPr lang="de-AT" sz="1800" dirty="0" smtClean="0"/>
              <a:t> </a:t>
            </a:r>
            <a:r>
              <a:rPr lang="de-AT" sz="1800" dirty="0" err="1" smtClean="0"/>
              <a:t>away</a:t>
            </a:r>
            <a:r>
              <a:rPr lang="de-AT" sz="1800" dirty="0" smtClean="0"/>
              <a:t> </a:t>
            </a:r>
            <a:r>
              <a:rPr lang="de-AT" sz="1800" dirty="0" err="1" smtClean="0"/>
              <a:t>from</a:t>
            </a:r>
            <a:r>
              <a:rPr lang="de-AT" sz="1800" dirty="0" smtClean="0"/>
              <a:t> </a:t>
            </a:r>
            <a:r>
              <a:rPr lang="de-AT" sz="1800" dirty="0" err="1" smtClean="0"/>
              <a:t>cold</a:t>
            </a:r>
            <a:r>
              <a:rPr lang="de-AT" sz="1800" dirty="0" smtClean="0"/>
              <a:t> front</a:t>
            </a:r>
            <a:endParaRPr lang="de-AT" sz="18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31113" y="2778180"/>
            <a:ext cx="2095500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Support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 </a:t>
            </a:r>
            <a:r>
              <a:rPr lang="de-AT" sz="1800" dirty="0" err="1" smtClean="0"/>
              <a:t>exit</a:t>
            </a:r>
            <a:r>
              <a:rPr lang="de-AT" sz="1800" dirty="0" smtClean="0"/>
              <a:t> </a:t>
            </a:r>
            <a:r>
              <a:rPr lang="de-AT" sz="1800" dirty="0" err="1" smtClean="0"/>
              <a:t>region</a:t>
            </a:r>
            <a:r>
              <a:rPr lang="de-AT" sz="1800" dirty="0" smtClean="0"/>
              <a:t> </a:t>
            </a:r>
            <a:r>
              <a:rPr lang="de-AT" sz="1800" dirty="0" err="1" smtClean="0"/>
              <a:t>decreases</a:t>
            </a:r>
            <a:endParaRPr lang="de-AT" sz="1800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5497512" y="2422997"/>
            <a:ext cx="1905000" cy="2957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9" idx="1"/>
          </p:cNvCxnSpPr>
          <p:nvPr/>
        </p:nvCxnSpPr>
        <p:spPr>
          <a:xfrm flipH="1">
            <a:off x="5878512" y="3106068"/>
            <a:ext cx="1752601" cy="22739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631113" y="3485542"/>
            <a:ext cx="2095500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Hardly</a:t>
            </a:r>
            <a:r>
              <a:rPr lang="de-AT" sz="1800" dirty="0" smtClean="0"/>
              <a:t> </a:t>
            </a:r>
            <a:r>
              <a:rPr lang="de-AT" sz="1800" dirty="0" err="1" smtClean="0"/>
              <a:t>any</a:t>
            </a:r>
            <a:r>
              <a:rPr lang="de-AT" sz="1800" dirty="0" smtClean="0"/>
              <a:t>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</a:t>
            </a:r>
            <a:r>
              <a:rPr lang="de-AT" sz="1800" dirty="0" err="1" smtClean="0"/>
              <a:t>weather</a:t>
            </a:r>
            <a:r>
              <a:rPr lang="de-AT" sz="1800" dirty="0" smtClean="0"/>
              <a:t> </a:t>
            </a:r>
            <a:r>
              <a:rPr lang="de-AT" sz="1800" dirty="0" err="1" smtClean="0"/>
              <a:t>any</a:t>
            </a:r>
            <a:r>
              <a:rPr lang="de-AT" sz="1800" dirty="0" smtClean="0"/>
              <a:t> </a:t>
            </a:r>
            <a:r>
              <a:rPr lang="de-AT" sz="1800" dirty="0" err="1" smtClean="0"/>
              <a:t>more</a:t>
            </a:r>
            <a:endParaRPr lang="de-AT" sz="1800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6107112" y="3813430"/>
            <a:ext cx="1524002" cy="17190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" y="1798636"/>
            <a:ext cx="5562599" cy="3379807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03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1" y="1798636"/>
            <a:ext cx="4258831" cy="30450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7"/>
            <a:ext cx="4057849" cy="29757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2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04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6"/>
            <a:ext cx="4057848" cy="2975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43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1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" y="1798636"/>
            <a:ext cx="5576508" cy="3388258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05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7"/>
            <a:ext cx="4057849" cy="29757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06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6"/>
            <a:ext cx="4057848" cy="2975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56" y="1803730"/>
            <a:ext cx="4251706" cy="303997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803730"/>
            <a:ext cx="5575632" cy="338772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07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65" y="4541837"/>
            <a:ext cx="4063797" cy="29801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067048" y="4694237"/>
            <a:ext cx="275418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Severe</a:t>
            </a:r>
            <a:r>
              <a:rPr lang="de-AT" sz="1800" dirty="0" smtClean="0"/>
              <a:t> wind </a:t>
            </a:r>
            <a:r>
              <a:rPr lang="de-AT" sz="1800" dirty="0" err="1" smtClean="0"/>
              <a:t>reports</a:t>
            </a:r>
            <a:r>
              <a:rPr lang="de-AT" sz="1800" dirty="0" smtClean="0"/>
              <a:t> </a:t>
            </a:r>
            <a:r>
              <a:rPr lang="de-AT" sz="1800" dirty="0" err="1" smtClean="0"/>
              <a:t>along</a:t>
            </a:r>
            <a:r>
              <a:rPr lang="de-AT" sz="1800" dirty="0" smtClean="0"/>
              <a:t> </a:t>
            </a:r>
            <a:r>
              <a:rPr lang="de-AT" sz="1800" dirty="0" err="1" smtClean="0"/>
              <a:t>cold</a:t>
            </a:r>
            <a:r>
              <a:rPr lang="de-AT" sz="1800" dirty="0" smtClean="0"/>
              <a:t> front </a:t>
            </a:r>
            <a:r>
              <a:rPr lang="de-AT" sz="1800" dirty="0" err="1" smtClean="0"/>
              <a:t>increase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1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08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7"/>
            <a:ext cx="4057849" cy="29757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5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09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07914" y="4313237"/>
            <a:ext cx="1884397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Maximum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activity</a:t>
            </a:r>
            <a:r>
              <a:rPr lang="de-AT" sz="1800" dirty="0" smtClean="0"/>
              <a:t>!</a:t>
            </a:r>
            <a:endParaRPr lang="de-AT" sz="1800" dirty="0"/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3897312" y="4012617"/>
            <a:ext cx="900317" cy="6136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125913" y="2027237"/>
            <a:ext cx="3428999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Bavarian</a:t>
            </a:r>
            <a:r>
              <a:rPr lang="de-AT" sz="1800" dirty="0" smtClean="0"/>
              <a:t> </a:t>
            </a:r>
            <a:r>
              <a:rPr lang="de-AT" sz="1800" dirty="0" err="1" smtClean="0"/>
              <a:t>Forest</a:t>
            </a:r>
            <a:r>
              <a:rPr lang="de-AT" sz="1800" dirty="0" smtClean="0"/>
              <a:t> </a:t>
            </a:r>
            <a:r>
              <a:rPr lang="de-AT" sz="1800" dirty="0" err="1" smtClean="0"/>
              <a:t>seems</a:t>
            </a:r>
            <a:r>
              <a:rPr lang="de-AT" sz="1800" dirty="0" smtClean="0"/>
              <a:t> </a:t>
            </a:r>
            <a:r>
              <a:rPr lang="de-AT" sz="1800" dirty="0" err="1" smtClean="0"/>
              <a:t>to</a:t>
            </a:r>
            <a:r>
              <a:rPr lang="de-AT" sz="1800" dirty="0" smtClean="0"/>
              <a:t> </a:t>
            </a:r>
            <a:r>
              <a:rPr lang="de-AT" sz="1800" dirty="0" err="1" smtClean="0"/>
              <a:t>slow</a:t>
            </a:r>
            <a:r>
              <a:rPr lang="de-AT" sz="1800" dirty="0" smtClean="0"/>
              <a:t> down </a:t>
            </a:r>
            <a:r>
              <a:rPr lang="de-AT" sz="1800" dirty="0" err="1" smtClean="0"/>
              <a:t>and</a:t>
            </a:r>
            <a:r>
              <a:rPr lang="de-AT" sz="1800" dirty="0" smtClean="0"/>
              <a:t> </a:t>
            </a:r>
            <a:r>
              <a:rPr lang="de-AT" sz="1800" dirty="0" err="1" smtClean="0"/>
              <a:t>divide</a:t>
            </a:r>
            <a:r>
              <a:rPr lang="de-AT" sz="1800" dirty="0" smtClean="0"/>
              <a:t> </a:t>
            </a:r>
            <a:r>
              <a:rPr lang="de-AT" sz="1800" dirty="0" err="1" smtClean="0"/>
              <a:t>convective</a:t>
            </a:r>
            <a:r>
              <a:rPr lang="de-AT" sz="1800" dirty="0" smtClean="0"/>
              <a:t> </a:t>
            </a:r>
            <a:r>
              <a:rPr lang="de-AT" sz="1800" dirty="0" err="1" smtClean="0"/>
              <a:t>line</a:t>
            </a:r>
            <a:endParaRPr lang="de-AT" sz="1800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3516312" y="2683013"/>
            <a:ext cx="609602" cy="1173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7554912" y="2683013"/>
            <a:ext cx="72483" cy="638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4" y="4541837"/>
            <a:ext cx="4057848" cy="2975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797629" y="4626222"/>
            <a:ext cx="2209799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Increased</a:t>
            </a:r>
            <a:r>
              <a:rPr lang="de-AT" sz="1800" dirty="0" smtClean="0"/>
              <a:t> </a:t>
            </a:r>
            <a:r>
              <a:rPr lang="de-AT" sz="1800" dirty="0" err="1" smtClean="0"/>
              <a:t>clearing</a:t>
            </a:r>
            <a:r>
              <a:rPr lang="de-AT" sz="1800" dirty="0" smtClean="0"/>
              <a:t> </a:t>
            </a:r>
            <a:r>
              <a:rPr lang="de-AT" sz="1800" dirty="0" err="1" smtClean="0"/>
              <a:t>ahead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front</a:t>
            </a:r>
            <a:endParaRPr lang="de-AT" sz="1800" dirty="0"/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7007428" y="3703637"/>
            <a:ext cx="699884" cy="9225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5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10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cxnSp>
        <p:nvCxnSpPr>
          <p:cNvPr id="32" name="Gerade Verbindung mit Pfeil 31"/>
          <p:cNvCxnSpPr/>
          <p:nvPr/>
        </p:nvCxnSpPr>
        <p:spPr>
          <a:xfrm flipH="1" flipV="1">
            <a:off x="4125913" y="4160837"/>
            <a:ext cx="203493" cy="4653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7"/>
            <a:ext cx="4057848" cy="2975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4329405" y="4626222"/>
            <a:ext cx="3227520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Foehn</a:t>
            </a:r>
            <a:r>
              <a:rPr lang="de-AT" sz="1800" dirty="0" smtClean="0"/>
              <a:t> </a:t>
            </a:r>
            <a:r>
              <a:rPr lang="de-AT" sz="1800" dirty="0" err="1" smtClean="0"/>
              <a:t>effects</a:t>
            </a:r>
            <a:r>
              <a:rPr lang="de-AT" sz="1800" dirty="0" smtClean="0"/>
              <a:t> </a:t>
            </a:r>
            <a:r>
              <a:rPr lang="de-AT" sz="1800" dirty="0" err="1" smtClean="0"/>
              <a:t>along</a:t>
            </a:r>
            <a:r>
              <a:rPr lang="de-AT" sz="1800" dirty="0" smtClean="0"/>
              <a:t> Northern </a:t>
            </a:r>
            <a:r>
              <a:rPr lang="de-AT" sz="1800" dirty="0" err="1" smtClean="0"/>
              <a:t>and</a:t>
            </a:r>
            <a:r>
              <a:rPr lang="de-AT" sz="1800" dirty="0" smtClean="0"/>
              <a:t> Eastern Alpine </a:t>
            </a:r>
            <a:r>
              <a:rPr lang="de-AT" sz="1800" dirty="0" err="1" smtClean="0"/>
              <a:t>rim</a:t>
            </a:r>
            <a:endParaRPr lang="de-AT" sz="1800" dirty="0"/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7556926" y="3703637"/>
            <a:ext cx="683786" cy="9225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11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7"/>
            <a:ext cx="4057849" cy="29757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631112" y="4718163"/>
            <a:ext cx="2202503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Maximum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</a:t>
            </a:r>
            <a:r>
              <a:rPr lang="de-AT" sz="1800" dirty="0" err="1" smtClean="0"/>
              <a:t>weather</a:t>
            </a:r>
            <a:r>
              <a:rPr lang="de-AT" sz="1800" dirty="0" smtClean="0"/>
              <a:t> </a:t>
            </a:r>
            <a:r>
              <a:rPr lang="de-AT" sz="1800" dirty="0" err="1" smtClean="0"/>
              <a:t>reports</a:t>
            </a:r>
            <a:r>
              <a:rPr lang="de-AT" sz="1800" dirty="0" smtClean="0"/>
              <a:t>!</a:t>
            </a: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Synopsis (1)</a:t>
            </a:r>
          </a:p>
        </p:txBody>
      </p:sp>
      <p:pic>
        <p:nvPicPr>
          <p:cNvPr id="5125" name="Picture 8" descr="Analyse_200803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8" y="1874170"/>
            <a:ext cx="4845103" cy="37948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119008" y="5711104"/>
            <a:ext cx="2601649" cy="88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/>
              <a:t>surface</a:t>
            </a:r>
            <a:r>
              <a:rPr lang="de-AT" sz="1800" dirty="0"/>
              <a:t> </a:t>
            </a:r>
            <a:r>
              <a:rPr lang="de-AT" sz="1800" dirty="0" err="1"/>
              <a:t>analysis</a:t>
            </a:r>
            <a:endParaRPr lang="de-AT" sz="1800" dirty="0"/>
          </a:p>
          <a:p>
            <a:r>
              <a:rPr lang="de-AT" sz="1800" dirty="0" smtClean="0"/>
              <a:t>00 UTC 01 March 2008</a:t>
            </a:r>
            <a:endParaRPr lang="de-AT" sz="1800" dirty="0"/>
          </a:p>
          <a:p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FU Berlin)</a:t>
            </a:r>
          </a:p>
        </p:txBody>
      </p:sp>
      <p:sp>
        <p:nvSpPr>
          <p:cNvPr id="470027" name="Text Box 11"/>
          <p:cNvSpPr txBox="1">
            <a:spLocks noChangeArrowheads="1"/>
          </p:cNvSpPr>
          <p:nvPr/>
        </p:nvSpPr>
        <p:spPr bwMode="auto">
          <a:xfrm>
            <a:off x="7149421" y="1864479"/>
            <a:ext cx="2858129" cy="199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de-AT" sz="1800" dirty="0" smtClean="0"/>
              <a:t>ESWD 01 March 2008:</a:t>
            </a:r>
          </a:p>
          <a:p>
            <a:pPr algn="r"/>
            <a:r>
              <a:rPr lang="de-AT" sz="1800" dirty="0" smtClean="0"/>
              <a:t>184x </a:t>
            </a:r>
            <a:r>
              <a:rPr lang="de-AT" sz="1800" dirty="0" err="1" smtClean="0"/>
              <a:t>severe</a:t>
            </a:r>
            <a:r>
              <a:rPr lang="de-AT" sz="1800" dirty="0" smtClean="0"/>
              <a:t> wind (</a:t>
            </a:r>
            <a:r>
              <a:rPr lang="de-AT" sz="1800" dirty="0" err="1" smtClean="0"/>
              <a:t>yellow</a:t>
            </a:r>
            <a:r>
              <a:rPr lang="de-AT" sz="1800" dirty="0" smtClean="0"/>
              <a:t>)</a:t>
            </a:r>
          </a:p>
          <a:p>
            <a:pPr algn="r"/>
            <a:r>
              <a:rPr lang="de-AT" sz="1800" dirty="0" smtClean="0"/>
              <a:t>9x heavy rain (</a:t>
            </a:r>
            <a:r>
              <a:rPr lang="de-AT" sz="1800" dirty="0" err="1" smtClean="0"/>
              <a:t>blue</a:t>
            </a:r>
            <a:r>
              <a:rPr lang="de-AT" sz="1800" dirty="0" smtClean="0"/>
              <a:t>)</a:t>
            </a:r>
          </a:p>
          <a:p>
            <a:pPr algn="r"/>
            <a:r>
              <a:rPr lang="de-AT" sz="1800" dirty="0" smtClean="0"/>
              <a:t>8x large </a:t>
            </a:r>
            <a:r>
              <a:rPr lang="de-AT" sz="1800" dirty="0" err="1" smtClean="0"/>
              <a:t>hail</a:t>
            </a:r>
            <a:r>
              <a:rPr lang="de-AT" sz="1800" dirty="0" smtClean="0"/>
              <a:t> (</a:t>
            </a:r>
            <a:r>
              <a:rPr lang="de-AT" sz="1800" dirty="0" err="1" smtClean="0"/>
              <a:t>green</a:t>
            </a:r>
            <a:r>
              <a:rPr lang="de-AT" sz="1800" dirty="0" smtClean="0"/>
              <a:t>)</a:t>
            </a:r>
          </a:p>
          <a:p>
            <a:pPr algn="r"/>
            <a:r>
              <a:rPr lang="de-AT" sz="1800" dirty="0" smtClean="0"/>
              <a:t>3x </a:t>
            </a:r>
            <a:r>
              <a:rPr lang="de-AT" sz="1800" dirty="0" err="1" smtClean="0"/>
              <a:t>tornado</a:t>
            </a:r>
            <a:r>
              <a:rPr lang="de-AT" sz="1800" dirty="0" smtClean="0"/>
              <a:t> (</a:t>
            </a:r>
            <a:r>
              <a:rPr lang="de-AT" sz="1800" dirty="0" err="1" smtClean="0"/>
              <a:t>red</a:t>
            </a:r>
            <a:r>
              <a:rPr lang="de-AT" sz="1800" dirty="0" smtClean="0"/>
              <a:t>)</a:t>
            </a:r>
          </a:p>
          <a:p>
            <a:pPr algn="r"/>
            <a:r>
              <a:rPr lang="de-AT" sz="1800" dirty="0" smtClean="0"/>
              <a:t>1x </a:t>
            </a:r>
            <a:r>
              <a:rPr lang="de-AT" sz="1800" dirty="0" err="1" smtClean="0"/>
              <a:t>gustnado</a:t>
            </a:r>
            <a:r>
              <a:rPr lang="de-AT" sz="1800" dirty="0" smtClean="0"/>
              <a:t> (orange)</a:t>
            </a:r>
            <a:endParaRPr lang="de-AT" sz="1800" dirty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ESSL)</a:t>
            </a:r>
            <a:endParaRPr lang="de-AT" sz="1500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3852587"/>
            <a:ext cx="4966362" cy="364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introduction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synoptic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" y="1798636"/>
            <a:ext cx="5576508" cy="3388258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12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1" y="4541837"/>
            <a:ext cx="4057849" cy="29757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13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7"/>
            <a:ext cx="4057849" cy="29757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30" y="1798636"/>
            <a:ext cx="4258831" cy="30450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798636"/>
            <a:ext cx="5575632" cy="3387726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mesoscale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403" y="6029715"/>
            <a:ext cx="5628119" cy="1440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14 UTC 01 March 2008</a:t>
            </a:r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left</a:t>
            </a:r>
            <a:r>
              <a:rPr lang="de-AT" sz="1800" dirty="0" smtClean="0"/>
              <a:t>: 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</a:t>
            </a:r>
            <a:r>
              <a:rPr lang="de-AT" sz="1800" dirty="0" err="1" smtClean="0"/>
              <a:t>lightning</a:t>
            </a:r>
            <a:r>
              <a:rPr lang="de-AT" sz="1800" dirty="0" smtClean="0"/>
              <a:t> </a:t>
            </a:r>
            <a:r>
              <a:rPr lang="de-AT" sz="1800" dirty="0" err="1" smtClean="0"/>
              <a:t>strokes</a:t>
            </a:r>
            <a:endParaRPr lang="de-AT" sz="1800" dirty="0" smtClean="0"/>
          </a:p>
          <a:p>
            <a:r>
              <a:rPr lang="de-AT" sz="1800" dirty="0" err="1" smtClean="0"/>
              <a:t>Upper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CERAD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err="1" smtClean="0"/>
              <a:t>Lower</a:t>
            </a:r>
            <a:r>
              <a:rPr lang="de-AT" sz="1800" dirty="0" smtClean="0"/>
              <a:t> </a:t>
            </a:r>
            <a:r>
              <a:rPr lang="de-AT" sz="1800" dirty="0" err="1" smtClean="0"/>
              <a:t>right</a:t>
            </a:r>
            <a:r>
              <a:rPr lang="de-AT" sz="1800" dirty="0" smtClean="0"/>
              <a:t>: ESWD </a:t>
            </a:r>
            <a:r>
              <a:rPr lang="de-AT" sz="1800" dirty="0" err="1" smtClean="0"/>
              <a:t>entries</a:t>
            </a:r>
            <a:endParaRPr lang="de-AT" sz="1800" dirty="0" smtClean="0"/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,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, ESSL)</a:t>
            </a:r>
            <a:endParaRPr lang="de-AT" sz="1500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13" y="4541837"/>
            <a:ext cx="4057848" cy="2975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8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17421" y="6890474"/>
            <a:ext cx="1691051" cy="609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Ebensee</a:t>
            </a:r>
            <a:r>
              <a:rPr lang="de-AT" sz="1800" dirty="0" smtClean="0"/>
              <a:t> (AT</a:t>
            </a:r>
            <a:r>
              <a:rPr lang="de-AT" sz="1800" dirty="0" smtClean="0"/>
              <a:t>)</a:t>
            </a:r>
          </a:p>
          <a:p>
            <a:pPr algn="r"/>
            <a:r>
              <a:rPr lang="de-AT" sz="1500" i="1" dirty="0"/>
              <a:t>© </a:t>
            </a:r>
            <a:r>
              <a:rPr lang="de-AT" sz="1500" i="1" dirty="0" smtClean="0"/>
              <a:t>APA</a:t>
            </a:r>
            <a:endParaRPr lang="de-AT" sz="1500" i="1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07203" y="5761037"/>
            <a:ext cx="2376109" cy="609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Salzburg </a:t>
            </a:r>
            <a:r>
              <a:rPr lang="de-AT" sz="1800" dirty="0" err="1" smtClean="0"/>
              <a:t>airport</a:t>
            </a:r>
            <a:r>
              <a:rPr lang="de-AT" sz="1800" dirty="0" smtClean="0"/>
              <a:t> (AT</a:t>
            </a:r>
            <a:r>
              <a:rPr lang="de-AT" sz="1800" dirty="0" smtClean="0"/>
              <a:t>)</a:t>
            </a:r>
          </a:p>
          <a:p>
            <a:pPr algn="r"/>
            <a:r>
              <a:rPr lang="de-AT" sz="1500" i="1" dirty="0" smtClean="0"/>
              <a:t>© APA</a:t>
            </a:r>
            <a:endParaRPr lang="de-AT" sz="1500" i="1" dirty="0" smtClean="0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84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Extreme </a:t>
            </a:r>
            <a:r>
              <a:rPr lang="de-DE" sz="2400" dirty="0" err="1" smtClean="0">
                <a:solidFill>
                  <a:schemeClr val="tx2"/>
                </a:solidFill>
              </a:rPr>
              <a:t>measurements</a:t>
            </a:r>
            <a:r>
              <a:rPr lang="de-DE" sz="2400" dirty="0" smtClean="0">
                <a:solidFill>
                  <a:schemeClr val="tx2"/>
                </a:solidFill>
              </a:rPr>
              <a:t>:</a:t>
            </a:r>
            <a:endParaRPr lang="de-DE" sz="2400" dirty="0">
              <a:solidFill>
                <a:schemeClr val="tx2"/>
              </a:solidFill>
            </a:endParaRP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613032"/>
              </p:ext>
            </p:extLst>
          </p:nvPr>
        </p:nvGraphicFramePr>
        <p:xfrm>
          <a:off x="506412" y="2518603"/>
          <a:ext cx="9114154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080"/>
                <a:gridCol w="1170305"/>
                <a:gridCol w="2164080"/>
                <a:gridCol w="28536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Place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Hour [UTC]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Maximum Gust [km/h]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Comment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Melpitz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near</a:t>
                      </a:r>
                      <a:r>
                        <a:rPr lang="de-DE" sz="1600" baseline="0" dirty="0" smtClean="0"/>
                        <a:t> Leipzig</a:t>
                      </a:r>
                      <a:r>
                        <a:rPr lang="de-DE" sz="1600" dirty="0" smtClean="0"/>
                        <a:t> (DE)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07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165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LIDAR </a:t>
                      </a:r>
                      <a:r>
                        <a:rPr lang="de-DE" sz="1600" dirty="0" err="1" smtClean="0"/>
                        <a:t>measurement</a:t>
                      </a:r>
                      <a:r>
                        <a:rPr lang="de-DE" sz="1600" dirty="0" smtClean="0"/>
                        <a:t> (10s </a:t>
                      </a:r>
                      <a:r>
                        <a:rPr lang="de-DE" sz="1600" dirty="0" err="1" smtClean="0"/>
                        <a:t>mean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at</a:t>
                      </a:r>
                      <a:r>
                        <a:rPr lang="de-DE" sz="1600" baseline="0" dirty="0" smtClean="0"/>
                        <a:t> 12m </a:t>
                      </a:r>
                      <a:r>
                        <a:rPr lang="de-DE" sz="1600" baseline="0" dirty="0" err="1" smtClean="0"/>
                        <a:t>height</a:t>
                      </a:r>
                      <a:r>
                        <a:rPr lang="de-DE" sz="1600" baseline="0" dirty="0" smtClean="0"/>
                        <a:t>)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Chemnitz</a:t>
                      </a:r>
                      <a:r>
                        <a:rPr lang="de-DE" sz="1600" baseline="0" dirty="0" smtClean="0"/>
                        <a:t> (DE)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08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151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SYNOP </a:t>
                      </a:r>
                      <a:r>
                        <a:rPr lang="de-DE" sz="1600" dirty="0" err="1" smtClean="0"/>
                        <a:t>report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aseline="0" dirty="0" smtClean="0">
                          <a:solidFill>
                            <a:srgbClr val="FF0000"/>
                          </a:solidFill>
                        </a:rPr>
                        <a:t>St. Peter/Hart </a:t>
                      </a:r>
                      <a:r>
                        <a:rPr lang="de-DE" sz="1600" baseline="0" dirty="0" err="1" smtClean="0">
                          <a:solidFill>
                            <a:srgbClr val="FF0000"/>
                          </a:solidFill>
                        </a:rPr>
                        <a:t>near</a:t>
                      </a:r>
                      <a:r>
                        <a:rPr lang="de-DE" sz="1600" baseline="0" dirty="0" smtClean="0">
                          <a:solidFill>
                            <a:srgbClr val="FF0000"/>
                          </a:solidFill>
                        </a:rPr>
                        <a:t> Braunau (AT)</a:t>
                      </a:r>
                      <a:endParaRPr lang="de-DE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de-DE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>
                          <a:solidFill>
                            <a:srgbClr val="FF0000"/>
                          </a:solidFill>
                        </a:rPr>
                        <a:t>~240</a:t>
                      </a:r>
                      <a:endParaRPr lang="de-DE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0000"/>
                          </a:solidFill>
                        </a:rPr>
                        <a:t>Site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</a:rPr>
                        <a:t>survey</a:t>
                      </a:r>
                      <a:endParaRPr lang="de-DE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Salzburg </a:t>
                      </a:r>
                      <a:r>
                        <a:rPr lang="de-DE" sz="1600" dirty="0" err="1" smtClean="0"/>
                        <a:t>airport</a:t>
                      </a:r>
                      <a:r>
                        <a:rPr lang="de-DE" sz="1600" dirty="0" smtClean="0"/>
                        <a:t> (AT)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10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140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SYNOP </a:t>
                      </a:r>
                      <a:r>
                        <a:rPr lang="de-DE" sz="1600" dirty="0" err="1" smtClean="0"/>
                        <a:t>report</a:t>
                      </a:r>
                      <a:endParaRPr lang="de-DE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Oberleis</a:t>
                      </a:r>
                      <a:r>
                        <a:rPr lang="de-DE" sz="1600" dirty="0" smtClean="0"/>
                        <a:t> (AT)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11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166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SYNOP </a:t>
                      </a:r>
                      <a:r>
                        <a:rPr lang="de-DE" sz="1600" dirty="0" err="1" smtClean="0"/>
                        <a:t>report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Vienna </a:t>
                      </a:r>
                      <a:r>
                        <a:rPr lang="de-DE" sz="1600" dirty="0" err="1" smtClean="0"/>
                        <a:t>airport</a:t>
                      </a:r>
                      <a:r>
                        <a:rPr lang="de-DE" sz="1600" dirty="0" smtClean="0"/>
                        <a:t> (AT)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11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140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SYNOP </a:t>
                      </a:r>
                      <a:r>
                        <a:rPr lang="de-DE" sz="1600" dirty="0" err="1" smtClean="0"/>
                        <a:t>report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Vienna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airport</a:t>
                      </a:r>
                      <a:r>
                        <a:rPr lang="de-DE" sz="1600" baseline="0" dirty="0" smtClean="0"/>
                        <a:t> (AT)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11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/>
                        <a:t>163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Runway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anemometer</a:t>
                      </a:r>
                      <a:endParaRPr lang="de-DE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47" descr="fliaga_big_O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767092"/>
            <a:ext cx="3352800" cy="1732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emma%20in%20obertaun%20bild%20ff%20obertraun_big_O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88" y="5761037"/>
            <a:ext cx="2308685" cy="17390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8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1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err="1" smtClean="0">
                <a:solidFill>
                  <a:schemeClr val="tx2"/>
                </a:solidFill>
              </a:rPr>
              <a:t>Wrap-up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of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events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smtClean="0">
                <a:solidFill>
                  <a:schemeClr val="tx2"/>
                </a:solidFill>
              </a:rPr>
              <a:t>(</a:t>
            </a:r>
            <a:r>
              <a:rPr lang="de-DE" sz="2400" dirty="0" err="1" smtClean="0">
                <a:solidFill>
                  <a:schemeClr val="tx2"/>
                </a:solidFill>
              </a:rPr>
              <a:t>measurements</a:t>
            </a:r>
            <a:r>
              <a:rPr lang="de-DE" sz="2400" dirty="0" smtClean="0">
                <a:solidFill>
                  <a:schemeClr val="tx2"/>
                </a:solidFill>
              </a:rPr>
              <a:t>, </a:t>
            </a:r>
            <a:r>
              <a:rPr lang="de-DE" sz="2400" dirty="0" err="1" smtClean="0">
                <a:solidFill>
                  <a:schemeClr val="tx2"/>
                </a:solidFill>
              </a:rPr>
              <a:t>media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reports</a:t>
            </a:r>
            <a:r>
              <a:rPr lang="de-DE" sz="2400" dirty="0" smtClean="0">
                <a:solidFill>
                  <a:schemeClr val="tx2"/>
                </a:solidFill>
              </a:rPr>
              <a:t>, …):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Widespread</a:t>
            </a:r>
            <a:r>
              <a:rPr lang="de-DE" sz="2400" dirty="0" smtClean="0"/>
              <a:t> </a:t>
            </a:r>
            <a:r>
              <a:rPr lang="de-DE" sz="2400" dirty="0" err="1" smtClean="0"/>
              <a:t>severe</a:t>
            </a:r>
            <a:r>
              <a:rPr lang="de-DE" sz="2400" dirty="0" smtClean="0"/>
              <a:t> wind </a:t>
            </a:r>
            <a:r>
              <a:rPr lang="de-DE" sz="2400" dirty="0" err="1" smtClean="0"/>
              <a:t>gusts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upper</a:t>
            </a:r>
            <a:r>
              <a:rPr lang="de-DE" sz="2400" dirty="0" smtClean="0"/>
              <a:t> F0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lower</a:t>
            </a:r>
            <a:r>
              <a:rPr lang="de-DE" sz="2400" dirty="0" smtClean="0"/>
              <a:t> F1 </a:t>
            </a:r>
            <a:r>
              <a:rPr lang="de-DE" sz="2400" dirty="0" err="1" smtClean="0"/>
              <a:t>range</a:t>
            </a:r>
            <a:r>
              <a:rPr lang="de-DE" sz="2400" dirty="0" smtClean="0"/>
              <a:t> (i.e., 90 </a:t>
            </a:r>
            <a:r>
              <a:rPr lang="de-DE" sz="2400" dirty="0" err="1" smtClean="0"/>
              <a:t>to</a:t>
            </a:r>
            <a:r>
              <a:rPr lang="de-DE" sz="2400" dirty="0" smtClean="0"/>
              <a:t> 130 km/h)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A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stronger</a:t>
            </a:r>
            <a:r>
              <a:rPr lang="de-DE" sz="2400" dirty="0" smtClean="0"/>
              <a:t> </a:t>
            </a:r>
            <a:r>
              <a:rPr lang="de-DE" sz="2400" dirty="0" err="1" smtClean="0"/>
              <a:t>events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solid F1 </a:t>
            </a:r>
            <a:r>
              <a:rPr lang="de-DE" sz="2400" dirty="0" err="1" smtClean="0"/>
              <a:t>range</a:t>
            </a:r>
            <a:r>
              <a:rPr lang="de-DE" sz="2400" dirty="0" smtClean="0"/>
              <a:t> (i.e., 130 </a:t>
            </a:r>
            <a:r>
              <a:rPr lang="de-DE" sz="2400" dirty="0" err="1" smtClean="0"/>
              <a:t>to</a:t>
            </a:r>
            <a:r>
              <a:rPr lang="de-DE" sz="2400" dirty="0" smtClean="0"/>
              <a:t> 170 km/h)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mainly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explained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special</a:t>
            </a:r>
            <a:r>
              <a:rPr lang="de-DE" sz="2400" dirty="0" smtClean="0"/>
              <a:t> </a:t>
            </a:r>
            <a:r>
              <a:rPr lang="de-DE" sz="2400" dirty="0" err="1" smtClean="0"/>
              <a:t>exposure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sites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explanation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extreme Braunau </a:t>
            </a:r>
            <a:r>
              <a:rPr lang="de-DE" sz="2400" dirty="0" err="1" smtClean="0"/>
              <a:t>downburst</a:t>
            </a:r>
            <a:r>
              <a:rPr lang="de-DE" sz="2400" dirty="0" smtClean="0"/>
              <a:t> =&gt; </a:t>
            </a:r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caused</a:t>
            </a:r>
            <a:r>
              <a:rPr lang="de-DE" sz="2400" dirty="0" smtClean="0"/>
              <a:t> </a:t>
            </a: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singularity</a:t>
            </a:r>
            <a:r>
              <a:rPr lang="de-DE" sz="2400" dirty="0" smtClean="0"/>
              <a:t>?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INCA </a:t>
            </a:r>
            <a:r>
              <a:rPr lang="de-DE" sz="2400" dirty="0" err="1" smtClean="0">
                <a:solidFill>
                  <a:schemeClr val="tx2"/>
                </a:solidFill>
              </a:rPr>
              <a:t>maximum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windgust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analysis</a:t>
            </a:r>
            <a:r>
              <a:rPr lang="de-DE" sz="2400" dirty="0" smtClean="0">
                <a:solidFill>
                  <a:schemeClr val="tx2"/>
                </a:solidFill>
              </a:rPr>
              <a:t> 01 March 2008 </a:t>
            </a:r>
            <a:r>
              <a:rPr lang="de-DE" sz="2400" dirty="0">
                <a:solidFill>
                  <a:schemeClr val="tx2"/>
                </a:solidFill>
              </a:rPr>
              <a:t>(</a:t>
            </a:r>
            <a:r>
              <a:rPr lang="de-DE" sz="2400" dirty="0" smtClean="0">
                <a:solidFill>
                  <a:schemeClr val="tx2"/>
                </a:solidFill>
              </a:rPr>
              <a:t>Austria):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5" y="2560637"/>
            <a:ext cx="8368447" cy="48947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792912" y="5837237"/>
            <a:ext cx="3135976" cy="1486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X … </a:t>
            </a:r>
            <a:r>
              <a:rPr lang="de-AT" sz="1800" dirty="0" err="1" smtClean="0"/>
              <a:t>sites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deadly</a:t>
            </a:r>
            <a:r>
              <a:rPr lang="de-AT" sz="1800" dirty="0" smtClean="0"/>
              <a:t> </a:t>
            </a:r>
            <a:r>
              <a:rPr lang="de-AT" sz="1800" dirty="0" err="1" smtClean="0"/>
              <a:t>incidents</a:t>
            </a:r>
            <a:endParaRPr lang="de-AT" sz="1800" dirty="0" smtClean="0"/>
          </a:p>
          <a:p>
            <a:r>
              <a:rPr lang="de-AT" sz="1800" dirty="0" smtClean="0"/>
              <a:t>S … Salzburg</a:t>
            </a:r>
          </a:p>
          <a:p>
            <a:r>
              <a:rPr lang="de-AT" sz="1800" dirty="0" smtClean="0"/>
              <a:t>O … </a:t>
            </a:r>
            <a:r>
              <a:rPr lang="de-AT" sz="1800" dirty="0" err="1" smtClean="0"/>
              <a:t>Oberleis</a:t>
            </a:r>
            <a:endParaRPr lang="de-AT" sz="1800" dirty="0" smtClean="0"/>
          </a:p>
          <a:p>
            <a:r>
              <a:rPr lang="de-AT" sz="1800" dirty="0" smtClean="0"/>
              <a:t>V … Vienna</a:t>
            </a:r>
          </a:p>
          <a:p>
            <a:r>
              <a:rPr lang="de-AT" sz="1800" dirty="0" smtClean="0"/>
              <a:t>B … Braunau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8312" y="6991399"/>
            <a:ext cx="1998920" cy="332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(</a:t>
            </a:r>
            <a:r>
              <a:rPr lang="de-AT" sz="1500" i="1" dirty="0" err="1" smtClean="0"/>
              <a:t>data</a:t>
            </a:r>
            <a:r>
              <a:rPr lang="de-AT" sz="1500" i="1" dirty="0" smtClean="0"/>
              <a:t> 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ZAMG)</a:t>
            </a:r>
            <a:endParaRPr lang="de-AT" sz="1500" i="1" dirty="0"/>
          </a:p>
        </p:txBody>
      </p:sp>
    </p:spTree>
    <p:extLst>
      <p:ext uri="{BB962C8B-B14F-4D97-AF65-F5344CB8AC3E}">
        <p14:creationId xmlns:p14="http://schemas.microsoft.com/office/powerpoint/2010/main" val="15459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Grafik 7" descr="zBild 225 K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" y="4724797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Site survey (3)</a:t>
            </a: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1" y="1954667"/>
            <a:ext cx="988286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AT" sz="2200">
              <a:solidFill>
                <a:schemeClr val="tx2"/>
              </a:solidFill>
            </a:endParaRPr>
          </a:p>
        </p:txBody>
      </p:sp>
      <p:pic>
        <p:nvPicPr>
          <p:cNvPr id="16390" name="Grafik 5" descr="zBild 032 K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" y="1811173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Grafik 6" descr="zBild 043 K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52" y="1811173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Grafik 8" descr="zBild 240 Kop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52" y="4724797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10273" y="4364328"/>
            <a:ext cx="1260078" cy="563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Pictures © A.M. Holzer</a:t>
            </a:r>
            <a:endParaRPr lang="de-AT" sz="1500" i="1" dirty="0"/>
          </a:p>
        </p:txBody>
      </p:sp>
    </p:spTree>
    <p:extLst>
      <p:ext uri="{BB962C8B-B14F-4D97-AF65-F5344CB8AC3E}">
        <p14:creationId xmlns:p14="http://schemas.microsoft.com/office/powerpoint/2010/main" val="27934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2" descr="zBild 097 K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67" y="4728753"/>
            <a:ext cx="4246829" cy="28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1" descr="zBild 092 K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" y="4724797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0" descr="zBild 069 K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52" y="1796932"/>
            <a:ext cx="4251880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9" descr="zBild 056 Kop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" y="1796932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Site survey (3)</a:t>
            </a: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1" y="1954667"/>
            <a:ext cx="988286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AT" sz="2200">
              <a:solidFill>
                <a:schemeClr val="tx2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410273" y="4364328"/>
            <a:ext cx="1260078" cy="563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Pictures © A.M. Holzer</a:t>
            </a:r>
            <a:endParaRPr lang="de-AT" sz="1500" i="1" dirty="0"/>
          </a:p>
        </p:txBody>
      </p:sp>
    </p:spTree>
    <p:extLst>
      <p:ext uri="{BB962C8B-B14F-4D97-AF65-F5344CB8AC3E}">
        <p14:creationId xmlns:p14="http://schemas.microsoft.com/office/powerpoint/2010/main" val="29399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6" descr="zBild 140 K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67" y="4728753"/>
            <a:ext cx="4246829" cy="28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4" descr="zBild 123 K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32" y="1796932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5" descr="zBild 124 K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" y="4726775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3" descr="zBild 117 Kop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" y="1796932"/>
            <a:ext cx="4252764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Site survey (3)</a:t>
            </a: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1" y="1954667"/>
            <a:ext cx="988286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AT" sz="2200">
              <a:solidFill>
                <a:schemeClr val="tx2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10273" y="4364328"/>
            <a:ext cx="1260078" cy="563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Pictures © A.M. Holzer</a:t>
            </a:r>
            <a:endParaRPr lang="de-AT" sz="1500" i="1" dirty="0"/>
          </a:p>
        </p:txBody>
      </p:sp>
    </p:spTree>
    <p:extLst>
      <p:ext uri="{BB962C8B-B14F-4D97-AF65-F5344CB8AC3E}">
        <p14:creationId xmlns:p14="http://schemas.microsoft.com/office/powerpoint/2010/main" val="13917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2" descr="Bild 2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67" y="4728753"/>
            <a:ext cx="4246829" cy="28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0" descr="zBild 165 K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32" y="1806574"/>
            <a:ext cx="4252764" cy="28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1" descr="zBild 194 K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1" y="4728753"/>
            <a:ext cx="4245541" cy="283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9" descr="zBild 161 Kop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2" y="1796932"/>
            <a:ext cx="4245541" cy="283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Site survey (3)</a:t>
            </a: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1" y="1954667"/>
            <a:ext cx="988286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AT" sz="2200">
              <a:solidFill>
                <a:schemeClr val="tx2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410273" y="4364328"/>
            <a:ext cx="1260078" cy="563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Pictures © A.M. Holzer</a:t>
            </a:r>
            <a:endParaRPr lang="de-AT" sz="1500" i="1" dirty="0"/>
          </a:p>
        </p:txBody>
      </p:sp>
    </p:spTree>
    <p:extLst>
      <p:ext uri="{BB962C8B-B14F-4D97-AF65-F5344CB8AC3E}">
        <p14:creationId xmlns:p14="http://schemas.microsoft.com/office/powerpoint/2010/main" val="8737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527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Temporal </a:t>
            </a:r>
            <a:r>
              <a:rPr lang="de-DE" sz="2400" dirty="0" err="1" smtClean="0">
                <a:solidFill>
                  <a:schemeClr val="tx2"/>
                </a:solidFill>
              </a:rPr>
              <a:t>course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of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lightning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strokes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and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severe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weather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reports</a:t>
            </a:r>
            <a:r>
              <a:rPr lang="de-DE" sz="2400" dirty="0" smtClean="0">
                <a:solidFill>
                  <a:schemeClr val="tx2"/>
                </a:solidFill>
              </a:rPr>
              <a:t>: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0" indent="0" eaLnBrk="1" hangingPunct="1"/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Peak </a:t>
            </a:r>
            <a:r>
              <a:rPr lang="de-DE" sz="2400" dirty="0" err="1" smtClean="0"/>
              <a:t>intensity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late</a:t>
            </a:r>
            <a:r>
              <a:rPr lang="de-DE" sz="2400" dirty="0" smtClean="0"/>
              <a:t> </a:t>
            </a:r>
            <a:r>
              <a:rPr lang="de-DE" sz="2400" dirty="0" err="1" smtClean="0"/>
              <a:t>morning</a:t>
            </a:r>
            <a:r>
              <a:rPr lang="de-DE" sz="2400" dirty="0" smtClean="0"/>
              <a:t> =&gt; </a:t>
            </a:r>
            <a:r>
              <a:rPr lang="de-DE" sz="2400" dirty="0" err="1" smtClean="0"/>
              <a:t>diurnal</a:t>
            </a:r>
            <a:r>
              <a:rPr lang="de-DE" sz="2400" dirty="0" smtClean="0"/>
              <a:t> </a:t>
            </a:r>
            <a:r>
              <a:rPr lang="de-DE" sz="2400" dirty="0" err="1" smtClean="0"/>
              <a:t>course</a:t>
            </a:r>
            <a:r>
              <a:rPr lang="de-DE" sz="2400" dirty="0" smtClean="0"/>
              <a:t> was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minor</a:t>
            </a:r>
            <a:r>
              <a:rPr lang="de-DE" sz="2400" dirty="0" smtClean="0"/>
              <a:t> </a:t>
            </a:r>
            <a:r>
              <a:rPr lang="de-DE" sz="2400" dirty="0" err="1" smtClean="0"/>
              <a:t>importance</a:t>
            </a:r>
            <a:endParaRPr lang="de-DE" sz="2400" dirty="0" smtClean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Synopsis (1)</a:t>
            </a:r>
          </a:p>
        </p:txBody>
      </p:sp>
      <p:graphicFrame>
        <p:nvGraphicFramePr>
          <p:cNvPr id="10" name="Diagramm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588619"/>
              </p:ext>
            </p:extLst>
          </p:nvPr>
        </p:nvGraphicFramePr>
        <p:xfrm>
          <a:off x="1725612" y="2484437"/>
          <a:ext cx="6629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421312" y="5989637"/>
            <a:ext cx="2845305" cy="332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(</a:t>
            </a:r>
            <a:r>
              <a:rPr lang="de-AT" sz="1500" i="1" dirty="0" err="1" smtClean="0"/>
              <a:t>data</a:t>
            </a:r>
            <a:r>
              <a:rPr lang="de-AT" sz="1500" i="1" dirty="0" smtClean="0"/>
              <a:t> </a:t>
            </a:r>
            <a:r>
              <a:rPr lang="de-AT" sz="1500" i="1" dirty="0" err="1" smtClean="0"/>
              <a:t>sources</a:t>
            </a:r>
            <a:r>
              <a:rPr lang="de-AT" sz="1500" i="1" dirty="0" smtClean="0"/>
              <a:t>: EUCLID, ESSL)</a:t>
            </a:r>
            <a:endParaRPr lang="de-AT" sz="1500" i="1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introduction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synoptic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Grafik 13" descr="T Karte 3 pfeile K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920"/>
            <a:ext cx="10080625" cy="549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Site survey (7)</a:t>
            </a: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" y="1954667"/>
            <a:ext cx="988286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AT" sz="2200">
              <a:solidFill>
                <a:schemeClr val="tx2"/>
              </a:solidFill>
            </a:endParaRPr>
          </a:p>
        </p:txBody>
      </p:sp>
      <p:sp>
        <p:nvSpPr>
          <p:cNvPr id="20487" name="Ellipse 6"/>
          <p:cNvSpPr>
            <a:spLocks noChangeArrowheads="1"/>
          </p:cNvSpPr>
          <p:nvPr/>
        </p:nvSpPr>
        <p:spPr bwMode="auto">
          <a:xfrm>
            <a:off x="8771544" y="6954202"/>
            <a:ext cx="236265" cy="23624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4" tIns="50397" rIns="100794" bIns="50397"/>
          <a:lstStyle/>
          <a:p>
            <a:pPr eaLnBrk="0" hangingPunct="0"/>
            <a:endParaRPr lang="de-AT"/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885990" y="7113446"/>
            <a:ext cx="2194636" cy="2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>
                <a:solidFill>
                  <a:srgbClr val="01082C"/>
                </a:solidFill>
              </a:rPr>
              <a:t>Ranshofen weather station</a:t>
            </a:r>
          </a:p>
        </p:txBody>
      </p:sp>
      <p:pic>
        <p:nvPicPr>
          <p:cNvPr id="20491" name="Picture 11" descr="APG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92" y="1874171"/>
            <a:ext cx="2976934" cy="1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Grafik 6" descr="T Karte 2 K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9920"/>
            <a:ext cx="10080624" cy="482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hteck 8"/>
          <p:cNvSpPr>
            <a:spLocks noChangeArrowheads="1"/>
          </p:cNvSpPr>
          <p:nvPr/>
        </p:nvSpPr>
        <p:spPr bwMode="auto">
          <a:xfrm>
            <a:off x="315020" y="6772209"/>
            <a:ext cx="8093537" cy="44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pPr eaLnBrk="0" hangingPunct="0"/>
            <a:r>
              <a:rPr lang="de-DE" sz="2200" dirty="0">
                <a:solidFill>
                  <a:schemeClr val="tx2"/>
                </a:solidFill>
              </a:rPr>
              <a:t>T6: 256 – 295 km/h	F3: 256 – 335 km/h	EF3: 219 – 266 km/h</a:t>
            </a:r>
            <a:endParaRPr lang="de-DE" sz="2200" dirty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Site survey (7)</a:t>
            </a: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1" y="1954667"/>
            <a:ext cx="9882863" cy="4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AT" sz="2200">
              <a:solidFill>
                <a:schemeClr val="tx2"/>
              </a:solidFill>
            </a:endParaRPr>
          </a:p>
        </p:txBody>
      </p:sp>
      <p:pic>
        <p:nvPicPr>
          <p:cNvPr id="21514" name="Picture 10" descr="APG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92" y="1874171"/>
            <a:ext cx="2976934" cy="1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5" descr="ranshofen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122"/>
            <a:ext cx="5023218" cy="31274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 dirty="0">
                <a:solidFill>
                  <a:srgbClr val="F7FEC4"/>
                </a:solidFill>
              </a:rPr>
              <a:t>Synopsis (8)</a:t>
            </a:r>
          </a:p>
        </p:txBody>
      </p:sp>
      <p:pic>
        <p:nvPicPr>
          <p:cNvPr id="12293" name="Picture 6" descr="ranshofen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45" y="2454122"/>
            <a:ext cx="5023220" cy="3127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err="1" smtClean="0">
                <a:solidFill>
                  <a:schemeClr val="tx2"/>
                </a:solidFill>
              </a:rPr>
              <a:t>Ranshofen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automatic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station</a:t>
            </a:r>
            <a:r>
              <a:rPr lang="de-DE" sz="2400" dirty="0" smtClean="0">
                <a:solidFill>
                  <a:schemeClr val="tx2"/>
                </a:solidFill>
              </a:rPr>
              <a:t> (</a:t>
            </a:r>
            <a:r>
              <a:rPr lang="de-DE" sz="2400" dirty="0" err="1" smtClean="0">
                <a:solidFill>
                  <a:schemeClr val="tx2"/>
                </a:solidFill>
              </a:rPr>
              <a:t>close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to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begin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of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damage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swath</a:t>
            </a:r>
            <a:r>
              <a:rPr lang="de-DE" sz="2400" dirty="0" smtClean="0">
                <a:solidFill>
                  <a:schemeClr val="tx2"/>
                </a:solidFill>
              </a:rPr>
              <a:t>):</a:t>
            </a:r>
            <a:endParaRPr lang="de-DE" sz="24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566151" y="5712023"/>
            <a:ext cx="2306696" cy="1763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Pressure</a:t>
            </a:r>
            <a:r>
              <a:rPr lang="de-AT" sz="1800" dirty="0" smtClean="0"/>
              <a:t> </a:t>
            </a:r>
            <a:r>
              <a:rPr lang="de-AT" sz="1800" dirty="0" err="1" smtClean="0"/>
              <a:t>signal</a:t>
            </a:r>
            <a:r>
              <a:rPr lang="de-AT" sz="1800" dirty="0" smtClean="0"/>
              <a:t>:</a:t>
            </a:r>
          </a:p>
          <a:p>
            <a:r>
              <a:rPr lang="de-AT" sz="1800" dirty="0" smtClean="0"/>
              <a:t>+6 </a:t>
            </a:r>
            <a:r>
              <a:rPr lang="de-AT" sz="1800" dirty="0" err="1" smtClean="0"/>
              <a:t>hPa</a:t>
            </a:r>
            <a:r>
              <a:rPr lang="de-AT" sz="1800" dirty="0" smtClean="0"/>
              <a:t> / 10 min</a:t>
            </a:r>
          </a:p>
          <a:p>
            <a:r>
              <a:rPr lang="de-AT" sz="1800" dirty="0" smtClean="0"/>
              <a:t>+10 </a:t>
            </a:r>
            <a:r>
              <a:rPr lang="de-AT" sz="1800" dirty="0" err="1" smtClean="0"/>
              <a:t>hPa</a:t>
            </a:r>
            <a:r>
              <a:rPr lang="de-AT" sz="1800" dirty="0" smtClean="0"/>
              <a:t> / h</a:t>
            </a:r>
          </a:p>
          <a:p>
            <a:endParaRPr lang="de-AT" sz="1800" dirty="0"/>
          </a:p>
          <a:p>
            <a:r>
              <a:rPr lang="de-AT" sz="1800" dirty="0" smtClean="0"/>
              <a:t>Maximum wind </a:t>
            </a:r>
            <a:r>
              <a:rPr lang="de-AT" sz="1800" dirty="0" err="1" smtClean="0"/>
              <a:t>gust</a:t>
            </a:r>
            <a:r>
              <a:rPr lang="de-AT" sz="1800" dirty="0" smtClean="0"/>
              <a:t>:</a:t>
            </a:r>
          </a:p>
          <a:p>
            <a:r>
              <a:rPr lang="de-AT" sz="1800" dirty="0" smtClean="0"/>
              <a:t>103 km/h</a:t>
            </a:r>
            <a:endParaRPr lang="de-AT" sz="1500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81792" y="6543020"/>
            <a:ext cx="2229817" cy="932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Temperature</a:t>
            </a:r>
            <a:r>
              <a:rPr lang="de-AT" sz="1800" dirty="0" smtClean="0"/>
              <a:t> </a:t>
            </a:r>
            <a:r>
              <a:rPr lang="de-AT" sz="1800" dirty="0" err="1" smtClean="0"/>
              <a:t>signal</a:t>
            </a:r>
            <a:r>
              <a:rPr lang="de-AT" sz="1800" dirty="0" smtClean="0"/>
              <a:t>:</a:t>
            </a:r>
          </a:p>
          <a:p>
            <a:r>
              <a:rPr lang="de-AT" sz="1800" dirty="0" smtClean="0"/>
              <a:t>-8 K / 10 min</a:t>
            </a:r>
          </a:p>
          <a:p>
            <a:r>
              <a:rPr lang="de-AT" sz="1800" dirty="0" smtClean="0"/>
              <a:t>-12 K / h</a:t>
            </a:r>
          </a:p>
        </p:txBody>
      </p:sp>
      <p:sp>
        <p:nvSpPr>
          <p:cNvPr id="2" name="Geschweifte Klammer rechts 1"/>
          <p:cNvSpPr/>
          <p:nvPr/>
        </p:nvSpPr>
        <p:spPr>
          <a:xfrm rot="5400000">
            <a:off x="2175760" y="5387533"/>
            <a:ext cx="77726" cy="59397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eschweifte Klammer rechts 16"/>
          <p:cNvSpPr/>
          <p:nvPr/>
        </p:nvSpPr>
        <p:spPr>
          <a:xfrm rot="5400000">
            <a:off x="6970772" y="5434207"/>
            <a:ext cx="155448" cy="55563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528377" y="5762279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cold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air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pool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923989" y="5789747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cold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air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pool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040852" y="7138346"/>
            <a:ext cx="1998920" cy="332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(</a:t>
            </a:r>
            <a:r>
              <a:rPr lang="de-AT" sz="1500" i="1" dirty="0" err="1" smtClean="0"/>
              <a:t>data</a:t>
            </a:r>
            <a:r>
              <a:rPr lang="de-AT" sz="1500" i="1" dirty="0" smtClean="0"/>
              <a:t> 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ZAMG)</a:t>
            </a:r>
            <a:endParaRPr lang="de-AT" sz="1500" i="1" dirty="0"/>
          </a:p>
        </p:txBody>
      </p:sp>
    </p:spTree>
    <p:extLst>
      <p:ext uri="{BB962C8B-B14F-4D97-AF65-F5344CB8AC3E}">
        <p14:creationId xmlns:p14="http://schemas.microsoft.com/office/powerpoint/2010/main" val="889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874836"/>
            <a:ext cx="7848600" cy="5611749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97712" y="5913437"/>
            <a:ext cx="2858129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Austrian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smtClean="0"/>
              <a:t>0900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3159862" y="401091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X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" y="4842791"/>
            <a:ext cx="816076" cy="19572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5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874837"/>
            <a:ext cx="7848600" cy="5611749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97712" y="5913437"/>
            <a:ext cx="2858129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Austrian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smtClean="0"/>
              <a:t>0915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159862" y="401091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X</a:t>
            </a:r>
            <a:endParaRPr lang="de-DE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" y="4842791"/>
            <a:ext cx="816076" cy="19572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2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874836"/>
            <a:ext cx="7848600" cy="5611749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97712" y="5913437"/>
            <a:ext cx="2858129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Austrian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smtClean="0"/>
              <a:t>0930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3159862" y="401091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X</a:t>
            </a:r>
            <a:endParaRPr lang="de-DE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" y="4842791"/>
            <a:ext cx="816076" cy="19572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874836"/>
            <a:ext cx="7848600" cy="5611749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97712" y="5913437"/>
            <a:ext cx="2858129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Austrian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smtClean="0"/>
              <a:t>0945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3159862" y="401091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X</a:t>
            </a:r>
            <a:endParaRPr lang="de-DE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" y="4842791"/>
            <a:ext cx="816076" cy="19572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0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874836"/>
            <a:ext cx="7848600" cy="5611749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97712" y="5913437"/>
            <a:ext cx="2858129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Austrian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smtClean="0"/>
              <a:t>1000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3159862" y="401091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X</a:t>
            </a:r>
            <a:endParaRPr lang="de-DE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" y="4842791"/>
            <a:ext cx="816076" cy="19572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8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874836"/>
            <a:ext cx="7848600" cy="5611749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97712" y="5913437"/>
            <a:ext cx="2858129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Austrian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composite</a:t>
            </a:r>
            <a:endParaRPr lang="de-AT" sz="1800" dirty="0" smtClean="0"/>
          </a:p>
          <a:p>
            <a:r>
              <a:rPr lang="de-AT" sz="1800" dirty="0" smtClean="0"/>
              <a:t>1015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3159862" y="401091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X</a:t>
            </a:r>
            <a:endParaRPr lang="de-DE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" y="4842791"/>
            <a:ext cx="816076" cy="19572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8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Grafik 8" descr="wxr_feld_0945_2_5km_q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2925"/>
            <a:ext cx="8136255" cy="58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Synopsis (9)</a:t>
            </a:r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6468401" y="4415061"/>
            <a:ext cx="792800" cy="79271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3690980" y="2668637"/>
            <a:ext cx="792799" cy="79271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/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1309081" y="3223362"/>
            <a:ext cx="792800" cy="79271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/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1547096" y="5923497"/>
            <a:ext cx="792800" cy="79271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/>
          </a:p>
        </p:txBody>
      </p:sp>
      <p:pic>
        <p:nvPicPr>
          <p:cNvPr id="13327" name="Picture 15" descr="legende_wxr_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285" y="4336314"/>
            <a:ext cx="1291580" cy="30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90980" y="6594888"/>
            <a:ext cx="481150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Salzburg </a:t>
            </a:r>
            <a:r>
              <a:rPr lang="de-AT" sz="1800" dirty="0" err="1" smtClean="0"/>
              <a:t>radar</a:t>
            </a:r>
            <a:r>
              <a:rPr lang="de-AT" sz="1800" dirty="0" smtClean="0"/>
              <a:t>: MAXCAPPI &amp; </a:t>
            </a:r>
            <a:r>
              <a:rPr lang="de-AT" sz="1800" dirty="0" err="1" smtClean="0"/>
              <a:t>cross</a:t>
            </a:r>
            <a:r>
              <a:rPr lang="de-AT" sz="1800" dirty="0" smtClean="0"/>
              <a:t> </a:t>
            </a:r>
            <a:r>
              <a:rPr lang="de-AT" sz="1800" dirty="0" err="1" smtClean="0"/>
              <a:t>sections</a:t>
            </a:r>
            <a:endParaRPr lang="de-AT" sz="1800" dirty="0" smtClean="0"/>
          </a:p>
          <a:p>
            <a:r>
              <a:rPr lang="de-AT" sz="1800" dirty="0" smtClean="0"/>
              <a:t>0945 UTC 01 March 2008</a:t>
            </a:r>
          </a:p>
          <a:p>
            <a:pPr algn="r"/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</a:t>
            </a:r>
            <a:r>
              <a:rPr lang="de-AT" sz="1500" i="1" dirty="0" err="1" smtClean="0"/>
              <a:t>AustroControl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839048" y="1874171"/>
            <a:ext cx="6108939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de-AT" sz="1800" dirty="0" smtClean="0"/>
              <a:t>Maximum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radar</a:t>
            </a:r>
            <a:r>
              <a:rPr lang="de-AT" sz="1800" dirty="0" smtClean="0"/>
              <a:t> </a:t>
            </a:r>
            <a:r>
              <a:rPr lang="de-AT" sz="1800" dirty="0" err="1" smtClean="0"/>
              <a:t>reflectivity</a:t>
            </a:r>
            <a:endParaRPr lang="de-AT" sz="1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AT" sz="1800" dirty="0" smtClean="0"/>
              <a:t>Well-</a:t>
            </a:r>
            <a:r>
              <a:rPr lang="de-AT" sz="1800" dirty="0" err="1" smtClean="0"/>
              <a:t>marked</a:t>
            </a:r>
            <a:r>
              <a:rPr lang="de-AT" sz="1800" dirty="0" smtClean="0"/>
              <a:t> </a:t>
            </a:r>
            <a:r>
              <a:rPr lang="de-AT" sz="1800" dirty="0" err="1" smtClean="0"/>
              <a:t>overhang</a:t>
            </a:r>
            <a:r>
              <a:rPr lang="de-AT" sz="1800" dirty="0" smtClean="0"/>
              <a:t> (</a:t>
            </a:r>
            <a:r>
              <a:rPr lang="de-AT" sz="1800" dirty="0" err="1" smtClean="0"/>
              <a:t>artifact</a:t>
            </a:r>
            <a:r>
              <a:rPr lang="de-AT" sz="1800" dirty="0"/>
              <a:t> </a:t>
            </a:r>
            <a:r>
              <a:rPr lang="de-AT" sz="1800" dirty="0" smtClean="0"/>
              <a:t>due </a:t>
            </a:r>
            <a:r>
              <a:rPr lang="de-AT" sz="1800" dirty="0" err="1" smtClean="0"/>
              <a:t>to</a:t>
            </a:r>
            <a:r>
              <a:rPr lang="de-AT" sz="1800" dirty="0" smtClean="0"/>
              <a:t> fast </a:t>
            </a:r>
            <a:r>
              <a:rPr lang="de-AT" sz="1800" dirty="0" err="1" smtClean="0"/>
              <a:t>movement</a:t>
            </a:r>
            <a:r>
              <a:rPr lang="de-AT" sz="1800" dirty="0" smtClean="0"/>
              <a:t>?)</a:t>
            </a:r>
            <a:endParaRPr lang="de-AT" sz="1800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56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err="1" smtClean="0">
                <a:solidFill>
                  <a:schemeClr val="tx2"/>
                </a:solidFill>
              </a:rPr>
              <a:t>Only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one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slide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about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conceptual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models</a:t>
            </a:r>
            <a:r>
              <a:rPr lang="de-DE" sz="2400" dirty="0" smtClean="0">
                <a:solidFill>
                  <a:schemeClr val="tx2"/>
                </a:solidFill>
              </a:rPr>
              <a:t> – </a:t>
            </a:r>
            <a:r>
              <a:rPr lang="de-DE" sz="2400" dirty="0" err="1" smtClean="0">
                <a:solidFill>
                  <a:schemeClr val="tx2"/>
                </a:solidFill>
              </a:rPr>
              <a:t>the</a:t>
            </a:r>
            <a:r>
              <a:rPr lang="de-DE" sz="2400" dirty="0" smtClean="0">
                <a:solidFill>
                  <a:schemeClr val="tx2"/>
                </a:solidFill>
              </a:rPr>
              <a:t> „</a:t>
            </a:r>
            <a:r>
              <a:rPr lang="de-DE" sz="2400" dirty="0" err="1" smtClean="0">
                <a:solidFill>
                  <a:schemeClr val="tx2"/>
                </a:solidFill>
              </a:rPr>
              <a:t>split</a:t>
            </a:r>
            <a:r>
              <a:rPr lang="de-DE" sz="2400" dirty="0" smtClean="0">
                <a:solidFill>
                  <a:schemeClr val="tx2"/>
                </a:solidFill>
              </a:rPr>
              <a:t> front“:</a:t>
            </a:r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err="1" smtClean="0"/>
              <a:t>If</a:t>
            </a:r>
            <a:r>
              <a:rPr lang="de-DE" sz="2400" dirty="0" smtClean="0"/>
              <a:t> dry </a:t>
            </a:r>
            <a:r>
              <a:rPr lang="de-DE" sz="2400" dirty="0" err="1" smtClean="0"/>
              <a:t>intrusion</a:t>
            </a:r>
            <a:r>
              <a:rPr lang="de-DE" sz="2400" dirty="0" smtClean="0"/>
              <a:t> </a:t>
            </a:r>
            <a:r>
              <a:rPr lang="de-DE" sz="2400" dirty="0" err="1" smtClean="0"/>
              <a:t>overruns</a:t>
            </a:r>
            <a:r>
              <a:rPr lang="de-DE" sz="2400" dirty="0" smtClean="0"/>
              <a:t> a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 =&gt; </a:t>
            </a:r>
            <a:r>
              <a:rPr lang="de-DE" sz="2400" dirty="0" err="1" smtClean="0"/>
              <a:t>partition</a:t>
            </a:r>
            <a:r>
              <a:rPr lang="de-DE" sz="2400" dirty="0" smtClean="0"/>
              <a:t> </a:t>
            </a:r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upper</a:t>
            </a:r>
            <a:r>
              <a:rPr lang="de-DE" sz="2400" dirty="0" smtClean="0"/>
              <a:t>-level </a:t>
            </a:r>
            <a:r>
              <a:rPr lang="de-DE" sz="2400" dirty="0" err="1" smtClean="0"/>
              <a:t>cloud</a:t>
            </a:r>
            <a:r>
              <a:rPr lang="de-DE" sz="2400" dirty="0" smtClean="0"/>
              <a:t> </a:t>
            </a:r>
            <a:r>
              <a:rPr lang="de-DE" sz="2400" dirty="0" err="1" smtClean="0"/>
              <a:t>shield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-level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</a:t>
            </a: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Dry (</a:t>
            </a:r>
            <a:r>
              <a:rPr lang="de-DE" sz="2400" dirty="0" err="1" smtClean="0"/>
              <a:t>stratospheric</a:t>
            </a:r>
            <a:r>
              <a:rPr lang="de-DE" sz="2400" dirty="0" smtClean="0"/>
              <a:t>) </a:t>
            </a:r>
            <a:r>
              <a:rPr lang="de-DE" sz="2400" dirty="0" err="1" smtClean="0"/>
              <a:t>air</a:t>
            </a:r>
            <a:r>
              <a:rPr lang="de-DE" sz="2400" dirty="0" smtClean="0"/>
              <a:t> </a:t>
            </a:r>
            <a:r>
              <a:rPr lang="de-DE" sz="2400" dirty="0" err="1" smtClean="0"/>
              <a:t>over</a:t>
            </a:r>
            <a:r>
              <a:rPr lang="de-DE" sz="2400" dirty="0" smtClean="0"/>
              <a:t> humid </a:t>
            </a:r>
            <a:r>
              <a:rPr lang="de-DE" sz="2400" dirty="0" err="1" smtClean="0"/>
              <a:t>air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creates</a:t>
            </a:r>
            <a:r>
              <a:rPr lang="de-DE" sz="2400" dirty="0" smtClean="0"/>
              <a:t> potential </a:t>
            </a:r>
            <a:r>
              <a:rPr lang="de-DE" sz="2400" dirty="0" err="1" smtClean="0"/>
              <a:t>instability</a:t>
            </a:r>
            <a:r>
              <a:rPr lang="de-DE" sz="2400" dirty="0" smtClean="0"/>
              <a:t> =&gt; </a:t>
            </a:r>
            <a:r>
              <a:rPr lang="de-DE" sz="2400" dirty="0" err="1" smtClean="0"/>
              <a:t>may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released</a:t>
            </a:r>
            <a:r>
              <a:rPr lang="de-DE" sz="2400" dirty="0" smtClean="0"/>
              <a:t> in </a:t>
            </a:r>
            <a:r>
              <a:rPr lang="de-DE" sz="2400" dirty="0" err="1" smtClean="0"/>
              <a:t>case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forced</a:t>
            </a:r>
            <a:r>
              <a:rPr lang="de-DE" sz="2400" dirty="0" smtClean="0"/>
              <a:t> </a:t>
            </a:r>
            <a:r>
              <a:rPr lang="de-DE" sz="2400" dirty="0" err="1" smtClean="0"/>
              <a:t>ascent</a:t>
            </a:r>
            <a:r>
              <a:rPr lang="de-DE" sz="2400" dirty="0" smtClean="0"/>
              <a:t> due </a:t>
            </a:r>
            <a:r>
              <a:rPr lang="de-DE" sz="2400" dirty="0" err="1" smtClean="0"/>
              <a:t>to</a:t>
            </a:r>
            <a:r>
              <a:rPr lang="de-DE" sz="2400" dirty="0" smtClean="0"/>
              <a:t> positive </a:t>
            </a:r>
            <a:r>
              <a:rPr lang="de-DE" sz="2400" dirty="0" err="1" smtClean="0"/>
              <a:t>vorticity</a:t>
            </a:r>
            <a:r>
              <a:rPr lang="de-DE" sz="2400" dirty="0" smtClean="0"/>
              <a:t> </a:t>
            </a:r>
            <a:r>
              <a:rPr lang="de-DE" sz="2400" dirty="0" err="1" smtClean="0"/>
              <a:t>advection</a:t>
            </a:r>
            <a:endParaRPr lang="de-DE" sz="2400" dirty="0" smtClean="0"/>
          </a:p>
        </p:txBody>
      </p:sp>
      <p:pic>
        <p:nvPicPr>
          <p:cNvPr id="149506" name="Picture 2" descr="http://www.zamg.ac.at/docu/Manual/SatManu/CMs/CfSp/images/kpcosk1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3170237"/>
            <a:ext cx="4800600" cy="3200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zamg.ac.at/docu/Manual/SatManu/CMs/CfSp/images/kpkesk1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72" y="3170237"/>
            <a:ext cx="2748433" cy="3200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482182" y="7227064"/>
            <a:ext cx="2598443" cy="332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(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ZAMG </a:t>
            </a:r>
            <a:r>
              <a:rPr lang="de-AT" sz="1500" i="1" dirty="0" err="1" smtClean="0"/>
              <a:t>Sat</a:t>
            </a:r>
            <a:r>
              <a:rPr lang="de-AT" sz="1500" i="1" dirty="0" smtClean="0"/>
              <a:t> Manual)</a:t>
            </a:r>
            <a:endParaRPr lang="de-AT" sz="1500" i="1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introduction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1" y="2425778"/>
            <a:ext cx="7142691" cy="50473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INCA </a:t>
            </a:r>
            <a:r>
              <a:rPr lang="de-DE" sz="2400" dirty="0" err="1" smtClean="0">
                <a:solidFill>
                  <a:schemeClr val="tx2"/>
                </a:solidFill>
              </a:rPr>
              <a:t>temperature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analysis</a:t>
            </a:r>
            <a:r>
              <a:rPr lang="de-DE" sz="2400" dirty="0" smtClean="0">
                <a:solidFill>
                  <a:schemeClr val="tx2"/>
                </a:solidFill>
              </a:rPr>
              <a:t> 10 UTC 01 March 2008 </a:t>
            </a:r>
            <a:r>
              <a:rPr lang="de-DE" sz="2400" dirty="0">
                <a:solidFill>
                  <a:schemeClr val="tx2"/>
                </a:solidFill>
              </a:rPr>
              <a:t>(</a:t>
            </a:r>
            <a:r>
              <a:rPr lang="de-DE" sz="2400" dirty="0" smtClean="0">
                <a:solidFill>
                  <a:schemeClr val="tx2"/>
                </a:solidFill>
              </a:rPr>
              <a:t>Austria):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small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33671" y="7058497"/>
            <a:ext cx="1998920" cy="332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500" i="1" dirty="0" smtClean="0"/>
              <a:t>(</a:t>
            </a:r>
            <a:r>
              <a:rPr lang="de-AT" sz="1500" i="1" dirty="0" err="1" smtClean="0"/>
              <a:t>data</a:t>
            </a:r>
            <a:r>
              <a:rPr lang="de-AT" sz="1500" i="1" dirty="0" smtClean="0"/>
              <a:t> </a:t>
            </a:r>
            <a:r>
              <a:rPr lang="de-AT" sz="1500" i="1" dirty="0" err="1" smtClean="0"/>
              <a:t>source</a:t>
            </a:r>
            <a:r>
              <a:rPr lang="de-AT" sz="1500" i="1" dirty="0" smtClean="0"/>
              <a:t>: ZAMG)</a:t>
            </a:r>
            <a:endParaRPr lang="de-AT" sz="1500" i="1" dirty="0"/>
          </a:p>
        </p:txBody>
      </p:sp>
      <p:sp>
        <p:nvSpPr>
          <p:cNvPr id="5" name="Pfeil nach rechts 4"/>
          <p:cNvSpPr/>
          <p:nvPr/>
        </p:nvSpPr>
        <p:spPr>
          <a:xfrm rot="-1200000">
            <a:off x="2857199" y="5230168"/>
            <a:ext cx="489204" cy="2423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 rot="-1200000">
            <a:off x="3989072" y="5025824"/>
            <a:ext cx="489204" cy="2423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 rot="-1200000">
            <a:off x="5371799" y="5025824"/>
            <a:ext cx="489204" cy="2423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 rot="-1200000">
            <a:off x="4686000" y="6218389"/>
            <a:ext cx="489204" cy="2423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 5"/>
          <p:cNvSpPr/>
          <p:nvPr/>
        </p:nvSpPr>
        <p:spPr>
          <a:xfrm>
            <a:off x="2060812" y="3944203"/>
            <a:ext cx="2333767" cy="1187355"/>
          </a:xfrm>
          <a:custGeom>
            <a:avLst/>
            <a:gdLst>
              <a:gd name="connsiteX0" fmla="*/ 0 w 2333767"/>
              <a:gd name="connsiteY0" fmla="*/ 1187355 h 1187355"/>
              <a:gd name="connsiteX1" fmla="*/ 395785 w 2333767"/>
              <a:gd name="connsiteY1" fmla="*/ 1146412 h 1187355"/>
              <a:gd name="connsiteX2" fmla="*/ 655092 w 2333767"/>
              <a:gd name="connsiteY2" fmla="*/ 1105469 h 1187355"/>
              <a:gd name="connsiteX3" fmla="*/ 968991 w 2333767"/>
              <a:gd name="connsiteY3" fmla="*/ 1119116 h 1187355"/>
              <a:gd name="connsiteX4" fmla="*/ 1255594 w 2333767"/>
              <a:gd name="connsiteY4" fmla="*/ 1132764 h 1187355"/>
              <a:gd name="connsiteX5" fmla="*/ 1446663 w 2333767"/>
              <a:gd name="connsiteY5" fmla="*/ 1132764 h 1187355"/>
              <a:gd name="connsiteX6" fmla="*/ 1624084 w 2333767"/>
              <a:gd name="connsiteY6" fmla="*/ 968991 h 1187355"/>
              <a:gd name="connsiteX7" fmla="*/ 1665027 w 2333767"/>
              <a:gd name="connsiteY7" fmla="*/ 846161 h 1187355"/>
              <a:gd name="connsiteX8" fmla="*/ 1869743 w 2333767"/>
              <a:gd name="connsiteY8" fmla="*/ 696036 h 1187355"/>
              <a:gd name="connsiteX9" fmla="*/ 2101755 w 2333767"/>
              <a:gd name="connsiteY9" fmla="*/ 518615 h 1187355"/>
              <a:gd name="connsiteX10" fmla="*/ 2210937 w 2333767"/>
              <a:gd name="connsiteY10" fmla="*/ 286603 h 1187355"/>
              <a:gd name="connsiteX11" fmla="*/ 2333767 w 2333767"/>
              <a:gd name="connsiteY11" fmla="*/ 0 h 118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3767" h="1187355">
                <a:moveTo>
                  <a:pt x="0" y="1187355"/>
                </a:moveTo>
                <a:lnTo>
                  <a:pt x="395785" y="1146412"/>
                </a:lnTo>
                <a:cubicBezTo>
                  <a:pt x="504967" y="1132764"/>
                  <a:pt x="559558" y="1110018"/>
                  <a:pt x="655092" y="1105469"/>
                </a:cubicBezTo>
                <a:lnTo>
                  <a:pt x="968991" y="1119116"/>
                </a:lnTo>
                <a:lnTo>
                  <a:pt x="1255594" y="1132764"/>
                </a:lnTo>
                <a:cubicBezTo>
                  <a:pt x="1335206" y="1135039"/>
                  <a:pt x="1385248" y="1160059"/>
                  <a:pt x="1446663" y="1132764"/>
                </a:cubicBezTo>
                <a:cubicBezTo>
                  <a:pt x="1508078" y="1105469"/>
                  <a:pt x="1587690" y="1016758"/>
                  <a:pt x="1624084" y="968991"/>
                </a:cubicBezTo>
                <a:cubicBezTo>
                  <a:pt x="1660478" y="921224"/>
                  <a:pt x="1624084" y="891653"/>
                  <a:pt x="1665027" y="846161"/>
                </a:cubicBezTo>
                <a:cubicBezTo>
                  <a:pt x="1705970" y="800668"/>
                  <a:pt x="1796955" y="750627"/>
                  <a:pt x="1869743" y="696036"/>
                </a:cubicBezTo>
                <a:cubicBezTo>
                  <a:pt x="1942531" y="641445"/>
                  <a:pt x="2044889" y="586854"/>
                  <a:pt x="2101755" y="518615"/>
                </a:cubicBezTo>
                <a:cubicBezTo>
                  <a:pt x="2158621" y="450376"/>
                  <a:pt x="2172268" y="373039"/>
                  <a:pt x="2210937" y="286603"/>
                </a:cubicBezTo>
                <a:cubicBezTo>
                  <a:pt x="2249606" y="200167"/>
                  <a:pt x="2291686" y="100083"/>
                  <a:pt x="2333767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2060"/>
              </a:solidFill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3575713" y="5036024"/>
            <a:ext cx="409433" cy="55379"/>
          </a:xfrm>
          <a:custGeom>
            <a:avLst/>
            <a:gdLst>
              <a:gd name="connsiteX0" fmla="*/ 0 w 409433"/>
              <a:gd name="connsiteY0" fmla="*/ 0 h 55379"/>
              <a:gd name="connsiteX1" fmla="*/ 177421 w 409433"/>
              <a:gd name="connsiteY1" fmla="*/ 54591 h 55379"/>
              <a:gd name="connsiteX2" fmla="*/ 409433 w 409433"/>
              <a:gd name="connsiteY2" fmla="*/ 27295 h 5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433" h="55379">
                <a:moveTo>
                  <a:pt x="0" y="0"/>
                </a:moveTo>
                <a:cubicBezTo>
                  <a:pt x="54591" y="25021"/>
                  <a:pt x="109182" y="50042"/>
                  <a:pt x="177421" y="54591"/>
                </a:cubicBezTo>
                <a:cubicBezTo>
                  <a:pt x="245660" y="59140"/>
                  <a:pt x="327546" y="43217"/>
                  <a:pt x="409433" y="27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623504" y="2789237"/>
            <a:ext cx="1564682" cy="932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Boundaries</a:t>
            </a:r>
            <a:r>
              <a:rPr lang="de-AT" sz="1800" dirty="0" smtClean="0"/>
              <a:t>:</a:t>
            </a:r>
          </a:p>
          <a:p>
            <a:r>
              <a:rPr lang="de-AT" sz="1800" dirty="0" err="1" smtClean="0">
                <a:solidFill>
                  <a:srgbClr val="0070C0"/>
                </a:solidFill>
              </a:rPr>
              <a:t>Cold</a:t>
            </a:r>
            <a:r>
              <a:rPr lang="de-AT" sz="1800" dirty="0" smtClean="0">
                <a:solidFill>
                  <a:srgbClr val="0070C0"/>
                </a:solidFill>
              </a:rPr>
              <a:t> front</a:t>
            </a:r>
          </a:p>
          <a:p>
            <a:r>
              <a:rPr lang="de-AT" sz="1800" dirty="0" err="1" smtClean="0">
                <a:solidFill>
                  <a:srgbClr val="FF0000"/>
                </a:solidFill>
              </a:rPr>
              <a:t>Dryline</a:t>
            </a:r>
            <a:r>
              <a:rPr lang="de-AT" sz="1800" dirty="0" smtClean="0">
                <a:solidFill>
                  <a:srgbClr val="FF0000"/>
                </a:solidFill>
              </a:rPr>
              <a:t> (?)</a:t>
            </a:r>
            <a:endParaRPr lang="de-AT" sz="1800" dirty="0">
              <a:solidFill>
                <a:srgbClr val="FF0000"/>
              </a:solidFill>
            </a:endParaRPr>
          </a:p>
        </p:txBody>
      </p:sp>
      <p:sp>
        <p:nvSpPr>
          <p:cNvPr id="20" name="Pfeil nach rechts 19"/>
          <p:cNvSpPr/>
          <p:nvPr/>
        </p:nvSpPr>
        <p:spPr>
          <a:xfrm>
            <a:off x="3962384" y="4620457"/>
            <a:ext cx="489204" cy="242316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5398487" y="4499299"/>
            <a:ext cx="489204" cy="242316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rechts 21"/>
          <p:cNvSpPr/>
          <p:nvPr/>
        </p:nvSpPr>
        <p:spPr>
          <a:xfrm rot="1800000">
            <a:off x="2291627" y="4571946"/>
            <a:ext cx="489204" cy="242316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 rot="1800000">
            <a:off x="3331110" y="4171989"/>
            <a:ext cx="489204" cy="242316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23504" y="3859729"/>
            <a:ext cx="1564683" cy="1763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No</a:t>
            </a:r>
            <a:r>
              <a:rPr lang="de-AT" sz="1800" dirty="0" smtClean="0"/>
              <a:t> </a:t>
            </a:r>
            <a:r>
              <a:rPr lang="de-AT" sz="1800" dirty="0" err="1" smtClean="0"/>
              <a:t>Foehn</a:t>
            </a:r>
            <a:r>
              <a:rPr lang="de-AT" sz="1800" dirty="0" smtClean="0"/>
              <a:t>:</a:t>
            </a:r>
          </a:p>
          <a:p>
            <a:endParaRPr lang="de-AT" sz="1800" dirty="0"/>
          </a:p>
          <a:p>
            <a:endParaRPr lang="de-AT" sz="1800" dirty="0" smtClean="0"/>
          </a:p>
          <a:p>
            <a:r>
              <a:rPr lang="de-AT" sz="1800" dirty="0" err="1" smtClean="0"/>
              <a:t>Ranshofen</a:t>
            </a:r>
            <a:endParaRPr lang="de-AT" sz="1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AT" sz="1800" dirty="0" smtClean="0"/>
              <a:t>T = 14°C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AT" sz="1800" dirty="0" err="1" smtClean="0"/>
              <a:t>Td</a:t>
            </a:r>
            <a:r>
              <a:rPr lang="de-AT" sz="1800" dirty="0" smtClean="0"/>
              <a:t> = 5°C</a:t>
            </a:r>
            <a:endParaRPr lang="de-AT" sz="1800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23504" y="5709395"/>
            <a:ext cx="1564683" cy="1763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Foehn</a:t>
            </a:r>
            <a:r>
              <a:rPr lang="de-AT" sz="1800" dirty="0" smtClean="0"/>
              <a:t>:</a:t>
            </a:r>
          </a:p>
          <a:p>
            <a:endParaRPr lang="de-AT" sz="1800" dirty="0"/>
          </a:p>
          <a:p>
            <a:endParaRPr lang="de-AT" sz="1800" dirty="0" smtClean="0"/>
          </a:p>
          <a:p>
            <a:r>
              <a:rPr lang="de-AT" sz="1800" dirty="0" smtClean="0"/>
              <a:t>Salzburg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AT" sz="1800" dirty="0" smtClean="0"/>
              <a:t>T = 16°C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AT" sz="1800" dirty="0" err="1" smtClean="0"/>
              <a:t>Td</a:t>
            </a:r>
            <a:r>
              <a:rPr lang="de-AT" sz="1800" dirty="0" smtClean="0"/>
              <a:t> = -1°C</a:t>
            </a:r>
            <a:endParaRPr lang="de-AT" sz="1800" dirty="0"/>
          </a:p>
        </p:txBody>
      </p:sp>
      <p:sp>
        <p:nvSpPr>
          <p:cNvPr id="26" name="Pfeil nach rechts 25"/>
          <p:cNvSpPr/>
          <p:nvPr/>
        </p:nvSpPr>
        <p:spPr>
          <a:xfrm>
            <a:off x="7705184" y="4377028"/>
            <a:ext cx="489204" cy="242316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rechts 26"/>
          <p:cNvSpPr/>
          <p:nvPr/>
        </p:nvSpPr>
        <p:spPr>
          <a:xfrm rot="-1200000">
            <a:off x="7731872" y="6218388"/>
            <a:ext cx="489204" cy="2423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Conclusions (2)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197763" y="2430646"/>
            <a:ext cx="9209071" cy="4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180975" indent="-180975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200">
                <a:solidFill>
                  <a:schemeClr val="tx2"/>
                </a:solidFill>
              </a:rPr>
              <a:t>			</a:t>
            </a:r>
            <a:endParaRPr lang="de-DE" sz="2200">
              <a:solidFill>
                <a:schemeClr val="accent2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conclusions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9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de-DE" sz="2400" dirty="0" err="1" smtClean="0">
                <a:solidFill>
                  <a:schemeClr val="tx2"/>
                </a:solidFill>
              </a:rPr>
              <a:t>Guiding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theme</a:t>
            </a:r>
            <a:r>
              <a:rPr lang="de-DE" sz="2400" dirty="0" smtClean="0">
                <a:solidFill>
                  <a:schemeClr val="tx2"/>
                </a:solidFill>
              </a:rPr>
              <a:t>:</a:t>
            </a:r>
          </a:p>
          <a:p>
            <a:pPr marL="0" indent="0" eaLnBrk="1" hangingPunct="1"/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Interaction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supporting</a:t>
            </a:r>
            <a:r>
              <a:rPr lang="de-DE" sz="2400" dirty="0"/>
              <a:t> </a:t>
            </a:r>
            <a:r>
              <a:rPr lang="de-DE" sz="2400" dirty="0" err="1"/>
              <a:t>factors</a:t>
            </a:r>
            <a:r>
              <a:rPr lang="de-DE" sz="2400" dirty="0"/>
              <a:t> </a:t>
            </a:r>
            <a:r>
              <a:rPr lang="de-DE" sz="2400" dirty="0" err="1"/>
              <a:t>over</a:t>
            </a:r>
            <a:r>
              <a:rPr lang="de-DE" sz="2400" dirty="0"/>
              <a:t> a </a:t>
            </a:r>
            <a:r>
              <a:rPr lang="de-DE" sz="2400" dirty="0" err="1"/>
              <a:t>wide</a:t>
            </a:r>
            <a:r>
              <a:rPr lang="de-DE" sz="2400" dirty="0"/>
              <a:t> </a:t>
            </a:r>
            <a:r>
              <a:rPr lang="de-DE" sz="2400" dirty="0" err="1"/>
              <a:t>range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scales</a:t>
            </a:r>
            <a:r>
              <a:rPr lang="de-DE" sz="2400" dirty="0"/>
              <a:t> </a:t>
            </a:r>
            <a:r>
              <a:rPr lang="de-DE" sz="2400" dirty="0" err="1"/>
              <a:t>managed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create</a:t>
            </a:r>
            <a:r>
              <a:rPr lang="de-DE" sz="2400" dirty="0"/>
              <a:t> </a:t>
            </a:r>
            <a:r>
              <a:rPr lang="de-DE" sz="2400" dirty="0" err="1"/>
              <a:t>this</a:t>
            </a:r>
            <a:r>
              <a:rPr lang="de-DE" sz="2400" dirty="0"/>
              <a:t> </a:t>
            </a:r>
            <a:r>
              <a:rPr lang="de-DE" sz="2400" dirty="0" err="1"/>
              <a:t>extraordinary</a:t>
            </a:r>
            <a:r>
              <a:rPr lang="de-DE" sz="2400" dirty="0"/>
              <a:t> </a:t>
            </a:r>
            <a:r>
              <a:rPr lang="de-DE" sz="2400" dirty="0" err="1" smtClean="0"/>
              <a:t>storm</a:t>
            </a:r>
            <a:r>
              <a:rPr lang="de-DE" sz="2400" dirty="0" smtClean="0"/>
              <a:t>!</a:t>
            </a:r>
          </a:p>
          <a:p>
            <a:pPr marL="0" indent="0" eaLnBrk="1" hangingPunct="1"/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err="1" smtClean="0"/>
              <a:t>Developments</a:t>
            </a:r>
            <a:r>
              <a:rPr lang="de-DE" sz="2400" dirty="0" smtClean="0"/>
              <a:t> on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synoptic</a:t>
            </a:r>
            <a:r>
              <a:rPr lang="de-DE" sz="2400" dirty="0" smtClean="0"/>
              <a:t> </a:t>
            </a:r>
            <a:r>
              <a:rPr lang="de-DE" sz="2400" dirty="0" err="1" smtClean="0"/>
              <a:t>scale</a:t>
            </a:r>
            <a:r>
              <a:rPr lang="de-DE" sz="2400" dirty="0" smtClean="0"/>
              <a:t> </a:t>
            </a:r>
            <a:r>
              <a:rPr lang="de-DE" sz="2400" dirty="0" err="1" smtClean="0"/>
              <a:t>set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stage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a </a:t>
            </a:r>
            <a:r>
              <a:rPr lang="de-DE" sz="2400" dirty="0" err="1" smtClean="0"/>
              <a:t>pronounced</a:t>
            </a:r>
            <a:r>
              <a:rPr lang="de-DE" sz="2400" dirty="0" smtClean="0"/>
              <a:t> </a:t>
            </a:r>
            <a:r>
              <a:rPr lang="de-DE" sz="2400" dirty="0" err="1" smtClean="0"/>
              <a:t>cyclone</a:t>
            </a:r>
            <a:r>
              <a:rPr lang="de-DE" sz="2400" dirty="0" smtClean="0"/>
              <a:t> </a:t>
            </a:r>
            <a:r>
              <a:rPr lang="de-DE" sz="2400" dirty="0" err="1" smtClean="0"/>
              <a:t>development</a:t>
            </a: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err="1" smtClean="0"/>
              <a:t>Developments</a:t>
            </a:r>
            <a:r>
              <a:rPr lang="de-DE" sz="2400" dirty="0" smtClean="0"/>
              <a:t> on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mesoscale</a:t>
            </a:r>
            <a:r>
              <a:rPr lang="de-DE" sz="2400" dirty="0" smtClean="0"/>
              <a:t> </a:t>
            </a:r>
            <a:r>
              <a:rPr lang="de-DE" sz="2400" dirty="0" err="1" smtClean="0"/>
              <a:t>created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convective</a:t>
            </a:r>
            <a:r>
              <a:rPr lang="de-DE" sz="2400" dirty="0" smtClean="0"/>
              <a:t> </a:t>
            </a:r>
            <a:r>
              <a:rPr lang="de-DE" sz="2400" dirty="0" err="1" smtClean="0"/>
              <a:t>line</a:t>
            </a:r>
            <a:r>
              <a:rPr lang="de-DE" sz="2400" dirty="0" smtClean="0"/>
              <a:t>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enhanced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concentrated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severe</a:t>
            </a:r>
            <a:r>
              <a:rPr lang="de-DE" sz="2400" dirty="0" smtClean="0"/>
              <a:t> </a:t>
            </a:r>
            <a:r>
              <a:rPr lang="de-DE" sz="2400" dirty="0" err="1" smtClean="0"/>
              <a:t>weather</a:t>
            </a:r>
            <a:r>
              <a:rPr lang="de-DE" sz="2400" dirty="0" smtClean="0"/>
              <a:t> </a:t>
            </a:r>
            <a:r>
              <a:rPr lang="de-DE" sz="2400" dirty="0" err="1" smtClean="0"/>
              <a:t>threat</a:t>
            </a: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err="1" smtClean="0"/>
              <a:t>Developments</a:t>
            </a:r>
            <a:r>
              <a:rPr lang="de-DE" sz="2400" dirty="0" smtClean="0"/>
              <a:t> on </a:t>
            </a:r>
            <a:r>
              <a:rPr lang="de-DE" sz="2400" dirty="0" err="1" smtClean="0"/>
              <a:t>small</a:t>
            </a:r>
            <a:r>
              <a:rPr lang="de-DE" sz="2400" dirty="0" smtClean="0"/>
              <a:t> </a:t>
            </a:r>
            <a:r>
              <a:rPr lang="de-DE" sz="2400" dirty="0" err="1" smtClean="0"/>
              <a:t>scales</a:t>
            </a:r>
            <a:r>
              <a:rPr lang="de-DE" sz="2400" dirty="0" smtClean="0"/>
              <a:t> </a:t>
            </a:r>
            <a:r>
              <a:rPr lang="de-DE" sz="2400" dirty="0" err="1" smtClean="0"/>
              <a:t>governed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final </a:t>
            </a:r>
            <a:r>
              <a:rPr lang="de-DE" sz="2400" dirty="0" err="1" smtClean="0"/>
              <a:t>position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strength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outstanding</a:t>
            </a:r>
            <a:r>
              <a:rPr lang="de-DE" sz="2400" dirty="0" smtClean="0"/>
              <a:t> </a:t>
            </a:r>
            <a:r>
              <a:rPr lang="de-DE" sz="2400" dirty="0" err="1" smtClean="0"/>
              <a:t>donwburst</a:t>
            </a:r>
            <a:r>
              <a:rPr lang="de-DE" sz="2400" dirty="0" smtClean="0"/>
              <a:t> </a:t>
            </a:r>
            <a:r>
              <a:rPr lang="de-DE" sz="2400" dirty="0" err="1" smtClean="0"/>
              <a:t>event</a:t>
            </a:r>
            <a:r>
              <a:rPr lang="de-DE" sz="2400" dirty="0" smtClean="0"/>
              <a:t>(s)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0009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Conclusions (2)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197763" y="2430646"/>
            <a:ext cx="9209071" cy="4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180975" indent="-180975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200">
                <a:solidFill>
                  <a:schemeClr val="tx2"/>
                </a:solidFill>
              </a:rPr>
              <a:t>			</a:t>
            </a:r>
            <a:endParaRPr lang="de-DE" sz="2200">
              <a:solidFill>
                <a:schemeClr val="accent2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conclusions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1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de-DE" sz="2400" dirty="0" err="1" smtClean="0">
                <a:solidFill>
                  <a:schemeClr val="tx2"/>
                </a:solidFill>
              </a:rPr>
              <a:t>Supporting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factors</a:t>
            </a:r>
            <a:r>
              <a:rPr lang="de-DE" sz="2400" dirty="0" smtClean="0">
                <a:solidFill>
                  <a:schemeClr val="tx2"/>
                </a:solidFill>
              </a:rPr>
              <a:t> on </a:t>
            </a:r>
            <a:r>
              <a:rPr lang="de-DE" sz="2400" dirty="0" err="1" smtClean="0">
                <a:solidFill>
                  <a:schemeClr val="tx2"/>
                </a:solidFill>
              </a:rPr>
              <a:t>the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synoptic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scale</a:t>
            </a:r>
            <a:r>
              <a:rPr lang="de-DE" sz="2400" dirty="0" smtClean="0">
                <a:solidFill>
                  <a:schemeClr val="tx2"/>
                </a:solidFill>
              </a:rPr>
              <a:t>:</a:t>
            </a:r>
          </a:p>
          <a:p>
            <a:pPr marL="0" indent="0" eaLnBrk="1" hangingPunct="1"/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Presence </a:t>
            </a:r>
            <a:r>
              <a:rPr lang="de-DE" sz="2400" dirty="0" err="1" smtClean="0"/>
              <a:t>of</a:t>
            </a:r>
            <a:r>
              <a:rPr lang="de-DE" sz="2400" dirty="0" smtClean="0"/>
              <a:t> a strong frontal </a:t>
            </a:r>
            <a:r>
              <a:rPr lang="de-DE" sz="2400" dirty="0" err="1" smtClean="0"/>
              <a:t>zone</a:t>
            </a: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Favorable </a:t>
            </a:r>
            <a:r>
              <a:rPr lang="de-DE" sz="2400" dirty="0" err="1" smtClean="0"/>
              <a:t>interaction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dry </a:t>
            </a:r>
            <a:r>
              <a:rPr lang="de-DE" sz="2400" dirty="0" err="1" smtClean="0"/>
              <a:t>intrusion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system</a:t>
            </a:r>
            <a:endParaRPr lang="de-DE" sz="2400" dirty="0" smtClean="0"/>
          </a:p>
          <a:p>
            <a:pPr marL="0" indent="0" eaLnBrk="1" hangingPunct="1"/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Optimum </a:t>
            </a:r>
            <a:r>
              <a:rPr lang="de-DE" sz="2400" dirty="0" err="1" smtClean="0"/>
              <a:t>interaction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feedback</a:t>
            </a:r>
            <a:r>
              <a:rPr lang="de-DE" sz="2400" dirty="0" smtClean="0"/>
              <a:t> </a:t>
            </a:r>
            <a:r>
              <a:rPr lang="de-DE" sz="2400" dirty="0" err="1" smtClean="0"/>
              <a:t>processes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-level </a:t>
            </a:r>
            <a:r>
              <a:rPr lang="de-DE" sz="2400" dirty="0" err="1" smtClean="0"/>
              <a:t>cyclogenesis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formation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upper</a:t>
            </a:r>
            <a:r>
              <a:rPr lang="de-DE" sz="2400" dirty="0" smtClean="0"/>
              <a:t>-level </a:t>
            </a:r>
            <a:r>
              <a:rPr lang="de-DE" sz="2400" dirty="0" err="1" smtClean="0"/>
              <a:t>short</a:t>
            </a:r>
            <a:r>
              <a:rPr lang="de-DE" sz="2400" dirty="0"/>
              <a:t> </a:t>
            </a:r>
            <a:r>
              <a:rPr lang="de-DE" sz="2400" dirty="0" err="1" smtClean="0"/>
              <a:t>wave</a:t>
            </a:r>
            <a:r>
              <a:rPr lang="de-DE" sz="2400" dirty="0" smtClean="0"/>
              <a:t> </a:t>
            </a:r>
            <a:r>
              <a:rPr lang="de-DE" sz="2400" dirty="0" err="1" smtClean="0"/>
              <a:t>trough</a:t>
            </a: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err="1" smtClean="0"/>
              <a:t>Resulting</a:t>
            </a:r>
            <a:r>
              <a:rPr lang="de-DE" sz="2400" dirty="0" smtClean="0"/>
              <a:t> rapid </a:t>
            </a:r>
            <a:r>
              <a:rPr lang="de-DE" sz="2400" dirty="0" err="1" smtClean="0"/>
              <a:t>cyclogenesis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4497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Conclusions (2)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197763" y="2430646"/>
            <a:ext cx="9209071" cy="4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180975" indent="-180975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200">
                <a:solidFill>
                  <a:schemeClr val="tx2"/>
                </a:solidFill>
              </a:rPr>
              <a:t>			</a:t>
            </a:r>
            <a:endParaRPr lang="de-DE" sz="2200">
              <a:solidFill>
                <a:schemeClr val="accent2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conclusions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41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de-DE" sz="2400" dirty="0" err="1" smtClean="0">
                <a:solidFill>
                  <a:schemeClr val="tx2"/>
                </a:solidFill>
              </a:rPr>
              <a:t>Supporting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factors</a:t>
            </a:r>
            <a:r>
              <a:rPr lang="de-DE" sz="2400" dirty="0" smtClean="0">
                <a:solidFill>
                  <a:schemeClr val="tx2"/>
                </a:solidFill>
              </a:rPr>
              <a:t> on </a:t>
            </a:r>
            <a:r>
              <a:rPr lang="de-DE" sz="2400" dirty="0" err="1" smtClean="0">
                <a:solidFill>
                  <a:schemeClr val="tx2"/>
                </a:solidFill>
              </a:rPr>
              <a:t>the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mesoscale</a:t>
            </a:r>
            <a:r>
              <a:rPr lang="de-DE" sz="2400" dirty="0" smtClean="0">
                <a:solidFill>
                  <a:schemeClr val="tx2"/>
                </a:solidFill>
              </a:rPr>
              <a:t>:</a:t>
            </a:r>
          </a:p>
          <a:p>
            <a:pPr marL="0" indent="0" eaLnBrk="1" hangingPunct="1"/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Favorable </a:t>
            </a:r>
            <a:r>
              <a:rPr lang="de-DE" sz="2400" dirty="0" err="1" smtClean="0"/>
              <a:t>interaction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dry </a:t>
            </a:r>
            <a:r>
              <a:rPr lang="de-DE" sz="2400" dirty="0" err="1" smtClean="0"/>
              <a:t>intrusion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Release </a:t>
            </a:r>
            <a:r>
              <a:rPr lang="de-DE" sz="2400" dirty="0" err="1" smtClean="0"/>
              <a:t>of</a:t>
            </a:r>
            <a:r>
              <a:rPr lang="de-DE" sz="2400" dirty="0" smtClean="0"/>
              <a:t> potential </a:t>
            </a:r>
            <a:r>
              <a:rPr lang="de-DE" sz="2400" dirty="0" err="1" smtClean="0"/>
              <a:t>instability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forced</a:t>
            </a:r>
            <a:r>
              <a:rPr lang="de-DE" sz="2400" dirty="0" smtClean="0"/>
              <a:t> </a:t>
            </a:r>
            <a:r>
              <a:rPr lang="de-DE" sz="2400" dirty="0" err="1" smtClean="0"/>
              <a:t>ascent</a:t>
            </a:r>
            <a:r>
              <a:rPr lang="de-DE" sz="2400" dirty="0" smtClean="0"/>
              <a:t> </a:t>
            </a:r>
            <a:r>
              <a:rPr lang="de-DE" sz="2400" dirty="0" err="1" smtClean="0"/>
              <a:t>along</a:t>
            </a:r>
            <a:r>
              <a:rPr lang="de-DE" sz="2400" dirty="0" smtClean="0"/>
              <a:t> </a:t>
            </a:r>
            <a:r>
              <a:rPr lang="de-DE" sz="2400" dirty="0" err="1" smtClean="0"/>
              <a:t>short-wave</a:t>
            </a:r>
            <a:r>
              <a:rPr lang="de-DE" sz="2400" dirty="0" smtClean="0"/>
              <a:t> </a:t>
            </a:r>
            <a:r>
              <a:rPr lang="de-DE" sz="2400" dirty="0" err="1" smtClean="0"/>
              <a:t>trough</a:t>
            </a: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Formation </a:t>
            </a:r>
            <a:r>
              <a:rPr lang="de-DE" sz="2400" dirty="0" err="1" smtClean="0"/>
              <a:t>of</a:t>
            </a:r>
            <a:r>
              <a:rPr lang="de-DE" sz="2400" dirty="0" smtClean="0"/>
              <a:t> a persistent </a:t>
            </a:r>
            <a:r>
              <a:rPr lang="de-DE" sz="2400" dirty="0" err="1" smtClean="0"/>
              <a:t>convective</a:t>
            </a:r>
            <a:r>
              <a:rPr lang="de-DE" sz="2400" dirty="0" smtClean="0"/>
              <a:t> </a:t>
            </a:r>
            <a:r>
              <a:rPr lang="de-DE" sz="2400" dirty="0" err="1" smtClean="0"/>
              <a:t>line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a </a:t>
            </a:r>
            <a:r>
              <a:rPr lang="de-DE" sz="2400" dirty="0" err="1" smtClean="0"/>
              <a:t>pronounced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</a:t>
            </a:r>
            <a:r>
              <a:rPr lang="de-DE" sz="2400" dirty="0" err="1" smtClean="0"/>
              <a:t>air</a:t>
            </a:r>
            <a:r>
              <a:rPr lang="de-DE" sz="2400" dirty="0" smtClean="0"/>
              <a:t> </a:t>
            </a:r>
            <a:r>
              <a:rPr lang="de-DE" sz="2400" dirty="0" err="1" smtClean="0"/>
              <a:t>pool</a:t>
            </a:r>
            <a:r>
              <a:rPr lang="de-DE" sz="2400" dirty="0" smtClean="0"/>
              <a:t> in </a:t>
            </a:r>
            <a:r>
              <a:rPr lang="de-DE" sz="2400" dirty="0" err="1" smtClean="0"/>
              <a:t>its</a:t>
            </a:r>
            <a:r>
              <a:rPr lang="de-DE" sz="2400" dirty="0" smtClean="0"/>
              <a:t> </a:t>
            </a:r>
            <a:r>
              <a:rPr lang="de-DE" sz="2400" dirty="0" err="1" smtClean="0"/>
              <a:t>wake</a:t>
            </a: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err="1" smtClean="0"/>
              <a:t>Balanced</a:t>
            </a:r>
            <a:r>
              <a:rPr lang="de-DE" sz="2400" dirty="0" smtClean="0"/>
              <a:t> </a:t>
            </a:r>
            <a:r>
              <a:rPr lang="de-DE" sz="2400" dirty="0" err="1" smtClean="0"/>
              <a:t>state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front </a:t>
            </a:r>
            <a:r>
              <a:rPr lang="de-DE" sz="2400" dirty="0" err="1" smtClean="0"/>
              <a:t>inflow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„</a:t>
            </a:r>
            <a:r>
              <a:rPr lang="de-DE" sz="2400" dirty="0" err="1" smtClean="0"/>
              <a:t>rear</a:t>
            </a:r>
            <a:r>
              <a:rPr lang="de-DE" sz="2400" dirty="0" smtClean="0"/>
              <a:t> </a:t>
            </a:r>
            <a:r>
              <a:rPr lang="de-DE" sz="2400" dirty="0" err="1" smtClean="0"/>
              <a:t>inflow</a:t>
            </a:r>
            <a:r>
              <a:rPr lang="de-DE" sz="2400" dirty="0" smtClean="0"/>
              <a:t> </a:t>
            </a:r>
            <a:r>
              <a:rPr lang="de-DE" sz="2400" dirty="0" err="1" smtClean="0"/>
              <a:t>jet</a:t>
            </a:r>
            <a:r>
              <a:rPr lang="de-DE" sz="2400" dirty="0" smtClean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782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r>
              <a:rPr lang="de-DE" sz="2200">
                <a:solidFill>
                  <a:srgbClr val="F7FEC4"/>
                </a:solidFill>
              </a:rPr>
              <a:t>Conclusions (2)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197763" y="2430646"/>
            <a:ext cx="9209071" cy="4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180975" indent="-180975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200">
                <a:solidFill>
                  <a:schemeClr val="tx2"/>
                </a:solidFill>
              </a:rPr>
              <a:t>			</a:t>
            </a:r>
            <a:endParaRPr lang="de-DE" sz="2200">
              <a:solidFill>
                <a:schemeClr val="accent2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conclusions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34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/>
            <a:r>
              <a:rPr lang="de-DE" sz="2400" dirty="0" err="1" smtClean="0">
                <a:solidFill>
                  <a:schemeClr val="tx2"/>
                </a:solidFill>
              </a:rPr>
              <a:t>Supporting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factors</a:t>
            </a:r>
            <a:r>
              <a:rPr lang="de-DE" sz="2400" dirty="0" smtClean="0">
                <a:solidFill>
                  <a:schemeClr val="tx2"/>
                </a:solidFill>
              </a:rPr>
              <a:t> on </a:t>
            </a:r>
            <a:r>
              <a:rPr lang="de-DE" sz="2400" dirty="0" err="1" smtClean="0">
                <a:solidFill>
                  <a:schemeClr val="tx2"/>
                </a:solidFill>
              </a:rPr>
              <a:t>small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scales</a:t>
            </a:r>
            <a:r>
              <a:rPr lang="de-DE" sz="2400" dirty="0" smtClean="0">
                <a:solidFill>
                  <a:schemeClr val="tx2"/>
                </a:solidFill>
              </a:rPr>
              <a:t>:</a:t>
            </a:r>
          </a:p>
          <a:p>
            <a:pPr marL="0" indent="0" eaLnBrk="1" hangingPunct="1"/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Probable </a:t>
            </a:r>
            <a:r>
              <a:rPr lang="de-DE" sz="2400" dirty="0" err="1" smtClean="0"/>
              <a:t>presence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a </a:t>
            </a:r>
            <a:r>
              <a:rPr lang="de-DE" sz="2400" dirty="0" err="1" smtClean="0"/>
              <a:t>pre</a:t>
            </a:r>
            <a:r>
              <a:rPr lang="de-DE" sz="2400" dirty="0" smtClean="0"/>
              <a:t>-frontal „</a:t>
            </a:r>
            <a:r>
              <a:rPr lang="de-DE" sz="2400" dirty="0" err="1" smtClean="0"/>
              <a:t>dryline</a:t>
            </a:r>
            <a:r>
              <a:rPr lang="de-DE" sz="2400" dirty="0" smtClean="0"/>
              <a:t>“, a </a:t>
            </a:r>
            <a:r>
              <a:rPr lang="de-DE" sz="2400" dirty="0" err="1" smtClean="0"/>
              <a:t>boundary</a:t>
            </a:r>
            <a:r>
              <a:rPr lang="de-DE" sz="2400" dirty="0" smtClean="0"/>
              <a:t> </a:t>
            </a:r>
            <a:r>
              <a:rPr lang="de-DE" sz="2400" dirty="0" err="1" smtClean="0"/>
              <a:t>perpendicular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front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may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enhanced</a:t>
            </a:r>
            <a:r>
              <a:rPr lang="de-DE" sz="2400" dirty="0" smtClean="0"/>
              <a:t> </a:t>
            </a:r>
            <a:r>
              <a:rPr lang="de-DE" sz="2400" dirty="0" err="1" smtClean="0"/>
              <a:t>rising</a:t>
            </a:r>
            <a:r>
              <a:rPr lang="de-DE" sz="2400" dirty="0" smtClean="0"/>
              <a:t> </a:t>
            </a:r>
            <a:r>
              <a:rPr lang="de-DE" sz="2400" dirty="0" err="1" smtClean="0"/>
              <a:t>motions</a:t>
            </a:r>
            <a:endParaRPr lang="de-DE" sz="2400" dirty="0" smtClean="0"/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dirty="0" smtClean="0"/>
              <a:t>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de-DE" sz="2400" dirty="0"/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sz="2400" smtClean="0"/>
              <a:t>Largely </a:t>
            </a:r>
            <a:r>
              <a:rPr lang="de-DE" sz="2400" dirty="0" err="1" smtClean="0"/>
              <a:t>unknown</a:t>
            </a:r>
            <a:r>
              <a:rPr lang="de-DE" sz="24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38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0" name="Picture 10" descr="DSCF2828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2" y="4628551"/>
            <a:ext cx="4207261" cy="28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15" y="1259946"/>
            <a:ext cx="7476464" cy="419982"/>
          </a:xfrm>
        </p:spPr>
        <p:txBody>
          <a:bodyPr/>
          <a:lstStyle/>
          <a:p>
            <a:pPr eaLnBrk="1" hangingPunct="1"/>
            <a:endParaRPr lang="de-DE" sz="2200">
              <a:solidFill>
                <a:srgbClr val="F7FEC4"/>
              </a:solidFill>
            </a:endParaRPr>
          </a:p>
        </p:txBody>
      </p:sp>
      <p:sp>
        <p:nvSpPr>
          <p:cNvPr id="40965" name="Text Box 3"/>
          <p:cNvSpPr txBox="1">
            <a:spLocks noChangeArrowheads="1"/>
          </p:cNvSpPr>
          <p:nvPr/>
        </p:nvSpPr>
        <p:spPr bwMode="auto">
          <a:xfrm>
            <a:off x="187262" y="2415538"/>
            <a:ext cx="9209071" cy="44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180975" indent="-180975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200">
                <a:solidFill>
                  <a:schemeClr val="tx2"/>
                </a:solidFill>
              </a:rPr>
              <a:t>			</a:t>
            </a:r>
            <a:endParaRPr lang="de-DE" sz="2200">
              <a:solidFill>
                <a:schemeClr val="accent2"/>
              </a:solidFill>
            </a:endParaRPr>
          </a:p>
        </p:txBody>
      </p:sp>
      <p:pic>
        <p:nvPicPr>
          <p:cNvPr id="40967" name="Picture 7" descr="DSCF2814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4" y="1795425"/>
            <a:ext cx="4196760" cy="27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DSCF2815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57" y="1795423"/>
            <a:ext cx="4209012" cy="280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DSCF2819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57" y="4625052"/>
            <a:ext cx="4207261" cy="28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4547503" y="2125807"/>
            <a:ext cx="873304" cy="397232"/>
          </a:xfrm>
          <a:prstGeom prst="rightArrow">
            <a:avLst>
              <a:gd name="adj1" fmla="val 50000"/>
              <a:gd name="adj2" fmla="val 54956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4394524" y="5515062"/>
            <a:ext cx="1359833" cy="102510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de-AT" sz="2000" b="1" dirty="0" err="1">
                <a:solidFill>
                  <a:srgbClr val="000000"/>
                </a:solidFill>
              </a:rPr>
              <a:t>Thank</a:t>
            </a:r>
            <a:r>
              <a:rPr lang="de-AT" sz="2000" b="1" dirty="0">
                <a:solidFill>
                  <a:srgbClr val="000000"/>
                </a:solidFill>
              </a:rPr>
              <a:t> </a:t>
            </a:r>
            <a:r>
              <a:rPr lang="de-AT" sz="2000" b="1" dirty="0" err="1">
                <a:solidFill>
                  <a:srgbClr val="000000"/>
                </a:solidFill>
              </a:rPr>
              <a:t>you</a:t>
            </a:r>
            <a:r>
              <a:rPr lang="de-AT" sz="2000" b="1" dirty="0">
                <a:solidFill>
                  <a:srgbClr val="000000"/>
                </a:solidFill>
              </a:rPr>
              <a:t> </a:t>
            </a:r>
            <a:r>
              <a:rPr lang="de-AT" sz="2000" b="1" dirty="0" err="1">
                <a:solidFill>
                  <a:srgbClr val="000000"/>
                </a:solidFill>
              </a:rPr>
              <a:t>for</a:t>
            </a:r>
            <a:r>
              <a:rPr lang="de-AT" sz="2000" b="1" dirty="0">
                <a:solidFill>
                  <a:srgbClr val="000000"/>
                </a:solidFill>
              </a:rPr>
              <a:t> </a:t>
            </a:r>
            <a:r>
              <a:rPr lang="de-AT" sz="2000" b="1" dirty="0" err="1">
                <a:solidFill>
                  <a:srgbClr val="000000"/>
                </a:solidFill>
              </a:rPr>
              <a:t>your</a:t>
            </a:r>
            <a:r>
              <a:rPr lang="de-AT" sz="2000" b="1" dirty="0">
                <a:solidFill>
                  <a:srgbClr val="000000"/>
                </a:solidFill>
              </a:rPr>
              <a:t> </a:t>
            </a:r>
            <a:r>
              <a:rPr lang="de-AT" sz="2000" b="1" dirty="0" err="1">
                <a:solidFill>
                  <a:srgbClr val="000000"/>
                </a:solidFill>
              </a:rPr>
              <a:t>attention</a:t>
            </a:r>
            <a:r>
              <a:rPr lang="de-AT" sz="2000" b="1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40977" name="AutoShape 17"/>
          <p:cNvSpPr>
            <a:spLocks noChangeArrowheads="1"/>
          </p:cNvSpPr>
          <p:nvPr/>
        </p:nvSpPr>
        <p:spPr bwMode="auto">
          <a:xfrm rot="5400000">
            <a:off x="8771591" y="4415039"/>
            <a:ext cx="873212" cy="397275"/>
          </a:xfrm>
          <a:prstGeom prst="rightArrow">
            <a:avLst>
              <a:gd name="adj1" fmla="val 50000"/>
              <a:gd name="adj2" fmla="val 54956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/>
          </a:p>
        </p:txBody>
      </p:sp>
      <p:sp>
        <p:nvSpPr>
          <p:cNvPr id="40978" name="AutoShape 18"/>
          <p:cNvSpPr>
            <a:spLocks noChangeArrowheads="1"/>
          </p:cNvSpPr>
          <p:nvPr/>
        </p:nvSpPr>
        <p:spPr bwMode="auto">
          <a:xfrm rot="10800000">
            <a:off x="4643038" y="6796709"/>
            <a:ext cx="873304" cy="397233"/>
          </a:xfrm>
          <a:prstGeom prst="rightArrow">
            <a:avLst>
              <a:gd name="adj1" fmla="val 50000"/>
              <a:gd name="adj2" fmla="val 54956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synoptic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/>
              <a:t>conclusions</a:t>
            </a:r>
            <a:r>
              <a:rPr lang="de-DE" b="1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394523" y="2727228"/>
            <a:ext cx="1359834" cy="932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AT" sz="1800" dirty="0" err="1" smtClean="0"/>
              <a:t>Epilogue</a:t>
            </a:r>
            <a:r>
              <a:rPr lang="de-AT" sz="1800" dirty="0" smtClean="0"/>
              <a:t>: </a:t>
            </a:r>
            <a:r>
              <a:rPr lang="de-AT" sz="1800" dirty="0" err="1" smtClean="0"/>
              <a:t>the</a:t>
            </a:r>
            <a:r>
              <a:rPr lang="de-AT" sz="1800" dirty="0" smtClean="0"/>
              <a:t> </a:t>
            </a:r>
            <a:r>
              <a:rPr lang="de-AT" sz="1800" dirty="0" err="1" smtClean="0"/>
              <a:t>storm</a:t>
            </a:r>
            <a:r>
              <a:rPr lang="de-AT" sz="1800" dirty="0" smtClean="0"/>
              <a:t> in Vienna</a:t>
            </a:r>
            <a:endParaRPr lang="de-AT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3" name="Text Box 3"/>
          <p:cNvSpPr txBox="1">
            <a:spLocks noChangeArrowheads="1"/>
          </p:cNvSpPr>
          <p:nvPr/>
        </p:nvSpPr>
        <p:spPr bwMode="auto">
          <a:xfrm>
            <a:off x="357022" y="1954667"/>
            <a:ext cx="9366581" cy="231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de-DE" sz="2400" dirty="0" smtClean="0">
                <a:solidFill>
                  <a:schemeClr val="tx2"/>
                </a:solidFill>
              </a:rPr>
              <a:t>00 UTC 29 Feb 2008</a:t>
            </a:r>
          </a:p>
          <a:p>
            <a:pPr eaLnBrk="1" hangingPunct="1"/>
            <a:endParaRPr lang="de-DE" sz="2400" dirty="0">
              <a:solidFill>
                <a:schemeClr val="tx2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Development </a:t>
            </a:r>
            <a:r>
              <a:rPr lang="de-DE" sz="2400" dirty="0" err="1" smtClean="0"/>
              <a:t>stage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„Emma“ </a:t>
            </a:r>
            <a:r>
              <a:rPr lang="de-DE" sz="2400" dirty="0" err="1" smtClean="0"/>
              <a:t>over</a:t>
            </a:r>
            <a:r>
              <a:rPr lang="de-DE" sz="2400" dirty="0" smtClean="0"/>
              <a:t> North </a:t>
            </a:r>
            <a:r>
              <a:rPr lang="de-DE" sz="2400" dirty="0" err="1" smtClean="0"/>
              <a:t>Atlantic</a:t>
            </a:r>
            <a:endParaRPr lang="de-DE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de-DE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2400" dirty="0" smtClean="0"/>
              <a:t>Central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 &lt; 975 </a:t>
            </a:r>
            <a:r>
              <a:rPr lang="de-DE" sz="2400" dirty="0" err="1" smtClean="0"/>
              <a:t>hPa</a:t>
            </a:r>
            <a:r>
              <a:rPr lang="de-DE" sz="2400" dirty="0" smtClean="0"/>
              <a:t>, </a:t>
            </a:r>
            <a:r>
              <a:rPr lang="de-DE" sz="2400" dirty="0" err="1" smtClean="0"/>
              <a:t>rapidly</a:t>
            </a:r>
            <a:r>
              <a:rPr lang="de-DE" sz="2400" dirty="0" smtClean="0"/>
              <a:t> </a:t>
            </a:r>
            <a:r>
              <a:rPr lang="de-DE" sz="2400" dirty="0" err="1" smtClean="0"/>
              <a:t>dropping</a:t>
            </a:r>
            <a:endParaRPr lang="de-DE" sz="2400" dirty="0" smtClean="0"/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5012565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geopotential</a:t>
            </a:r>
            <a:endParaRPr lang="de-AT" sz="1800" dirty="0"/>
          </a:p>
          <a:p>
            <a:r>
              <a:rPr lang="de-AT" sz="1800" dirty="0" smtClean="0"/>
              <a:t>00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53340" y="2103436"/>
            <a:ext cx="1973272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Strong zonal </a:t>
            </a:r>
            <a:r>
              <a:rPr lang="de-AT" sz="1800" dirty="0" err="1" smtClean="0"/>
              <a:t>flow</a:t>
            </a:r>
            <a:endParaRPr lang="de-AT" sz="1800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2525712" y="2292825"/>
            <a:ext cx="5227628" cy="8012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689220" y="2546600"/>
            <a:ext cx="2037392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Pink: dry </a:t>
            </a:r>
            <a:r>
              <a:rPr lang="de-AT" sz="1800" dirty="0" err="1" smtClean="0"/>
              <a:t>intrusion</a:t>
            </a:r>
            <a:endParaRPr lang="de-AT" sz="18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478712" y="2975061"/>
            <a:ext cx="2247900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Blue (</a:t>
            </a:r>
            <a:r>
              <a:rPr lang="de-AT" sz="1800" dirty="0" err="1" smtClean="0"/>
              <a:t>and</a:t>
            </a:r>
            <a:r>
              <a:rPr lang="de-AT" sz="1800" dirty="0" smtClean="0"/>
              <a:t> </a:t>
            </a:r>
            <a:r>
              <a:rPr lang="de-AT" sz="1800" dirty="0" err="1" smtClean="0"/>
              <a:t>cloudy</a:t>
            </a:r>
            <a:r>
              <a:rPr lang="de-AT" sz="1800" dirty="0" smtClean="0"/>
              <a:t>): warm </a:t>
            </a:r>
            <a:r>
              <a:rPr lang="de-AT" sz="1800" dirty="0" err="1" smtClean="0"/>
              <a:t>conveyor</a:t>
            </a:r>
            <a:r>
              <a:rPr lang="de-AT" sz="1800" dirty="0" smtClean="0"/>
              <a:t> </a:t>
            </a:r>
            <a:r>
              <a:rPr lang="de-AT" sz="1800" dirty="0" err="1" smtClean="0"/>
              <a:t>belt</a:t>
            </a:r>
            <a:endParaRPr lang="de-AT" sz="1800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3059112" y="2763843"/>
            <a:ext cx="4630108" cy="4006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2830512" y="3302949"/>
            <a:ext cx="4648200" cy="3278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6021" y="0"/>
            <a:ext cx="6636411" cy="83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 anchor="ctr"/>
          <a:lstStyle/>
          <a:p>
            <a:endParaRPr lang="en-GB" sz="2200">
              <a:solidFill>
                <a:srgbClr val="F7FEC4"/>
              </a:solidFill>
            </a:endParaRPr>
          </a:p>
        </p:txBody>
      </p:sp>
      <p:sp>
        <p:nvSpPr>
          <p:cNvPr id="6164" name="Rectangle 2"/>
          <p:cNvSpPr>
            <a:spLocks noChangeArrowheads="1"/>
          </p:cNvSpPr>
          <p:nvPr/>
        </p:nvSpPr>
        <p:spPr bwMode="auto">
          <a:xfrm>
            <a:off x="0" y="922404"/>
            <a:ext cx="10080625" cy="792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||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b="1" dirty="0" err="1" smtClean="0">
                <a:solidFill>
                  <a:srgbClr val="FF0000"/>
                </a:solidFill>
              </a:rPr>
              <a:t>synoptic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scale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|| </a:t>
            </a:r>
            <a:r>
              <a:rPr lang="de-DE" dirty="0" err="1" smtClean="0">
                <a:solidFill>
                  <a:srgbClr val="000000"/>
                </a:solidFill>
              </a:rPr>
              <a:t>mesoscale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small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scale</a:t>
            </a:r>
            <a:r>
              <a:rPr lang="de-DE" dirty="0" smtClean="0">
                <a:solidFill>
                  <a:srgbClr val="000000"/>
                </a:solidFill>
              </a:rPr>
              <a:t> || </a:t>
            </a:r>
            <a:r>
              <a:rPr lang="de-DE" dirty="0" err="1" smtClean="0">
                <a:solidFill>
                  <a:srgbClr val="000000"/>
                </a:solidFill>
              </a:rPr>
              <a:t>conclusions</a:t>
            </a:r>
            <a:r>
              <a:rPr lang="de-DE" dirty="0" smtClean="0">
                <a:solidFill>
                  <a:srgbClr val="000000"/>
                </a:solidFill>
              </a:rPr>
              <a:t> ||</a:t>
            </a:r>
            <a:endParaRPr lang="de-DE" sz="1500" dirty="0">
              <a:solidFill>
                <a:srgbClr val="0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" y="1804938"/>
            <a:ext cx="9372600" cy="5694744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938" y="6239895"/>
            <a:ext cx="4922797" cy="886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Meteosat RGB </a:t>
            </a:r>
            <a:r>
              <a:rPr lang="de-AT" sz="1800" dirty="0" err="1" smtClean="0"/>
              <a:t>product</a:t>
            </a:r>
            <a:r>
              <a:rPr lang="de-AT" sz="1800" dirty="0" smtClean="0"/>
              <a:t> &amp; 300 </a:t>
            </a:r>
            <a:r>
              <a:rPr lang="de-AT" sz="1800" dirty="0" err="1" smtClean="0"/>
              <a:t>hPa</a:t>
            </a:r>
            <a:r>
              <a:rPr lang="de-AT" sz="1800" dirty="0" smtClean="0"/>
              <a:t> wind </a:t>
            </a:r>
            <a:r>
              <a:rPr lang="de-AT" sz="1800" dirty="0" err="1" smtClean="0"/>
              <a:t>speed</a:t>
            </a:r>
            <a:endParaRPr lang="de-AT" sz="1800" dirty="0"/>
          </a:p>
          <a:p>
            <a:r>
              <a:rPr lang="de-AT" sz="1800" dirty="0" smtClean="0"/>
              <a:t>00 UTC 29 Feb 2008</a:t>
            </a:r>
            <a:endParaRPr lang="de-AT" sz="1800" dirty="0"/>
          </a:p>
          <a:p>
            <a:pPr algn="r"/>
            <a:r>
              <a:rPr lang="de-AT" sz="1500" i="1" dirty="0"/>
              <a:t>(</a:t>
            </a:r>
            <a:r>
              <a:rPr lang="de-AT" sz="1500" i="1" dirty="0" err="1"/>
              <a:t>source</a:t>
            </a:r>
            <a:r>
              <a:rPr lang="de-AT" sz="1500" i="1" dirty="0"/>
              <a:t>: </a:t>
            </a:r>
            <a:r>
              <a:rPr lang="de-AT" sz="1500" i="1" dirty="0" err="1" smtClean="0"/>
              <a:t>EUMeTrain</a:t>
            </a:r>
            <a:r>
              <a:rPr lang="de-AT" sz="1500" i="1" dirty="0" smtClean="0"/>
              <a:t>)</a:t>
            </a:r>
            <a:endParaRPr lang="de-AT" sz="1500" i="1" dirty="0"/>
          </a:p>
        </p:txBody>
      </p:sp>
      <p:cxnSp>
        <p:nvCxnSpPr>
          <p:cNvPr id="8" name="Gerade Verbindung mit Pfeil 7"/>
          <p:cNvCxnSpPr>
            <a:stCxn id="9" idx="1"/>
          </p:cNvCxnSpPr>
          <p:nvPr/>
        </p:nvCxnSpPr>
        <p:spPr>
          <a:xfrm flipH="1">
            <a:off x="2525712" y="2292824"/>
            <a:ext cx="4672934" cy="8012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198646" y="2103435"/>
            <a:ext cx="2531117" cy="378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Jet </a:t>
            </a:r>
            <a:r>
              <a:rPr lang="de-AT" sz="1800" dirty="0" err="1" smtClean="0"/>
              <a:t>maximum</a:t>
            </a:r>
            <a:r>
              <a:rPr lang="de-AT" sz="1800" dirty="0" smtClean="0"/>
              <a:t> &gt; 200 </a:t>
            </a:r>
            <a:r>
              <a:rPr lang="de-AT" sz="1800" dirty="0" err="1" smtClean="0"/>
              <a:t>kt</a:t>
            </a:r>
            <a:endParaRPr lang="de-AT" sz="1800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097712" y="2507828"/>
            <a:ext cx="263205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smtClean="0"/>
              <a:t>„Emma“ </a:t>
            </a:r>
            <a:r>
              <a:rPr lang="de-AT" sz="1800" dirty="0" err="1" smtClean="0"/>
              <a:t>favourably</a:t>
            </a:r>
            <a:r>
              <a:rPr lang="de-AT" sz="1800" dirty="0" smtClean="0"/>
              <a:t> </a:t>
            </a:r>
            <a:r>
              <a:rPr lang="de-AT" sz="1800" dirty="0" err="1" smtClean="0"/>
              <a:t>placed</a:t>
            </a:r>
            <a:r>
              <a:rPr lang="de-AT" sz="1800" dirty="0" smtClean="0"/>
              <a:t> in </a:t>
            </a:r>
            <a:r>
              <a:rPr lang="de-AT" sz="1800" dirty="0" err="1" smtClean="0"/>
              <a:t>left</a:t>
            </a:r>
            <a:r>
              <a:rPr lang="de-AT" sz="1800" dirty="0" smtClean="0"/>
              <a:t> </a:t>
            </a:r>
            <a:r>
              <a:rPr lang="de-AT" sz="1800" dirty="0" err="1" smtClean="0"/>
              <a:t>exit</a:t>
            </a:r>
            <a:r>
              <a:rPr lang="de-AT" sz="1800" dirty="0" smtClean="0"/>
              <a:t> </a:t>
            </a:r>
            <a:r>
              <a:rPr lang="de-AT" sz="1800" dirty="0" err="1" smtClean="0"/>
              <a:t>region</a:t>
            </a:r>
            <a:endParaRPr lang="de-AT" sz="1800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3516312" y="2850651"/>
            <a:ext cx="3581400" cy="31295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468629" y="3202434"/>
            <a:ext cx="2251051" cy="65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AT" sz="1800" dirty="0" err="1" smtClean="0"/>
              <a:t>Trailing</a:t>
            </a:r>
            <a:r>
              <a:rPr lang="de-AT" sz="1800" dirty="0" smtClean="0"/>
              <a:t> </a:t>
            </a:r>
            <a:r>
              <a:rPr lang="de-AT" sz="1800" dirty="0" err="1" smtClean="0"/>
              <a:t>cold</a:t>
            </a:r>
            <a:r>
              <a:rPr lang="de-AT" sz="1800" dirty="0" smtClean="0"/>
              <a:t> front </a:t>
            </a:r>
            <a:r>
              <a:rPr lang="de-AT" sz="1800" dirty="0" err="1" smtClean="0"/>
              <a:t>aligned</a:t>
            </a:r>
            <a:r>
              <a:rPr lang="de-AT" sz="1800" dirty="0" smtClean="0"/>
              <a:t> </a:t>
            </a:r>
            <a:r>
              <a:rPr lang="de-AT" sz="1800" dirty="0" err="1" smtClean="0"/>
              <a:t>with</a:t>
            </a:r>
            <a:r>
              <a:rPr lang="de-AT" sz="1800" dirty="0" smtClean="0"/>
              <a:t> </a:t>
            </a:r>
            <a:r>
              <a:rPr lang="de-AT" sz="1800" dirty="0" err="1" smtClean="0"/>
              <a:t>jet</a:t>
            </a:r>
            <a:r>
              <a:rPr lang="de-AT" sz="1800" dirty="0" smtClean="0"/>
              <a:t> </a:t>
            </a:r>
            <a:r>
              <a:rPr lang="de-AT" sz="1800" dirty="0" err="1" smtClean="0"/>
              <a:t>axis</a:t>
            </a:r>
            <a:endParaRPr lang="de-AT" sz="1800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2926336" y="3398837"/>
            <a:ext cx="4519286" cy="1464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6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3027</Words>
  <Application>Microsoft Office PowerPoint</Application>
  <PresentationFormat>Benutzerdefiniert</PresentationFormat>
  <Paragraphs>530</Paragraphs>
  <Slides>65</Slides>
  <Notes>51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65</vt:i4>
      </vt:variant>
    </vt:vector>
  </HeadingPairs>
  <TitlesOfParts>
    <vt:vector size="66" baseType="lpstr">
      <vt:lpstr>Default</vt:lpstr>
      <vt:lpstr>PowerPoint-Präsentation</vt:lpstr>
      <vt:lpstr>PowerPoint-Präsentation</vt:lpstr>
      <vt:lpstr>PowerPoint-Präsentation</vt:lpstr>
      <vt:lpstr>Synopsis (1)</vt:lpstr>
      <vt:lpstr>Synopsis (1)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Site survey (3)</vt:lpstr>
      <vt:lpstr>Site survey (3)</vt:lpstr>
      <vt:lpstr>Site survey (3)</vt:lpstr>
      <vt:lpstr>Site survey (3)</vt:lpstr>
      <vt:lpstr>Site survey (7)</vt:lpstr>
      <vt:lpstr>Site survey (7)</vt:lpstr>
      <vt:lpstr>Synopsis (8)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Synopsis (9)</vt:lpstr>
      <vt:lpstr>PowerPoint-Präsentation</vt:lpstr>
      <vt:lpstr>Conclusions (2)</vt:lpstr>
      <vt:lpstr>Conclusions (2)</vt:lpstr>
      <vt:lpstr>Conclusions (2)</vt:lpstr>
      <vt:lpstr>Conclusions (2)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ESSL und seine Europäische Unwetterdatenbank ESWD:  Forschung und Kooperation</dc:title>
  <dc:creator>Pieter</dc:creator>
  <cp:lastModifiedBy>Georg</cp:lastModifiedBy>
  <cp:revision>287</cp:revision>
  <dcterms:created xsi:type="dcterms:W3CDTF">2010-06-14T19:43:12Z</dcterms:created>
  <dcterms:modified xsi:type="dcterms:W3CDTF">2012-05-29T17:52:45Z</dcterms:modified>
</cp:coreProperties>
</file>